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3">
  <p:sldMasterIdLst>
    <p:sldMasterId id="2147483648" r:id="rId1"/>
  </p:sldMasterIdLst>
  <p:notesMasterIdLst>
    <p:notesMasterId r:id="rId34"/>
  </p:notesMasterIdLst>
  <p:handoutMasterIdLst>
    <p:handoutMasterId r:id="rId35"/>
  </p:handoutMasterIdLst>
  <p:sldIdLst>
    <p:sldId id="256" r:id="rId2"/>
    <p:sldId id="341" r:id="rId3"/>
    <p:sldId id="329" r:id="rId4"/>
    <p:sldId id="604" r:id="rId5"/>
    <p:sldId id="624" r:id="rId6"/>
    <p:sldId id="605" r:id="rId7"/>
    <p:sldId id="516" r:id="rId8"/>
    <p:sldId id="596" r:id="rId9"/>
    <p:sldId id="688" r:id="rId10"/>
    <p:sldId id="603" r:id="rId11"/>
    <p:sldId id="606" r:id="rId12"/>
    <p:sldId id="608" r:id="rId13"/>
    <p:sldId id="675" r:id="rId14"/>
    <p:sldId id="683" r:id="rId15"/>
    <p:sldId id="685" r:id="rId16"/>
    <p:sldId id="650" r:id="rId17"/>
    <p:sldId id="498" r:id="rId18"/>
    <p:sldId id="402" r:id="rId19"/>
    <p:sldId id="403" r:id="rId20"/>
    <p:sldId id="673" r:id="rId21"/>
    <p:sldId id="687" r:id="rId22"/>
    <p:sldId id="679" r:id="rId23"/>
    <p:sldId id="672" r:id="rId24"/>
    <p:sldId id="671" r:id="rId25"/>
    <p:sldId id="664" r:id="rId26"/>
    <p:sldId id="663" r:id="rId27"/>
    <p:sldId id="425" r:id="rId28"/>
    <p:sldId id="652" r:id="rId29"/>
    <p:sldId id="689" r:id="rId30"/>
    <p:sldId id="549" r:id="rId31"/>
    <p:sldId id="656" r:id="rId32"/>
    <p:sldId id="655" r:id="rId33"/>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99"/>
    <a:srgbClr val="FF7C80"/>
    <a:srgbClr val="990033"/>
    <a:srgbClr val="993300"/>
    <a:srgbClr val="CC6600"/>
    <a:srgbClr val="85DFFF"/>
    <a:srgbClr val="D5F4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776" autoAdjust="0"/>
    <p:restoredTop sz="82784" autoAdjust="0"/>
  </p:normalViewPr>
  <p:slideViewPr>
    <p:cSldViewPr>
      <p:cViewPr varScale="1">
        <p:scale>
          <a:sx n="85" d="100"/>
          <a:sy n="85" d="100"/>
        </p:scale>
        <p:origin x="96" y="756"/>
      </p:cViewPr>
      <p:guideLst>
        <p:guide orient="horz" pos="2160"/>
        <p:guide pos="2880"/>
      </p:guideLst>
    </p:cSldViewPr>
  </p:slideViewPr>
  <p:outlineViewPr>
    <p:cViewPr varScale="1">
      <p:scale>
        <a:sx n="170" d="200"/>
        <a:sy n="170" d="200"/>
      </p:scale>
      <p:origin x="0" y="-165486"/>
    </p:cViewPr>
  </p:outlineViewPr>
  <p:notesTextViewPr>
    <p:cViewPr>
      <p:scale>
        <a:sx n="200" d="100"/>
        <a:sy n="200" d="100"/>
      </p:scale>
      <p:origin x="0" y="0"/>
    </p:cViewPr>
  </p:notesTextViewPr>
  <p:sorterViewPr>
    <p:cViewPr>
      <p:scale>
        <a:sx n="150" d="100"/>
        <a:sy n="150" d="100"/>
      </p:scale>
      <p:origin x="0" y="-6888"/>
    </p:cViewPr>
  </p:sorterViewPr>
  <p:notesViewPr>
    <p:cSldViewPr>
      <p:cViewPr varScale="1">
        <p:scale>
          <a:sx n="96" d="100"/>
          <a:sy n="96" d="100"/>
        </p:scale>
        <p:origin x="237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18-Jun-20</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3" Type="http://schemas.openxmlformats.org/officeDocument/2006/relationships/hyperlink" Target="https://mentor.ieee.org/802.18/dcn/20/18-20-0052" TargetMode="External"/><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8" Type="http://schemas.openxmlformats.org/officeDocument/2006/relationships/hyperlink" Target="https://portal.etsi.org/webapp/teldir/QueryOrgaInfo.asp?OrgaId=13790" TargetMode="External"/><Relationship Id="rId13" Type="http://schemas.openxmlformats.org/officeDocument/2006/relationships/hyperlink" Target="https://portal.etsi.org/tb.aspx?tbid=286&amp;SubTB=286" TargetMode="External"/><Relationship Id="rId18" Type="http://schemas.openxmlformats.org/officeDocument/2006/relationships/hyperlink" Target="https://portal.etsi.org/webapp/teldir/ListPersDetails.asp?PersId=79376" TargetMode="External"/><Relationship Id="rId26" Type="http://schemas.openxmlformats.org/officeDocument/2006/relationships/hyperlink" Target="https://portal.etsi.org/webapp/teldir/QueryOrgaInfo.asp?OrgaId=121" TargetMode="External"/><Relationship Id="rId3" Type="http://schemas.openxmlformats.org/officeDocument/2006/relationships/hyperlink" Target="https://portal.etsi.org/tb.aspx?tbid=287&amp;SubTB=287" TargetMode="External"/><Relationship Id="rId21" Type="http://schemas.openxmlformats.org/officeDocument/2006/relationships/hyperlink" Target="https://portal.etsi.org/webapp/teldir/ListPersDetails.asp?PersId=2582" TargetMode="External"/><Relationship Id="rId34" Type="http://schemas.openxmlformats.org/officeDocument/2006/relationships/hyperlink" Target="https://portal.etsi.org/webapp/teldir/ListPersDetails.asp?PersId=60301" TargetMode="External"/><Relationship Id="rId7" Type="http://schemas.openxmlformats.org/officeDocument/2006/relationships/hyperlink" Target="https://portal.etsi.org/webapp/teldir/ListPersDetails.asp?PersId=63180" TargetMode="External"/><Relationship Id="rId12" Type="http://schemas.openxmlformats.org/officeDocument/2006/relationships/hyperlink" Target="https://portal.etsi.org/webapp/teldir/QueryOrgaInfo.asp?OrgaId=1" TargetMode="External"/><Relationship Id="rId17" Type="http://schemas.openxmlformats.org/officeDocument/2006/relationships/hyperlink" Target="https://portal.etsi.org/webapp/teldir/QueryOrgaInfo.asp?OrgaId=15932" TargetMode="External"/><Relationship Id="rId25" Type="http://schemas.openxmlformats.org/officeDocument/2006/relationships/hyperlink" Target="https://portal.etsi.org/webapp/teldir/ListPersDetails.asp?PersId=54791" TargetMode="External"/><Relationship Id="rId33" Type="http://schemas.openxmlformats.org/officeDocument/2006/relationships/hyperlink" Target="https://portal.etsi.org/webapp/teldir/QueryOrgaInfo.asp?OrgaId=16055" TargetMode="External"/><Relationship Id="rId38" Type="http://schemas.openxmlformats.org/officeDocument/2006/relationships/hyperlink" Target="https://portal.etsi.org/webapp/teldir/ListPersDetails.asp?PersId=53812" TargetMode="External"/><Relationship Id="rId2" Type="http://schemas.openxmlformats.org/officeDocument/2006/relationships/slide" Target="../slides/slide10.xml"/><Relationship Id="rId16" Type="http://schemas.openxmlformats.org/officeDocument/2006/relationships/hyperlink" Target="https://portal.etsi.org/webapp/teldir/ListPersDetails.asp?PersId=77968" TargetMode="External"/><Relationship Id="rId20" Type="http://schemas.openxmlformats.org/officeDocument/2006/relationships/hyperlink" Target="https://portal.etsi.org/webapp/teldir/ListPersDetails.asp?PersId=13676" TargetMode="External"/><Relationship Id="rId29" Type="http://schemas.openxmlformats.org/officeDocument/2006/relationships/hyperlink" Target="https://portal.etsi.org/webapp/teldir/QueryOrgaInfo.asp?OrgaId=7380" TargetMode="External"/><Relationship Id="rId1" Type="http://schemas.openxmlformats.org/officeDocument/2006/relationships/notesMaster" Target="../notesMasters/notesMaster1.xml"/><Relationship Id="rId6" Type="http://schemas.openxmlformats.org/officeDocument/2006/relationships/hyperlink" Target="https://portal.etsi.org/webapp/teldir/QueryOrgaInfo.asp?OrgaId=14953" TargetMode="External"/><Relationship Id="rId11" Type="http://schemas.openxmlformats.org/officeDocument/2006/relationships/hyperlink" Target="https://portal.etsi.org/webapp/teldir/ListPersDetails.asp?PersId=26441" TargetMode="External"/><Relationship Id="rId24" Type="http://schemas.openxmlformats.org/officeDocument/2006/relationships/hyperlink" Target="https://portal.etsi.org/webapp/teldir/QueryOrgaInfo.asp?OrgaId=42" TargetMode="External"/><Relationship Id="rId32" Type="http://schemas.openxmlformats.org/officeDocument/2006/relationships/hyperlink" Target="https://portal.etsi.org/webapp/teldir/ListPersDetails.asp?PersId=78115" TargetMode="External"/><Relationship Id="rId37" Type="http://schemas.openxmlformats.org/officeDocument/2006/relationships/hyperlink" Target="https://portal.etsi.org/webapp/teldir/QueryOrgaInfo.asp?OrgaId=11945" TargetMode="External"/><Relationship Id="rId5" Type="http://schemas.openxmlformats.org/officeDocument/2006/relationships/hyperlink" Target="https://portal.etsi.org/webapp/teldir/ListPersDetails.asp?PersId=49485" TargetMode="External"/><Relationship Id="rId15" Type="http://schemas.openxmlformats.org/officeDocument/2006/relationships/hyperlink" Target="https://portal.etsi.org/webapp/teldir/QueryOrgaInfo.asp?OrgaId=5" TargetMode="External"/><Relationship Id="rId23" Type="http://schemas.openxmlformats.org/officeDocument/2006/relationships/hyperlink" Target="https://portal.etsi.org/webapp/teldir/ListPersDetails.asp?PersId=34395" TargetMode="External"/><Relationship Id="rId28" Type="http://schemas.openxmlformats.org/officeDocument/2006/relationships/hyperlink" Target="https://portal.etsi.org/webapp/teldir/QueryOrgaInfo.asp?OrgaId=8870" TargetMode="External"/><Relationship Id="rId36" Type="http://schemas.openxmlformats.org/officeDocument/2006/relationships/hyperlink" Target="https://portal.etsi.org/webapp/teldir/ListPersDetails.asp?PersId=26729" TargetMode="External"/><Relationship Id="rId10" Type="http://schemas.openxmlformats.org/officeDocument/2006/relationships/hyperlink" Target="https://portal.etsi.org/webapp/teldir/QueryOrgaInfo.asp?OrgaId=9173" TargetMode="External"/><Relationship Id="rId19" Type="http://schemas.openxmlformats.org/officeDocument/2006/relationships/hyperlink" Target="https://portal.etsi.org/webapp/teldir/ListPersDetails.asp?PersId=80177" TargetMode="External"/><Relationship Id="rId31" Type="http://schemas.openxmlformats.org/officeDocument/2006/relationships/hyperlink" Target="https://portal.etsi.org/tb.aspx?tbid=729&amp;SubTB=729" TargetMode="External"/><Relationship Id="rId4" Type="http://schemas.openxmlformats.org/officeDocument/2006/relationships/hyperlink" Target="https://portal.etsi.org/webapp/teldir/ListPersDetails.asp?PersId=6230" TargetMode="External"/><Relationship Id="rId9" Type="http://schemas.openxmlformats.org/officeDocument/2006/relationships/hyperlink" Target="https://portal.etsi.org/webapp/teldir/ListPersDetails.asp?PersId=33473" TargetMode="External"/><Relationship Id="rId14" Type="http://schemas.openxmlformats.org/officeDocument/2006/relationships/hyperlink" Target="https://portal.etsi.org/webapp/teldir/ListPersDetails.asp?PersId=26309" TargetMode="External"/><Relationship Id="rId22" Type="http://schemas.openxmlformats.org/officeDocument/2006/relationships/hyperlink" Target="https://portal.etsi.org/webapp/teldir/ListPersDetails.asp?PersId=10561" TargetMode="External"/><Relationship Id="rId27" Type="http://schemas.openxmlformats.org/officeDocument/2006/relationships/hyperlink" Target="https://portal.etsi.org/webapp/teldir/ListPersDetails.asp?PersId=72859" TargetMode="External"/><Relationship Id="rId30" Type="http://schemas.openxmlformats.org/officeDocument/2006/relationships/hyperlink" Target="https://portal.etsi.org/webapp/teldir/ListPersDetails.asp?PersId=61793" TargetMode="External"/><Relationship Id="rId35" Type="http://schemas.openxmlformats.org/officeDocument/2006/relationships/hyperlink" Target="https://portal.etsi.org/webapp/teldir/QueryOrgaInfo.asp?OrgaId=13818" TargetMode="External"/></Relationships>
</file>

<file path=ppt/notesSlides/_rels/notesSlide6.xml.rels><?xml version="1.0" encoding="UTF-8" standalone="yes"?>
<Relationships xmlns="http://schemas.openxmlformats.org/package/2006/relationships"><Relationship Id="rId8" Type="http://schemas.openxmlformats.org/officeDocument/2006/relationships/hyperlink" Target="https://cept.org/ecc/groups/ecc/wg-fm/fm-57/" TargetMode="External"/><Relationship Id="rId3" Type="http://schemas.openxmlformats.org/officeDocument/2006/relationships/hyperlink" Target="https://www.ecodocdb.dk/download/cc03c766-35f8/ECC%20Report%20302.pdf" TargetMode="External"/><Relationship Id="rId7" Type="http://schemas.openxmlformats.org/officeDocument/2006/relationships/hyperlink" Target="https://cept.org/ecc/groups/ecc/wg-se/se-45/" TargetMode="External"/><Relationship Id="rId2" Type="http://schemas.openxmlformats.org/officeDocument/2006/relationships/slide" Target="../slides/slide11.xml"/><Relationship Id="rId1" Type="http://schemas.openxmlformats.org/officeDocument/2006/relationships/notesMaster" Target="../notesMasters/notesMaster1.xml"/><Relationship Id="rId6" Type="http://schemas.openxmlformats.org/officeDocument/2006/relationships/hyperlink" Target="https://cept.org/ecc/groups/ecc/wg-se/se-24/" TargetMode="External"/><Relationship Id="rId5" Type="http://schemas.openxmlformats.org/officeDocument/2006/relationships/hyperlink" Target="https://cept.org/ecc/groups/ecc/wg-se/se-24/client/introduction/" TargetMode="External"/><Relationship Id="rId4" Type="http://schemas.openxmlformats.org/officeDocument/2006/relationships/hyperlink" Target="https://cept.org/ecc/groups/ecc/client/introduction/" TargetMode="Externa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338531389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301437684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21</a:t>
            </a:fld>
            <a:endParaRPr lang="en-US" dirty="0"/>
          </a:p>
        </p:txBody>
      </p:sp>
    </p:spTree>
    <p:extLst>
      <p:ext uri="{BB962C8B-B14F-4D97-AF65-F5344CB8AC3E}">
        <p14:creationId xmlns:p14="http://schemas.microsoft.com/office/powerpoint/2010/main" val="280865453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a:buFont typeface="Arial" panose="020B0604020202020204" pitchFamily="34" charset="0"/>
              <a:buChar char="•"/>
            </a:pPr>
            <a:r>
              <a:rPr lang="en-US" sz="1800" b="0" dirty="0"/>
              <a:t>From 802.15.3d, ITU-R SM.2352 on THz communications updates, </a:t>
            </a:r>
            <a:r>
              <a:rPr lang="en-US" sz="1800" dirty="0"/>
              <a:t>standing by  </a:t>
            </a:r>
          </a:p>
          <a:p>
            <a:pPr lvl="1">
              <a:buFont typeface="Arial" panose="020B0604020202020204" pitchFamily="34" charset="0"/>
              <a:buChar char="•"/>
            </a:pPr>
            <a:r>
              <a:rPr lang="en-US" sz="1600" dirty="0"/>
              <a:t>ITU-R WP1A 29May20 meeting is postponed until 24Nov20, no word if e-meeting, we are on standby.  Mentor: </a:t>
            </a:r>
            <a:r>
              <a:rPr lang="en-US" sz="1600" u="sng" dirty="0">
                <a:hlinkClick r:id="rId3"/>
              </a:rPr>
              <a:t>https://mentor.ieee.org/802.18/dcn/20/18-20-0052</a:t>
            </a:r>
            <a:endParaRPr lang="en-US" sz="1600" dirty="0"/>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22</a:t>
            </a:fld>
            <a:endParaRPr lang="en-US" dirty="0"/>
          </a:p>
        </p:txBody>
      </p:sp>
    </p:spTree>
    <p:extLst>
      <p:ext uri="{BB962C8B-B14F-4D97-AF65-F5344CB8AC3E}">
        <p14:creationId xmlns:p14="http://schemas.microsoft.com/office/powerpoint/2010/main" val="95556314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23</a:t>
            </a:fld>
            <a:endParaRPr lang="en-US" dirty="0"/>
          </a:p>
        </p:txBody>
      </p:sp>
    </p:spTree>
    <p:extLst>
      <p:ext uri="{BB962C8B-B14F-4D97-AF65-F5344CB8AC3E}">
        <p14:creationId xmlns:p14="http://schemas.microsoft.com/office/powerpoint/2010/main" val="279115914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24</a:t>
            </a:fld>
            <a:endParaRPr lang="en-US" dirty="0"/>
          </a:p>
        </p:txBody>
      </p:sp>
    </p:spTree>
    <p:extLst>
      <p:ext uri="{BB962C8B-B14F-4D97-AF65-F5344CB8AC3E}">
        <p14:creationId xmlns:p14="http://schemas.microsoft.com/office/powerpoint/2010/main" val="181212762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25</a:t>
            </a:fld>
            <a:endParaRPr lang="en-US" dirty="0"/>
          </a:p>
        </p:txBody>
      </p:sp>
    </p:spTree>
    <p:extLst>
      <p:ext uri="{BB962C8B-B14F-4D97-AF65-F5344CB8AC3E}">
        <p14:creationId xmlns:p14="http://schemas.microsoft.com/office/powerpoint/2010/main" val="254160660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26</a:t>
            </a:fld>
            <a:endParaRPr lang="en-US" dirty="0"/>
          </a:p>
        </p:txBody>
      </p:sp>
    </p:spTree>
    <p:extLst>
      <p:ext uri="{BB962C8B-B14F-4D97-AF65-F5344CB8AC3E}">
        <p14:creationId xmlns:p14="http://schemas.microsoft.com/office/powerpoint/2010/main" val="328017972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1108075" y="698500"/>
            <a:ext cx="4643438"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254956118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175135983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altLang="en-US" sz="1200" b="0" dirty="0">
                <a:hlinkClick r:id="rId3"/>
              </a:rPr>
              <a:t>BRAN</a:t>
            </a:r>
            <a:r>
              <a:rPr lang="en-US" altLang="en-US" sz="1200" b="0" dirty="0"/>
              <a:t>;</a:t>
            </a:r>
            <a:r>
              <a:rPr lang="en-US" sz="1200" b="0" i="0" kern="1200" dirty="0">
                <a:solidFill>
                  <a:srgbClr val="000000"/>
                </a:solidFill>
                <a:effectLst/>
                <a:latin typeface="Times New Roman" pitchFamily="16" charset="0"/>
                <a:ea typeface="+mn-ea"/>
                <a:cs typeface="+mn-cs"/>
              </a:rPr>
              <a:t> Broadband Radio Access Networks</a:t>
            </a:r>
            <a:endParaRPr lang="en-US" sz="1200" kern="1200" dirty="0">
              <a:solidFill>
                <a:srgbClr val="000000"/>
              </a:solidFill>
              <a:effectLst/>
              <a:latin typeface="Times New Roman" pitchFamily="16" charset="0"/>
              <a:ea typeface="+mn-ea"/>
              <a:cs typeface="+mn-cs"/>
              <a:hlinkClick r:id="rId4"/>
            </a:endParaRPr>
          </a:p>
          <a:p>
            <a:r>
              <a:rPr lang="en-US" sz="1200" kern="1200" dirty="0" err="1">
                <a:solidFill>
                  <a:srgbClr val="000000"/>
                </a:solidFill>
                <a:effectLst/>
                <a:latin typeface="Times New Roman" pitchFamily="16" charset="0"/>
                <a:ea typeface="+mn-ea"/>
                <a:cs typeface="+mn-cs"/>
                <a:hlinkClick r:id="rId5"/>
              </a:rPr>
              <a:t>Hiertz</a:t>
            </a:r>
            <a:r>
              <a:rPr lang="en-US" sz="1200" kern="1200" dirty="0">
                <a:solidFill>
                  <a:srgbClr val="000000"/>
                </a:solidFill>
                <a:effectLst/>
                <a:latin typeface="Times New Roman" pitchFamily="16" charset="0"/>
                <a:ea typeface="+mn-ea"/>
                <a:cs typeface="+mn-cs"/>
                <a:hlinkClick r:id="rId5"/>
              </a:rPr>
              <a:t> </a:t>
            </a:r>
            <a:r>
              <a:rPr lang="en-US" sz="1200" kern="1200" dirty="0" err="1">
                <a:solidFill>
                  <a:srgbClr val="000000"/>
                </a:solidFill>
                <a:effectLst/>
                <a:latin typeface="Times New Roman" pitchFamily="16" charset="0"/>
                <a:ea typeface="+mn-ea"/>
                <a:cs typeface="+mn-cs"/>
                <a:hlinkClick r:id="rId5"/>
              </a:rPr>
              <a:t>Guido</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6"/>
              </a:rPr>
              <a:t>Ericsson</a:t>
            </a:r>
            <a:r>
              <a:rPr lang="en-US" sz="1200" kern="1200" dirty="0">
                <a:solidFill>
                  <a:srgbClr val="000000"/>
                </a:solidFill>
                <a:effectLst/>
                <a:latin typeface="Times New Roman" pitchFamily="16" charset="0"/>
                <a:ea typeface="+mn-ea"/>
                <a:cs typeface="+mn-cs"/>
                <a:hlinkClick r:id="rId6"/>
              </a:rPr>
              <a:t> GmbH, </a:t>
            </a:r>
            <a:r>
              <a:rPr lang="en-US" sz="1200" kern="1200" dirty="0" err="1">
                <a:solidFill>
                  <a:srgbClr val="000000"/>
                </a:solidFill>
                <a:effectLst/>
                <a:latin typeface="Times New Roman" pitchFamily="16" charset="0"/>
                <a:ea typeface="+mn-ea"/>
                <a:cs typeface="+mn-cs"/>
                <a:hlinkClick r:id="rId6"/>
              </a:rPr>
              <a:t>Eurolab</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7"/>
              </a:rPr>
              <a:t>Zhou </a:t>
            </a:r>
            <a:r>
              <a:rPr lang="en-US" sz="1200" kern="1200" dirty="0" err="1">
                <a:solidFill>
                  <a:srgbClr val="000000"/>
                </a:solidFill>
                <a:effectLst/>
                <a:latin typeface="Times New Roman" pitchFamily="16" charset="0"/>
                <a:ea typeface="+mn-ea"/>
                <a:cs typeface="+mn-cs"/>
                <a:hlinkClick r:id="rId7"/>
              </a:rPr>
              <a:t>Hai</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8"/>
              </a:rPr>
              <a:t>Huawei</a:t>
            </a:r>
            <a:r>
              <a:rPr lang="en-US" sz="1200" kern="1200" dirty="0">
                <a:solidFill>
                  <a:srgbClr val="000000"/>
                </a:solidFill>
                <a:effectLst/>
                <a:latin typeface="Times New Roman" pitchFamily="16" charset="0"/>
                <a:ea typeface="+mn-ea"/>
                <a:cs typeface="+mn-cs"/>
                <a:hlinkClick r:id="rId8"/>
              </a:rPr>
              <a:t> Tech.(UK) Co., Ltd</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9"/>
              </a:rPr>
              <a:t>Boldy </a:t>
            </a:r>
            <a:r>
              <a:rPr lang="en-US" sz="1200" kern="1200" dirty="0" err="1">
                <a:solidFill>
                  <a:srgbClr val="000000"/>
                </a:solidFill>
                <a:effectLst/>
                <a:latin typeface="Times New Roman" pitchFamily="16" charset="0"/>
                <a:ea typeface="+mn-ea"/>
                <a:cs typeface="+mn-cs"/>
                <a:hlinkClick r:id="rId9"/>
              </a:rPr>
              <a:t>David</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10"/>
              </a:rPr>
              <a:t>BROADCOM</a:t>
            </a:r>
            <a:r>
              <a:rPr lang="en-US" sz="1200" kern="1200" dirty="0">
                <a:solidFill>
                  <a:srgbClr val="000000"/>
                </a:solidFill>
                <a:effectLst/>
                <a:latin typeface="Times New Roman" pitchFamily="16" charset="0"/>
                <a:ea typeface="+mn-ea"/>
                <a:cs typeface="+mn-cs"/>
                <a:hlinkClick r:id="rId10"/>
              </a:rPr>
              <a:t> CORPORATION</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11"/>
              </a:rPr>
              <a:t>Minaev</a:t>
            </a:r>
            <a:r>
              <a:rPr lang="en-US" sz="1200" kern="1200" dirty="0">
                <a:solidFill>
                  <a:srgbClr val="000000"/>
                </a:solidFill>
                <a:effectLst/>
                <a:latin typeface="Times New Roman" pitchFamily="16" charset="0"/>
                <a:ea typeface="+mn-ea"/>
                <a:cs typeface="+mn-cs"/>
                <a:hlinkClick r:id="rId11"/>
              </a:rPr>
              <a:t> </a:t>
            </a:r>
            <a:r>
              <a:rPr lang="en-US" sz="1200" kern="1200" dirty="0" err="1">
                <a:solidFill>
                  <a:srgbClr val="000000"/>
                </a:solidFill>
                <a:effectLst/>
                <a:latin typeface="Times New Roman" pitchFamily="16" charset="0"/>
                <a:ea typeface="+mn-ea"/>
                <a:cs typeface="+mn-cs"/>
                <a:hlinkClick r:id="rId11"/>
              </a:rPr>
              <a:t>Igor</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b="0" u="sng" dirty="0">
                <a:hlinkClick r:id="rId13"/>
              </a:rPr>
              <a:t>ERM</a:t>
            </a:r>
            <a:r>
              <a:rPr lang="en-US" sz="1200" b="0" u="sng" dirty="0"/>
              <a:t>;</a:t>
            </a:r>
            <a:r>
              <a:rPr lang="en-US" sz="1200" b="0" i="0" kern="1200" dirty="0">
                <a:solidFill>
                  <a:srgbClr val="000000"/>
                </a:solidFill>
                <a:effectLst/>
                <a:latin typeface="Times New Roman" pitchFamily="16" charset="0"/>
                <a:ea typeface="+mn-ea"/>
                <a:cs typeface="+mn-cs"/>
              </a:rPr>
              <a:t> EMC and Radio Spectrum Matters</a:t>
            </a:r>
            <a:endParaRPr lang="en-US" sz="1200" kern="1200" dirty="0">
              <a:solidFill>
                <a:srgbClr val="000000"/>
              </a:solidFill>
              <a:effectLst/>
              <a:latin typeface="Times New Roman" pitchFamily="16" charset="0"/>
              <a:ea typeface="+mn-ea"/>
              <a:cs typeface="+mn-cs"/>
              <a:hlinkClick r:id="rId4"/>
            </a:endParaRPr>
          </a:p>
          <a:p>
            <a:r>
              <a:rPr lang="en-US" sz="1200" kern="1200" dirty="0" err="1">
                <a:solidFill>
                  <a:srgbClr val="000000"/>
                </a:solidFill>
                <a:effectLst/>
                <a:latin typeface="Times New Roman" pitchFamily="16" charset="0"/>
                <a:ea typeface="+mn-ea"/>
                <a:cs typeface="+mn-cs"/>
                <a:hlinkClick r:id="rId14"/>
              </a:rPr>
              <a:t>Butscheidt</a:t>
            </a:r>
            <a:r>
              <a:rPr lang="en-US" sz="1200" kern="1200" dirty="0">
                <a:solidFill>
                  <a:srgbClr val="000000"/>
                </a:solidFill>
                <a:effectLst/>
                <a:latin typeface="Times New Roman" pitchFamily="16" charset="0"/>
                <a:ea typeface="+mn-ea"/>
                <a:cs typeface="+mn-cs"/>
                <a:hlinkClick r:id="rId14"/>
              </a:rPr>
              <a:t> </a:t>
            </a:r>
            <a:r>
              <a:rPr lang="en-US" sz="1200" kern="1200" dirty="0" err="1">
                <a:solidFill>
                  <a:srgbClr val="000000"/>
                </a:solidFill>
                <a:effectLst/>
                <a:latin typeface="Times New Roman" pitchFamily="16" charset="0"/>
                <a:ea typeface="+mn-ea"/>
                <a:cs typeface="+mn-cs"/>
                <a:hlinkClick r:id="rId14"/>
              </a:rPr>
              <a:t>Holger</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15"/>
              </a:rPr>
              <a:t>BMWi</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6"/>
              </a:rPr>
              <a:t>Marshall </a:t>
            </a:r>
            <a:r>
              <a:rPr lang="en-US" sz="1200" kern="1200" dirty="0" err="1">
                <a:solidFill>
                  <a:srgbClr val="000000"/>
                </a:solidFill>
                <a:effectLst/>
                <a:latin typeface="Times New Roman" pitchFamily="16" charset="0"/>
                <a:ea typeface="+mn-ea"/>
                <a:cs typeface="+mn-cs"/>
                <a:hlinkClick r:id="rId16"/>
              </a:rPr>
              <a:t>Ian</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17"/>
              </a:rPr>
              <a:t>Ruckus</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8"/>
              </a:rPr>
              <a:t>Mouquet </a:t>
            </a:r>
            <a:r>
              <a:rPr lang="en-US" sz="1200" kern="1200" dirty="0" err="1">
                <a:solidFill>
                  <a:srgbClr val="000000"/>
                </a:solidFill>
                <a:effectLst/>
                <a:latin typeface="Times New Roman" pitchFamily="16" charset="0"/>
                <a:ea typeface="+mn-ea"/>
                <a:cs typeface="+mn-cs"/>
                <a:hlinkClick r:id="rId18"/>
              </a:rPr>
              <a:t>Antoine</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r>
              <a:rPr lang="en-US" sz="1200" kern="1200" dirty="0" err="1">
                <a:solidFill>
                  <a:srgbClr val="000000"/>
                </a:solidFill>
                <a:effectLst/>
                <a:latin typeface="Times New Roman" pitchFamily="16" charset="0"/>
                <a:ea typeface="+mn-ea"/>
                <a:cs typeface="+mn-cs"/>
                <a:hlinkClick r:id="rId19"/>
              </a:rPr>
              <a:t>Vietti</a:t>
            </a:r>
            <a:r>
              <a:rPr lang="en-US" sz="1200" kern="1200" dirty="0">
                <a:solidFill>
                  <a:srgbClr val="000000"/>
                </a:solidFill>
                <a:effectLst/>
                <a:latin typeface="Times New Roman" pitchFamily="16" charset="0"/>
                <a:ea typeface="+mn-ea"/>
                <a:cs typeface="+mn-cs"/>
                <a:hlinkClick r:id="rId19"/>
              </a:rPr>
              <a:t> </a:t>
            </a:r>
            <a:r>
              <a:rPr lang="en-US" sz="1200" kern="1200" dirty="0" err="1">
                <a:solidFill>
                  <a:srgbClr val="000000"/>
                </a:solidFill>
                <a:effectLst/>
                <a:latin typeface="Times New Roman" pitchFamily="16" charset="0"/>
                <a:ea typeface="+mn-ea"/>
                <a:cs typeface="+mn-cs"/>
                <a:hlinkClick r:id="rId19"/>
              </a:rPr>
              <a:t>Guillermo</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r>
              <a:rPr lang="en-US" sz="1200" kern="1200" dirty="0" err="1">
                <a:solidFill>
                  <a:srgbClr val="000000"/>
                </a:solidFill>
                <a:effectLst/>
                <a:latin typeface="Times New Roman" pitchFamily="16" charset="0"/>
                <a:ea typeface="+mn-ea"/>
                <a:cs typeface="+mn-cs"/>
                <a:hlinkClick r:id="rId20"/>
              </a:rPr>
              <a:t>Pagnozzi</a:t>
            </a:r>
            <a:r>
              <a:rPr lang="en-US" sz="1200" kern="1200" dirty="0">
                <a:solidFill>
                  <a:srgbClr val="000000"/>
                </a:solidFill>
                <a:effectLst/>
                <a:latin typeface="Times New Roman" pitchFamily="16" charset="0"/>
                <a:ea typeface="+mn-ea"/>
                <a:cs typeface="+mn-cs"/>
                <a:hlinkClick r:id="rId20"/>
              </a:rPr>
              <a:t> </a:t>
            </a:r>
            <a:r>
              <a:rPr lang="en-US" sz="1200" kern="1200" dirty="0" err="1">
                <a:solidFill>
                  <a:srgbClr val="000000"/>
                </a:solidFill>
                <a:effectLst/>
                <a:latin typeface="Times New Roman" pitchFamily="16" charset="0"/>
                <a:ea typeface="+mn-ea"/>
                <a:cs typeface="+mn-cs"/>
                <a:hlinkClick r:id="rId20"/>
              </a:rPr>
              <a:t>Marcello</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r>
              <a:rPr lang="en-US" sz="1200" kern="1200" dirty="0" err="1">
                <a:solidFill>
                  <a:srgbClr val="000000"/>
                </a:solidFill>
                <a:effectLst/>
                <a:latin typeface="Times New Roman" pitchFamily="16" charset="0"/>
                <a:ea typeface="+mn-ea"/>
                <a:cs typeface="+mn-cs"/>
                <a:hlinkClick r:id="rId11"/>
              </a:rPr>
              <a:t>Minaev</a:t>
            </a:r>
            <a:r>
              <a:rPr lang="en-US" sz="1200" kern="1200" dirty="0">
                <a:solidFill>
                  <a:srgbClr val="000000"/>
                </a:solidFill>
                <a:effectLst/>
                <a:latin typeface="Times New Roman" pitchFamily="16" charset="0"/>
                <a:ea typeface="+mn-ea"/>
                <a:cs typeface="+mn-cs"/>
                <a:hlinkClick r:id="rId11"/>
              </a:rPr>
              <a:t> </a:t>
            </a:r>
            <a:r>
              <a:rPr lang="en-US" sz="1200" kern="1200" dirty="0" err="1">
                <a:solidFill>
                  <a:srgbClr val="000000"/>
                </a:solidFill>
                <a:effectLst/>
                <a:latin typeface="Times New Roman" pitchFamily="16" charset="0"/>
                <a:ea typeface="+mn-ea"/>
                <a:cs typeface="+mn-cs"/>
                <a:hlinkClick r:id="rId11"/>
              </a:rPr>
              <a:t>Igor</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r>
              <a:rPr lang="en-US" sz="1200" kern="1200" dirty="0" err="1">
                <a:solidFill>
                  <a:srgbClr val="000000"/>
                </a:solidFill>
                <a:effectLst/>
                <a:latin typeface="Times New Roman" pitchFamily="16" charset="0"/>
                <a:ea typeface="+mn-ea"/>
                <a:cs typeface="+mn-cs"/>
                <a:hlinkClick r:id="rId21"/>
              </a:rPr>
              <a:t>Forina</a:t>
            </a:r>
            <a:r>
              <a:rPr lang="en-US" sz="1200" kern="1200" dirty="0">
                <a:solidFill>
                  <a:srgbClr val="000000"/>
                </a:solidFill>
                <a:effectLst/>
                <a:latin typeface="Times New Roman" pitchFamily="16" charset="0"/>
                <a:ea typeface="+mn-ea"/>
                <a:cs typeface="+mn-cs"/>
                <a:hlinkClick r:id="rId21"/>
              </a:rPr>
              <a:t> </a:t>
            </a:r>
            <a:r>
              <a:rPr lang="en-US" sz="1200" kern="1200" dirty="0" err="1">
                <a:solidFill>
                  <a:srgbClr val="000000"/>
                </a:solidFill>
                <a:effectLst/>
                <a:latin typeface="Times New Roman" pitchFamily="16" charset="0"/>
                <a:ea typeface="+mn-ea"/>
                <a:cs typeface="+mn-cs"/>
                <a:hlinkClick r:id="rId21"/>
              </a:rPr>
              <a:t>Marlène</a:t>
            </a:r>
            <a:r>
              <a:rPr lang="en-US" sz="1200" kern="1200" dirty="0" err="1">
                <a:solidFill>
                  <a:srgbClr val="000000"/>
                </a:solidFill>
                <a:effectLst/>
                <a:latin typeface="Times New Roman" pitchFamily="16" charset="0"/>
                <a:ea typeface="+mn-ea"/>
                <a:cs typeface="+mn-cs"/>
              </a:rPr>
              <a:t>Support</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Assistant</a:t>
            </a:r>
            <a:r>
              <a:rPr lang="en-US" sz="1200" kern="1200" dirty="0" err="1">
                <a:solidFill>
                  <a:srgbClr val="000000"/>
                </a:solidFill>
                <a:effectLst/>
                <a:latin typeface="Times New Roman" pitchFamily="16" charset="0"/>
                <a:ea typeface="+mn-ea"/>
                <a:cs typeface="+mn-cs"/>
                <a:hlinkClick r:id="rId12"/>
              </a:rPr>
              <a:t>ETSI</a:t>
            </a:r>
            <a:r>
              <a:rPr lang="en-US" sz="1200" kern="1200" dirty="0" err="1">
                <a:solidFill>
                  <a:srgbClr val="000000"/>
                </a:solidFill>
                <a:effectLst/>
                <a:latin typeface="Times New Roman" pitchFamily="16" charset="0"/>
                <a:ea typeface="+mn-ea"/>
                <a:cs typeface="+mn-cs"/>
                <a:hlinkClick r:id="rId22"/>
              </a:rPr>
              <a:t>Schmidt</a:t>
            </a:r>
            <a:r>
              <a:rPr lang="en-US" sz="1200" kern="1200" dirty="0">
                <a:solidFill>
                  <a:srgbClr val="000000"/>
                </a:solidFill>
                <a:effectLst/>
                <a:latin typeface="Times New Roman" pitchFamily="16" charset="0"/>
                <a:ea typeface="+mn-ea"/>
                <a:cs typeface="+mn-cs"/>
                <a:hlinkClick r:id="rId22"/>
              </a:rPr>
              <a:t> </a:t>
            </a:r>
            <a:r>
              <a:rPr lang="en-US" sz="1200" kern="1200" dirty="0" err="1">
                <a:solidFill>
                  <a:srgbClr val="000000"/>
                </a:solidFill>
                <a:effectLst/>
                <a:latin typeface="Times New Roman" pitchFamily="16" charset="0"/>
                <a:ea typeface="+mn-ea"/>
                <a:cs typeface="+mn-cs"/>
                <a:hlinkClick r:id="rId22"/>
              </a:rPr>
              <a:t>Helene</a:t>
            </a:r>
            <a:r>
              <a:rPr lang="en-US" sz="1200" kern="1200" dirty="0" err="1">
                <a:solidFill>
                  <a:srgbClr val="000000"/>
                </a:solidFill>
                <a:effectLst/>
                <a:latin typeface="Times New Roman" pitchFamily="16" charset="0"/>
                <a:ea typeface="+mn-ea"/>
                <a:cs typeface="+mn-cs"/>
              </a:rPr>
              <a:t>Support</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Assistant</a:t>
            </a:r>
            <a:r>
              <a:rPr lang="en-US" sz="1200" kern="1200" dirty="0" err="1">
                <a:solidFill>
                  <a:srgbClr val="000000"/>
                </a:solidFill>
                <a:effectLst/>
                <a:latin typeface="Times New Roman" pitchFamily="16" charset="0"/>
                <a:ea typeface="+mn-ea"/>
                <a:cs typeface="+mn-cs"/>
                <a:hlinkClick r:id="rId12"/>
              </a:rPr>
              <a:t>ETSI</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3"/>
              </a:rPr>
              <a:t>Mahler </a:t>
            </a:r>
            <a:r>
              <a:rPr lang="en-US" sz="1200" kern="1200" dirty="0" err="1">
                <a:solidFill>
                  <a:srgbClr val="000000"/>
                </a:solidFill>
                <a:effectLst/>
                <a:latin typeface="Times New Roman" pitchFamily="16" charset="0"/>
                <a:ea typeface="+mn-ea"/>
                <a:cs typeface="+mn-cs"/>
                <a:hlinkClick r:id="rId23"/>
              </a:rPr>
              <a:t>Michael</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4"/>
              </a:rPr>
              <a:t>ROBERT</a:t>
            </a:r>
            <a:r>
              <a:rPr lang="en-US" sz="1200" kern="1200" dirty="0">
                <a:solidFill>
                  <a:srgbClr val="000000"/>
                </a:solidFill>
                <a:effectLst/>
                <a:latin typeface="Times New Roman" pitchFamily="16" charset="0"/>
                <a:ea typeface="+mn-ea"/>
                <a:cs typeface="+mn-cs"/>
                <a:hlinkClick r:id="rId24"/>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5"/>
              </a:rPr>
              <a:t>Chiara </a:t>
            </a:r>
            <a:r>
              <a:rPr lang="en-US" sz="1200" kern="1200" dirty="0" err="1">
                <a:solidFill>
                  <a:srgbClr val="000000"/>
                </a:solidFill>
                <a:effectLst/>
                <a:latin typeface="Times New Roman" pitchFamily="16" charset="0"/>
                <a:ea typeface="+mn-ea"/>
                <a:cs typeface="+mn-cs"/>
                <a:hlinkClick r:id="rId25"/>
              </a:rPr>
              <a:t>Donatella</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6"/>
              </a:rPr>
              <a:t>TELECOM</a:t>
            </a:r>
            <a:r>
              <a:rPr lang="en-US" sz="1200" kern="1200" dirty="0">
                <a:solidFill>
                  <a:srgbClr val="000000"/>
                </a:solidFill>
                <a:effectLst/>
                <a:latin typeface="Times New Roman" pitchFamily="16" charset="0"/>
                <a:ea typeface="+mn-ea"/>
                <a:cs typeface="+mn-cs"/>
                <a:hlinkClick r:id="rId26"/>
              </a:rPr>
              <a:t> ITALIA S.p.A.</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7"/>
              </a:rPr>
              <a:t>Blue </a:t>
            </a:r>
            <a:r>
              <a:rPr lang="en-US" sz="1200" kern="1200" dirty="0" err="1">
                <a:solidFill>
                  <a:srgbClr val="000000"/>
                </a:solidFill>
                <a:effectLst/>
                <a:latin typeface="Times New Roman" pitchFamily="16" charset="0"/>
                <a:ea typeface="+mn-ea"/>
                <a:cs typeface="+mn-cs"/>
                <a:hlinkClick r:id="rId27"/>
              </a:rPr>
              <a:t>Scott</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8"/>
              </a:rPr>
              <a:t>Microsoft</a:t>
            </a:r>
            <a:r>
              <a:rPr lang="en-US" sz="1200" kern="1200" dirty="0">
                <a:solidFill>
                  <a:srgbClr val="000000"/>
                </a:solidFill>
                <a:effectLst/>
                <a:latin typeface="Times New Roman" pitchFamily="16" charset="0"/>
                <a:ea typeface="+mn-ea"/>
                <a:cs typeface="+mn-cs"/>
                <a:hlinkClick r:id="rId28"/>
              </a:rPr>
              <a:t> Europe SARL</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4"/>
              </a:rPr>
              <a:t>Vangeel</a:t>
            </a:r>
            <a:r>
              <a:rPr lang="en-US" sz="1200" kern="1200" dirty="0">
                <a:solidFill>
                  <a:srgbClr val="000000"/>
                </a:solidFill>
                <a:effectLst/>
                <a:latin typeface="Times New Roman" pitchFamily="16" charset="0"/>
                <a:ea typeface="+mn-ea"/>
                <a:cs typeface="+mn-cs"/>
                <a:hlinkClick r:id="rId4"/>
              </a:rPr>
              <a:t> </a:t>
            </a:r>
            <a:r>
              <a:rPr lang="en-US" sz="1200" kern="1200" dirty="0" err="1">
                <a:solidFill>
                  <a:srgbClr val="000000"/>
                </a:solidFill>
                <a:effectLst/>
                <a:latin typeface="Times New Roman" pitchFamily="16" charset="0"/>
                <a:ea typeface="+mn-ea"/>
                <a:cs typeface="+mn-cs"/>
                <a:hlinkClick r:id="rId4"/>
              </a:rPr>
              <a:t>Edgard</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9"/>
              </a:rPr>
              <a:t>Cisco</a:t>
            </a:r>
            <a:r>
              <a:rPr lang="en-US" sz="1200" kern="1200" dirty="0">
                <a:solidFill>
                  <a:srgbClr val="000000"/>
                </a:solidFill>
                <a:effectLst/>
                <a:latin typeface="Times New Roman" pitchFamily="16" charset="0"/>
                <a:ea typeface="+mn-ea"/>
                <a:cs typeface="+mn-cs"/>
                <a:hlinkClick r:id="rId29"/>
              </a:rPr>
              <a:t> Systems Belgium</a:t>
            </a:r>
            <a:endParaRPr lang="en-US" sz="1200" kern="1200" dirty="0">
              <a:solidFill>
                <a:srgbClr val="000000"/>
              </a:solidFill>
              <a:effectLst/>
              <a:latin typeface="Times New Roman" pitchFamily="16" charset="0"/>
              <a:ea typeface="+mn-ea"/>
              <a:cs typeface="+mn-cs"/>
              <a:hlinkClick r:id="rId4"/>
            </a:endParaRPr>
          </a:p>
          <a:p>
            <a:endParaRPr lang="en-US" sz="1200" kern="1200" dirty="0">
              <a:solidFill>
                <a:srgbClr val="000000"/>
              </a:solidFill>
              <a:effectLst/>
              <a:latin typeface="Times New Roman" pitchFamily="16" charset="0"/>
              <a:ea typeface="+mn-ea"/>
              <a:cs typeface="+mn-cs"/>
              <a:hlinkClick r:id="rId4"/>
            </a:endParaRPr>
          </a:p>
          <a:p>
            <a:r>
              <a:rPr lang="en-US" sz="1200" kern="1200" dirty="0">
                <a:solidFill>
                  <a:srgbClr val="000000"/>
                </a:solidFill>
                <a:effectLst/>
                <a:latin typeface="Times New Roman" pitchFamily="16" charset="0"/>
                <a:ea typeface="+mn-ea"/>
                <a:cs typeface="+mn-cs"/>
                <a:hlinkClick r:id="rId4"/>
              </a:rPr>
              <a:t>TG-11; </a:t>
            </a:r>
            <a:r>
              <a:rPr lang="en-US" dirty="0"/>
              <a:t>Wideband Data Systems </a:t>
            </a:r>
            <a:endParaRPr lang="en-US" sz="1200" kern="1200" dirty="0">
              <a:solidFill>
                <a:srgbClr val="000000"/>
              </a:solidFill>
              <a:effectLst/>
              <a:latin typeface="Times New Roman" pitchFamily="16" charset="0"/>
              <a:ea typeface="+mn-ea"/>
              <a:cs typeface="+mn-cs"/>
              <a:hlinkClick r:id="rId4"/>
            </a:endParaRPr>
          </a:p>
          <a:p>
            <a:r>
              <a:rPr lang="en-US" sz="1200" kern="1200" dirty="0" err="1">
                <a:solidFill>
                  <a:srgbClr val="000000"/>
                </a:solidFill>
                <a:effectLst/>
                <a:latin typeface="Times New Roman" pitchFamily="16" charset="0"/>
                <a:ea typeface="+mn-ea"/>
                <a:cs typeface="+mn-cs"/>
                <a:hlinkClick r:id="rId4"/>
              </a:rPr>
              <a:t>Vangeel</a:t>
            </a:r>
            <a:r>
              <a:rPr lang="en-US" sz="1200" kern="1200" dirty="0">
                <a:solidFill>
                  <a:srgbClr val="000000"/>
                </a:solidFill>
                <a:effectLst/>
                <a:latin typeface="Times New Roman" pitchFamily="16" charset="0"/>
                <a:ea typeface="+mn-ea"/>
                <a:cs typeface="+mn-cs"/>
                <a:hlinkClick r:id="rId4"/>
              </a:rPr>
              <a:t> </a:t>
            </a:r>
            <a:r>
              <a:rPr lang="en-US" sz="1200" kern="1200" dirty="0" err="1">
                <a:solidFill>
                  <a:srgbClr val="000000"/>
                </a:solidFill>
                <a:effectLst/>
                <a:latin typeface="Times New Roman" pitchFamily="16" charset="0"/>
                <a:ea typeface="+mn-ea"/>
                <a:cs typeface="+mn-cs"/>
                <a:hlinkClick r:id="rId4"/>
              </a:rPr>
              <a:t>Edgard</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29"/>
              </a:rPr>
              <a:t>Cisco</a:t>
            </a:r>
            <a:r>
              <a:rPr lang="en-US" sz="1200" kern="1200" dirty="0">
                <a:solidFill>
                  <a:srgbClr val="000000"/>
                </a:solidFill>
                <a:effectLst/>
                <a:latin typeface="Times New Roman" pitchFamily="16" charset="0"/>
                <a:ea typeface="+mn-ea"/>
                <a:cs typeface="+mn-cs"/>
                <a:hlinkClick r:id="rId29"/>
              </a:rPr>
              <a:t> Systems Belgium</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0"/>
              </a:rPr>
              <a:t>Prats </a:t>
            </a:r>
            <a:r>
              <a:rPr lang="en-US" sz="1200" kern="1200" dirty="0" err="1">
                <a:solidFill>
                  <a:srgbClr val="000000"/>
                </a:solidFill>
                <a:effectLst/>
                <a:latin typeface="Times New Roman" pitchFamily="16" charset="0"/>
                <a:ea typeface="+mn-ea"/>
                <a:cs typeface="+mn-cs"/>
                <a:hlinkClick r:id="rId30"/>
              </a:rPr>
              <a:t>Jose</a:t>
            </a:r>
            <a:r>
              <a:rPr lang="en-US" sz="1200" kern="1200" dirty="0" err="1">
                <a:solidFill>
                  <a:srgbClr val="000000"/>
                </a:solidFill>
                <a:effectLst/>
                <a:latin typeface="Times New Roman" pitchFamily="16" charset="0"/>
                <a:ea typeface="+mn-ea"/>
                <a:cs typeface="+mn-cs"/>
              </a:rPr>
              <a:t>Secretary</a:t>
            </a:r>
            <a:r>
              <a:rPr lang="en-US" sz="1200" kern="1200" dirty="0" err="1">
                <a:solidFill>
                  <a:srgbClr val="000000"/>
                </a:solidFill>
                <a:effectLst/>
                <a:latin typeface="Times New Roman" pitchFamily="16" charset="0"/>
                <a:ea typeface="+mn-ea"/>
                <a:cs typeface="+mn-cs"/>
                <a:hlinkClick r:id="rId24"/>
              </a:rPr>
              <a:t>ROBERT</a:t>
            </a:r>
            <a:r>
              <a:rPr lang="en-US" sz="1200" kern="1200" dirty="0">
                <a:solidFill>
                  <a:srgbClr val="000000"/>
                </a:solidFill>
                <a:effectLst/>
                <a:latin typeface="Times New Roman" pitchFamily="16" charset="0"/>
                <a:ea typeface="+mn-ea"/>
                <a:cs typeface="+mn-cs"/>
                <a:hlinkClick r:id="rId24"/>
              </a:rPr>
              <a:t> BOSCH GmbH</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11"/>
              </a:rPr>
              <a:t>Minaev</a:t>
            </a:r>
            <a:r>
              <a:rPr lang="en-US" sz="1200" kern="1200" dirty="0">
                <a:solidFill>
                  <a:srgbClr val="000000"/>
                </a:solidFill>
                <a:effectLst/>
                <a:latin typeface="Times New Roman" pitchFamily="16" charset="0"/>
                <a:ea typeface="+mn-ea"/>
                <a:cs typeface="+mn-cs"/>
                <a:hlinkClick r:id="rId11"/>
              </a:rPr>
              <a:t> </a:t>
            </a:r>
            <a:r>
              <a:rPr lang="en-US" sz="1200" kern="1200" dirty="0" err="1">
                <a:solidFill>
                  <a:srgbClr val="000000"/>
                </a:solidFill>
                <a:effectLst/>
                <a:latin typeface="Times New Roman" pitchFamily="16" charset="0"/>
                <a:ea typeface="+mn-ea"/>
                <a:cs typeface="+mn-cs"/>
                <a:hlinkClick r:id="rId11"/>
              </a:rPr>
              <a:t>Igor</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b="0" dirty="0">
                <a:solidFill>
                  <a:schemeClr val="tx1"/>
                </a:solidFill>
                <a:hlinkClick r:id="rId31"/>
              </a:rPr>
              <a:t>TG-UWB</a:t>
            </a:r>
            <a:r>
              <a:rPr lang="en-US" sz="1200" kern="1200" dirty="0">
                <a:solidFill>
                  <a:srgbClr val="000000"/>
                </a:solidFill>
                <a:effectLst/>
                <a:latin typeface="Times New Roman" pitchFamily="16" charset="0"/>
                <a:ea typeface="+mn-ea"/>
                <a:cs typeface="+mn-cs"/>
              </a:rPr>
              <a:t>; Ultra Wide Band</a:t>
            </a:r>
          </a:p>
          <a:p>
            <a:r>
              <a:rPr lang="en-US" sz="1200" kern="1200" dirty="0">
                <a:solidFill>
                  <a:srgbClr val="000000"/>
                </a:solidFill>
                <a:effectLst/>
                <a:latin typeface="Times New Roman" pitchFamily="16" charset="0"/>
                <a:ea typeface="+mn-ea"/>
                <a:cs typeface="+mn-cs"/>
                <a:hlinkClick r:id="rId23"/>
              </a:rPr>
              <a:t>Mahler </a:t>
            </a:r>
            <a:r>
              <a:rPr lang="en-US" sz="1200" kern="1200" dirty="0" err="1">
                <a:solidFill>
                  <a:srgbClr val="000000"/>
                </a:solidFill>
                <a:effectLst/>
                <a:latin typeface="Times New Roman" pitchFamily="16" charset="0"/>
                <a:ea typeface="+mn-ea"/>
                <a:cs typeface="+mn-cs"/>
                <a:hlinkClick r:id="rId23"/>
              </a:rPr>
              <a:t>Michael</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24"/>
              </a:rPr>
              <a:t>ROBERT</a:t>
            </a:r>
            <a:r>
              <a:rPr lang="en-US" sz="1200" kern="1200" dirty="0">
                <a:solidFill>
                  <a:srgbClr val="000000"/>
                </a:solidFill>
                <a:effectLst/>
                <a:latin typeface="Times New Roman" pitchFamily="16" charset="0"/>
                <a:ea typeface="+mn-ea"/>
                <a:cs typeface="+mn-cs"/>
                <a:hlinkClick r:id="rId24"/>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2"/>
              </a:rPr>
              <a:t>Harrington </a:t>
            </a:r>
            <a:r>
              <a:rPr lang="en-US" sz="1200" kern="1200" dirty="0" err="1">
                <a:solidFill>
                  <a:srgbClr val="000000"/>
                </a:solidFill>
                <a:effectLst/>
                <a:latin typeface="Times New Roman" pitchFamily="16" charset="0"/>
                <a:ea typeface="+mn-ea"/>
                <a:cs typeface="+mn-cs"/>
                <a:hlinkClick r:id="rId32"/>
              </a:rPr>
              <a:t>Timothy</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3"/>
              </a:rPr>
              <a:t>UWB</a:t>
            </a:r>
            <a:r>
              <a:rPr lang="en-US" sz="1200" kern="1200" dirty="0">
                <a:solidFill>
                  <a:srgbClr val="000000"/>
                </a:solidFill>
                <a:effectLst/>
                <a:latin typeface="Times New Roman" pitchFamily="16" charset="0"/>
                <a:ea typeface="+mn-ea"/>
                <a:cs typeface="+mn-cs"/>
                <a:hlinkClick r:id="rId33"/>
              </a:rPr>
              <a:t> Alliance</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34"/>
              </a:rPr>
              <a:t>Neirynck</a:t>
            </a:r>
            <a:r>
              <a:rPr lang="en-US" sz="1200" kern="1200" dirty="0">
                <a:solidFill>
                  <a:srgbClr val="000000"/>
                </a:solidFill>
                <a:effectLst/>
                <a:latin typeface="Times New Roman" pitchFamily="16" charset="0"/>
                <a:ea typeface="+mn-ea"/>
                <a:cs typeface="+mn-cs"/>
                <a:hlinkClick r:id="rId34"/>
              </a:rPr>
              <a:t> </a:t>
            </a:r>
            <a:r>
              <a:rPr lang="en-US" sz="1200" kern="1200" dirty="0" err="1">
                <a:solidFill>
                  <a:srgbClr val="000000"/>
                </a:solidFill>
                <a:effectLst/>
                <a:latin typeface="Times New Roman" pitchFamily="16" charset="0"/>
                <a:ea typeface="+mn-ea"/>
                <a:cs typeface="+mn-cs"/>
                <a:hlinkClick r:id="rId34"/>
              </a:rPr>
              <a:t>Dries</a:t>
            </a:r>
            <a:r>
              <a:rPr lang="en-US" sz="1200" kern="1200" dirty="0" err="1">
                <a:solidFill>
                  <a:srgbClr val="000000"/>
                </a:solidFill>
                <a:effectLst/>
                <a:latin typeface="Times New Roman" pitchFamily="16" charset="0"/>
                <a:ea typeface="+mn-ea"/>
                <a:cs typeface="+mn-cs"/>
              </a:rPr>
              <a:t>Secretary</a:t>
            </a:r>
            <a:r>
              <a:rPr lang="en-US" sz="1200" kern="1200" dirty="0" err="1">
                <a:solidFill>
                  <a:srgbClr val="000000"/>
                </a:solidFill>
                <a:effectLst/>
                <a:latin typeface="Times New Roman" pitchFamily="16" charset="0"/>
                <a:ea typeface="+mn-ea"/>
                <a:cs typeface="+mn-cs"/>
                <a:hlinkClick r:id="rId35"/>
              </a:rPr>
              <a:t>DecaWave</a:t>
            </a:r>
            <a:r>
              <a:rPr lang="en-US" sz="1200" kern="1200" dirty="0">
                <a:solidFill>
                  <a:srgbClr val="000000"/>
                </a:solidFill>
                <a:effectLst/>
                <a:latin typeface="Times New Roman" pitchFamily="16" charset="0"/>
                <a:ea typeface="+mn-ea"/>
                <a:cs typeface="+mn-cs"/>
                <a:hlinkClick r:id="rId35"/>
              </a:rPr>
              <a:t> Ltd</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11"/>
              </a:rPr>
              <a:t>Minaev</a:t>
            </a:r>
            <a:r>
              <a:rPr lang="en-US" sz="1200" kern="1200" dirty="0">
                <a:solidFill>
                  <a:srgbClr val="000000"/>
                </a:solidFill>
                <a:effectLst/>
                <a:latin typeface="Times New Roman" pitchFamily="16" charset="0"/>
                <a:ea typeface="+mn-ea"/>
                <a:cs typeface="+mn-cs"/>
                <a:hlinkClick r:id="rId11"/>
              </a:rPr>
              <a:t> </a:t>
            </a:r>
            <a:r>
              <a:rPr lang="en-US" sz="1200" kern="1200" dirty="0" err="1">
                <a:solidFill>
                  <a:srgbClr val="000000"/>
                </a:solidFill>
                <a:effectLst/>
                <a:latin typeface="Times New Roman" pitchFamily="16" charset="0"/>
                <a:ea typeface="+mn-ea"/>
                <a:cs typeface="+mn-cs"/>
                <a:hlinkClick r:id="rId11"/>
              </a:rPr>
              <a:t>Igor</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rPr>
              <a:t>TG37; Intelligent Transport Systems</a:t>
            </a:r>
          </a:p>
          <a:p>
            <a:r>
              <a:rPr lang="en-US" sz="1200" kern="1200" dirty="0">
                <a:solidFill>
                  <a:srgbClr val="000000"/>
                </a:solidFill>
                <a:effectLst/>
                <a:latin typeface="Times New Roman" pitchFamily="16" charset="0"/>
                <a:ea typeface="+mn-ea"/>
                <a:cs typeface="+mn-cs"/>
                <a:hlinkClick r:id="rId36"/>
              </a:rPr>
              <a:t>Johansson </a:t>
            </a:r>
            <a:r>
              <a:rPr lang="en-US" sz="1200" kern="1200" dirty="0" err="1">
                <a:solidFill>
                  <a:srgbClr val="000000"/>
                </a:solidFill>
                <a:effectLst/>
                <a:latin typeface="Times New Roman" pitchFamily="16" charset="0"/>
                <a:ea typeface="+mn-ea"/>
                <a:cs typeface="+mn-cs"/>
                <a:hlinkClick r:id="rId36"/>
              </a:rPr>
              <a:t>Hans</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7"/>
              </a:rPr>
              <a:t>Kapsch</a:t>
            </a:r>
            <a:r>
              <a:rPr lang="en-US" sz="1200" kern="1200" dirty="0">
                <a:solidFill>
                  <a:srgbClr val="000000"/>
                </a:solidFill>
                <a:effectLst/>
                <a:latin typeface="Times New Roman" pitchFamily="16" charset="0"/>
                <a:ea typeface="+mn-ea"/>
                <a:cs typeface="+mn-cs"/>
                <a:hlinkClick r:id="rId37"/>
              </a:rPr>
              <a:t> </a:t>
            </a:r>
            <a:r>
              <a:rPr lang="en-US" sz="1200" kern="1200" dirty="0" err="1">
                <a:solidFill>
                  <a:srgbClr val="000000"/>
                </a:solidFill>
                <a:effectLst/>
                <a:latin typeface="Times New Roman" pitchFamily="16" charset="0"/>
                <a:ea typeface="+mn-ea"/>
                <a:cs typeface="+mn-cs"/>
                <a:hlinkClick r:id="rId37"/>
              </a:rPr>
              <a:t>TrafficCom</a:t>
            </a:r>
            <a:r>
              <a:rPr lang="en-US" sz="1200" kern="1200" dirty="0">
                <a:solidFill>
                  <a:srgbClr val="000000"/>
                </a:solidFill>
                <a:effectLst/>
                <a:latin typeface="Times New Roman" pitchFamily="16" charset="0"/>
                <a:ea typeface="+mn-ea"/>
                <a:cs typeface="+mn-cs"/>
                <a:hlinkClick r:id="rId37"/>
              </a:rPr>
              <a:t> AB</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38"/>
              </a:rPr>
              <a:t>Lorelli</a:t>
            </a:r>
            <a:r>
              <a:rPr lang="en-US" sz="1200" kern="1200" dirty="0">
                <a:solidFill>
                  <a:srgbClr val="000000"/>
                </a:solidFill>
                <a:effectLst/>
                <a:latin typeface="Times New Roman" pitchFamily="16" charset="0"/>
                <a:ea typeface="+mn-ea"/>
                <a:cs typeface="+mn-cs"/>
                <a:hlinkClick r:id="rId38"/>
              </a:rPr>
              <a:t> </a:t>
            </a:r>
            <a:r>
              <a:rPr lang="en-US" sz="1200" kern="1200" dirty="0" err="1">
                <a:solidFill>
                  <a:srgbClr val="000000"/>
                </a:solidFill>
                <a:effectLst/>
                <a:latin typeface="Times New Roman" pitchFamily="16" charset="0"/>
                <a:ea typeface="+mn-ea"/>
                <a:cs typeface="+mn-cs"/>
                <a:hlinkClick r:id="rId38"/>
              </a:rPr>
              <a:t>Andrea</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119341749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ECC Report 316:    Sharing studies assessing short-term interference from Wireless Access Systems including Radio Local Area Networks (WAS/RLAN) into Fixed Service in the frequency band 5925-6425 MHz</a:t>
            </a:r>
            <a:endParaRPr kumimoji="0" lang="en-GB" altLang="en-US" sz="1800" b="0" i="0" u="none" strike="noStrike" cap="none" normalizeH="0" baseline="0" dirty="0">
              <a:ln>
                <a:noFill/>
              </a:ln>
              <a:solidFill>
                <a:schemeClr val="tx1"/>
              </a:solidFill>
              <a:effectLst/>
              <a:latin typeface="Arial" panose="020B060402020202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0" i="0" u="sng" kern="1200" dirty="0">
              <a:solidFill>
                <a:srgbClr val="000000"/>
              </a:solidFill>
              <a:effectLst/>
              <a:latin typeface="Times New Roman" pitchFamily="16" charset="0"/>
              <a:ea typeface="+mn-ea"/>
              <a:cs typeface="+mn-cs"/>
              <a:hlinkClick r:id="rId3"/>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u="sng" kern="1200" dirty="0">
                <a:solidFill>
                  <a:srgbClr val="000000"/>
                </a:solidFill>
                <a:effectLst/>
                <a:latin typeface="Times New Roman" pitchFamily="16" charset="0"/>
                <a:ea typeface="+mn-ea"/>
                <a:cs typeface="+mn-cs"/>
                <a:hlinkClick r:id="rId3"/>
              </a:rPr>
              <a:t>ECC Report 302 - Sharing and compatibility studies related to Wireless Access Systems including Radio Local Area Networks (WAS/RLAN) in the frequency band 5925-6425 MHz</a:t>
            </a:r>
            <a:endPar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r>
              <a:rPr lang="en-US" dirty="0">
                <a:effectLst/>
              </a:rPr>
              <a:t>Report from CEPT to the European Commission in response to the Mandate </a:t>
            </a:r>
          </a:p>
          <a:p>
            <a:r>
              <a:rPr lang="en-GB" dirty="0">
                <a:effectLst/>
              </a:rPr>
              <a:t>“to study feasibility and identify harmonised technical conditions for Wireless Access Systems including Radio Local Area Networks in the 5925-6425 MHz band for the provision of wireless broadband services”</a:t>
            </a:r>
            <a:endParaRPr lang="en-US" dirty="0">
              <a:effectLst/>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GB" sz="1200"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GB" sz="1200" kern="1200" dirty="0">
                <a:solidFill>
                  <a:srgbClr val="000000"/>
                </a:solidFill>
                <a:effectLst/>
                <a:latin typeface="Times New Roman" pitchFamily="16" charset="0"/>
                <a:ea typeface="+mn-ea"/>
                <a:cs typeface="+mn-cs"/>
              </a:rPr>
              <a:t>CEPT Report B on WAS/RLAN use in 5 925-6 425 MHz band , harmonised technical conditions </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GB" dirty="0">
                <a:effectLst/>
              </a:rPr>
              <a:t>      Task 2: Harmonised technical parameters for WAS/RLANs operating on a coexistence basis with appropriate mitigation techniques and/or operational compatibility/coexistence conditions, operating on the basis of a    general authorisation.</a:t>
            </a:r>
          </a:p>
          <a:p>
            <a:endParaRPr lang="en-US" dirty="0">
              <a:effectLst/>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kern="1200" dirty="0">
                <a:solidFill>
                  <a:srgbClr val="000000"/>
                </a:solidFill>
                <a:effectLst/>
                <a:latin typeface="Times New Roman" pitchFamily="16" charset="0"/>
                <a:ea typeface="+mn-ea"/>
                <a:cs typeface="+mn-cs"/>
              </a:rPr>
              <a:t>CEPT Report A: Assessment and study of compatibility and coexistence scenarios in the band 5925-6425 MHz</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a:buFont typeface="Arial" panose="020B0604020202020204" pitchFamily="34" charset="0"/>
              <a:buChar char="•"/>
            </a:pPr>
            <a:r>
              <a:rPr lang="en-US" sz="1050" dirty="0">
                <a:solidFill>
                  <a:schemeClr val="tx1"/>
                </a:solidFill>
              </a:rPr>
              <a:t>CEPT–ECC  </a:t>
            </a:r>
            <a:r>
              <a:rPr lang="en-US" sz="1050" b="0" dirty="0">
                <a:solidFill>
                  <a:schemeClr val="tx1"/>
                </a:solidFill>
                <a:hlinkClick r:id="rId4"/>
              </a:rPr>
              <a:t>&lt;ECC&gt;</a:t>
            </a:r>
            <a:r>
              <a:rPr lang="en-US" sz="1050" b="0" dirty="0">
                <a:solidFill>
                  <a:schemeClr val="tx1"/>
                </a:solidFill>
              </a:rPr>
              <a:t> </a:t>
            </a:r>
            <a:r>
              <a:rPr lang="en-US" sz="1050" dirty="0">
                <a:solidFill>
                  <a:schemeClr val="tx1"/>
                </a:solidFill>
              </a:rPr>
              <a:t> 53</a:t>
            </a:r>
            <a:r>
              <a:rPr lang="en-US" sz="1050" baseline="30000" dirty="0">
                <a:solidFill>
                  <a:schemeClr val="tx1"/>
                </a:solidFill>
              </a:rPr>
              <a:t>rd</a:t>
            </a:r>
            <a:r>
              <a:rPr lang="en-US" sz="1050" dirty="0">
                <a:solidFill>
                  <a:schemeClr val="tx1"/>
                </a:solidFill>
              </a:rPr>
              <a:t> plenary, 30Jun-03Jul, Belgrade, Serbia </a:t>
            </a:r>
          </a:p>
          <a:p>
            <a:pPr lvl="1">
              <a:spcBef>
                <a:spcPts val="0"/>
              </a:spcBef>
              <a:buFont typeface="Arial" panose="020B0604020202020204" pitchFamily="34" charset="0"/>
              <a:buChar char="•"/>
            </a:pPr>
            <a:r>
              <a:rPr lang="en-US" sz="1050" dirty="0">
                <a:solidFill>
                  <a:schemeClr val="tx1"/>
                </a:solidFill>
              </a:rPr>
              <a:t> nothing to share today</a:t>
            </a:r>
            <a:endParaRPr lang="en-US" sz="1000" dirty="0">
              <a:solidFill>
                <a:schemeClr val="tx1"/>
              </a:solidFill>
            </a:endParaRPr>
          </a:p>
          <a:p>
            <a:pPr>
              <a:spcBef>
                <a:spcPts val="0"/>
              </a:spcBef>
              <a:buFont typeface="Arial" panose="020B0604020202020204" pitchFamily="34" charset="0"/>
              <a:buChar char="•"/>
            </a:pPr>
            <a:r>
              <a:rPr lang="en-US" sz="1050" dirty="0">
                <a:solidFill>
                  <a:schemeClr val="tx1"/>
                </a:solidFill>
              </a:rPr>
              <a:t>CEPT–ECC  </a:t>
            </a:r>
            <a:r>
              <a:rPr lang="en-US" sz="1050" b="0" dirty="0">
                <a:solidFill>
                  <a:schemeClr val="tx1"/>
                </a:solidFill>
                <a:hlinkClick r:id="rId5"/>
              </a:rPr>
              <a:t>&lt;SE24&gt;</a:t>
            </a:r>
            <a:r>
              <a:rPr lang="en-US" sz="1050" b="0" dirty="0">
                <a:solidFill>
                  <a:schemeClr val="tx1"/>
                </a:solidFill>
              </a:rPr>
              <a:t> </a:t>
            </a:r>
            <a:r>
              <a:rPr lang="en-US" sz="1050" dirty="0">
                <a:solidFill>
                  <a:schemeClr val="tx1"/>
                </a:solidFill>
              </a:rPr>
              <a:t>next meeting, M100, 20-22Apr20, on-line</a:t>
            </a:r>
          </a:p>
          <a:p>
            <a:pPr lvl="1">
              <a:spcBef>
                <a:spcPts val="0"/>
              </a:spcBef>
              <a:buFont typeface="Arial" panose="020B0604020202020204" pitchFamily="34" charset="0"/>
              <a:buChar char="•"/>
            </a:pPr>
            <a:r>
              <a:rPr lang="en-US" sz="1050" dirty="0">
                <a:solidFill>
                  <a:schemeClr val="bg1">
                    <a:lumMod val="75000"/>
                  </a:schemeClr>
                </a:solidFill>
              </a:rPr>
              <a:t> </a:t>
            </a:r>
            <a:r>
              <a:rPr lang="en-US" sz="1050" dirty="0">
                <a:solidFill>
                  <a:schemeClr val="tx1"/>
                </a:solidFill>
              </a:rPr>
              <a:t> nothing to share today</a:t>
            </a:r>
            <a:endParaRPr lang="en-US" sz="1600" dirty="0">
              <a:solidFill>
                <a:schemeClr val="tx1"/>
              </a:solidFill>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1" kern="1200" cap="all" dirty="0">
                <a:solidFill>
                  <a:srgbClr val="000000"/>
                </a:solidFill>
                <a:effectLst/>
                <a:latin typeface="Times New Roman" pitchFamily="16" charset="0"/>
                <a:ea typeface="+mn-ea"/>
                <a:cs typeface="+mn-cs"/>
              </a:rPr>
              <a:t>ECC - ELECTRONIC COMMUNICATIONS COMMITTEE</a:t>
            </a:r>
          </a:p>
          <a:p>
            <a:r>
              <a:rPr lang="en-US" sz="1200" b="0" i="0" kern="1200" dirty="0">
                <a:solidFill>
                  <a:srgbClr val="000000"/>
                </a:solidFill>
                <a:effectLst/>
                <a:latin typeface="Times New Roman" pitchFamily="16" charset="0"/>
                <a:ea typeface="+mn-ea"/>
                <a:cs typeface="+mn-cs"/>
              </a:rPr>
              <a:t>The ECC considers and develops policies on electronic communications activities in European context, taking account of European and international legislations and regulations.</a:t>
            </a:r>
            <a:endParaRPr lang="fr-FR" sz="1200" b="0" i="0" u="none" strike="noStrike"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1" kern="1200" cap="all" dirty="0">
                <a:solidFill>
                  <a:srgbClr val="000000"/>
                </a:solidFill>
                <a:effectLst/>
                <a:latin typeface="Times New Roman" pitchFamily="16" charset="0"/>
                <a:ea typeface="+mn-ea"/>
                <a:cs typeface="+mn-cs"/>
              </a:rPr>
              <a:t>ECO -EUROPEAN COMMUNICATIONS OFFICE</a:t>
            </a:r>
          </a:p>
          <a:p>
            <a:r>
              <a:rPr lang="en-US" sz="1200" b="0" i="0" kern="1200" dirty="0">
                <a:solidFill>
                  <a:srgbClr val="000000"/>
                </a:solidFill>
                <a:effectLst/>
                <a:latin typeface="Times New Roman" pitchFamily="16" charset="0"/>
                <a:ea typeface="+mn-ea"/>
                <a:cs typeface="+mn-cs"/>
              </a:rPr>
              <a:t>ECO provides advice and support to CEPT to help it to develop and deliver its policies and decisions in an effective and transparent way.</a:t>
            </a:r>
            <a:endParaRPr lang="fr-FR" sz="1200" b="0" i="0" u="none" strike="noStrike" kern="1200" dirty="0">
              <a:solidFill>
                <a:srgbClr val="000000"/>
              </a:solidFill>
              <a:effectLst/>
              <a:latin typeface="Times New Roman" pitchFamily="16" charset="0"/>
              <a:ea typeface="+mn-ea"/>
              <a:cs typeface="+mn-cs"/>
              <a:hlinkClick r:id="rId6"/>
            </a:endParaRPr>
          </a:p>
          <a:p>
            <a:endParaRPr lang="fr-FR" sz="1200" b="0" i="0" u="none" strike="noStrike" kern="1200" dirty="0">
              <a:solidFill>
                <a:srgbClr val="000000"/>
              </a:solidFill>
              <a:effectLst/>
              <a:latin typeface="Times New Roman" pitchFamily="16" charset="0"/>
              <a:ea typeface="+mn-ea"/>
              <a:cs typeface="+mn-cs"/>
              <a:hlinkClick r:id="rId6"/>
            </a:endParaRPr>
          </a:p>
          <a:p>
            <a:r>
              <a:rPr lang="fr-FR" sz="1200" b="0" i="0" u="none" strike="noStrike" kern="1200" dirty="0">
                <a:solidFill>
                  <a:srgbClr val="000000"/>
                </a:solidFill>
                <a:effectLst/>
                <a:latin typeface="Times New Roman" pitchFamily="16" charset="0"/>
                <a:ea typeface="+mn-ea"/>
                <a:cs typeface="+mn-cs"/>
                <a:hlinkClick r:id="rId6"/>
              </a:rPr>
              <a:t>SE 24 - Short Range </a:t>
            </a:r>
            <a:r>
              <a:rPr lang="fr-FR" sz="1200" b="0" i="0" u="none" strike="noStrike" kern="1200" dirty="0" err="1">
                <a:solidFill>
                  <a:srgbClr val="000000"/>
                </a:solidFill>
                <a:effectLst/>
                <a:latin typeface="Times New Roman" pitchFamily="16" charset="0"/>
                <a:ea typeface="+mn-ea"/>
                <a:cs typeface="+mn-cs"/>
                <a:hlinkClick r:id="rId6"/>
              </a:rPr>
              <a:t>Devices</a:t>
            </a:r>
            <a:endParaRPr lang="fr-FR"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a:t>
            </a:r>
            <a:r>
              <a:rPr lang="en-US" sz="1200" b="0" i="0" kern="1200" dirty="0" err="1">
                <a:solidFill>
                  <a:srgbClr val="000000"/>
                </a:solidFill>
                <a:effectLst/>
                <a:latin typeface="Times New Roman" pitchFamily="16" charset="0"/>
                <a:ea typeface="+mn-ea"/>
                <a:cs typeface="+mn-cs"/>
              </a:rPr>
              <a:t>Fatih</a:t>
            </a:r>
            <a:r>
              <a:rPr lang="en-US" sz="1200" b="0" i="0" kern="1200" dirty="0">
                <a:solidFill>
                  <a:srgbClr val="000000"/>
                </a:solidFill>
                <a:effectLst/>
                <a:latin typeface="Times New Roman" pitchFamily="16" charset="0"/>
                <a:ea typeface="+mn-ea"/>
                <a:cs typeface="+mn-cs"/>
              </a:rPr>
              <a:t> Mehmet </a:t>
            </a:r>
            <a:r>
              <a:rPr lang="en-US" sz="1200" b="0" i="0" kern="1200" dirty="0" err="1">
                <a:solidFill>
                  <a:srgbClr val="000000"/>
                </a:solidFill>
                <a:effectLst/>
                <a:latin typeface="Times New Roman" pitchFamily="16" charset="0"/>
                <a:ea typeface="+mn-ea"/>
                <a:cs typeface="+mn-cs"/>
              </a:rPr>
              <a:t>Yurdal</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Bolt&amp;Yurdal</a:t>
            </a:r>
            <a:r>
              <a:rPr lang="en-US" sz="1200" b="0" i="0" kern="1200" dirty="0">
                <a:solidFill>
                  <a:srgbClr val="000000"/>
                </a:solidFill>
                <a:effectLst/>
                <a:latin typeface="Times New Roman" pitchFamily="16" charset="0"/>
                <a:ea typeface="+mn-ea"/>
                <a:cs typeface="+mn-cs"/>
              </a:rPr>
              <a:t> Consulting </a:t>
            </a:r>
            <a:r>
              <a:rPr lang="en-US" sz="1200" b="0" i="0" kern="1200" dirty="0" err="1">
                <a:solidFill>
                  <a:srgbClr val="000000"/>
                </a:solidFill>
                <a:effectLst/>
                <a:latin typeface="Times New Roman" pitchFamily="16" charset="0"/>
                <a:ea typeface="+mn-ea"/>
                <a:cs typeface="+mn-cs"/>
              </a:rPr>
              <a:t>ApS</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fr-FR" sz="1200" b="0" i="0" u="none" strike="noStrike" kern="1200" dirty="0">
              <a:solidFill>
                <a:srgbClr val="000000"/>
              </a:solidFill>
              <a:effectLst/>
              <a:latin typeface="Times New Roman" pitchFamily="16" charset="0"/>
              <a:ea typeface="+mn-ea"/>
              <a:cs typeface="+mn-cs"/>
              <a:hlinkClick r:id="rId7"/>
            </a:endParaRPr>
          </a:p>
          <a:p>
            <a:r>
              <a:rPr lang="en-US" sz="1200" b="0" i="0" u="none" strike="noStrike" kern="1200" dirty="0">
                <a:solidFill>
                  <a:srgbClr val="000000"/>
                </a:solidFill>
                <a:effectLst/>
                <a:latin typeface="Times New Roman" pitchFamily="16" charset="0"/>
                <a:ea typeface="+mn-ea"/>
                <a:cs typeface="+mn-cs"/>
                <a:hlinkClick r:id="rId7"/>
              </a:rPr>
              <a:t>SE 45 - WAS/RLANs in the frequency band 5925 – 6425 MHz</a:t>
            </a:r>
            <a:endParaRPr lang="en-US"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Ivica </a:t>
            </a:r>
            <a:r>
              <a:rPr lang="en-US" sz="1200" b="0" i="0" kern="1200" dirty="0" err="1">
                <a:solidFill>
                  <a:srgbClr val="000000"/>
                </a:solidFill>
                <a:effectLst/>
                <a:latin typeface="Times New Roman" pitchFamily="16" charset="0"/>
                <a:ea typeface="+mn-ea"/>
                <a:cs typeface="+mn-cs"/>
              </a:rPr>
              <a:t>Stevanovic</a:t>
            </a:r>
            <a:r>
              <a:rPr lang="en-US" sz="1200" b="0" i="0" kern="1200" dirty="0">
                <a:solidFill>
                  <a:srgbClr val="000000"/>
                </a:solidFill>
                <a:effectLst/>
                <a:latin typeface="Times New Roman" pitchFamily="16" charset="0"/>
                <a:ea typeface="+mn-ea"/>
                <a:cs typeface="+mn-cs"/>
              </a:rPr>
              <a:t> Federal Office of Communications OFCOM</a:t>
            </a:r>
          </a:p>
          <a:p>
            <a:pPr marL="0" marR="0" lvl="0" indent="0" algn="l" defTabSz="449263" rtl="0" eaLnBrk="0" fontAlgn="t"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en-US" sz="1200" b="0" i="0" u="none" strike="noStrike" kern="1200" dirty="0">
              <a:solidFill>
                <a:srgbClr val="000000"/>
              </a:solidFill>
              <a:effectLst/>
              <a:latin typeface="Times New Roman" pitchFamily="16" charset="0"/>
              <a:ea typeface="+mn-ea"/>
              <a:cs typeface="+mn-cs"/>
              <a:hlinkClick r:id="rId8"/>
            </a:endParaRPr>
          </a:p>
          <a:p>
            <a:r>
              <a:rPr lang="en-US" sz="1200" b="0" i="0" u="none" strike="noStrike" kern="1200" dirty="0">
                <a:solidFill>
                  <a:srgbClr val="000000"/>
                </a:solidFill>
                <a:effectLst/>
                <a:latin typeface="Times New Roman" pitchFamily="16" charset="0"/>
                <a:ea typeface="+mn-ea"/>
                <a:cs typeface="+mn-cs"/>
                <a:hlinkClick r:id="rId8"/>
              </a:rPr>
              <a:t>FM 57 - WAS/RLAN above 5 GHz</a:t>
            </a:r>
            <a:endParaRPr lang="en-US"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Stephen Talbot Ofcom</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en-US" sz="1200" b="0" i="0" u="none" strike="noStrike"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dirty="0">
                <a:solidFill>
                  <a:schemeClr val="tx1"/>
                </a:solidFill>
              </a:rPr>
              <a:t>(SE45-specs; FM57-policies and EC decisions;  have different regulators between them)</a:t>
            </a:r>
          </a:p>
          <a:p>
            <a:endParaRPr lang="en-US" sz="1200" b="0" i="0" kern="1200" dirty="0">
              <a:solidFill>
                <a:srgbClr val="000000"/>
              </a:solidFill>
              <a:effectLst/>
              <a:latin typeface="Times New Roman" pitchFamily="16" charset="0"/>
              <a:ea typeface="+mn-ea"/>
              <a:cs typeface="+mn-cs"/>
            </a:endParaRPr>
          </a:p>
          <a:p>
            <a:r>
              <a:rPr lang="en-US" sz="1200" b="0" i="0" kern="1200" dirty="0">
                <a:solidFill>
                  <a:srgbClr val="000000"/>
                </a:solidFill>
                <a:effectLst/>
                <a:latin typeface="Times New Roman" pitchFamily="16" charset="0"/>
                <a:ea typeface="+mn-ea"/>
                <a:cs typeface="+mn-cs"/>
              </a:rPr>
              <a:t>The ECC Working Group Spectrum Engineering (WG SE) is responsible for developing technical guidelines and sharing and compatibility arrangements for radio spectrum use by various radiocommunications services using the same or different frequency bands respectively.</a:t>
            </a:r>
          </a:p>
          <a:p>
            <a:pPr fontAlgn="t"/>
            <a:r>
              <a:rPr lang="fr-FR" sz="1200" b="0" i="0" kern="1200" dirty="0">
                <a:solidFill>
                  <a:srgbClr val="000000"/>
                </a:solidFill>
                <a:effectLst/>
                <a:latin typeface="Times New Roman" pitchFamily="16" charset="0"/>
                <a:ea typeface="+mn-ea"/>
                <a:cs typeface="+mn-cs"/>
              </a:rPr>
              <a:t>Chairman Jerome </a:t>
            </a:r>
            <a:r>
              <a:rPr lang="fr-FR" sz="1200" b="0" i="0" kern="1200" dirty="0" err="1">
                <a:solidFill>
                  <a:srgbClr val="000000"/>
                </a:solidFill>
                <a:effectLst/>
                <a:latin typeface="Times New Roman" pitchFamily="16" charset="0"/>
                <a:ea typeface="+mn-ea"/>
                <a:cs typeface="+mn-cs"/>
              </a:rPr>
              <a:t>Andre</a:t>
            </a:r>
            <a:r>
              <a:rPr lang="fr-FR" sz="1200" b="0" i="0" kern="1200" dirty="0">
                <a:solidFill>
                  <a:srgbClr val="000000"/>
                </a:solidFill>
                <a:effectLst/>
                <a:latin typeface="Times New Roman" pitchFamily="16" charset="0"/>
                <a:ea typeface="+mn-ea"/>
                <a:cs typeface="+mn-cs"/>
              </a:rPr>
              <a:t> Agence Nationale des Fréquences</a:t>
            </a:r>
          </a:p>
          <a:p>
            <a:pPr fontAlgn="t"/>
            <a:r>
              <a:rPr lang="en-US" sz="1200" b="0" i="0" kern="1200" dirty="0">
                <a:solidFill>
                  <a:srgbClr val="000000"/>
                </a:solidFill>
                <a:effectLst/>
                <a:latin typeface="Times New Roman" pitchFamily="16" charset="0"/>
                <a:ea typeface="+mn-ea"/>
                <a:cs typeface="+mn-cs"/>
              </a:rPr>
              <a:t>Vice Chairman Ivica </a:t>
            </a:r>
            <a:r>
              <a:rPr lang="en-US" sz="1200" b="0" i="0" kern="1200" dirty="0" err="1">
                <a:solidFill>
                  <a:srgbClr val="000000"/>
                </a:solidFill>
                <a:effectLst/>
                <a:latin typeface="Times New Roman" pitchFamily="16" charset="0"/>
                <a:ea typeface="+mn-ea"/>
                <a:cs typeface="+mn-cs"/>
              </a:rPr>
              <a:t>Stevanovic</a:t>
            </a:r>
            <a:r>
              <a:rPr lang="en-US" sz="1200" b="0" i="0" kern="1200" dirty="0">
                <a:solidFill>
                  <a:srgbClr val="000000"/>
                </a:solidFill>
                <a:effectLst/>
                <a:latin typeface="Times New Roman" pitchFamily="16" charset="0"/>
                <a:ea typeface="+mn-ea"/>
                <a:cs typeface="+mn-cs"/>
              </a:rPr>
              <a:t> Federal Office of Communications OFCOM</a:t>
            </a:r>
          </a:p>
          <a:p>
            <a:pPr fontAlgn="t"/>
            <a:r>
              <a:rPr lang="en-US" sz="1200" b="0" i="0" kern="1200" dirty="0">
                <a:solidFill>
                  <a:srgbClr val="000000"/>
                </a:solidFill>
                <a:effectLst/>
                <a:latin typeface="Times New Roman" pitchFamily="16" charset="0"/>
                <a:ea typeface="+mn-ea"/>
                <a:cs typeface="+mn-cs"/>
              </a:rPr>
              <a:t>Vice Chairman </a:t>
            </a:r>
            <a:r>
              <a:rPr lang="en-US" sz="1200" b="0" i="0" kern="1200" dirty="0" err="1">
                <a:solidFill>
                  <a:srgbClr val="000000"/>
                </a:solidFill>
                <a:effectLst/>
                <a:latin typeface="Times New Roman" pitchFamily="16" charset="0"/>
                <a:ea typeface="+mn-ea"/>
                <a:cs typeface="+mn-cs"/>
              </a:rPr>
              <a:t>Krunoslav</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Bejuk</a:t>
            </a:r>
            <a:r>
              <a:rPr lang="en-US" sz="1200" b="0" i="0" kern="1200" dirty="0">
                <a:solidFill>
                  <a:srgbClr val="000000"/>
                </a:solidFill>
                <a:effectLst/>
                <a:latin typeface="Times New Roman" pitchFamily="16" charset="0"/>
                <a:ea typeface="+mn-ea"/>
                <a:cs typeface="+mn-cs"/>
              </a:rPr>
              <a:t> HAKOM</a:t>
            </a:r>
          </a:p>
          <a:p>
            <a:pPr marL="0" marR="0" lvl="0" indent="0" algn="l" defTabSz="449263" rtl="0" eaLnBrk="0" fontAlgn="t"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Secretary Technical Rabie </a:t>
            </a:r>
            <a:r>
              <a:rPr lang="en-US" sz="1200" b="0" i="0" kern="1200" dirty="0" err="1">
                <a:solidFill>
                  <a:srgbClr val="000000"/>
                </a:solidFill>
                <a:effectLst/>
                <a:latin typeface="Times New Roman" pitchFamily="16" charset="0"/>
                <a:ea typeface="+mn-ea"/>
                <a:cs typeface="+mn-cs"/>
              </a:rPr>
              <a:t>Oularbi</a:t>
            </a:r>
            <a:r>
              <a:rPr lang="en-US" sz="1200" b="0" i="0" kern="1200" dirty="0">
                <a:solidFill>
                  <a:srgbClr val="000000"/>
                </a:solidFill>
                <a:effectLst/>
                <a:latin typeface="Times New Roman" pitchFamily="16" charset="0"/>
                <a:ea typeface="+mn-ea"/>
                <a:cs typeface="+mn-cs"/>
              </a:rPr>
              <a:t> </a:t>
            </a:r>
            <a:r>
              <a:rPr lang="fr-FR" sz="1200" b="0" i="0" kern="1200" dirty="0">
                <a:solidFill>
                  <a:srgbClr val="000000"/>
                </a:solidFill>
                <a:effectLst/>
                <a:latin typeface="Times New Roman" pitchFamily="16" charset="0"/>
                <a:ea typeface="+mn-ea"/>
                <a:cs typeface="+mn-cs"/>
              </a:rPr>
              <a:t>Agence Nationale des Fréquences</a:t>
            </a:r>
          </a:p>
          <a:p>
            <a:pPr fontAlgn="t"/>
            <a:endParaRPr lang="en-US" sz="1200" b="0" i="0" kern="1200" dirty="0">
              <a:solidFill>
                <a:srgbClr val="000000"/>
              </a:solidFill>
              <a:effectLst/>
              <a:latin typeface="Times New Roman" pitchFamily="16" charset="0"/>
              <a:ea typeface="+mn-ea"/>
              <a:cs typeface="+mn-cs"/>
            </a:endParaRPr>
          </a:p>
          <a:p>
            <a:r>
              <a:rPr lang="en-US" sz="1200" b="0" i="0" kern="1200" dirty="0">
                <a:solidFill>
                  <a:srgbClr val="000000"/>
                </a:solidFill>
                <a:effectLst/>
                <a:latin typeface="Times New Roman" pitchFamily="16" charset="0"/>
                <a:ea typeface="+mn-ea"/>
                <a:cs typeface="+mn-cs"/>
              </a:rPr>
              <a:t>The ECC's Working Group Frequency Management (WG FM) is responsible for developing strategies, plans and implementation advice for the management of the radio spectrum.</a:t>
            </a:r>
          </a:p>
          <a:p>
            <a:pPr fontAlgn="t"/>
            <a:r>
              <a:rPr lang="en-US" sz="1200" b="0" i="0" kern="1200" dirty="0">
                <a:solidFill>
                  <a:srgbClr val="000000"/>
                </a:solidFill>
                <a:effectLst/>
                <a:latin typeface="Times New Roman" pitchFamily="16" charset="0"/>
                <a:ea typeface="+mn-ea"/>
                <a:cs typeface="+mn-cs"/>
              </a:rPr>
              <a:t>Chairman Thomas </a:t>
            </a:r>
            <a:r>
              <a:rPr lang="en-US" sz="1200" b="0" i="0" kern="1200" dirty="0" err="1">
                <a:solidFill>
                  <a:srgbClr val="000000"/>
                </a:solidFill>
                <a:effectLst/>
                <a:latin typeface="Times New Roman" pitchFamily="16" charset="0"/>
                <a:ea typeface="+mn-ea"/>
                <a:cs typeface="+mn-cs"/>
              </a:rPr>
              <a:t>Weilacher</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BNetzA</a:t>
            </a:r>
            <a:endParaRPr lang="en-US" sz="1200" b="0" i="0"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Vice Chairman Stephen Talbot Ofcom</a:t>
            </a:r>
          </a:p>
          <a:p>
            <a:pPr fontAlgn="t"/>
            <a:r>
              <a:rPr lang="en-US" sz="1200" b="0" i="0" kern="1200" dirty="0">
                <a:solidFill>
                  <a:srgbClr val="000000"/>
                </a:solidFill>
                <a:effectLst/>
                <a:latin typeface="Times New Roman" pitchFamily="16" charset="0"/>
                <a:ea typeface="+mn-ea"/>
                <a:cs typeface="+mn-cs"/>
              </a:rPr>
              <a:t>Vice Chairman Vincent </a:t>
            </a:r>
            <a:r>
              <a:rPr lang="en-US" sz="1200" b="0" i="0" kern="1200" dirty="0" err="1">
                <a:solidFill>
                  <a:srgbClr val="000000"/>
                </a:solidFill>
                <a:effectLst/>
                <a:latin typeface="Times New Roman" pitchFamily="16" charset="0"/>
                <a:ea typeface="+mn-ea"/>
                <a:cs typeface="+mn-cs"/>
              </a:rPr>
              <a:t>Durepaire</a:t>
            </a:r>
            <a:r>
              <a:rPr lang="en-US" sz="1200" b="0" i="0" kern="1200" dirty="0">
                <a:solidFill>
                  <a:srgbClr val="000000"/>
                </a:solidFill>
                <a:effectLst/>
                <a:latin typeface="Times New Roman" pitchFamily="16" charset="0"/>
                <a:ea typeface="+mn-ea"/>
                <a:cs typeface="+mn-cs"/>
              </a:rPr>
              <a:t> ANFR</a:t>
            </a:r>
          </a:p>
          <a:p>
            <a:pPr fontAlgn="t"/>
            <a:r>
              <a:rPr lang="en-US" sz="1200" b="0" i="0" kern="1200" dirty="0">
                <a:solidFill>
                  <a:srgbClr val="000000"/>
                </a:solidFill>
                <a:effectLst/>
                <a:latin typeface="Times New Roman" pitchFamily="16" charset="0"/>
                <a:ea typeface="+mn-ea"/>
                <a:cs typeface="+mn-cs"/>
              </a:rPr>
              <a:t>Secretary Technical Silvio Schwarz </a:t>
            </a:r>
            <a:r>
              <a:rPr lang="en-US" sz="1200" b="0" i="0" kern="1200" dirty="0" err="1">
                <a:solidFill>
                  <a:srgbClr val="000000"/>
                </a:solidFill>
                <a:effectLst/>
                <a:latin typeface="Times New Roman" pitchFamily="16" charset="0"/>
                <a:ea typeface="+mn-ea"/>
                <a:cs typeface="+mn-cs"/>
              </a:rPr>
              <a:t>BNetzA</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Secretary Administrative Ali </a:t>
            </a:r>
            <a:r>
              <a:rPr lang="en-US" sz="1200" b="0" i="0" kern="1200" dirty="0" err="1">
                <a:solidFill>
                  <a:srgbClr val="000000"/>
                </a:solidFill>
                <a:effectLst/>
                <a:latin typeface="Times New Roman" pitchFamily="16" charset="0"/>
                <a:ea typeface="+mn-ea"/>
                <a:cs typeface="+mn-cs"/>
              </a:rPr>
              <a:t>Daheur</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Bundesnetzagentur</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ECO contact Robin Donoghue ECO</a:t>
            </a: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272925958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77908420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155511314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6547337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4267200" y="6475413"/>
            <a:ext cx="606425"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2" name="Rectangle 3"/>
          <p:cNvSpPr>
            <a:spLocks noGrp="1" noChangeArrowheads="1"/>
          </p:cNvSpPr>
          <p:nvPr>
            <p:ph type="dt" idx="15"/>
          </p:nvPr>
        </p:nvSpPr>
        <p:spPr bwMode="auto">
          <a:xfrm>
            <a:off x="685800" y="304800"/>
            <a:ext cx="2286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18 Jun 20</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684213" y="382970"/>
            <a:ext cx="2211387" cy="273050"/>
          </a:xfrm>
        </p:spPr>
        <p:txBody>
          <a:bodyPr/>
          <a:lstStyle>
            <a:lvl1pPr>
              <a:defRPr/>
            </a:lvl1pPr>
          </a:lstStyle>
          <a:p>
            <a:r>
              <a:rPr lang="en-US"/>
              <a:t>18 Jun 20</a:t>
            </a:r>
            <a:endParaRPr lang="en-GB" dirty="0"/>
          </a:p>
        </p:txBody>
      </p:sp>
      <p:sp>
        <p:nvSpPr>
          <p:cNvPr id="3" name="Footer Placeholder 2"/>
          <p:cNvSpPr>
            <a:spLocks noGrp="1"/>
          </p:cNvSpPr>
          <p:nvPr>
            <p:ph type="ftr" idx="11"/>
          </p:nvPr>
        </p:nvSpPr>
        <p:spPr/>
        <p:txBody>
          <a:bodyPr/>
          <a:lstStyle>
            <a:lvl1pPr>
              <a:defRPr/>
            </a:lvl1pPr>
          </a:lstStyle>
          <a:p>
            <a:r>
              <a:rPr lang="en-US" dirty="0"/>
              <a:t>Jay Holcomb (Itron)</a:t>
            </a:r>
            <a:endParaRPr lang="en-GB" dirty="0"/>
          </a:p>
        </p:txBody>
      </p:sp>
      <p:sp>
        <p:nvSpPr>
          <p:cNvPr id="4" name="Slide Number Placeholder 3"/>
          <p:cNvSpPr>
            <a:spLocks noGrp="1"/>
          </p:cNvSpPr>
          <p:nvPr>
            <p:ph type="sldNum" idx="12"/>
          </p:nvPr>
        </p:nvSpPr>
        <p:spPr>
          <a:xfrm>
            <a:off x="4191000" y="6475413"/>
            <a:ext cx="682625"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684213" y="382970"/>
            <a:ext cx="221138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18 Jun 20</a:t>
            </a:r>
            <a:endParaRPr lang="en-GB" dirty="0"/>
          </a:p>
        </p:txBody>
      </p:sp>
      <p:sp>
        <p:nvSpPr>
          <p:cNvPr id="1028" name="Rectangle 4"/>
          <p:cNvSpPr>
            <a:spLocks noGrp="1" noChangeArrowheads="1"/>
          </p:cNvSpPr>
          <p:nvPr>
            <p:ph type="ftr"/>
          </p:nvPr>
        </p:nvSpPr>
        <p:spPr bwMode="auto">
          <a:xfrm>
            <a:off x="5334000"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029" name="Rectangle 5"/>
          <p:cNvSpPr>
            <a:spLocks noGrp="1" noChangeArrowheads="1"/>
          </p:cNvSpPr>
          <p:nvPr>
            <p:ph type="sldNum"/>
          </p:nvPr>
        </p:nvSpPr>
        <p:spPr bwMode="auto">
          <a:xfrm>
            <a:off x="4191000" y="6475413"/>
            <a:ext cx="682625"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728690" y="597222"/>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802.18-20/0094r01</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w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8" Type="http://schemas.openxmlformats.org/officeDocument/2006/relationships/hyperlink" Target="https://portal.etsi.org/tb.aspx?tbid=729&amp;SubTB=729" TargetMode="External"/><Relationship Id="rId3" Type="http://schemas.openxmlformats.org/officeDocument/2006/relationships/hyperlink" Target="https://eur-lex.europa.eu/oj/direct-access.html" TargetMode="External"/><Relationship Id="rId7" Type="http://schemas.openxmlformats.org/officeDocument/2006/relationships/hyperlink" Target="https://portal.etsi.org/tb.aspx?tbid=442&amp;SubTB=442"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 Id="rId6" Type="http://schemas.openxmlformats.org/officeDocument/2006/relationships/hyperlink" Target="https://portal.etsi.org/tb.aspx?tbid=286&amp;SubTB=286" TargetMode="External"/><Relationship Id="rId5" Type="http://schemas.openxmlformats.org/officeDocument/2006/relationships/hyperlink" Target="https://portal.etsi.org/tb.aspx?tbid=287&amp;SubTB=287" TargetMode="External"/><Relationship Id="rId4" Type="http://schemas.openxmlformats.org/officeDocument/2006/relationships/hyperlink" Target="https://ec.europa.eu/growth/single-market/european-standards/harmonised-standards/"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cept.org/ecc/groups/ecc/wg-se/client/introduction/" TargetMode="External"/><Relationship Id="rId7" Type="http://schemas.openxmlformats.org/officeDocument/2006/relationships/image" Target="../media/image4.wmf"/><Relationship Id="rId2" Type="http://schemas.openxmlformats.org/officeDocument/2006/relationships/notesSlide" Target="../notesSlides/notesSlide6.xml"/><Relationship Id="rId1" Type="http://schemas.openxmlformats.org/officeDocument/2006/relationships/slideLayout" Target="../slideLayouts/slideLayout1.xml"/><Relationship Id="rId6" Type="http://schemas.openxmlformats.org/officeDocument/2006/relationships/hyperlink" Target="https://cept.org/ecc/groups/ecc/wg-fm/fm-57/client/introduction/" TargetMode="External"/><Relationship Id="rId5" Type="http://schemas.openxmlformats.org/officeDocument/2006/relationships/hyperlink" Target="https://cept.org/ecc/groups/ecc/wg-fm/client/introduction/" TargetMode="External"/><Relationship Id="rId4" Type="http://schemas.openxmlformats.org/officeDocument/2006/relationships/hyperlink" Target="https://cept.org/ecc/groups/ecc/wg-se/se-45/client/introduction/" TargetMode="External"/></Relationships>
</file>

<file path=ppt/slides/_rels/slide12.xml.rels><?xml version="1.0" encoding="UTF-8" standalone="yes"?>
<Relationships xmlns="http://schemas.openxmlformats.org/package/2006/relationships"><Relationship Id="rId8" Type="http://schemas.openxmlformats.org/officeDocument/2006/relationships/hyperlink" Target="https://mentor.ieee.org/802.18/dcn/19/18-19-0152-00-0000-summary-of-the-decisions-of-selected-agenda-items-in-wrc-19.pptx" TargetMode="External"/><Relationship Id="rId13" Type="http://schemas.openxmlformats.org/officeDocument/2006/relationships/hyperlink" Target="https://www.itu.int/go/ITU-R/sg5" TargetMode="External"/><Relationship Id="rId3" Type="http://schemas.openxmlformats.org/officeDocument/2006/relationships/hyperlink" Target="https://urldefense.proofpoint.com/v2/url?u=https-3A__gcc01.safelinks.protection.outlook.com_-3Furl-3Dhttps-253A-252F-252Fwww.itu.int-252Fpub-252FR-2DACT-2DWRC.14-2D2019-26data-3D02-257C01-257CNajarianPB-2540state.gov-257C8242efca777048773deb08d7d582b4b5-257C66cf50745afe48d1a691a12b2121f44b-257C0-257C0-257C637212629662417248-26sdata-3DF5Rd1mI5z3Efc9BGTWzf5oUypBFQqpY1Wu65d0k7ddM-253D-26reserved-3D0&amp;d=DwMGaQ&amp;c=pqcuzKEN_84c78MOSc5_fw&amp;r=z8R-nWJ8GIxwjOjNKhEFByb-tZ6XE3GZXWSggNdVo-w&amp;m=5Y4bdaAffnVmfrZUPN7SQo866G70ZNPPMYY7_A7ZyHc&amp;s=oO4_iXa0BjSX_oYniXZVCuAo7BQ-wXYYlom87RPlNkA&amp;e=" TargetMode="External"/><Relationship Id="rId7" Type="http://schemas.openxmlformats.org/officeDocument/2006/relationships/hyperlink" Target="https://mentor.ieee.org/802.18/dcn/17/18-17-0073-07-0000-ieee-802-viewpoints-on-wrc-19-agenda-items.pptx" TargetMode="External"/><Relationship Id="rId12" Type="http://schemas.openxmlformats.org/officeDocument/2006/relationships/hyperlink" Target="https://www.itu.int/go/ITU-R/wp1c" TargetMode="External"/><Relationship Id="rId2" Type="http://schemas.openxmlformats.org/officeDocument/2006/relationships/notesSlide" Target="../notesSlides/notesSlide7.xml"/><Relationship Id="rId16" Type="http://schemas.openxmlformats.org/officeDocument/2006/relationships/hyperlink" Target="https://www.itu.int/events/eventdetails.asp?eventid=17206" TargetMode="External"/><Relationship Id="rId1" Type="http://schemas.openxmlformats.org/officeDocument/2006/relationships/slideLayout" Target="../slideLayouts/slideLayout1.xml"/><Relationship Id="rId6" Type="http://schemas.openxmlformats.org/officeDocument/2006/relationships/hyperlink" Target="https://www.itu.int/en/ITU-R/conferences/wrc/2019/Documents/PFA-WRC19-E.pdf" TargetMode="External"/><Relationship Id="rId11" Type="http://schemas.openxmlformats.org/officeDocument/2006/relationships/hyperlink" Target="https://www.itu.int/go/ITU-R/wp1a" TargetMode="External"/><Relationship Id="rId5" Type="http://schemas.openxmlformats.org/officeDocument/2006/relationships/hyperlink" Target="https://cept.org/ecc/groups/ecc/cpg/page/weekly-report-from-wrc-19/" TargetMode="External"/><Relationship Id="rId15" Type="http://schemas.openxmlformats.org/officeDocument/2006/relationships/hyperlink" Target="https://www.itu.int/go/ITU-R/wp5d" TargetMode="External"/><Relationship Id="rId10" Type="http://schemas.openxmlformats.org/officeDocument/2006/relationships/hyperlink" Target="https://www.itu.int/go/ITU-R/sg1" TargetMode="External"/><Relationship Id="rId4" Type="http://schemas.openxmlformats.org/officeDocument/2006/relationships/hyperlink" Target="https://cept.org/ecc/groups/ecc/cpg/page/weekly-report-from-wrc-19" TargetMode="External"/><Relationship Id="rId9" Type="http://schemas.openxmlformats.org/officeDocument/2006/relationships/hyperlink" Target="https://www.itu.int/en/events/Pages/Calendar-Events.aspx?sector=ITU-R" TargetMode="External"/><Relationship Id="rId14" Type="http://schemas.openxmlformats.org/officeDocument/2006/relationships/hyperlink" Target="https://www.itu.int/go/ITU-R/wp5a"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urldefense.proofpoint.com/v2/url?u=https-3A__docs.fcc.gov_public_attachments_DOC-2D363451A1.docx&amp;d=DwMFAg&amp;c=pqcuzKEN_84c78MOSc5_fw&amp;r=z8R-nWJ8GIxwjOjNKhEFByb-tZ6XE3GZXWSggNdVo-w&amp;m=qkYmo1P6XmH1YvH1UkP-tyoCfcURwF2UYPYmrj-ahdc&amp;s=C2AkcvEPrUX932nUH8F7u7RFWhncPxXDubaY_WcjOgY&amp;e="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 Id="rId5" Type="http://schemas.openxmlformats.org/officeDocument/2006/relationships/hyperlink" Target="https://www.federalregister.gov/documents/2020/05/26/2020-11236/unlicensed-use-of-the-6-ghz-band?utm_campaign=subscription+mailing+list&amp;utm_source=federalregister.gov&amp;utm_medium=email" TargetMode="External"/><Relationship Id="rId4" Type="http://schemas.openxmlformats.org/officeDocument/2006/relationships/hyperlink" Target="https://www.fcc.gov/ecfs/search/filings?proceedings_name=18-295&amp;sort=date_disseminated,DESC"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802.18/dcn/20/18-20-0062-02-0000-fcc-r-o-fnprm-promoting-unlicensed-use-of-the-6ghz-band-et-18-295.docx"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4" Type="http://schemas.openxmlformats.org/officeDocument/2006/relationships/hyperlink" Target="https://www.federalregister.gov/documents/2020/05/28/2020-11320/unlicensed-use-of-the-6-ghz-band?utm_campaign=subscription+mailing+list&amp;utm_source=federalregister.gov&amp;utm_medium=email" TargetMode="Externa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hyperlink" Target="https://www.imf.org/external/pubs/ft/weo/2019/02/weodata/weoreptc.aspx?pr.x=63&amp;pr.y=8&amp;sy=2017&amp;ey=2024&amp;scsm=1&amp;ssd=1&amp;sort=country&amp;ds=.&amp;br=1&amp;c=512%2C668%2C914%2C672%2C612%2C946%2C614%2C137%2C311%2C546%2C213%2C674%2C911%2C676%2C314%2C548%2C193%2C556%2C122%2C678%2C912%2C181%2C313%2C867%2C419%2C682%2C513%2C684%2C316%2C273%2C913%2C868%2C124%2C921%2C339%2C948%2C638%2C943%2C514%2C686%2C218%2C688%2C963%2C518%2C616%2C728%2C223%2C836%2C516%2C558%2C918%2C138%2C748%2C196%2C618%2C278%2C624%2C692%2C522%2C694%2C622%2C962%2C156%2C142%2C626%2C449%2C628%2C564%2C228%2C565%2C924%2C283%2C233%2C853%2C632%2C288%2C636%2C293%2C634%2C566%2C238%2C964%2C662%2C182%2C960%2C359%2C423%2C453%2C935%2C968%2C128%2C922%2C611%2C714%2C321%2C862%2C243%2C135%2C248%2C716%2C469%2C456%2C253%2C722%2C642%2C942%2C643%2C718%2C939%2C724%2C734%2C576%2C644%2C936%2C819%2C961%2C172%2C813%2C132%2C726%2C646%2C199%2C648%2C733%2C915%2C184%2C134%2C524%2C652%2C361%2C174%2C362%2C328%2C364%2C258%2C732%2C656%2C366%2C654%2C144%2C336%2C146%2C263%2C463%2C268%2C528%2C532%2C923%2C944%2C738%2C176%2C578%2C534%2C537%2C536%2C742%2C429%2C866%2C433%2C369%2C178%2C744%2C436%2C186%2C136%2C925%2C343%2C869%2C158%2C746%2C439%2C926%2C916%2C466%2C664%2C112%2C826%2C111%2C542%2C298%2C967%2C927%2C443%2C846%2C917%2C299%2C544%2C582%2C941%2C474%2C446%2C754%2C666%2C698&amp;s=PPPGDP&amp;grp=0&amp;a=" TargetMode="External"/><Relationship Id="rId2" Type="http://schemas.openxmlformats.org/officeDocument/2006/relationships/hyperlink" Target="https://www.cisco.com/c/en/us/solutions/executive-perspectives/annual-internet-report/air-highlights.html" TargetMode="External"/><Relationship Id="rId1" Type="http://schemas.openxmlformats.org/officeDocument/2006/relationships/slideLayout" Target="../slideLayouts/slideLayout1.xml"/><Relationship Id="rId4" Type="http://schemas.openxmlformats.org/officeDocument/2006/relationships/hyperlink" Target="https://www.imf.org/external/pubs/ft/weo/2019/02/weodata/index.aspx"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www.fcc.gov/ecfs/search/filings?proceedings_name=19-138&amp;sort=date_disseminated,DESC"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hyperlink" Target="http://ieee802.org/802tele_calendar.html" TargetMode="External"/><Relationship Id="rId2" Type="http://schemas.openxmlformats.org/officeDocument/2006/relationships/hyperlink" Target="https://mentor.ieee.org/802.18/dcn/16/18-16-0038-15-0000-teleconference-call-in-info.pptx" TargetMode="External"/><Relationship Id="rId1" Type="http://schemas.openxmlformats.org/officeDocument/2006/relationships/slideLayout" Target="../slideLayouts/slideLayout1.xml"/><Relationship Id="rId4" Type="http://schemas.openxmlformats.org/officeDocument/2006/relationships/hyperlink" Target="http://ieee802.org/16/cal-temp.html"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oleObject" Target="../embeddings/oleObject2.bin"/><Relationship Id="rId3" Type="http://schemas.openxmlformats.org/officeDocument/2006/relationships/hyperlink" Target="http://standards.ieee.org/faqs/affiliationFAQ.html" TargetMode="External"/><Relationship Id="rId7" Type="http://schemas.openxmlformats.org/officeDocument/2006/relationships/hyperlink" Target="https://urldefense.proofpoint.com/v2/url?u=http-3A__standards.ieee.org_develop_policies_opman_sb-5Fom.pdf&amp;d=DwMFaQ&amp;c=pqcuzKEN_84c78MOSc5_fw&amp;r=z8R-nWJ8GIxwjOjNKhEFByb-tZ6XE3GZXWSggNdVo-w&amp;m=Gx81wOfxIxttOsPBw3hB1Azff-q1D1vfMBlFeAxZuAU&amp;s=VsUkm5wVUrVow--zSWP-9lZ29OAf1BWZsf3sNnTBox4&amp;e=" TargetMode="External"/><Relationship Id="rId2" Type="http://schemas.openxmlformats.org/officeDocument/2006/relationships/slideLayout" Target="../slideLayouts/slideLayout1.xml"/><Relationship Id="rId1" Type="http://schemas.openxmlformats.org/officeDocument/2006/relationships/vmlDrawing" Target="../drawings/vmlDrawing2.vml"/><Relationship Id="rId6" Type="http://schemas.openxmlformats.org/officeDocument/2006/relationships/hyperlink" Target="https://standards.ieee.org/faqs/copyrights/index.html#1" TargetMode="External"/><Relationship Id="rId11" Type="http://schemas.openxmlformats.org/officeDocument/2006/relationships/image" Target="../media/image3.wmf"/><Relationship Id="rId5" Type="http://schemas.openxmlformats.org/officeDocument/2006/relationships/hyperlink" Target="http://www.ieee802.org/devdocs.shtml" TargetMode="External"/><Relationship Id="rId10" Type="http://schemas.openxmlformats.org/officeDocument/2006/relationships/oleObject" Target="../embeddings/oleObject3.bin"/><Relationship Id="rId4" Type="http://schemas.openxmlformats.org/officeDocument/2006/relationships/hyperlink" Target="http://standards.ieee.org/resources/antitrust-guidelines.pdf" TargetMode="External"/><Relationship Id="rId9" Type="http://schemas.openxmlformats.org/officeDocument/2006/relationships/image" Target="../media/image2.wmf"/></Relationships>
</file>

<file path=ppt/slides/_rels/slide20.xml.rels><?xml version="1.0" encoding="UTF-8" standalone="yes"?>
<Relationships xmlns="http://schemas.openxmlformats.org/package/2006/relationships"><Relationship Id="rId3" Type="http://schemas.openxmlformats.org/officeDocument/2006/relationships/hyperlink" Target="https://maps.google.com/maps?hl=en&amp;q=https%3A%2F%2Fieee802.my.webex.com%2Fieee802.my%2Fj.php%3FMTID%3Dmc65329f017bd7a77e763eeb88cf0a699" TargetMode="External"/><Relationship Id="rId2" Type="http://schemas.openxmlformats.org/officeDocument/2006/relationships/hyperlink" Target="https://ieee802.my.webex.com/ieee802.my/j.php?MTID=mc65329f017bd7a77e763eeb88cf0a699" TargetMode="External"/><Relationship Id="rId1" Type="http://schemas.openxmlformats.org/officeDocument/2006/relationships/slideLayout" Target="../slideLayouts/slideLayout2.xml"/><Relationship Id="rId5" Type="http://schemas.openxmlformats.org/officeDocument/2006/relationships/hyperlink" Target="https://collaborationhelp.cisco.com/article/WBX000029055" TargetMode="External"/><Relationship Id="rId4" Type="http://schemas.openxmlformats.org/officeDocument/2006/relationships/hyperlink" Target="tel:%2B44-20-3198-8144,,*01*796860468%23%23*01*" TargetMode="External"/></Relationships>
</file>

<file path=ppt/slides/_rels/slide21.xml.rels><?xml version="1.0" encoding="UTF-8" standalone="yes"?>
<Relationships xmlns="http://schemas.openxmlformats.org/package/2006/relationships"><Relationship Id="rId3" Type="http://schemas.openxmlformats.org/officeDocument/2006/relationships/hyperlink" Target="https://ieee802.my.webex.com/ieee802.my/j.php?MTID=m9f99a72a0130ab9c299bdc62828ddfae" TargetMode="External"/><Relationship Id="rId7" Type="http://schemas.openxmlformats.org/officeDocument/2006/relationships/hyperlink" Target="https://calendar.google.com/calendar/r/eventedit/copy/MGRodmwzamRmZ2N2bWluZHVycDg0bzhkYW9fMjAyMDA3MTZUMTkwMDAwWiBjMmdlZHR0YWJ0Ymo0YnBzMjNqNDg0NzAwNEBn"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hyperlink" Target="https://www.google.com/calendar/event?eid=MGRodmwzamRmZ2N2bWluZHVycDg0bzhkYW9fMjAyMDA3MTZUMTkwMDAwWiBjMmdlZHR0YWJ0Ymo0YnBzMjNqNDg0NzAwNEBn&amp;ctz=America/New_York" TargetMode="External"/><Relationship Id="rId5" Type="http://schemas.openxmlformats.org/officeDocument/2006/relationships/hyperlink" Target="https://collaborationhelp.cisco.com/article/WBX000029055" TargetMode="External"/><Relationship Id="rId4" Type="http://schemas.openxmlformats.org/officeDocument/2006/relationships/hyperlink" Target="https://maps.google.com/maps?hl=en&amp;q=https%3A%2F%2Fieee802.my.webex.com%2Fieee802.my%2Fj.php%3FMTID%3Dm9f99a72a0130ab9c299bdc62828ddfae%2C%20"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http://ieee802.org/802tele_calendar.html"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 Id="rId5" Type="http://schemas.openxmlformats.org/officeDocument/2006/relationships/hyperlink" Target="https://calendar.google.com/calendar/embed?src=c2gedttabtbj4bps23j4847004%40group.calendar.google.com&amp;ctz=America%2FNew_York" TargetMode="External"/><Relationship Id="rId4" Type="http://schemas.openxmlformats.org/officeDocument/2006/relationships/hyperlink" Target="http://ieee802.org/16/cal-temp.html"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https://www.fcc.gov/document/promoting-unlicensed-use-6-ghz-band-0"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 Id="rId4" Type="http://schemas.openxmlformats.org/officeDocument/2006/relationships/hyperlink" Target="https://www.federalregister.gov/documents/2020/04/24/2020-08724/open-commission-meeting-by-teleconference-thursday-april-23-2020?utm_campaign=subscription+mailing+list&amp;utm_source=federalregister.gov&amp;utm_medium=email" TargetMode="Externa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15/dcn/19/15-19-0276-03-0thz-ieee-802-15-tag-thz-input-to-the-revision-of-itu-r-sm-2352.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4" Type="http://schemas.openxmlformats.org/officeDocument/2006/relationships/hyperlink" Target="https://mentor.ieee.org/802.18/dcn/20/18-20-0052" TargetMode="External"/></Relationships>
</file>

<file path=ppt/slides/_rels/slide25.xml.rels><?xml version="1.0" encoding="UTF-8" standalone="yes"?>
<Relationships xmlns="http://schemas.openxmlformats.org/package/2006/relationships"><Relationship Id="rId3" Type="http://schemas.openxmlformats.org/officeDocument/2006/relationships/hyperlink" Target="https://mentor.ieee.org/802.18/dcn/20/18-20-0052-00-0000-itu-r-sm-2352-ieee802-thz-input-to-wp1a.docx" TargetMode="External"/><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3" Type="http://schemas.openxmlformats.org/officeDocument/2006/relationships/hyperlink" Target="https://mentor.ieee.org/802.15/dcn/19/15-19-0276-03-0thz-ieee-802-15-tag-thz-input-to-the-revision-of-itu-r-sm-2352.docx" TargetMode="External"/><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4" Type="http://schemas.openxmlformats.org/officeDocument/2006/relationships/hyperlink" Target="http://www.ieee.org/about/corporate/governance" TargetMode="External"/></Relationships>
</file>

<file path=ppt/slides/_rels/slide5.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s://mentor.ieee.org/802.18/dcn/20/18-20-0093-00-0000-minutes-11jun20-rrtag-teleconference.docx"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18 Jun 20</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US" dirty="0"/>
              <a:t>Jay Holcomb (Itron)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Teleconference Agenda</a:t>
            </a:r>
            <a:endParaRPr lang="en-GB" dirty="0"/>
          </a:p>
        </p:txBody>
      </p:sp>
      <p:sp>
        <p:nvSpPr>
          <p:cNvPr id="3074" name="Rectangle 2"/>
          <p:cNvSpPr>
            <a:spLocks noGrp="1" noChangeArrowheads="1"/>
          </p:cNvSpPr>
          <p:nvPr>
            <p:ph type="body" idx="1"/>
          </p:nvPr>
        </p:nvSpPr>
        <p:spPr>
          <a:xfrm>
            <a:off x="604921" y="1905000"/>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18 June 2020</a:t>
            </a:r>
          </a:p>
        </p:txBody>
      </p:sp>
      <p:graphicFrame>
        <p:nvGraphicFramePr>
          <p:cNvPr id="3075" name="Object 3"/>
          <p:cNvGraphicFramePr>
            <a:graphicFrameLocks noChangeAspect="1"/>
          </p:cNvGraphicFramePr>
          <p:nvPr>
            <p:extLst>
              <p:ext uri="{D42A27DB-BD31-4B8C-83A1-F6EECF244321}">
                <p14:modId xmlns:p14="http://schemas.microsoft.com/office/powerpoint/2010/main" val="3885638614"/>
              </p:ext>
            </p:extLst>
          </p:nvPr>
        </p:nvGraphicFramePr>
        <p:xfrm>
          <a:off x="544513" y="3603625"/>
          <a:ext cx="7824787" cy="2514600"/>
        </p:xfrm>
        <a:graphic>
          <a:graphicData uri="http://schemas.openxmlformats.org/presentationml/2006/ole">
            <mc:AlternateContent xmlns:mc="http://schemas.openxmlformats.org/markup-compatibility/2006">
              <mc:Choice xmlns:v="urn:schemas-microsoft-com:vml" Requires="v">
                <p:oleObj spid="_x0000_s9783" name="Document" r:id="rId4" imgW="8249760" imgH="2657520" progId="Word.Document.8">
                  <p:embed/>
                </p:oleObj>
              </mc:Choice>
              <mc:Fallback>
                <p:oleObj name="Document" r:id="rId4" imgW="8249760" imgH="2657520" progId="Word.Document.8">
                  <p:embed/>
                  <p:pic>
                    <p:nvPicPr>
                      <p:cNvPr id="0" name="Picture 3"/>
                      <p:cNvPicPr>
                        <a:picLocks noChangeAspect="1" noChangeArrowheads="1"/>
                      </p:cNvPicPr>
                      <p:nvPr/>
                    </p:nvPicPr>
                    <p:blipFill>
                      <a:blip r:embed="rId5"/>
                      <a:srcRect/>
                      <a:stretch>
                        <a:fillRect/>
                      </a:stretch>
                    </p:blipFill>
                    <p:spPr bwMode="auto">
                      <a:xfrm>
                        <a:off x="544513" y="3603625"/>
                        <a:ext cx="7824787" cy="25146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49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450850"/>
          </a:xfrm>
        </p:spPr>
        <p:txBody>
          <a:bodyPr/>
          <a:lstStyle/>
          <a:p>
            <a:r>
              <a:rPr lang="en-US" sz="2400" dirty="0"/>
              <a:t>EU items to share </a:t>
            </a:r>
            <a:r>
              <a:rPr lang="en-US" sz="1400" dirty="0"/>
              <a:t>-1  - will discuss next week</a:t>
            </a:r>
            <a:endParaRPr lang="en-US" sz="1200" dirty="0"/>
          </a:p>
        </p:txBody>
      </p:sp>
      <p:sp>
        <p:nvSpPr>
          <p:cNvPr id="3" name="Content Placeholder 2"/>
          <p:cNvSpPr>
            <a:spLocks noGrp="1"/>
          </p:cNvSpPr>
          <p:nvPr>
            <p:ph idx="1"/>
          </p:nvPr>
        </p:nvSpPr>
        <p:spPr>
          <a:xfrm>
            <a:off x="685800" y="990600"/>
            <a:ext cx="8229600" cy="5484813"/>
          </a:xfrm>
        </p:spPr>
        <p:txBody>
          <a:bodyPr/>
          <a:lstStyle/>
          <a:p>
            <a:pPr>
              <a:buFont typeface="Arial" panose="020B0604020202020204" pitchFamily="34" charset="0"/>
              <a:buChar char="•"/>
            </a:pPr>
            <a:r>
              <a:rPr lang="en-US" sz="1400" dirty="0">
                <a:solidFill>
                  <a:schemeClr val="tx1"/>
                </a:solidFill>
              </a:rPr>
              <a:t>General EU info: </a:t>
            </a:r>
            <a:r>
              <a:rPr lang="en-US" altLang="en-US" sz="1400" dirty="0"/>
              <a:t> </a:t>
            </a:r>
            <a:r>
              <a:rPr lang="en-US" altLang="en-US" sz="1400" b="0" dirty="0">
                <a:hlinkClick r:id="rId3"/>
              </a:rPr>
              <a:t>&lt;</a:t>
            </a:r>
            <a:r>
              <a:rPr lang="en-US" altLang="en-US" sz="1400" b="0" dirty="0" err="1">
                <a:hlinkClick r:id="rId3"/>
              </a:rPr>
              <a:t>ojeu</a:t>
            </a:r>
            <a:r>
              <a:rPr lang="en-US" altLang="en-US" sz="1400" b="0" dirty="0">
                <a:hlinkClick r:id="rId3"/>
              </a:rPr>
              <a:t>&gt;</a:t>
            </a:r>
            <a:r>
              <a:rPr lang="en-US" altLang="en-US" sz="1400" b="0" dirty="0"/>
              <a:t>   </a:t>
            </a:r>
            <a:r>
              <a:rPr lang="en-US" altLang="en-US" sz="1400" b="0" dirty="0">
                <a:hlinkClick r:id="rId4"/>
              </a:rPr>
              <a:t>&lt;</a:t>
            </a:r>
            <a:r>
              <a:rPr lang="en-US" altLang="en-US" sz="1400" b="0" dirty="0" err="1">
                <a:hlinkClick r:id="rId4"/>
              </a:rPr>
              <a:t>HStds</a:t>
            </a:r>
            <a:r>
              <a:rPr lang="en-US" altLang="en-US" sz="1400" b="0" dirty="0">
                <a:hlinkClick r:id="rId4"/>
              </a:rPr>
              <a:t>&gt;</a:t>
            </a:r>
            <a:r>
              <a:rPr lang="en-US" altLang="en-US" sz="1400" b="0" dirty="0"/>
              <a:t> </a:t>
            </a:r>
            <a:endParaRPr lang="en-US" sz="1400" dirty="0">
              <a:solidFill>
                <a:schemeClr val="tx1"/>
              </a:solidFill>
            </a:endParaRPr>
          </a:p>
          <a:p>
            <a:pPr>
              <a:spcBef>
                <a:spcPts val="0"/>
              </a:spcBef>
              <a:buFont typeface="Arial" panose="020B0604020202020204" pitchFamily="34" charset="0"/>
              <a:buChar char="•"/>
            </a:pPr>
            <a:r>
              <a:rPr lang="en-US" sz="1400" dirty="0">
                <a:solidFill>
                  <a:srgbClr val="0070C0"/>
                </a:solidFill>
              </a:rPr>
              <a:t>Remember – BRAN documents can be found in the 802.11 private area documents</a:t>
            </a:r>
            <a:endParaRPr lang="en-US" sz="1400" dirty="0">
              <a:solidFill>
                <a:schemeClr val="tx1"/>
              </a:solidFill>
            </a:endParaRPr>
          </a:p>
          <a:p>
            <a:pPr>
              <a:spcBef>
                <a:spcPts val="0"/>
              </a:spcBef>
              <a:buFont typeface="Arial" panose="020B0604020202020204" pitchFamily="34" charset="0"/>
              <a:buChar char="•"/>
            </a:pP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ETSI – </a:t>
            </a:r>
            <a:r>
              <a:rPr lang="en-US" altLang="en-US" sz="1800" b="0" dirty="0">
                <a:hlinkClick r:id="rId5"/>
              </a:rPr>
              <a:t>&lt;BRAN&gt;</a:t>
            </a:r>
            <a:r>
              <a:rPr lang="en-US" altLang="en-US" sz="1800" b="0" dirty="0"/>
              <a:t>  </a:t>
            </a:r>
            <a:r>
              <a:rPr lang="en-US" sz="1800" dirty="0">
                <a:solidFill>
                  <a:schemeClr val="tx1"/>
                </a:solidFill>
              </a:rPr>
              <a:t>next meeting #10</a:t>
            </a:r>
            <a:r>
              <a:rPr lang="en-US" sz="1800" dirty="0"/>
              <a:t>6, 22-26Jun20;  Online  </a:t>
            </a:r>
            <a:endParaRPr lang="en-US" sz="1800" b="0" dirty="0">
              <a:solidFill>
                <a:srgbClr val="C00000"/>
              </a:solidFill>
            </a:endParaRPr>
          </a:p>
          <a:p>
            <a:pPr lvl="1">
              <a:spcBef>
                <a:spcPts val="0"/>
              </a:spcBef>
              <a:buFont typeface="Arial" panose="020B0604020202020204" pitchFamily="34" charset="0"/>
              <a:buChar char="•"/>
            </a:pPr>
            <a:r>
              <a:rPr lang="en-US" sz="1600" dirty="0">
                <a:solidFill>
                  <a:schemeClr val="bg1">
                    <a:lumMod val="65000"/>
                  </a:schemeClr>
                </a:solidFill>
              </a:rPr>
              <a:t>nothing to share today</a:t>
            </a:r>
          </a:p>
          <a:p>
            <a:pPr lvl="1">
              <a:spcBef>
                <a:spcPts val="0"/>
              </a:spcBef>
              <a:buFont typeface="Arial" panose="020B0604020202020204" pitchFamily="34" charset="0"/>
              <a:buChar char="•"/>
            </a:pPr>
            <a:r>
              <a:rPr lang="en-US" sz="1600" dirty="0">
                <a:solidFill>
                  <a:schemeClr val="tx1"/>
                </a:solidFill>
              </a:rPr>
              <a:t> </a:t>
            </a:r>
          </a:p>
          <a:p>
            <a:pPr lvl="1">
              <a:spcBef>
                <a:spcPts val="0"/>
              </a:spcBef>
              <a:buFont typeface="Arial" panose="020B0604020202020204" pitchFamily="34" charset="0"/>
              <a:buChar char="•"/>
            </a:pPr>
            <a:r>
              <a:rPr lang="en-US" sz="1600" dirty="0">
                <a:solidFill>
                  <a:schemeClr val="tx1"/>
                </a:solidFill>
              </a:rPr>
              <a:t>Last week: Agenda rev 2 is out for meeting #106 and  6 GHz discussions will be PM CEST.  </a:t>
            </a:r>
          </a:p>
          <a:p>
            <a:pPr>
              <a:spcBef>
                <a:spcPts val="0"/>
              </a:spcBef>
              <a:buFont typeface="Arial" panose="020B0604020202020204" pitchFamily="34" charset="0"/>
              <a:buChar char="•"/>
            </a:pPr>
            <a:endParaRPr lang="en-US" sz="1400" dirty="0">
              <a:solidFill>
                <a:schemeClr val="tx1"/>
              </a:solidFill>
            </a:endParaRPr>
          </a:p>
          <a:p>
            <a:pPr>
              <a:spcBef>
                <a:spcPts val="0"/>
              </a:spcBef>
              <a:buFont typeface="Arial" panose="020B0604020202020204" pitchFamily="34" charset="0"/>
              <a:buChar char="•"/>
            </a:pPr>
            <a:r>
              <a:rPr lang="en-US" sz="1400" dirty="0">
                <a:solidFill>
                  <a:schemeClr val="tx1"/>
                </a:solidFill>
              </a:rPr>
              <a:t>ETSI</a:t>
            </a:r>
            <a:r>
              <a:rPr lang="en-US" sz="1400" b="0" dirty="0">
                <a:solidFill>
                  <a:schemeClr val="tx1"/>
                </a:solidFill>
              </a:rPr>
              <a:t> </a:t>
            </a:r>
            <a:r>
              <a:rPr lang="en-US" sz="1400" b="0" u="sng" dirty="0">
                <a:hlinkClick r:id="rId6"/>
              </a:rPr>
              <a:t>&lt;ERM&gt;</a:t>
            </a:r>
            <a:r>
              <a:rPr lang="en-US" sz="1400" b="0" dirty="0"/>
              <a:t> </a:t>
            </a:r>
            <a:r>
              <a:rPr lang="en-US" sz="1400" dirty="0">
                <a:solidFill>
                  <a:schemeClr val="tx1"/>
                </a:solidFill>
              </a:rPr>
              <a:t>next meeting #71,  16-19Jun20; </a:t>
            </a:r>
            <a:r>
              <a:rPr lang="en-US" sz="1400" b="0" dirty="0"/>
              <a:t>online;   this week. </a:t>
            </a:r>
            <a:endParaRPr lang="en-US" sz="1400" b="0" dirty="0">
              <a:solidFill>
                <a:schemeClr val="tx1"/>
              </a:solidFill>
            </a:endParaRPr>
          </a:p>
          <a:p>
            <a:pPr lvl="1">
              <a:spcBef>
                <a:spcPts val="0"/>
              </a:spcBef>
              <a:buFont typeface="Arial" panose="020B0604020202020204" pitchFamily="34" charset="0"/>
              <a:buChar char="•"/>
            </a:pPr>
            <a:r>
              <a:rPr lang="en-US" sz="1200" dirty="0">
                <a:solidFill>
                  <a:schemeClr val="bg1">
                    <a:lumMod val="65000"/>
                  </a:schemeClr>
                </a:solidFill>
              </a:rPr>
              <a:t>nothing to share today</a:t>
            </a:r>
          </a:p>
          <a:p>
            <a:pPr lvl="1">
              <a:spcBef>
                <a:spcPts val="0"/>
              </a:spcBef>
              <a:buFont typeface="Arial" panose="020B0604020202020204" pitchFamily="34" charset="0"/>
              <a:buChar char="•"/>
            </a:pPr>
            <a:r>
              <a:rPr lang="en-US" sz="1200" dirty="0">
                <a:solidFill>
                  <a:schemeClr val="tx1"/>
                </a:solidFill>
              </a:rPr>
              <a:t> 	</a:t>
            </a:r>
          </a:p>
          <a:p>
            <a:pPr>
              <a:spcBef>
                <a:spcPts val="0"/>
              </a:spcBef>
              <a:buFont typeface="Arial" panose="020B0604020202020204" pitchFamily="34" charset="0"/>
              <a:buChar char="•"/>
            </a:pP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ETSI - ERM - </a:t>
            </a:r>
            <a:r>
              <a:rPr lang="en-US" altLang="en-US" sz="1800" b="0" dirty="0">
                <a:hlinkClick r:id="rId7"/>
              </a:rPr>
              <a:t>&lt;TG-11&gt;</a:t>
            </a:r>
            <a:r>
              <a:rPr lang="en-US" altLang="en-US" sz="1800" b="0" dirty="0"/>
              <a:t>  </a:t>
            </a:r>
            <a:r>
              <a:rPr lang="en-US" sz="1800" dirty="0">
                <a:solidFill>
                  <a:schemeClr val="tx1"/>
                </a:solidFill>
              </a:rPr>
              <a:t>next  call: 02Jul20</a:t>
            </a:r>
          </a:p>
          <a:p>
            <a:pPr lvl="1">
              <a:spcBef>
                <a:spcPts val="0"/>
              </a:spcBef>
              <a:buFont typeface="Arial" panose="020B0604020202020204" pitchFamily="34" charset="0"/>
              <a:buChar char="•"/>
            </a:pPr>
            <a:r>
              <a:rPr lang="en-US" sz="1600" dirty="0">
                <a:solidFill>
                  <a:schemeClr val="tx1"/>
                </a:solidFill>
              </a:rPr>
              <a:t> </a:t>
            </a:r>
            <a:r>
              <a:rPr lang="en-US" sz="1200" dirty="0">
                <a:solidFill>
                  <a:schemeClr val="bg1">
                    <a:lumMod val="65000"/>
                  </a:schemeClr>
                </a:solidFill>
              </a:rPr>
              <a:t>nothing to share today</a:t>
            </a:r>
            <a:endParaRPr lang="en-US" sz="1600" dirty="0">
              <a:solidFill>
                <a:schemeClr val="bg1">
                  <a:lumMod val="65000"/>
                </a:schemeClr>
              </a:solidFill>
            </a:endParaRPr>
          </a:p>
          <a:p>
            <a:pPr lvl="1">
              <a:spcBef>
                <a:spcPts val="0"/>
              </a:spcBef>
              <a:buFont typeface="Arial" panose="020B0604020202020204" pitchFamily="34" charset="0"/>
              <a:buChar char="•"/>
            </a:pPr>
            <a:r>
              <a:rPr lang="en-US" sz="1600" dirty="0">
                <a:solidFill>
                  <a:schemeClr val="tx1"/>
                </a:solidFill>
              </a:rPr>
              <a:t> </a:t>
            </a:r>
          </a:p>
          <a:p>
            <a:pPr marL="457200" lvl="1" indent="0">
              <a:spcBef>
                <a:spcPts val="0"/>
              </a:spcBef>
            </a:pPr>
            <a:endParaRPr lang="en-US" sz="700" dirty="0">
              <a:solidFill>
                <a:schemeClr val="tx1"/>
              </a:solidFill>
            </a:endParaRPr>
          </a:p>
          <a:p>
            <a:pPr>
              <a:spcBef>
                <a:spcPts val="0"/>
              </a:spcBef>
              <a:buFont typeface="Arial" panose="020B0604020202020204" pitchFamily="34" charset="0"/>
              <a:buChar char="•"/>
            </a:pPr>
            <a:endParaRPr lang="en-US" sz="1400" dirty="0">
              <a:solidFill>
                <a:schemeClr val="tx1"/>
              </a:solidFill>
            </a:endParaRPr>
          </a:p>
          <a:p>
            <a:pPr>
              <a:spcBef>
                <a:spcPts val="0"/>
              </a:spcBef>
              <a:buFont typeface="Arial" panose="020B0604020202020204" pitchFamily="34" charset="0"/>
              <a:buChar char="•"/>
            </a:pPr>
            <a:r>
              <a:rPr lang="en-US" sz="1400" dirty="0">
                <a:solidFill>
                  <a:schemeClr val="tx1"/>
                </a:solidFill>
              </a:rPr>
              <a:t>ETSI – ERM</a:t>
            </a:r>
            <a:r>
              <a:rPr lang="en-US" sz="1400" b="0" dirty="0">
                <a:solidFill>
                  <a:schemeClr val="tx1"/>
                </a:solidFill>
              </a:rPr>
              <a:t> </a:t>
            </a:r>
            <a:r>
              <a:rPr lang="en-US" sz="1400" b="0" dirty="0">
                <a:solidFill>
                  <a:schemeClr val="tx1"/>
                </a:solidFill>
                <a:hlinkClick r:id="rId8"/>
              </a:rPr>
              <a:t>&lt;TG-UWB&gt;</a:t>
            </a:r>
            <a:r>
              <a:rPr lang="en-US" sz="1400" b="0" dirty="0">
                <a:solidFill>
                  <a:schemeClr val="tx1"/>
                </a:solidFill>
              </a:rPr>
              <a:t> </a:t>
            </a:r>
            <a:r>
              <a:rPr lang="en-US" sz="1400" dirty="0">
                <a:solidFill>
                  <a:schemeClr val="tx1"/>
                </a:solidFill>
              </a:rPr>
              <a:t>misc. calls: 6 over next month</a:t>
            </a:r>
            <a:endParaRPr lang="en-US" sz="1200" b="0" dirty="0">
              <a:solidFill>
                <a:schemeClr val="tx1"/>
              </a:solidFill>
            </a:endParaRPr>
          </a:p>
          <a:p>
            <a:pPr lvl="1">
              <a:spcBef>
                <a:spcPts val="0"/>
              </a:spcBef>
              <a:buFont typeface="Arial" panose="020B0604020202020204" pitchFamily="34" charset="0"/>
              <a:buChar char="•"/>
            </a:pPr>
            <a:r>
              <a:rPr lang="en-US" sz="1100" dirty="0">
                <a:solidFill>
                  <a:schemeClr val="tx1"/>
                </a:solidFill>
              </a:rPr>
              <a:t>nothing to share today </a:t>
            </a:r>
          </a:p>
          <a:p>
            <a:pPr marL="0" indent="0">
              <a:spcBef>
                <a:spcPts val="0"/>
              </a:spcBef>
            </a:pPr>
            <a:endParaRPr lang="en-US" sz="18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18 Jun 20</a:t>
            </a:r>
            <a:endParaRPr lang="en-GB" dirty="0"/>
          </a:p>
        </p:txBody>
      </p:sp>
    </p:spTree>
    <p:extLst>
      <p:ext uri="{BB962C8B-B14F-4D97-AF65-F5344CB8AC3E}">
        <p14:creationId xmlns:p14="http://schemas.microsoft.com/office/powerpoint/2010/main" val="7779606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0213" y="615806"/>
            <a:ext cx="7770813" cy="405632"/>
          </a:xfrm>
        </p:spPr>
        <p:txBody>
          <a:bodyPr/>
          <a:lstStyle/>
          <a:p>
            <a:r>
              <a:rPr lang="en-US" sz="2400" dirty="0"/>
              <a:t>EU items to share </a:t>
            </a:r>
            <a:r>
              <a:rPr lang="en-US" sz="1400" dirty="0"/>
              <a:t>-2</a:t>
            </a:r>
            <a:r>
              <a:rPr lang="en-US" sz="2400" dirty="0"/>
              <a:t> </a:t>
            </a:r>
            <a:r>
              <a:rPr lang="en-US" sz="1200" dirty="0"/>
              <a:t>will discuss next week</a:t>
            </a:r>
          </a:p>
        </p:txBody>
      </p:sp>
      <p:sp>
        <p:nvSpPr>
          <p:cNvPr id="3" name="Content Placeholder 2"/>
          <p:cNvSpPr>
            <a:spLocks noGrp="1"/>
          </p:cNvSpPr>
          <p:nvPr>
            <p:ph idx="1"/>
          </p:nvPr>
        </p:nvSpPr>
        <p:spPr>
          <a:xfrm>
            <a:off x="720213" y="1114792"/>
            <a:ext cx="8378520" cy="5360621"/>
          </a:xfrm>
        </p:spPr>
        <p:txBody>
          <a:bodyPr/>
          <a:lstStyle/>
          <a:p>
            <a:pPr>
              <a:buFont typeface="Arial" panose="020B0604020202020204" pitchFamily="34" charset="0"/>
              <a:buChar char="•"/>
            </a:pPr>
            <a:r>
              <a:rPr lang="en-US" sz="1600" dirty="0">
                <a:solidFill>
                  <a:schemeClr val="tx1"/>
                </a:solidFill>
              </a:rPr>
              <a:t>CEPT – ECC </a:t>
            </a:r>
            <a:r>
              <a:rPr lang="en-US" altLang="en-US" sz="1600" b="0" dirty="0">
                <a:hlinkClick r:id="rId3"/>
              </a:rPr>
              <a:t>&lt;WGSE&gt;</a:t>
            </a:r>
            <a:r>
              <a:rPr lang="en-US" altLang="en-US" sz="1600" b="0" dirty="0"/>
              <a:t> </a:t>
            </a:r>
            <a:r>
              <a:rPr lang="en-US" altLang="en-US" sz="1600" dirty="0"/>
              <a:t>next meeting  </a:t>
            </a:r>
            <a:r>
              <a:rPr lang="en-US" sz="1600" dirty="0"/>
              <a:t>#86,  28Sep-02Oct20;  Web-meeting</a:t>
            </a:r>
          </a:p>
          <a:p>
            <a:pPr lvl="1">
              <a:spcBef>
                <a:spcPts val="0"/>
              </a:spcBef>
              <a:buFont typeface="Arial" panose="020B0604020202020204" pitchFamily="34" charset="0"/>
              <a:buChar char="•"/>
            </a:pPr>
            <a:r>
              <a:rPr lang="en-US" sz="1400" dirty="0">
                <a:solidFill>
                  <a:schemeClr val="tx1"/>
                </a:solidFill>
              </a:rPr>
              <a:t>nothing to share today</a:t>
            </a:r>
          </a:p>
          <a:p>
            <a:pPr>
              <a:buFont typeface="Arial" panose="020B0604020202020204" pitchFamily="34" charset="0"/>
              <a:buChar char="•"/>
            </a:pPr>
            <a:r>
              <a:rPr lang="en-US" sz="1200" dirty="0">
                <a:solidFill>
                  <a:schemeClr val="tx1"/>
                </a:solidFill>
              </a:rPr>
              <a:t>CEPT – ECC </a:t>
            </a:r>
            <a:r>
              <a:rPr lang="en-US" altLang="en-US" sz="1200" b="0" dirty="0">
                <a:hlinkClick r:id="rId4"/>
              </a:rPr>
              <a:t>&lt;SE45&gt;</a:t>
            </a:r>
            <a:r>
              <a:rPr lang="en-US" altLang="en-US" sz="1200" b="0" dirty="0"/>
              <a:t> </a:t>
            </a:r>
            <a:r>
              <a:rPr lang="en-US" altLang="en-US" sz="1200" dirty="0"/>
              <a:t>next meeting, tbd  </a:t>
            </a:r>
            <a:endParaRPr lang="en-US" altLang="en-US" sz="1400" dirty="0"/>
          </a:p>
          <a:p>
            <a:pPr lvl="1">
              <a:spcBef>
                <a:spcPts val="0"/>
              </a:spcBef>
              <a:buFont typeface="Arial" panose="020B0604020202020204" pitchFamily="34" charset="0"/>
              <a:buChar char="•"/>
            </a:pPr>
            <a:r>
              <a:rPr lang="en-US" sz="1200" dirty="0"/>
              <a:t>SE45 back on remission.</a:t>
            </a:r>
          </a:p>
          <a:p>
            <a:pPr>
              <a:buFont typeface="Arial" panose="020B0604020202020204" pitchFamily="34" charset="0"/>
              <a:buChar char="•"/>
            </a:pPr>
            <a:endParaRPr lang="en-US" sz="1400" dirty="0">
              <a:solidFill>
                <a:schemeClr val="tx1"/>
              </a:solidFill>
            </a:endParaRPr>
          </a:p>
          <a:p>
            <a:pPr>
              <a:buFont typeface="Arial" panose="020B0604020202020204" pitchFamily="34" charset="0"/>
              <a:buChar char="•"/>
            </a:pPr>
            <a:r>
              <a:rPr lang="en-US" sz="1400" dirty="0">
                <a:solidFill>
                  <a:schemeClr val="tx1"/>
                </a:solidFill>
              </a:rPr>
              <a:t>CEPT – ECC </a:t>
            </a:r>
            <a:r>
              <a:rPr lang="en-US" altLang="en-US" sz="1600" b="0" dirty="0">
                <a:hlinkClick r:id="rId5"/>
              </a:rPr>
              <a:t>&lt;WGFM&gt;</a:t>
            </a:r>
            <a:r>
              <a:rPr lang="en-US" altLang="en-US" sz="1600" b="0" dirty="0"/>
              <a:t>  </a:t>
            </a:r>
            <a:r>
              <a:rPr lang="en-US" altLang="en-US" sz="1400" dirty="0">
                <a:solidFill>
                  <a:schemeClr val="tx1"/>
                </a:solidFill>
              </a:rPr>
              <a:t>next meeting #96, 08-12Jun20; Web-meeting</a:t>
            </a:r>
            <a:endParaRPr lang="en-US" sz="1600" dirty="0"/>
          </a:p>
          <a:p>
            <a:pPr lvl="1">
              <a:spcBef>
                <a:spcPts val="0"/>
              </a:spcBef>
              <a:buFont typeface="Arial" panose="020B0604020202020204" pitchFamily="34" charset="0"/>
              <a:buChar char="•"/>
            </a:pPr>
            <a:r>
              <a:rPr lang="en-US" sz="1600" dirty="0">
                <a:solidFill>
                  <a:schemeClr val="bg1">
                    <a:lumMod val="65000"/>
                  </a:schemeClr>
                </a:solidFill>
              </a:rPr>
              <a:t>nothing to share today</a:t>
            </a:r>
            <a:r>
              <a:rPr lang="en-US" sz="1600" dirty="0"/>
              <a:t>  </a:t>
            </a:r>
          </a:p>
          <a:p>
            <a:pPr lvl="1">
              <a:spcBef>
                <a:spcPts val="0"/>
              </a:spcBef>
              <a:buFont typeface="Arial" panose="020B0604020202020204" pitchFamily="34" charset="0"/>
              <a:buChar char="•"/>
            </a:pPr>
            <a:r>
              <a:rPr lang="en-US" sz="1600" dirty="0"/>
              <a:t> </a:t>
            </a:r>
          </a:p>
          <a:p>
            <a:pPr lvl="1">
              <a:spcBef>
                <a:spcPts val="0"/>
              </a:spcBef>
              <a:buFont typeface="Arial" panose="020B0604020202020204" pitchFamily="34" charset="0"/>
              <a:buChar char="•"/>
            </a:pPr>
            <a:r>
              <a:rPr lang="en-US" sz="1600" dirty="0"/>
              <a:t> </a:t>
            </a:r>
          </a:p>
          <a:p>
            <a:pPr lvl="1">
              <a:spcBef>
                <a:spcPts val="0"/>
              </a:spcBef>
              <a:buFont typeface="Arial" panose="020B0604020202020204" pitchFamily="34" charset="0"/>
              <a:buChar char="•"/>
            </a:pPr>
            <a:r>
              <a:rPr lang="en-US" sz="1600" dirty="0"/>
              <a:t>Last week: WG FM sent LS to WG SE to study OOB, Frequency Use, etc. in parallel with public consultation and report back to FM57 ahead of Oct 5 comment resolution meeting.</a:t>
            </a:r>
          </a:p>
          <a:p>
            <a:pPr lvl="1">
              <a:spcBef>
                <a:spcPts val="0"/>
              </a:spcBef>
              <a:buFont typeface="Arial" panose="020B0604020202020204" pitchFamily="34" charset="0"/>
              <a:buChar char="•"/>
            </a:pPr>
            <a:r>
              <a:rPr lang="en-US" sz="1600" dirty="0">
                <a:solidFill>
                  <a:schemeClr val="tx1"/>
                </a:solidFill>
              </a:rPr>
              <a:t> </a:t>
            </a:r>
          </a:p>
          <a:p>
            <a:pPr marL="457200" lvl="1" indent="0">
              <a:spcBef>
                <a:spcPts val="0"/>
              </a:spcBef>
            </a:pPr>
            <a:endParaRPr lang="en-US" sz="1400" dirty="0">
              <a:solidFill>
                <a:schemeClr val="bg1">
                  <a:lumMod val="75000"/>
                </a:schemeClr>
              </a:solidFill>
            </a:endParaRPr>
          </a:p>
          <a:p>
            <a:pPr>
              <a:buFont typeface="Arial" panose="020B0604020202020204" pitchFamily="34" charset="0"/>
              <a:buChar char="•"/>
            </a:pPr>
            <a:r>
              <a:rPr lang="en-US" sz="1600" dirty="0">
                <a:solidFill>
                  <a:schemeClr val="tx1"/>
                </a:solidFill>
              </a:rPr>
              <a:t>CEPT – ECC </a:t>
            </a:r>
            <a:r>
              <a:rPr lang="en-US" altLang="en-US" sz="1600" b="0" dirty="0">
                <a:hlinkClick r:id="rId6"/>
              </a:rPr>
              <a:t>&lt;FM57&gt;</a:t>
            </a:r>
            <a:r>
              <a:rPr lang="en-US" altLang="en-US" sz="1600" b="0" dirty="0"/>
              <a:t>  </a:t>
            </a:r>
            <a:r>
              <a:rPr lang="en-US" sz="1600" dirty="0"/>
              <a:t>next meeting #11, 08-10Jul20;  Web-meeting     (#12-05-07Oct20)</a:t>
            </a:r>
            <a:endParaRPr lang="en-US" sz="1400" dirty="0"/>
          </a:p>
          <a:p>
            <a:pPr lvl="1">
              <a:buFont typeface="Arial" panose="020B0604020202020204" pitchFamily="34" charset="0"/>
              <a:buChar char="•"/>
            </a:pPr>
            <a:r>
              <a:rPr lang="en-US" sz="1200" dirty="0">
                <a:solidFill>
                  <a:schemeClr val="bg1">
                    <a:lumMod val="65000"/>
                  </a:schemeClr>
                </a:solidFill>
              </a:rPr>
              <a:t>nothing to share today</a:t>
            </a:r>
          </a:p>
          <a:p>
            <a:pPr lvl="1">
              <a:buFont typeface="Arial" panose="020B0604020202020204" pitchFamily="34" charset="0"/>
              <a:buChar char="•"/>
            </a:pPr>
            <a:r>
              <a:rPr lang="en-US" sz="1600" dirty="0"/>
              <a:t> </a:t>
            </a:r>
          </a:p>
          <a:p>
            <a:pPr>
              <a:buFont typeface="Arial" panose="020B0604020202020204" pitchFamily="34" charset="0"/>
              <a:buChar char="•"/>
            </a:pPr>
            <a:endParaRPr lang="en-US" sz="1400" dirty="0">
              <a:solidFill>
                <a:srgbClr val="0070C0"/>
              </a:solidFill>
            </a:endParaRPr>
          </a:p>
          <a:p>
            <a:pPr>
              <a:buFont typeface="Arial" panose="020B0604020202020204" pitchFamily="34" charset="0"/>
              <a:buChar char="•"/>
            </a:pPr>
            <a:endParaRPr lang="en-US" sz="1400" dirty="0">
              <a:solidFill>
                <a:srgbClr val="0070C0"/>
              </a:solidFill>
            </a:endParaRPr>
          </a:p>
          <a:p>
            <a:pPr>
              <a:buFont typeface="Arial" panose="020B0604020202020204" pitchFamily="34" charset="0"/>
              <a:buChar char="•"/>
            </a:pPr>
            <a:endParaRPr lang="en-US" sz="1400" dirty="0">
              <a:solidFill>
                <a:srgbClr val="0070C0"/>
              </a:solidFill>
            </a:endParaRPr>
          </a:p>
          <a:p>
            <a:pPr>
              <a:buFont typeface="Arial" panose="020B0604020202020204" pitchFamily="34" charset="0"/>
              <a:buChar char="•"/>
            </a:pPr>
            <a:r>
              <a:rPr lang="en-US" sz="1400" dirty="0">
                <a:solidFill>
                  <a:srgbClr val="0070C0"/>
                </a:solidFill>
              </a:rPr>
              <a:t>See notes on this slide for basics of Report A, B, 302, 316</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18 Jun 20</a:t>
            </a:r>
            <a:endParaRPr lang="en-GB" dirty="0"/>
          </a:p>
        </p:txBody>
      </p:sp>
      <p:pic>
        <p:nvPicPr>
          <p:cNvPr id="11265" name="DefaultOcx">
            <a:extLst>
              <a:ext uri="{FF2B5EF4-FFF2-40B4-BE49-F238E27FC236}">
                <a16:creationId xmlns:a16="http://schemas.microsoft.com/office/drawing/2014/main" id="{21F8E7D2-A2EA-42EC-97F9-903704F4FD5F}"/>
              </a:ext>
            </a:extLst>
          </p:cNvPr>
          <p:cNvPicPr preferRelativeResize="0">
            <a:picLocks noChangeArrowheads="1" noChangeShapeType="1"/>
          </p:cNvPicPr>
          <p:nvPr/>
        </p:nvPicPr>
        <p:blipFill>
          <a:blip r:embed="rId7">
            <a:extLst>
              <a:ext uri="{28A0092B-C50C-407E-A947-70E740481C1C}">
                <a14:useLocalDpi xmlns:a14="http://schemas.microsoft.com/office/drawing/2010/main" val="0"/>
              </a:ext>
            </a:extLst>
          </a:blip>
          <a:srcRect/>
          <a:stretch>
            <a:fillRect/>
          </a:stretch>
        </p:blipFill>
        <p:spPr bwMode="auto">
          <a:xfrm>
            <a:off x="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1266" name="HTMLCheckbox1">
            <a:extLst>
              <a:ext uri="{FF2B5EF4-FFF2-40B4-BE49-F238E27FC236}">
                <a16:creationId xmlns:a16="http://schemas.microsoft.com/office/drawing/2014/main" id="{F78D4DDC-9976-4CC8-B7DC-F83B7F2B9FEF}"/>
              </a:ext>
            </a:extLst>
          </p:cNvPr>
          <p:cNvPicPr preferRelativeResize="0">
            <a:picLocks noChangeArrowheads="1" noChangeShapeType="1"/>
          </p:cNvPicPr>
          <p:nvPr/>
        </p:nvPicPr>
        <p:blipFill>
          <a:blip r:embed="rId7">
            <a:extLst>
              <a:ext uri="{28A0092B-C50C-407E-A947-70E740481C1C}">
                <a14:useLocalDpi xmlns:a14="http://schemas.microsoft.com/office/drawing/2010/main" val="0"/>
              </a:ext>
            </a:extLst>
          </a:blip>
          <a:srcRect/>
          <a:stretch>
            <a:fillRect/>
          </a:stretch>
        </p:blipFill>
        <p:spPr bwMode="auto">
          <a:xfrm>
            <a:off x="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1315992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7841" y="737368"/>
            <a:ext cx="7770813" cy="273050"/>
          </a:xfrm>
        </p:spPr>
        <p:txBody>
          <a:bodyPr/>
          <a:lstStyle/>
          <a:p>
            <a:r>
              <a:rPr lang="en-US" sz="2400" dirty="0"/>
              <a:t>ITU-R items to share </a:t>
            </a:r>
            <a:r>
              <a:rPr lang="en-US" sz="1200" dirty="0"/>
              <a:t>will discuss next week</a:t>
            </a:r>
          </a:p>
        </p:txBody>
      </p:sp>
      <p:sp>
        <p:nvSpPr>
          <p:cNvPr id="3" name="Content Placeholder 2"/>
          <p:cNvSpPr>
            <a:spLocks noGrp="1"/>
          </p:cNvSpPr>
          <p:nvPr>
            <p:ph idx="1"/>
          </p:nvPr>
        </p:nvSpPr>
        <p:spPr>
          <a:xfrm>
            <a:off x="727841" y="1169936"/>
            <a:ext cx="8353245" cy="5305477"/>
          </a:xfrm>
        </p:spPr>
        <p:txBody>
          <a:bodyPr/>
          <a:lstStyle/>
          <a:p>
            <a:pPr>
              <a:buFont typeface="Arial" panose="020B0604020202020204" pitchFamily="34" charset="0"/>
              <a:buChar char="•"/>
            </a:pPr>
            <a:endParaRPr lang="en-US" sz="1600" b="0" dirty="0"/>
          </a:p>
          <a:p>
            <a:pPr lvl="0">
              <a:buFont typeface="Arial" panose="020B0604020202020204" pitchFamily="34" charset="0"/>
              <a:buChar char="•"/>
            </a:pPr>
            <a:r>
              <a:rPr lang="en-US" sz="1600" b="0" dirty="0">
                <a:solidFill>
                  <a:schemeClr val="tx1"/>
                </a:solidFill>
              </a:rPr>
              <a:t>ITU-R SG5 working on moving to fully electronic meeting starting 31July20. </a:t>
            </a:r>
          </a:p>
          <a:p>
            <a:pPr lvl="0">
              <a:buFont typeface="Arial" panose="020B0604020202020204" pitchFamily="34" charset="0"/>
              <a:buChar char="•"/>
            </a:pPr>
            <a:r>
              <a:rPr lang="en-US" sz="1600" b="0" dirty="0">
                <a:solidFill>
                  <a:schemeClr val="tx1"/>
                </a:solidFill>
              </a:rPr>
              <a:t>With that asking member states any objection before 30June20. </a:t>
            </a:r>
          </a:p>
          <a:p>
            <a:pPr lvl="0">
              <a:buFont typeface="Arial" panose="020B0604020202020204" pitchFamily="34" charset="0"/>
              <a:buChar char="•"/>
            </a:pPr>
            <a:r>
              <a:rPr lang="en-US" sz="1600" b="0" dirty="0">
                <a:solidFill>
                  <a:schemeClr val="tx1"/>
                </a:solidFill>
              </a:rPr>
              <a:t>And WP 5A, 5B and 5C will also be virtual meeting the week before. </a:t>
            </a:r>
          </a:p>
          <a:p>
            <a:pPr lvl="0">
              <a:buFont typeface="Arial" panose="020B0604020202020204" pitchFamily="34" charset="0"/>
              <a:buChar char="•"/>
            </a:pPr>
            <a:r>
              <a:rPr lang="en-US" sz="1600" b="0" dirty="0">
                <a:solidFill>
                  <a:schemeClr val="tx1"/>
                </a:solidFill>
              </a:rPr>
              <a:t>One note, the ITU Constitution does note provide for remote meetings, so working through that.</a:t>
            </a:r>
          </a:p>
          <a:p>
            <a:pPr>
              <a:spcBef>
                <a:spcPts val="0"/>
              </a:spcBef>
              <a:buFont typeface="Arial" panose="020B0604020202020204" pitchFamily="34" charset="0"/>
              <a:buChar char="•"/>
            </a:pPr>
            <a:r>
              <a:rPr lang="en-US" sz="1600" b="0" dirty="0"/>
              <a:t> </a:t>
            </a:r>
          </a:p>
          <a:p>
            <a:pPr>
              <a:spcBef>
                <a:spcPts val="0"/>
              </a:spcBef>
              <a:buFont typeface="Arial" panose="020B0604020202020204" pitchFamily="34" charset="0"/>
              <a:buChar char="•"/>
            </a:pPr>
            <a:r>
              <a:rPr lang="en-US" sz="1600" b="0" dirty="0"/>
              <a:t>  </a:t>
            </a:r>
          </a:p>
          <a:p>
            <a:pPr>
              <a:spcBef>
                <a:spcPts val="0"/>
              </a:spcBef>
              <a:buFont typeface="Arial" panose="020B0604020202020204" pitchFamily="34" charset="0"/>
              <a:buChar char="•"/>
            </a:pPr>
            <a:endParaRPr lang="en-US" sz="1600" b="0" dirty="0"/>
          </a:p>
          <a:p>
            <a:pPr marL="285750" indent="-285750">
              <a:spcBef>
                <a:spcPts val="0"/>
              </a:spcBef>
              <a:buFont typeface="Arial" panose="020B0604020202020204" pitchFamily="34" charset="0"/>
              <a:buChar char="•"/>
            </a:pPr>
            <a:r>
              <a:rPr lang="en-US" sz="1600" dirty="0">
                <a:solidFill>
                  <a:schemeClr val="tx1"/>
                </a:solidFill>
              </a:rPr>
              <a:t>Final WRC-19 ACTs a</a:t>
            </a:r>
            <a:r>
              <a:rPr lang="en-US" sz="1600" dirty="0"/>
              <a:t>vailable to all for </a:t>
            </a:r>
            <a:r>
              <a:rPr lang="en-US" sz="1600" u="sng" dirty="0">
                <a:hlinkClick r:id="rId3"/>
              </a:rPr>
              <a:t>download</a:t>
            </a:r>
            <a:r>
              <a:rPr lang="en-US" sz="1600" dirty="0"/>
              <a:t> with no registration </a:t>
            </a:r>
            <a:endParaRPr lang="en-US" sz="1600" dirty="0">
              <a:solidFill>
                <a:schemeClr val="tx1"/>
              </a:solidFill>
            </a:endParaRPr>
          </a:p>
          <a:p>
            <a:pPr>
              <a:spcBef>
                <a:spcPts val="0"/>
              </a:spcBef>
              <a:buFont typeface="Arial" panose="020B0604020202020204" pitchFamily="34" charset="0"/>
              <a:buChar char="•"/>
            </a:pPr>
            <a:r>
              <a:rPr lang="en-US" sz="1600" b="0" dirty="0"/>
              <a:t>WRC-19 is over, links with updates and final acts.  (will hold on this for a bit)</a:t>
            </a:r>
          </a:p>
          <a:p>
            <a:pPr lvl="1">
              <a:spcBef>
                <a:spcPts val="0"/>
              </a:spcBef>
              <a:buFont typeface="Arial" panose="020B0604020202020204" pitchFamily="34" charset="0"/>
              <a:buChar char="•"/>
            </a:pPr>
            <a:r>
              <a:rPr lang="en-US" sz="1200" u="sng" dirty="0">
                <a:hlinkClick r:id="rId4"/>
              </a:rPr>
              <a:t>https://cept.org/ecc/groups/ecc/cpg/page/weekly-report-from-wrc-19</a:t>
            </a:r>
            <a:r>
              <a:rPr lang="en-US" sz="1200" u="sng" dirty="0">
                <a:hlinkClick r:id="rId5"/>
              </a:rPr>
              <a:t>/</a:t>
            </a:r>
            <a:r>
              <a:rPr lang="en-US" sz="1200" dirty="0"/>
              <a:t> </a:t>
            </a:r>
          </a:p>
          <a:p>
            <a:pPr lvl="1">
              <a:spcBef>
                <a:spcPts val="0"/>
              </a:spcBef>
              <a:buFont typeface="Arial" panose="020B0604020202020204" pitchFamily="34" charset="0"/>
              <a:buChar char="•"/>
            </a:pPr>
            <a:r>
              <a:rPr lang="en-US" sz="1200" u="sng" dirty="0">
                <a:hlinkClick r:id="rId6"/>
              </a:rPr>
              <a:t>https://www.itu.int/en/ITU-R/conferences/wrc/2019/Documents/PFA-WRC19-E.pdf</a:t>
            </a:r>
            <a:endParaRPr lang="en-US" sz="1200" dirty="0"/>
          </a:p>
          <a:p>
            <a:pPr lvl="1">
              <a:spcBef>
                <a:spcPts val="0"/>
              </a:spcBef>
              <a:buFont typeface="Arial" panose="020B0604020202020204" pitchFamily="34" charset="0"/>
              <a:buChar char="•"/>
            </a:pPr>
            <a:r>
              <a:rPr lang="en-US" sz="1200" dirty="0"/>
              <a:t>Our viewpoints/watch list: 1.12,   1.13,   1.15,   1.16,   9.1.5,   10   </a:t>
            </a:r>
            <a:r>
              <a:rPr lang="en-US" sz="1200" dirty="0">
                <a:hlinkClick r:id="rId7"/>
              </a:rPr>
              <a:t>&lt;click here&gt;</a:t>
            </a:r>
            <a:r>
              <a:rPr lang="en-US" sz="1200" dirty="0"/>
              <a:t> </a:t>
            </a:r>
          </a:p>
          <a:p>
            <a:pPr lvl="1">
              <a:spcBef>
                <a:spcPts val="0"/>
              </a:spcBef>
              <a:buFont typeface="Arial" panose="020B0604020202020204" pitchFamily="34" charset="0"/>
              <a:buChar char="•"/>
            </a:pPr>
            <a:r>
              <a:rPr lang="en-US" sz="1200" dirty="0"/>
              <a:t>Comparison of our last views points to WRC-19 final acts.   </a:t>
            </a:r>
            <a:r>
              <a:rPr lang="en-US" sz="1200" dirty="0">
                <a:hlinkClick r:id="rId8"/>
              </a:rPr>
              <a:t>&lt;click here&gt;</a:t>
            </a:r>
            <a:r>
              <a:rPr lang="en-US" sz="1200" dirty="0"/>
              <a:t> </a:t>
            </a:r>
          </a:p>
          <a:p>
            <a:pPr lvl="1">
              <a:spcBef>
                <a:spcPts val="0"/>
              </a:spcBef>
              <a:buFont typeface="Wingdings" panose="05000000000000000000" pitchFamily="2" charset="2"/>
              <a:buChar char="q"/>
            </a:pPr>
            <a:r>
              <a:rPr lang="en-US" sz="1200" b="1" dirty="0">
                <a:solidFill>
                  <a:srgbClr val="00B0F0"/>
                </a:solidFill>
              </a:rPr>
              <a:t>Over time will work on a summary spreadsheet on comparison</a:t>
            </a:r>
          </a:p>
          <a:p>
            <a:pPr>
              <a:spcBef>
                <a:spcPts val="0"/>
              </a:spcBef>
              <a:buFont typeface="Arial" panose="020B0604020202020204" pitchFamily="34" charset="0"/>
              <a:buChar char="•"/>
            </a:pPr>
            <a:r>
              <a:rPr lang="en-US" sz="1600" b="0" dirty="0"/>
              <a:t>WRC-23 Agenda Items are at the end of </a:t>
            </a:r>
            <a:r>
              <a:rPr lang="en-US" sz="1600" b="0" dirty="0">
                <a:hlinkClick r:id="rId8"/>
              </a:rPr>
              <a:t>&lt;19-0152&gt;</a:t>
            </a:r>
            <a:r>
              <a:rPr lang="en-US" sz="1600" b="0" dirty="0"/>
              <a:t>, will go through them as time permits. </a:t>
            </a:r>
          </a:p>
          <a:p>
            <a:pPr>
              <a:spcBef>
                <a:spcPts val="0"/>
              </a:spcBef>
              <a:buFont typeface="Arial" panose="020B0604020202020204" pitchFamily="34" charset="0"/>
              <a:buChar char="•"/>
            </a:pPr>
            <a:endParaRPr lang="en-US" sz="400" dirty="0"/>
          </a:p>
          <a:p>
            <a:pPr>
              <a:spcBef>
                <a:spcPts val="0"/>
              </a:spcBef>
              <a:buFont typeface="Arial" panose="020B0604020202020204" pitchFamily="34" charset="0"/>
              <a:buChar char="•"/>
            </a:pPr>
            <a:r>
              <a:rPr lang="en-US" sz="1200" dirty="0"/>
              <a:t>Calendar: </a:t>
            </a:r>
            <a:r>
              <a:rPr lang="en-US" sz="1000" dirty="0">
                <a:hlinkClick r:id="rId9"/>
              </a:rPr>
              <a:t>https://www.itu.int/en/events/Pages/Calendar-Events.aspx?sector=ITU-R</a:t>
            </a:r>
            <a:endParaRPr lang="en-US" sz="1000" dirty="0"/>
          </a:p>
          <a:p>
            <a:pPr>
              <a:spcBef>
                <a:spcPts val="0"/>
              </a:spcBef>
              <a:buFont typeface="Arial" panose="020B0604020202020204" pitchFamily="34" charset="0"/>
              <a:buChar char="•"/>
            </a:pPr>
            <a:r>
              <a:rPr lang="en-US" sz="1050" dirty="0">
                <a:hlinkClick r:id="rId10"/>
              </a:rPr>
              <a:t>Study Group 1 (SG 1) Spectrum management</a:t>
            </a:r>
            <a:endParaRPr lang="en-US" sz="1050" dirty="0">
              <a:solidFill>
                <a:schemeClr val="tx1"/>
              </a:solidFill>
            </a:endParaRPr>
          </a:p>
          <a:p>
            <a:pPr lvl="1">
              <a:spcBef>
                <a:spcPts val="0"/>
              </a:spcBef>
              <a:buFont typeface="Arial" panose="020B0604020202020204" pitchFamily="34" charset="0"/>
              <a:buChar char="•"/>
            </a:pPr>
            <a:r>
              <a:rPr lang="en-US" sz="900" u="sng" dirty="0">
                <a:hlinkClick r:id="rId11"/>
              </a:rPr>
              <a:t>Working Party 1A (WP 1A) - Spectrum engineering techniques</a:t>
            </a:r>
            <a:r>
              <a:rPr lang="en-US" sz="900" u="sng" dirty="0"/>
              <a:t>     and     </a:t>
            </a:r>
            <a:r>
              <a:rPr lang="en-US" sz="900" dirty="0">
                <a:hlinkClick r:id="rId12"/>
              </a:rPr>
              <a:t>Working Party 1C (WP 1C) - Spectrum monitoring</a:t>
            </a:r>
            <a:r>
              <a:rPr lang="en-US" sz="900" dirty="0"/>
              <a:t>​​</a:t>
            </a:r>
            <a:endParaRPr lang="en-US" sz="400" dirty="0"/>
          </a:p>
          <a:p>
            <a:pPr>
              <a:spcBef>
                <a:spcPts val="0"/>
              </a:spcBef>
              <a:buFont typeface="Arial" panose="020B0604020202020204" pitchFamily="34" charset="0"/>
              <a:buChar char="•"/>
            </a:pPr>
            <a:r>
              <a:rPr lang="en-US" sz="1050" dirty="0">
                <a:hlinkClick r:id="rId13"/>
              </a:rPr>
              <a:t>Study Group 5 (SG 5) Terrestrial </a:t>
            </a:r>
            <a:r>
              <a:rPr lang="en-US" sz="1050" b="0" dirty="0">
                <a:hlinkClick r:id="rId13"/>
              </a:rPr>
              <a:t>services</a:t>
            </a:r>
            <a:r>
              <a:rPr lang="en-US" sz="1050" b="0" dirty="0"/>
              <a:t> </a:t>
            </a:r>
            <a:r>
              <a:rPr lang="en-US" sz="900" b="0" dirty="0"/>
              <a:t>(chair on mailing list for these two) </a:t>
            </a:r>
            <a:endParaRPr lang="en-US" sz="1050" b="0" dirty="0"/>
          </a:p>
          <a:p>
            <a:pPr lvl="1">
              <a:spcBef>
                <a:spcPts val="0"/>
              </a:spcBef>
              <a:buFont typeface="Arial" panose="020B0604020202020204" pitchFamily="34" charset="0"/>
              <a:buChar char="•"/>
            </a:pPr>
            <a:r>
              <a:rPr lang="en-US" sz="900" dirty="0">
                <a:hlinkClick r:id="rId14"/>
              </a:rPr>
              <a:t>Working Party 5A (WP 5A) - Land mobile service above 30 MHz* (excluding IMT); wireless access in the fixed service; amateur and amateur-satellite services</a:t>
            </a:r>
            <a:r>
              <a:rPr lang="en-US" sz="900" dirty="0"/>
              <a:t>  </a:t>
            </a:r>
            <a:endParaRPr lang="en-US" sz="900" dirty="0">
              <a:hlinkClick r:id="rId15"/>
            </a:endParaRPr>
          </a:p>
          <a:p>
            <a:pPr lvl="1">
              <a:spcBef>
                <a:spcPts val="0"/>
              </a:spcBef>
              <a:buFont typeface="Arial" panose="020B0604020202020204" pitchFamily="34" charset="0"/>
              <a:buChar char="•"/>
            </a:pPr>
            <a:r>
              <a:rPr lang="en-US" sz="900" dirty="0">
                <a:hlinkClick r:id="rId15"/>
              </a:rPr>
              <a:t>Working Party 5D (WP 5D) - IMT Systems</a:t>
            </a:r>
            <a:r>
              <a:rPr lang="en-US" sz="900" dirty="0"/>
              <a:t>       </a:t>
            </a:r>
            <a:r>
              <a:rPr lang="en-US" sz="700" dirty="0">
                <a:hlinkClick r:id="rId16"/>
              </a:rPr>
              <a:t>Monday 2019-12-09 - Friday 2019-12-13</a:t>
            </a:r>
            <a:endParaRPr lang="en-US" sz="7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18 Jun 20</a:t>
            </a:r>
            <a:endParaRPr lang="en-GB" dirty="0"/>
          </a:p>
        </p:txBody>
      </p:sp>
    </p:spTree>
    <p:extLst>
      <p:ext uri="{BB962C8B-B14F-4D97-AF65-F5344CB8AC3E}">
        <p14:creationId xmlns:p14="http://schemas.microsoft.com/office/powerpoint/2010/main" val="107878144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358701"/>
          </a:xfrm>
        </p:spPr>
        <p:txBody>
          <a:bodyPr/>
          <a:lstStyle/>
          <a:p>
            <a:r>
              <a:rPr lang="en-US" altLang="en-US" sz="2400" dirty="0"/>
              <a:t>FCC R&amp;O 6 GHz</a:t>
            </a:r>
            <a:endParaRPr lang="en-US" sz="2400" dirty="0"/>
          </a:p>
        </p:txBody>
      </p:sp>
      <p:sp>
        <p:nvSpPr>
          <p:cNvPr id="3" name="Content Placeholder 2"/>
          <p:cNvSpPr>
            <a:spLocks noGrp="1"/>
          </p:cNvSpPr>
          <p:nvPr>
            <p:ph idx="1"/>
          </p:nvPr>
        </p:nvSpPr>
        <p:spPr>
          <a:xfrm>
            <a:off x="698889" y="962891"/>
            <a:ext cx="8445111" cy="5512522"/>
          </a:xfrm>
        </p:spPr>
        <p:txBody>
          <a:bodyPr/>
          <a:lstStyle/>
          <a:p>
            <a:pPr>
              <a:buFont typeface="Arial" panose="020B0604020202020204" pitchFamily="34" charset="0"/>
              <a:buChar char="•"/>
            </a:pPr>
            <a:r>
              <a:rPr lang="en-US" sz="1800" b="0" dirty="0"/>
              <a:t>CHAIRMAN PAI PROPOSES NEW RULES FOR THE 6 GHz BAND, UNLEASHING 1,200 MEGAHERTZ FOR UNLICENSED USE      </a:t>
            </a:r>
            <a:r>
              <a:rPr lang="en-US" sz="1400" dirty="0"/>
              <a:t>News Release: </a:t>
            </a:r>
            <a:r>
              <a:rPr lang="en-US" sz="1400" u="sng" dirty="0">
                <a:hlinkClick r:id="rId3"/>
              </a:rPr>
              <a:t>Docx</a:t>
            </a:r>
            <a:endParaRPr lang="en-US" sz="1400" dirty="0"/>
          </a:p>
          <a:p>
            <a:pPr lvl="1">
              <a:buFont typeface="Arial" panose="020B0604020202020204" pitchFamily="34" charset="0"/>
              <a:buChar char="•"/>
            </a:pPr>
            <a:r>
              <a:rPr lang="en-US" sz="1600" dirty="0"/>
              <a:t>The Report and Order authorizes two different types of unlicensed operations: standard-power in 850-megahertz of the band and indoor low-power operations over the full 1,200-megahertz available in the 6 GHz band.  An automated frequency coordination system would prevent standard power access points from operating where they could cause interference to incumbent services.  </a:t>
            </a:r>
          </a:p>
          <a:p>
            <a:pPr lvl="1">
              <a:buFont typeface="Arial" panose="020B0604020202020204" pitchFamily="34" charset="0"/>
              <a:buChar char="•"/>
            </a:pPr>
            <a:r>
              <a:rPr lang="en-US" sz="1600" dirty="0"/>
              <a:t>Proceeding:   </a:t>
            </a:r>
            <a:r>
              <a:rPr lang="en-US" sz="1600" dirty="0">
                <a:hlinkClick r:id="rId4"/>
              </a:rPr>
              <a:t>https://www.fcc.gov/ecfs/search/filings?proceedings_name=18-295&amp;sort=date_disseminated,DESC</a:t>
            </a:r>
            <a:r>
              <a:rPr lang="en-US" sz="1600" dirty="0"/>
              <a:t> </a:t>
            </a:r>
            <a:endParaRPr lang="en-US" sz="1800" dirty="0"/>
          </a:p>
          <a:p>
            <a:pPr lvl="1">
              <a:buFont typeface="Arial" panose="020B0604020202020204" pitchFamily="34" charset="0"/>
              <a:buChar char="•"/>
            </a:pPr>
            <a:r>
              <a:rPr lang="en-US" sz="1800" b="1" u="sng" dirty="0"/>
              <a:t>R&amp;O is effective 27July20, </a:t>
            </a:r>
          </a:p>
          <a:p>
            <a:pPr marL="457200" lvl="1" indent="0"/>
            <a:r>
              <a:rPr lang="en-US" sz="1400" dirty="0">
                <a:hlinkClick r:id="rId5"/>
              </a:rPr>
              <a:t>https://www.federalregister.gov/documents/2020/05/26/2020-11236/unlicensed-use-of-the-6-ghz-band?utm_campaign=subscription+mailing+list&amp;utm_source=federalregister.gov&amp;utm_medium=email</a:t>
            </a:r>
            <a:endParaRPr lang="en-US" sz="1400" dirty="0"/>
          </a:p>
          <a:p>
            <a:pPr>
              <a:buFont typeface="Arial" panose="020B0604020202020204" pitchFamily="34" charset="0"/>
              <a:buChar char="•"/>
            </a:pPr>
            <a:r>
              <a:rPr lang="en-US" sz="1800" b="0" dirty="0"/>
              <a:t>APCO filed for a Stay </a:t>
            </a:r>
            <a:r>
              <a:rPr lang="en-US" sz="1800" u="sng" dirty="0"/>
              <a:t>and</a:t>
            </a:r>
            <a:r>
              <a:rPr lang="en-US" sz="1800" b="0" dirty="0"/>
              <a:t> Reconsideration</a:t>
            </a:r>
            <a:r>
              <a:rPr lang="en-US" sz="1600" b="0" dirty="0"/>
              <a:t>. See 18-295 proceeding link above for more.</a:t>
            </a:r>
          </a:p>
          <a:p>
            <a:pPr>
              <a:buFont typeface="Arial" panose="020B0604020202020204" pitchFamily="34" charset="0"/>
              <a:buChar char="•"/>
            </a:pPr>
            <a:r>
              <a:rPr lang="en-US" sz="1800" b="0" dirty="0"/>
              <a:t>30 days for FCC to rule on these.  </a:t>
            </a:r>
          </a:p>
          <a:p>
            <a:pPr lvl="1">
              <a:buFont typeface="Arial" panose="020B0604020202020204" pitchFamily="34" charset="0"/>
              <a:buChar char="•"/>
            </a:pPr>
            <a:r>
              <a:rPr lang="en-US" sz="1600" b="0" dirty="0"/>
              <a:t>Response to the Stay is first, though may tie it all together, tbd. </a:t>
            </a:r>
          </a:p>
          <a:p>
            <a:pPr>
              <a:buFont typeface="Arial" panose="020B0604020202020204" pitchFamily="34" charset="0"/>
              <a:buChar char="•"/>
            </a:pPr>
            <a:r>
              <a:rPr lang="en-US" sz="1800" b="0" dirty="0"/>
              <a:t>Several oppositions to the stay.   </a:t>
            </a:r>
            <a:endParaRPr lang="en-US" sz="1600" b="0" dirty="0"/>
          </a:p>
          <a:p>
            <a:pPr>
              <a:buFont typeface="Arial" panose="020B0604020202020204" pitchFamily="34" charset="0"/>
              <a:buChar char="•"/>
            </a:pPr>
            <a:r>
              <a:rPr lang="en-US" sz="1600" b="0" dirty="0"/>
              <a:t> </a:t>
            </a:r>
          </a:p>
          <a:p>
            <a:pPr>
              <a:buFont typeface="Arial" panose="020B0604020202020204" pitchFamily="34" charset="0"/>
              <a:buChar char="•"/>
            </a:pPr>
            <a:r>
              <a:rPr lang="en-US" sz="1600" b="0" dirty="0"/>
              <a:t> (FNPRM-next slides)</a:t>
            </a:r>
          </a:p>
          <a:p>
            <a:pPr lvl="1">
              <a:buFont typeface="Arial" panose="020B0604020202020204" pitchFamily="34" charset="0"/>
              <a:buChar char="•"/>
            </a:pPr>
            <a:endParaRPr lang="en-US" sz="1600" dirty="0"/>
          </a:p>
          <a:p>
            <a:pPr lvl="1">
              <a:buFont typeface="Arial" panose="020B0604020202020204" pitchFamily="34" charset="0"/>
              <a:buChar char="•"/>
            </a:pPr>
            <a:endParaRPr lang="en-US" sz="16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13</a:t>
            </a:fld>
            <a:endParaRPr lang="en-US" altLang="en-US" dirty="0"/>
          </a:p>
        </p:txBody>
      </p:sp>
      <p:sp>
        <p:nvSpPr>
          <p:cNvPr id="7" name="Date Placeholder 6"/>
          <p:cNvSpPr>
            <a:spLocks noGrp="1"/>
          </p:cNvSpPr>
          <p:nvPr>
            <p:ph type="dt" idx="15"/>
          </p:nvPr>
        </p:nvSpPr>
        <p:spPr/>
        <p:txBody>
          <a:bodyPr/>
          <a:lstStyle/>
          <a:p>
            <a:r>
              <a:rPr lang="en-US"/>
              <a:t>18 Jun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415396845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358701"/>
          </a:xfrm>
        </p:spPr>
        <p:txBody>
          <a:bodyPr/>
          <a:lstStyle/>
          <a:p>
            <a:r>
              <a:rPr lang="en-US" altLang="en-US" sz="2400" dirty="0"/>
              <a:t>FCC FNPRM 6 GHz</a:t>
            </a:r>
            <a:endParaRPr lang="en-US" sz="2400" dirty="0"/>
          </a:p>
        </p:txBody>
      </p:sp>
      <p:sp>
        <p:nvSpPr>
          <p:cNvPr id="3" name="Content Placeholder 2"/>
          <p:cNvSpPr>
            <a:spLocks noGrp="1"/>
          </p:cNvSpPr>
          <p:nvPr>
            <p:ph idx="1"/>
          </p:nvPr>
        </p:nvSpPr>
        <p:spPr>
          <a:xfrm>
            <a:off x="666562" y="962891"/>
            <a:ext cx="8401238" cy="5512522"/>
          </a:xfrm>
        </p:spPr>
        <p:txBody>
          <a:bodyPr/>
          <a:lstStyle/>
          <a:p>
            <a:pPr>
              <a:buFont typeface="Arial" panose="020B0604020202020204" pitchFamily="34" charset="0"/>
              <a:buChar char="•"/>
            </a:pPr>
            <a:r>
              <a:rPr lang="en-US" sz="1800" b="0" dirty="0"/>
              <a:t>CHAIRMAN PAI PROPOSES NEW RULES FOR THE 6 GHz BAND, UNLEASHING 1,200 MEGAHERTZ FOR UNLICENSED USE</a:t>
            </a:r>
          </a:p>
          <a:p>
            <a:pPr lvl="1">
              <a:buFont typeface="Arial" panose="020B0604020202020204" pitchFamily="34" charset="0"/>
              <a:buChar char="•"/>
            </a:pPr>
            <a:r>
              <a:rPr lang="en-US" sz="1600" dirty="0"/>
              <a:t>FNPRM as approved on 24 Apr 20 is on Mentor:   </a:t>
            </a:r>
            <a:r>
              <a:rPr lang="en-US" sz="1600" b="1" dirty="0"/>
              <a:t>With erratum now, 21May20:  </a:t>
            </a:r>
            <a:r>
              <a:rPr lang="en-US" sz="1400" dirty="0">
                <a:hlinkClick r:id="rId3"/>
              </a:rPr>
              <a:t>https://mentor.ieee.org/802.18/dcn/20/18-20-0062-</a:t>
            </a:r>
            <a:r>
              <a:rPr lang="en-US" sz="1400" dirty="0">
                <a:highlight>
                  <a:srgbClr val="00FFFF"/>
                </a:highlight>
                <a:hlinkClick r:id="rId3"/>
              </a:rPr>
              <a:t>02</a:t>
            </a:r>
            <a:r>
              <a:rPr lang="en-US" sz="1400" dirty="0">
                <a:hlinkClick r:id="rId3"/>
              </a:rPr>
              <a:t>-0000-fcc-r-o-fnprm-promoting-unlicensed-use-of-the-6ghz-band-et-18-295.docx</a:t>
            </a:r>
            <a:r>
              <a:rPr lang="en-US" sz="1400" dirty="0"/>
              <a:t> 			31 Seek Comments</a:t>
            </a:r>
          </a:p>
          <a:p>
            <a:pPr lvl="1">
              <a:buFont typeface="Arial" panose="020B0604020202020204" pitchFamily="34" charset="0"/>
              <a:buChar char="•"/>
            </a:pPr>
            <a:r>
              <a:rPr lang="en-US" sz="1600" dirty="0"/>
              <a:t>In Federal Register today (28</a:t>
            </a:r>
            <a:r>
              <a:rPr lang="en-US" sz="1600" baseline="30000" dirty="0"/>
              <a:t>th</a:t>
            </a:r>
            <a:r>
              <a:rPr lang="en-US" sz="1600" dirty="0"/>
              <a:t>): </a:t>
            </a:r>
            <a:r>
              <a:rPr lang="en-US" sz="1400" dirty="0">
                <a:hlinkClick r:id="rId4"/>
              </a:rPr>
              <a:t>https://www.federalregister.gov/documents/2020/05/28/2020-11320/unlicensed-use-of-the-6-ghz-band?utm_campaign=subscription+mailing+list&amp;utm_source=federalregister.gov&amp;utm_medium=email</a:t>
            </a:r>
            <a:r>
              <a:rPr lang="en-US" sz="1400" dirty="0"/>
              <a:t> </a:t>
            </a:r>
            <a:endParaRPr lang="en-US" sz="1200" dirty="0"/>
          </a:p>
          <a:p>
            <a:pPr lvl="1">
              <a:buFont typeface="Arial" panose="020B0604020202020204" pitchFamily="34" charset="0"/>
              <a:buChar char="•"/>
            </a:pPr>
            <a:r>
              <a:rPr lang="en-US" sz="1600" dirty="0"/>
              <a:t>Comments due: 29June20;	 Comments from 802.18 needed to be by 11June20</a:t>
            </a:r>
            <a:r>
              <a:rPr lang="en-US" sz="1600" b="1" dirty="0"/>
              <a:t> </a:t>
            </a:r>
          </a:p>
          <a:p>
            <a:pPr lvl="1">
              <a:buFont typeface="Arial" panose="020B0604020202020204" pitchFamily="34" charset="0"/>
              <a:buChar char="•"/>
            </a:pPr>
            <a:r>
              <a:rPr lang="en-US" sz="1600" dirty="0"/>
              <a:t>Reply Comments due:  27July20.</a:t>
            </a:r>
          </a:p>
          <a:p>
            <a:pPr lvl="1">
              <a:buFont typeface="Arial" panose="020B0604020202020204" pitchFamily="34" charset="0"/>
              <a:buChar char="•"/>
            </a:pPr>
            <a:r>
              <a:rPr lang="en-US" sz="1600" dirty="0"/>
              <a:t>Anything for IEEE 802 as a whole to consider? See below of some possibilities </a:t>
            </a:r>
          </a:p>
          <a:p>
            <a:pPr>
              <a:buFont typeface="Arial" panose="020B0604020202020204" pitchFamily="34" charset="0"/>
              <a:buChar char="•"/>
            </a:pPr>
            <a:r>
              <a:rPr lang="en-US" sz="1600" b="0" dirty="0"/>
              <a:t>No comment ready text contributions came in,  so will pass for now.</a:t>
            </a:r>
          </a:p>
          <a:p>
            <a:pPr>
              <a:buFont typeface="Arial" panose="020B0604020202020204" pitchFamily="34" charset="0"/>
              <a:buChar char="•"/>
            </a:pPr>
            <a:r>
              <a:rPr lang="en-US" sz="1600" b="0" dirty="0"/>
              <a:t>However, there is one request to the FCC for an extension. </a:t>
            </a:r>
          </a:p>
          <a:p>
            <a:pPr lvl="1">
              <a:buFont typeface="Arial" panose="020B0604020202020204" pitchFamily="34" charset="0"/>
              <a:buChar char="•"/>
            </a:pPr>
            <a:r>
              <a:rPr lang="en-US" sz="1400" b="0" dirty="0"/>
              <a:t>If extension is granted the .18 chair will send out a note for contributions if time allows.</a:t>
            </a:r>
          </a:p>
          <a:p>
            <a:pPr>
              <a:buFont typeface="Arial" panose="020B0604020202020204" pitchFamily="34" charset="0"/>
              <a:buChar char="•"/>
            </a:pPr>
            <a:r>
              <a:rPr lang="en-US" sz="1600" b="0" dirty="0"/>
              <a:t>The extension request was denied on 16 June 2020. </a:t>
            </a:r>
            <a:endParaRPr lang="en-US" sz="1200" b="0" dirty="0"/>
          </a:p>
          <a:p>
            <a:pPr>
              <a:buFont typeface="Arial" panose="020B0604020202020204" pitchFamily="34" charset="0"/>
              <a:buChar char="•"/>
            </a:pPr>
            <a:endParaRPr lang="en-US" sz="1200" dirty="0"/>
          </a:p>
          <a:p>
            <a:pPr>
              <a:buFont typeface="Arial" panose="020B0604020202020204" pitchFamily="34" charset="0"/>
              <a:buChar char="•"/>
            </a:pPr>
            <a:r>
              <a:rPr lang="en-US" sz="1200" dirty="0"/>
              <a:t>From  before: </a:t>
            </a:r>
            <a:r>
              <a:rPr lang="en-US" sz="1200" b="0" dirty="0"/>
              <a:t>Contention-based protocol maybe? Share with existing broadcast equipment and other unlicensed services.   Can this be used for better coexistence? </a:t>
            </a:r>
          </a:p>
          <a:p>
            <a:pPr>
              <a:buFont typeface="Arial" panose="020B0604020202020204" pitchFamily="34" charset="0"/>
              <a:buChar char="•"/>
            </a:pPr>
            <a:r>
              <a:rPr lang="en-US" sz="1200" b="0" dirty="0"/>
              <a:t>Some main areas in the FNPRM:  </a:t>
            </a:r>
          </a:p>
          <a:p>
            <a:pPr lvl="1">
              <a:buFont typeface="Arial" panose="020B0604020202020204" pitchFamily="34" charset="0"/>
              <a:buChar char="•"/>
            </a:pPr>
            <a:r>
              <a:rPr lang="en-US" sz="1200" b="0" dirty="0"/>
              <a:t>VLP, PSD LPI, Std. </a:t>
            </a:r>
            <a:r>
              <a:rPr lang="en-US" sz="1200" b="0" dirty="0" err="1"/>
              <a:t>pwr</a:t>
            </a:r>
            <a:r>
              <a:rPr lang="en-US" sz="1200" b="0" dirty="0"/>
              <a:t> </a:t>
            </a:r>
            <a:r>
              <a:rPr lang="en-US" sz="1200" dirty="0"/>
              <a:t>mobile</a:t>
            </a:r>
            <a:r>
              <a:rPr lang="en-US" sz="1200" b="0" dirty="0"/>
              <a:t> AFC, higher power p2p.</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14</a:t>
            </a:fld>
            <a:endParaRPr lang="en-US" altLang="en-US" dirty="0"/>
          </a:p>
        </p:txBody>
      </p:sp>
      <p:sp>
        <p:nvSpPr>
          <p:cNvPr id="7" name="Date Placeholder 6"/>
          <p:cNvSpPr>
            <a:spLocks noGrp="1"/>
          </p:cNvSpPr>
          <p:nvPr>
            <p:ph type="dt" idx="15"/>
          </p:nvPr>
        </p:nvSpPr>
        <p:spPr/>
        <p:txBody>
          <a:bodyPr/>
          <a:lstStyle/>
          <a:p>
            <a:r>
              <a:rPr lang="en-US"/>
              <a:t>18 Jun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58563630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464123"/>
          </a:xfrm>
        </p:spPr>
        <p:txBody>
          <a:bodyPr/>
          <a:lstStyle/>
          <a:p>
            <a:r>
              <a:rPr lang="en-US" altLang="en-US" sz="2400" dirty="0"/>
              <a:t>General Discussion Items</a:t>
            </a:r>
            <a:endParaRPr lang="en-US" sz="2400" dirty="0"/>
          </a:p>
        </p:txBody>
      </p:sp>
      <p:sp>
        <p:nvSpPr>
          <p:cNvPr id="3" name="Content Placeholder 2"/>
          <p:cNvSpPr>
            <a:spLocks noGrp="1"/>
          </p:cNvSpPr>
          <p:nvPr>
            <p:ph idx="1"/>
          </p:nvPr>
        </p:nvSpPr>
        <p:spPr>
          <a:xfrm>
            <a:off x="685800" y="1096022"/>
            <a:ext cx="8153400" cy="5512522"/>
          </a:xfrm>
        </p:spPr>
        <p:txBody>
          <a:bodyPr/>
          <a:lstStyle/>
          <a:p>
            <a:pPr marL="285750" indent="-285750">
              <a:buFont typeface="Arial" panose="020B0604020202020204" pitchFamily="34" charset="0"/>
              <a:buChar char="•"/>
            </a:pPr>
            <a:r>
              <a:rPr lang="en-US" sz="1800" b="0" dirty="0"/>
              <a:t>None today</a:t>
            </a:r>
          </a:p>
          <a:p>
            <a:pPr marL="285750" indent="-285750">
              <a:buFont typeface="Arial" panose="020B0604020202020204" pitchFamily="34" charset="0"/>
              <a:buChar char="•"/>
            </a:pPr>
            <a:r>
              <a:rPr lang="en-US" sz="1800" dirty="0"/>
              <a:t>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15</a:t>
            </a:fld>
            <a:endParaRPr lang="en-US" altLang="en-US" dirty="0"/>
          </a:p>
        </p:txBody>
      </p:sp>
      <p:sp>
        <p:nvSpPr>
          <p:cNvPr id="7" name="Date Placeholder 6"/>
          <p:cNvSpPr>
            <a:spLocks noGrp="1"/>
          </p:cNvSpPr>
          <p:nvPr>
            <p:ph type="dt" idx="15"/>
          </p:nvPr>
        </p:nvSpPr>
        <p:spPr/>
        <p:txBody>
          <a:bodyPr/>
          <a:lstStyle/>
          <a:p>
            <a:r>
              <a:rPr lang="en-US"/>
              <a:t>18 Jun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35289314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470774"/>
          </a:xfrm>
        </p:spPr>
        <p:txBody>
          <a:bodyPr/>
          <a:lstStyle/>
          <a:p>
            <a:r>
              <a:rPr lang="en-US" altLang="en-US" sz="2400" dirty="0"/>
              <a:t>Actions Required</a:t>
            </a:r>
            <a:endParaRPr lang="en-US" sz="2400" dirty="0"/>
          </a:p>
        </p:txBody>
      </p:sp>
      <p:sp>
        <p:nvSpPr>
          <p:cNvPr id="3" name="Content Placeholder 2"/>
          <p:cNvSpPr>
            <a:spLocks noGrp="1"/>
          </p:cNvSpPr>
          <p:nvPr>
            <p:ph idx="1"/>
          </p:nvPr>
        </p:nvSpPr>
        <p:spPr>
          <a:xfrm>
            <a:off x="685800" y="1102673"/>
            <a:ext cx="8292711" cy="5386796"/>
          </a:xfrm>
        </p:spPr>
        <p:txBody>
          <a:bodyPr/>
          <a:lstStyle/>
          <a:p>
            <a:pPr marL="285750" indent="-285750">
              <a:buFont typeface="Wingdings" panose="05000000000000000000" pitchFamily="2" charset="2"/>
              <a:buChar char="q"/>
            </a:pPr>
            <a:endParaRPr lang="en-US" sz="1800" dirty="0">
              <a:solidFill>
                <a:srgbClr val="00B0F0"/>
              </a:solidFill>
            </a:endParaRPr>
          </a:p>
          <a:p>
            <a:pPr marL="285750" indent="-285750">
              <a:buFont typeface="Wingdings" panose="05000000000000000000" pitchFamily="2" charset="2"/>
              <a:buChar char="q"/>
            </a:pPr>
            <a:r>
              <a:rPr lang="en-US" altLang="en-US" sz="1800" dirty="0">
                <a:solidFill>
                  <a:srgbClr val="00B0F0"/>
                </a:solidFill>
              </a:rPr>
              <a:t>  </a:t>
            </a:r>
          </a:p>
          <a:p>
            <a:pPr marL="285750" indent="-285750">
              <a:buFont typeface="Wingdings" panose="05000000000000000000" pitchFamily="2" charset="2"/>
              <a:buChar char="q"/>
            </a:pPr>
            <a:r>
              <a:rPr lang="en-US" sz="1800" dirty="0">
                <a:solidFill>
                  <a:srgbClr val="00B0F0"/>
                </a:solidFill>
              </a:rPr>
              <a:t> </a:t>
            </a:r>
          </a:p>
          <a:p>
            <a:pPr marL="285750" indent="-285750">
              <a:buFont typeface="Wingdings" panose="05000000000000000000" pitchFamily="2" charset="2"/>
              <a:buChar char="q"/>
            </a:pPr>
            <a:r>
              <a:rPr lang="en-US" sz="1800" dirty="0">
                <a:solidFill>
                  <a:srgbClr val="00B0F0"/>
                </a:solidFill>
              </a:rPr>
              <a:t> </a:t>
            </a:r>
            <a:endParaRPr lang="en-US" altLang="en-US" sz="1800" b="0" dirty="0">
              <a:solidFill>
                <a:srgbClr val="00B0F0"/>
              </a:solidFill>
            </a:endParaRPr>
          </a:p>
          <a:p>
            <a:pPr marL="285750" indent="-285750">
              <a:buFont typeface="Wingdings" panose="05000000000000000000" pitchFamily="2" charset="2"/>
              <a:buChar char="q"/>
            </a:pPr>
            <a:endParaRPr lang="en-US" altLang="en-US" sz="1800" b="0" dirty="0">
              <a:solidFill>
                <a:srgbClr val="00B0F0"/>
              </a:solidFill>
            </a:endParaRPr>
          </a:p>
          <a:p>
            <a:pPr marL="285750" indent="-285750">
              <a:buFont typeface="Wingdings" panose="05000000000000000000" pitchFamily="2" charset="2"/>
              <a:buChar char="q"/>
            </a:pPr>
            <a:endParaRPr lang="en-US" altLang="en-US" sz="1800" b="0" dirty="0">
              <a:solidFill>
                <a:srgbClr val="00B0F0"/>
              </a:solidFill>
            </a:endParaRPr>
          </a:p>
          <a:p>
            <a:pPr marL="285750" indent="-285750">
              <a:buFont typeface="Wingdings" panose="05000000000000000000" pitchFamily="2" charset="2"/>
              <a:buChar char="q"/>
            </a:pPr>
            <a:endParaRPr lang="en-US" altLang="en-US" sz="1800" b="0" dirty="0">
              <a:solidFill>
                <a:srgbClr val="00B0F0"/>
              </a:solidFill>
            </a:endParaRPr>
          </a:p>
          <a:p>
            <a:pPr marL="285750" indent="-285750">
              <a:buFont typeface="Wingdings" panose="05000000000000000000" pitchFamily="2" charset="2"/>
              <a:buChar char="q"/>
            </a:pPr>
            <a:endParaRPr lang="en-US" altLang="en-US" sz="1800" b="0" dirty="0">
              <a:solidFill>
                <a:srgbClr val="00B0F0"/>
              </a:solidFill>
            </a:endParaRPr>
          </a:p>
          <a:p>
            <a:pPr marL="285750" indent="-285750">
              <a:buFont typeface="Wingdings" panose="05000000000000000000" pitchFamily="2" charset="2"/>
              <a:buChar char="q"/>
            </a:pPr>
            <a:endParaRPr lang="en-US" altLang="en-US" sz="1800" b="0" dirty="0">
              <a:solidFill>
                <a:srgbClr val="00B0F0"/>
              </a:solidFill>
            </a:endParaRPr>
          </a:p>
          <a:p>
            <a:pPr>
              <a:buFont typeface="Wingdings" panose="05000000000000000000" pitchFamily="2" charset="2"/>
              <a:buChar char="q"/>
            </a:pPr>
            <a:r>
              <a:rPr lang="en-US" altLang="en-US" sz="1600" b="0" dirty="0">
                <a:solidFill>
                  <a:srgbClr val="00B0F0"/>
                </a:solidFill>
              </a:rPr>
              <a:t>Start to consider what are IEEE 802 viewpoints are for WRC-23 agenda items. </a:t>
            </a:r>
            <a:endParaRPr lang="en-US" sz="1000" b="0" dirty="0">
              <a:solidFill>
                <a:srgbClr val="002060"/>
              </a:solidFill>
            </a:endParaRPr>
          </a:p>
          <a:p>
            <a:pPr>
              <a:spcBef>
                <a:spcPts val="0"/>
              </a:spcBef>
              <a:buFont typeface="Arial" panose="020B0604020202020204" pitchFamily="34" charset="0"/>
              <a:buChar char="•"/>
            </a:pPr>
            <a:r>
              <a:rPr lang="en-US" sz="1600" b="0" dirty="0">
                <a:solidFill>
                  <a:srgbClr val="002060"/>
                </a:solidFill>
              </a:rPr>
              <a:t>Ongoing:  </a:t>
            </a:r>
          </a:p>
          <a:p>
            <a:pPr lvl="1">
              <a:spcBef>
                <a:spcPts val="0"/>
              </a:spcBef>
              <a:buFont typeface="Arial" panose="020B0604020202020204" pitchFamily="34" charset="0"/>
              <a:buChar char="•"/>
            </a:pPr>
            <a:r>
              <a:rPr lang="en-US" sz="1400" b="0" dirty="0">
                <a:solidFill>
                  <a:srgbClr val="002060"/>
                </a:solidFill>
              </a:rPr>
              <a:t>WPT use of license-exempt bands and UWB in cell phones</a:t>
            </a:r>
          </a:p>
          <a:p>
            <a:pPr lvl="1">
              <a:spcBef>
                <a:spcPts val="0"/>
              </a:spcBef>
              <a:buFont typeface="Arial" panose="020B0604020202020204" pitchFamily="34" charset="0"/>
              <a:buChar char="•"/>
            </a:pPr>
            <a:r>
              <a:rPr lang="en-US" sz="1400" b="0" dirty="0">
                <a:solidFill>
                  <a:srgbClr val="002060"/>
                </a:solidFill>
              </a:rPr>
              <a:t>Digital Divide, how can we help? </a:t>
            </a:r>
          </a:p>
          <a:p>
            <a:pPr>
              <a:spcBef>
                <a:spcPts val="0"/>
              </a:spcBef>
              <a:buFont typeface="Arial" panose="020B0604020202020204" pitchFamily="34" charset="0"/>
              <a:buChar char="•"/>
            </a:pPr>
            <a:r>
              <a:rPr lang="en-US" sz="1600" b="0" dirty="0"/>
              <a:t>General Info:  </a:t>
            </a:r>
          </a:p>
          <a:p>
            <a:pPr lvl="1">
              <a:spcBef>
                <a:spcPts val="0"/>
              </a:spcBef>
              <a:buFont typeface="Arial" panose="020B0604020202020204" pitchFamily="34" charset="0"/>
              <a:buChar char="•"/>
            </a:pPr>
            <a:r>
              <a:rPr lang="en-US" sz="1400" dirty="0"/>
              <a:t>Latest Cisco Annual Internet Report, 	</a:t>
            </a:r>
          </a:p>
          <a:p>
            <a:pPr marL="914400" lvl="2" indent="0">
              <a:spcBef>
                <a:spcPts val="0"/>
              </a:spcBef>
            </a:pPr>
            <a:r>
              <a:rPr lang="en-US" sz="1200" dirty="0">
                <a:hlinkClick r:id="rId2"/>
              </a:rPr>
              <a:t>https://www.cisco.com/c/en/us/solutions/executive-perspectives/annual-internet-report/air-highlights.html</a:t>
            </a:r>
            <a:endParaRPr lang="en-US" sz="1200" dirty="0"/>
          </a:p>
          <a:p>
            <a:pPr lvl="1">
              <a:spcBef>
                <a:spcPts val="0"/>
              </a:spcBef>
              <a:buFont typeface="Arial" panose="020B0604020202020204" pitchFamily="34" charset="0"/>
              <a:buChar char="•"/>
            </a:pPr>
            <a:r>
              <a:rPr lang="en-US" sz="1400" dirty="0"/>
              <a:t>Latest World Economic Outlook</a:t>
            </a:r>
            <a:r>
              <a:rPr lang="en-US" sz="1400" b="1" dirty="0"/>
              <a:t>.  </a:t>
            </a:r>
            <a:r>
              <a:rPr lang="en-US" sz="1400" dirty="0"/>
              <a:t>(October’s 2019, twice a year) </a:t>
            </a:r>
            <a:r>
              <a:rPr lang="en-US" sz="1400" u="sng" dirty="0">
                <a:hlinkClick r:id="rId3"/>
              </a:rPr>
              <a:t>&lt;click for spreadsheet&gt;</a:t>
            </a:r>
            <a:endParaRPr lang="en-US" sz="1400" u="sng" dirty="0"/>
          </a:p>
          <a:p>
            <a:pPr marL="914400" lvl="2" indent="0">
              <a:spcBef>
                <a:spcPts val="0"/>
              </a:spcBef>
            </a:pPr>
            <a:r>
              <a:rPr lang="en-US" sz="1200" dirty="0">
                <a:hlinkClick r:id="rId4"/>
              </a:rPr>
              <a:t>https://www.imf.org/external/pubs/ft/weo/2019/02/weodata/index.aspx</a:t>
            </a:r>
            <a:endParaRPr lang="en-US" sz="1200" dirty="0"/>
          </a:p>
          <a:p>
            <a:pPr marL="0" indent="0">
              <a:spcBef>
                <a:spcPts val="0"/>
              </a:spcBef>
            </a:pPr>
            <a:endParaRPr lang="en-US" altLang="en-US" sz="1400" b="0" dirty="0">
              <a:solidFill>
                <a:schemeClr val="tx1"/>
              </a:solidFill>
            </a:endParaRPr>
          </a:p>
          <a:p>
            <a:pPr>
              <a:spcBef>
                <a:spcPts val="0"/>
              </a:spcBef>
              <a:buFont typeface="Arial" panose="020B0604020202020204" pitchFamily="34" charset="0"/>
              <a:buChar char="•"/>
            </a:pPr>
            <a:endParaRPr lang="en-US" altLang="en-US" sz="1800" b="0" dirty="0">
              <a:solidFill>
                <a:schemeClr val="accent2">
                  <a:lumMod val="40000"/>
                  <a:lumOff val="60000"/>
                </a:schemeClr>
              </a:solidFill>
            </a:endParaRPr>
          </a:p>
          <a:p>
            <a:pPr>
              <a:spcBef>
                <a:spcPts val="0"/>
              </a:spcBef>
              <a:buFont typeface="Arial" panose="020B0604020202020204" pitchFamily="34" charset="0"/>
              <a:buChar char="•"/>
            </a:pPr>
            <a:endParaRPr lang="en-US" alt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16</a:t>
            </a:fld>
            <a:endParaRPr lang="en-US" altLang="en-US" dirty="0"/>
          </a:p>
        </p:txBody>
      </p:sp>
      <p:sp>
        <p:nvSpPr>
          <p:cNvPr id="7" name="Date Placeholder 6"/>
          <p:cNvSpPr>
            <a:spLocks noGrp="1"/>
          </p:cNvSpPr>
          <p:nvPr>
            <p:ph type="dt" idx="15"/>
          </p:nvPr>
        </p:nvSpPr>
        <p:spPr/>
        <p:txBody>
          <a:bodyPr/>
          <a:lstStyle/>
          <a:p>
            <a:r>
              <a:rPr lang="en-US"/>
              <a:t>18 Jun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3928801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521896"/>
          </a:xfrm>
        </p:spPr>
        <p:txBody>
          <a:bodyPr/>
          <a:lstStyle/>
          <a:p>
            <a:r>
              <a:rPr lang="en-US" sz="2400" dirty="0"/>
              <a:t>Any Other Business</a:t>
            </a:r>
          </a:p>
        </p:txBody>
      </p:sp>
      <p:sp>
        <p:nvSpPr>
          <p:cNvPr id="3" name="Content Placeholder 2"/>
          <p:cNvSpPr>
            <a:spLocks noGrp="1"/>
          </p:cNvSpPr>
          <p:nvPr>
            <p:ph idx="1"/>
          </p:nvPr>
        </p:nvSpPr>
        <p:spPr>
          <a:xfrm>
            <a:off x="695474" y="1142999"/>
            <a:ext cx="7846864" cy="5332414"/>
          </a:xfrm>
        </p:spPr>
        <p:txBody>
          <a:bodyPr/>
          <a:lstStyle/>
          <a:p>
            <a:pPr marL="285750" indent="-285750">
              <a:buFont typeface="Arial" panose="020B0604020202020204" pitchFamily="34" charset="0"/>
              <a:buChar char="•"/>
            </a:pPr>
            <a:endParaRPr lang="en-US" sz="1800" b="0" dirty="0">
              <a:solidFill>
                <a:schemeClr val="tx1"/>
              </a:solidFill>
            </a:endParaRPr>
          </a:p>
          <a:p>
            <a:pPr marL="285750" indent="-285750">
              <a:buFont typeface="Arial" panose="020B0604020202020204" pitchFamily="34" charset="0"/>
              <a:buChar char="•"/>
            </a:pPr>
            <a:r>
              <a:rPr lang="en-US" sz="1800" dirty="0">
                <a:solidFill>
                  <a:schemeClr val="tx1"/>
                </a:solidFill>
              </a:rPr>
              <a:t>Any feedback on 5.9 GHz  NPRM?  Still activity with ex </a:t>
            </a:r>
            <a:r>
              <a:rPr lang="en-US" sz="1800" dirty="0" err="1">
                <a:solidFill>
                  <a:schemeClr val="tx1"/>
                </a:solidFill>
              </a:rPr>
              <a:t>parte’s</a:t>
            </a:r>
            <a:r>
              <a:rPr lang="en-US" sz="1800" dirty="0">
                <a:solidFill>
                  <a:schemeClr val="tx1"/>
                </a:solidFill>
              </a:rPr>
              <a:t> etc.  </a:t>
            </a:r>
          </a:p>
          <a:p>
            <a:pPr marL="285750" indent="-285750">
              <a:buFont typeface="Arial" panose="020B0604020202020204" pitchFamily="34" charset="0"/>
              <a:buChar char="•"/>
            </a:pPr>
            <a:r>
              <a:rPr lang="en-US" sz="1800" dirty="0">
                <a:solidFill>
                  <a:schemeClr val="tx1"/>
                </a:solidFill>
              </a:rPr>
              <a:t>Have heard the FCC chairman say this is still on going. </a:t>
            </a:r>
          </a:p>
          <a:p>
            <a:pPr lvl="1">
              <a:buFont typeface="Arial" panose="020B0604020202020204" pitchFamily="34" charset="0"/>
              <a:buChar char="•"/>
            </a:pPr>
            <a:r>
              <a:rPr lang="en-US" sz="1800" dirty="0"/>
              <a:t>Proceeding 19-138; </a:t>
            </a:r>
          </a:p>
          <a:p>
            <a:pPr lvl="1">
              <a:buFont typeface="Arial" panose="020B0604020202020204" pitchFamily="34" charset="0"/>
              <a:buChar char="•"/>
            </a:pPr>
            <a:r>
              <a:rPr lang="en-US" sz="1400" dirty="0">
                <a:hlinkClick r:id="rId3"/>
              </a:rPr>
              <a:t>https://www.fcc.gov/ecfs/search/filings?proceedings_name=19-138&amp;sort=date_disseminated,DESC</a:t>
            </a:r>
            <a:endParaRPr lang="en-US" sz="1400" dirty="0"/>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r>
              <a:rPr lang="en-US" sz="1800" dirty="0">
                <a:solidFill>
                  <a:schemeClr val="bg1">
                    <a:lumMod val="75000"/>
                  </a:schemeClr>
                </a:solidFill>
              </a:rPr>
              <a:t> </a:t>
            </a: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r>
              <a:rPr lang="en-US" sz="1800" b="0" dirty="0">
                <a:solidFill>
                  <a:schemeClr val="tx1"/>
                </a:solidFill>
              </a:rPr>
              <a:t>present: 12</a:t>
            </a:r>
          </a:p>
          <a:p>
            <a:pPr marL="285750" indent="-285750">
              <a:buFont typeface="Arial" panose="020B0604020202020204" pitchFamily="34" charset="0"/>
              <a:buChar char="•"/>
            </a:pPr>
            <a:r>
              <a:rPr lang="en-US" sz="1800" b="0" dirty="0">
                <a:solidFill>
                  <a:schemeClr val="tx1"/>
                </a:solidFill>
              </a:rPr>
              <a:t>voters:  9</a:t>
            </a: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tx1"/>
              </a:solidFill>
            </a:endParaRPr>
          </a:p>
        </p:txBody>
      </p:sp>
      <p:sp>
        <p:nvSpPr>
          <p:cNvPr id="4" name="Date Placeholder 3"/>
          <p:cNvSpPr>
            <a:spLocks noGrp="1"/>
          </p:cNvSpPr>
          <p:nvPr>
            <p:ph type="dt" sz="half" idx="4294967295"/>
          </p:nvPr>
        </p:nvSpPr>
        <p:spPr>
          <a:xfrm>
            <a:off x="691160" y="381000"/>
            <a:ext cx="2128239" cy="200025"/>
          </a:xfrm>
          <a:prstGeom prst="rect">
            <a:avLst/>
          </a:prstGeom>
        </p:spPr>
        <p:txBody>
          <a:bodyPr/>
          <a:lstStyle/>
          <a:p>
            <a:pPr>
              <a:defRPr/>
            </a:pPr>
            <a:r>
              <a:rPr lang="en-US"/>
              <a:t>18 Jun 20</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17</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1442286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90319"/>
            <a:ext cx="7770813" cy="552681"/>
          </a:xfrm>
        </p:spPr>
        <p:txBody>
          <a:bodyPr/>
          <a:lstStyle/>
          <a:p>
            <a:r>
              <a:rPr lang="en-US" sz="2400" dirty="0"/>
              <a:t>Adjourn</a:t>
            </a:r>
          </a:p>
        </p:txBody>
      </p:sp>
      <p:sp>
        <p:nvSpPr>
          <p:cNvPr id="3" name="Content Placeholder 2"/>
          <p:cNvSpPr>
            <a:spLocks noGrp="1"/>
          </p:cNvSpPr>
          <p:nvPr>
            <p:ph idx="1"/>
          </p:nvPr>
        </p:nvSpPr>
        <p:spPr>
          <a:xfrm>
            <a:off x="685800" y="1096962"/>
            <a:ext cx="8305800" cy="5378451"/>
          </a:xfrm>
        </p:spPr>
        <p:txBody>
          <a:bodyPr/>
          <a:lstStyle/>
          <a:p>
            <a:pPr>
              <a:buFont typeface="Arial" panose="020B0604020202020204" pitchFamily="34" charset="0"/>
              <a:buChar char="•"/>
            </a:pPr>
            <a:r>
              <a:rPr lang="en-US" sz="2000" dirty="0"/>
              <a:t>Next weekly teleconference </a:t>
            </a:r>
            <a:r>
              <a:rPr lang="en-US" sz="1400" dirty="0"/>
              <a:t>(scheduled to 03sep)</a:t>
            </a:r>
            <a:r>
              <a:rPr lang="en-US" sz="2000" dirty="0"/>
              <a:t>: 25Jun20–</a:t>
            </a:r>
            <a:r>
              <a:rPr lang="en-US" sz="2000" i="1" u="sng" dirty="0"/>
              <a:t>15:00–&lt;15:55</a:t>
            </a:r>
            <a:r>
              <a:rPr lang="en-US" sz="2000" dirty="0"/>
              <a:t> ET </a:t>
            </a:r>
          </a:p>
          <a:p>
            <a:pPr lvl="1">
              <a:buFont typeface="Arial" panose="020B0604020202020204" pitchFamily="34" charset="0"/>
              <a:buChar char="•"/>
            </a:pPr>
            <a:r>
              <a:rPr lang="en-US" sz="1800" dirty="0"/>
              <a:t>Call in info: </a:t>
            </a:r>
            <a:r>
              <a:rPr lang="en-US" sz="1800" dirty="0">
                <a:hlinkClick r:id="rId2"/>
              </a:rPr>
              <a:t>https://mentor.ieee.org/802.18/dcn/16/18-16-0038-15-0000-teleconference-call-in-info.pptx</a:t>
            </a:r>
            <a:r>
              <a:rPr lang="en-US" sz="1800" dirty="0"/>
              <a:t>  </a:t>
            </a:r>
            <a:r>
              <a:rPr lang="en-US" altLang="en-US" sz="1800" dirty="0"/>
              <a:t>(</a:t>
            </a:r>
            <a:r>
              <a:rPr lang="en-US" altLang="en-US" sz="1800" i="1" u="sng" dirty="0"/>
              <a:t>or latest)</a:t>
            </a:r>
            <a:r>
              <a:rPr lang="en-US" altLang="en-US" sz="1400" i="1" dirty="0"/>
              <a:t>  </a:t>
            </a:r>
            <a:r>
              <a:rPr lang="en-US" altLang="en-US" sz="1800" b="1" i="1" dirty="0"/>
              <a:t>(new – starting 14 May 20)</a:t>
            </a:r>
          </a:p>
          <a:p>
            <a:pPr lvl="2">
              <a:buFont typeface="Arial" panose="020B0604020202020204" pitchFamily="34" charset="0"/>
              <a:buChar char="•"/>
            </a:pPr>
            <a:r>
              <a:rPr lang="en-US" altLang="en-US" sz="1600" dirty="0"/>
              <a:t>Or back up slide in this agenda. </a:t>
            </a:r>
          </a:p>
          <a:p>
            <a:pPr lvl="1">
              <a:buFont typeface="Arial" panose="020B0604020202020204" pitchFamily="34" charset="0"/>
              <a:buChar char="•"/>
            </a:pPr>
            <a:r>
              <a:rPr lang="en-US" sz="1800" dirty="0"/>
              <a:t>All late changes/cancellations will be sent out to the 802.18 list server. </a:t>
            </a:r>
          </a:p>
          <a:p>
            <a:pPr lvl="1">
              <a:buFont typeface="Arial" panose="020B0604020202020204" pitchFamily="34" charset="0"/>
              <a:buChar char="•"/>
            </a:pPr>
            <a:r>
              <a:rPr lang="en-US" sz="1400" dirty="0"/>
              <a:t>Now on the IEEE </a:t>
            </a:r>
            <a:r>
              <a:rPr lang="en-US" sz="1400" dirty="0" err="1"/>
              <a:t>Webex</a:t>
            </a:r>
            <a:r>
              <a:rPr lang="en-US" sz="1400" dirty="0"/>
              <a:t> teleconference calendar:  </a:t>
            </a:r>
            <a:r>
              <a:rPr lang="en-US" sz="1400" dirty="0">
                <a:hlinkClick r:id="rId3"/>
              </a:rPr>
              <a:t>http://ieee802.org/802tele_calendar.html</a:t>
            </a:r>
            <a:endParaRPr lang="en-US" sz="1400" dirty="0"/>
          </a:p>
          <a:p>
            <a:pPr lvl="1">
              <a:buFont typeface="Arial" panose="020B0604020202020204" pitchFamily="34" charset="0"/>
              <a:buChar char="•"/>
            </a:pPr>
            <a:r>
              <a:rPr lang="en-US" sz="1400" dirty="0"/>
              <a:t>And Overall schedule, works in progress: </a:t>
            </a:r>
            <a:r>
              <a:rPr lang="en-US" sz="1400" dirty="0">
                <a:hlinkClick r:id="rId4"/>
              </a:rPr>
              <a:t>http://ieee802.org/16/cal-temp.html</a:t>
            </a:r>
            <a:endParaRPr lang="en-US" sz="1400" dirty="0"/>
          </a:p>
          <a:p>
            <a:pPr>
              <a:buFont typeface="Arial" panose="020B0604020202020204" pitchFamily="34" charset="0"/>
              <a:buChar char="•"/>
            </a:pPr>
            <a:r>
              <a:rPr lang="en-US" altLang="en-US" sz="1600" b="0" dirty="0">
                <a:solidFill>
                  <a:schemeClr val="accent1">
                    <a:lumMod val="50000"/>
                  </a:schemeClr>
                </a:solidFill>
              </a:rPr>
              <a:t>Plenary on 16 &amp; 23 July has a different call-in, see back up slides. </a:t>
            </a:r>
          </a:p>
          <a:p>
            <a:pPr lvl="1">
              <a:buFont typeface="Arial" panose="020B0604020202020204" pitchFamily="34" charset="0"/>
              <a:buChar char="•"/>
            </a:pPr>
            <a:endParaRPr lang="en-US" sz="1800" b="1" u="sng" dirty="0">
              <a:solidFill>
                <a:schemeClr val="accent1">
                  <a:lumMod val="50000"/>
                </a:schemeClr>
              </a:solidFill>
            </a:endParaRPr>
          </a:p>
          <a:p>
            <a:pPr>
              <a:buFont typeface="Arial" panose="020B0604020202020204" pitchFamily="34" charset="0"/>
              <a:buChar char="•"/>
            </a:pPr>
            <a:r>
              <a:rPr lang="en-US" sz="2000" dirty="0"/>
              <a:t>Adjourn: </a:t>
            </a:r>
          </a:p>
          <a:p>
            <a:pPr lvl="1">
              <a:buFont typeface="Arial" panose="020B0604020202020204" pitchFamily="34" charset="0"/>
              <a:buChar char="•"/>
            </a:pPr>
            <a:r>
              <a:rPr lang="en-US" sz="1800" dirty="0"/>
              <a:t>Any objection to Adjourn. </a:t>
            </a:r>
          </a:p>
          <a:p>
            <a:pPr lvl="1">
              <a:buFont typeface="Arial" panose="020B0604020202020204" pitchFamily="34" charset="0"/>
              <a:buChar char="•"/>
            </a:pPr>
            <a:r>
              <a:rPr lang="en-US" sz="1800" dirty="0">
                <a:solidFill>
                  <a:schemeClr val="tx1"/>
                </a:solidFill>
              </a:rPr>
              <a:t>None heard, </a:t>
            </a:r>
            <a:r>
              <a:rPr lang="en-US" sz="1800" dirty="0"/>
              <a:t>we are Adjourned at 15:27et </a:t>
            </a:r>
          </a:p>
          <a:p>
            <a:pPr>
              <a:buFont typeface="Arial" panose="020B0604020202020204" pitchFamily="34" charset="0"/>
              <a:buChar char="•"/>
            </a:pPr>
            <a:endParaRPr lang="en-US" sz="1800" u="sng" dirty="0"/>
          </a:p>
          <a:p>
            <a:pPr>
              <a:buFont typeface="Arial" panose="020B0604020202020204" pitchFamily="34" charset="0"/>
              <a:buChar char="•"/>
            </a:pPr>
            <a:r>
              <a:rPr lang="en-US" sz="1800" u="sng" dirty="0"/>
              <a:t>The next face to face meeting is tbd.   </a:t>
            </a:r>
          </a:p>
          <a:p>
            <a:pPr lvl="1">
              <a:buFont typeface="Arial" panose="020B0604020202020204" pitchFamily="34" charset="0"/>
              <a:buChar char="•"/>
            </a:pPr>
            <a:r>
              <a:rPr lang="en-US" sz="1400" dirty="0"/>
              <a:t>Note,  Montreal F2F venue in July is cancelled. </a:t>
            </a:r>
          </a:p>
          <a:p>
            <a:pPr>
              <a:buFont typeface="Arial" panose="020B0604020202020204" pitchFamily="34" charset="0"/>
              <a:buChar char="•"/>
            </a:pPr>
            <a:r>
              <a:rPr lang="en-US" sz="2000" dirty="0"/>
              <a:t>Thank You</a:t>
            </a:r>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18 Jun 20</a:t>
            </a:r>
            <a:endParaRPr lang="en-GB" dirty="0"/>
          </a:p>
        </p:txBody>
      </p:sp>
    </p:spTree>
    <p:extLst>
      <p:ext uri="{BB962C8B-B14F-4D97-AF65-F5344CB8AC3E}">
        <p14:creationId xmlns:p14="http://schemas.microsoft.com/office/powerpoint/2010/main" val="208067994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18 Jun 20</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19</a:t>
            </a:fld>
            <a:endParaRPr lang="en-GB" dirty="0"/>
          </a:p>
        </p:txBody>
      </p:sp>
      <p:sp>
        <p:nvSpPr>
          <p:cNvPr id="6" name="TextBox 5">
            <a:extLst>
              <a:ext uri="{FF2B5EF4-FFF2-40B4-BE49-F238E27FC236}">
                <a16:creationId xmlns:a16="http://schemas.microsoft.com/office/drawing/2014/main" id="{4AF7A38F-B33B-45DC-AA21-4A44AFBE9368}"/>
              </a:ext>
            </a:extLst>
          </p:cNvPr>
          <p:cNvSpPr txBox="1"/>
          <p:nvPr/>
        </p:nvSpPr>
        <p:spPr>
          <a:xfrm>
            <a:off x="3505200" y="5791200"/>
            <a:ext cx="5028305" cy="461665"/>
          </a:xfrm>
          <a:prstGeom prst="rect">
            <a:avLst/>
          </a:prstGeom>
          <a:noFill/>
        </p:spPr>
        <p:txBody>
          <a:bodyPr wrap="square" rtlCol="0">
            <a:spAutoFit/>
          </a:bodyPr>
          <a:lstStyle/>
          <a:p>
            <a:pPr algn="r"/>
            <a:r>
              <a:rPr lang="en-US" dirty="0">
                <a:solidFill>
                  <a:schemeClr val="tx1"/>
                </a:solidFill>
              </a:rPr>
              <a:t>Back up and/or previous  slides follow</a:t>
            </a:r>
          </a:p>
        </p:txBody>
      </p:sp>
      <p:sp>
        <p:nvSpPr>
          <p:cNvPr id="7" name="TextBox 6">
            <a:extLst>
              <a:ext uri="{FF2B5EF4-FFF2-40B4-BE49-F238E27FC236}">
                <a16:creationId xmlns:a16="http://schemas.microsoft.com/office/drawing/2014/main" id="{EB5CC7B9-A222-4989-8366-7772F0079144}"/>
              </a:ext>
            </a:extLst>
          </p:cNvPr>
          <p:cNvSpPr txBox="1"/>
          <p:nvPr/>
        </p:nvSpPr>
        <p:spPr>
          <a:xfrm>
            <a:off x="696912" y="1219200"/>
            <a:ext cx="4038600" cy="646331"/>
          </a:xfrm>
          <a:prstGeom prst="rect">
            <a:avLst/>
          </a:prstGeom>
          <a:noFill/>
        </p:spPr>
        <p:txBody>
          <a:bodyPr wrap="square" rtlCol="0">
            <a:spAutoFit/>
          </a:bodyPr>
          <a:lstStyle/>
          <a:p>
            <a:pPr marL="457200" indent="-457200">
              <a:buFont typeface="Arial" panose="020B0604020202020204" pitchFamily="34" charset="0"/>
              <a:buChar char="•"/>
            </a:pPr>
            <a:r>
              <a:rPr lang="en-US" sz="1800" dirty="0">
                <a:solidFill>
                  <a:schemeClr val="tx1"/>
                </a:solidFill>
              </a:rPr>
              <a:t>Thank You</a:t>
            </a:r>
          </a:p>
          <a:p>
            <a:pPr marL="457200" indent="-457200">
              <a:buFont typeface="Arial" panose="020B0604020202020204" pitchFamily="34" charset="0"/>
              <a:buChar char="•"/>
            </a:pPr>
            <a:endParaRPr lang="en-US" sz="1800" dirty="0">
              <a:solidFill>
                <a:schemeClr val="tx1"/>
              </a:solidFill>
            </a:endParaRPr>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696912" y="2971800"/>
            <a:ext cx="8223308" cy="21701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p:txBody>
      </p:sp>
    </p:spTree>
    <p:extLst>
      <p:ext uri="{BB962C8B-B14F-4D97-AF65-F5344CB8AC3E}">
        <p14:creationId xmlns:p14="http://schemas.microsoft.com/office/powerpoint/2010/main" val="4367875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2400" dirty="0">
                <a:latin typeface="Times New Roman" charset="0"/>
              </a:rPr>
              <a:t>Call to Order / Administrative Items</a:t>
            </a:r>
          </a:p>
        </p:txBody>
      </p:sp>
      <p:sp>
        <p:nvSpPr>
          <p:cNvPr id="5123" name="Content Placeholder 2"/>
          <p:cNvSpPr>
            <a:spLocks noGrp="1"/>
          </p:cNvSpPr>
          <p:nvPr>
            <p:ph idx="1"/>
          </p:nvPr>
        </p:nvSpPr>
        <p:spPr>
          <a:xfrm>
            <a:off x="735900" y="1175544"/>
            <a:ext cx="8303266" cy="5225256"/>
          </a:xfrm>
        </p:spPr>
        <p:txBody>
          <a:bodyPr/>
          <a:lstStyle/>
          <a:p>
            <a:pPr>
              <a:buFont typeface="Arial" panose="020B0604020202020204" pitchFamily="34" charset="0"/>
              <a:buChar char="•"/>
              <a:defRPr/>
            </a:pPr>
            <a:r>
              <a:rPr lang="en-US" sz="2000" dirty="0"/>
              <a:t>Officers for the RR-TAG / IEEE 802.18:</a:t>
            </a:r>
          </a:p>
          <a:p>
            <a:pPr lvl="1">
              <a:defRPr/>
            </a:pPr>
            <a:r>
              <a:rPr lang="en-US" sz="1600" dirty="0"/>
              <a:t>Chair is Jay Holcomb (Itron) </a:t>
            </a:r>
          </a:p>
          <a:p>
            <a:pPr lvl="1">
              <a:defRPr/>
            </a:pPr>
            <a:r>
              <a:rPr lang="en-US" sz="1600" dirty="0"/>
              <a:t>Vice-chair, need someone</a:t>
            </a:r>
          </a:p>
          <a:p>
            <a:pPr lvl="1">
              <a:defRPr/>
            </a:pPr>
            <a:r>
              <a:rPr lang="en-US" sz="1600" dirty="0"/>
              <a:t>Secretary, need someone</a:t>
            </a:r>
          </a:p>
          <a:p>
            <a:pPr>
              <a:buFont typeface="Arial" panose="020B0604020202020204" pitchFamily="34" charset="0"/>
              <a:buChar char="•"/>
            </a:pPr>
            <a:r>
              <a:rPr lang="en-US" altLang="en-US" sz="2000" dirty="0"/>
              <a:t>Voters: </a:t>
            </a:r>
            <a:r>
              <a:rPr lang="en-US" altLang="en-US" sz="1800" dirty="0"/>
              <a:t>44 (7 on LMSC)</a:t>
            </a:r>
            <a:r>
              <a:rPr lang="en-US" altLang="en-US" sz="1800" dirty="0">
                <a:solidFill>
                  <a:schemeClr val="tx1"/>
                </a:solidFill>
              </a:rPr>
              <a:t>;  Aspirant members: 22  </a:t>
            </a:r>
            <a:endParaRPr lang="en-US" altLang="en-US" sz="1800" b="0" dirty="0">
              <a:solidFill>
                <a:schemeClr val="tx1"/>
              </a:solidFill>
            </a:endParaRPr>
          </a:p>
          <a:p>
            <a:pPr lvl="1">
              <a:spcBef>
                <a:spcPts val="0"/>
              </a:spcBef>
              <a:buFont typeface="Arial" panose="020B0604020202020204" pitchFamily="34" charset="0"/>
              <a:buChar char="•"/>
            </a:pPr>
            <a:r>
              <a:rPr lang="en-US" sz="1400" dirty="0">
                <a:solidFill>
                  <a:schemeClr val="tx1"/>
                </a:solidFill>
              </a:rPr>
              <a:t>A quorum is met since this meeting was announced more then 45 days ago.</a:t>
            </a:r>
          </a:p>
          <a:p>
            <a:pPr lvl="1">
              <a:buFont typeface="Arial" panose="020B0604020202020204" pitchFamily="34" charset="0"/>
              <a:buChar char="•"/>
            </a:pPr>
            <a:endParaRPr lang="en-US" sz="1400" dirty="0">
              <a:solidFill>
                <a:srgbClr val="FF0000"/>
              </a:solidFill>
            </a:endParaRPr>
          </a:p>
          <a:p>
            <a:pPr eaLnBrk="1" hangingPunct="1">
              <a:buFont typeface="Arial" panose="020B0604020202020204" pitchFamily="34" charset="0"/>
              <a:buChar char="•"/>
              <a:defRPr/>
            </a:pPr>
            <a:r>
              <a:rPr lang="en-US" sz="2000" dirty="0">
                <a:ea typeface="+mn-ea"/>
                <a:cs typeface="+mn-cs"/>
              </a:rPr>
              <a:t>IEEE 802 Required notices:</a:t>
            </a:r>
          </a:p>
          <a:p>
            <a:pPr lvl="1">
              <a:spcBef>
                <a:spcPts val="0"/>
              </a:spcBef>
              <a:defRPr/>
            </a:pPr>
            <a:r>
              <a:rPr lang="en-US" sz="1600" kern="1600" dirty="0"/>
              <a:t>Affiliation - </a:t>
            </a:r>
            <a:r>
              <a:rPr lang="en-US" sz="1600" u="sng" kern="1600" dirty="0">
                <a:hlinkClick r:id="rId3"/>
              </a:rPr>
              <a:t>http://standards.ieee.org/faqs/affiliationFAQ.html</a:t>
            </a:r>
            <a:endParaRPr lang="en-US" sz="1600" u="sng" kern="1600" dirty="0"/>
          </a:p>
          <a:p>
            <a:pPr>
              <a:spcBef>
                <a:spcPts val="0"/>
              </a:spcBef>
              <a:defRPr/>
            </a:pPr>
            <a:r>
              <a:rPr lang="en-US" sz="1600" b="1" i="1" u="sng" kern="1600" dirty="0">
                <a:solidFill>
                  <a:srgbClr val="FF0000"/>
                </a:solidFill>
              </a:rPr>
              <a:t>&gt; Be sure to announce you name, affiliation, employer and clients the first time you speak. </a:t>
            </a:r>
          </a:p>
          <a:p>
            <a:pPr lvl="1">
              <a:defRPr/>
            </a:pPr>
            <a:r>
              <a:rPr lang="en-US" sz="1600" kern="1600" dirty="0"/>
              <a:t>Anti-Trust - </a:t>
            </a:r>
            <a:r>
              <a:rPr lang="en-US" sz="1600" u="sng" kern="1600" dirty="0">
                <a:hlinkClick r:id="rId4"/>
              </a:rPr>
              <a:t>http://standards.ieee.org/resources/antitrust-guidelines.pdf</a:t>
            </a:r>
            <a:endParaRPr lang="en-US" sz="1600" kern="1600" dirty="0"/>
          </a:p>
          <a:p>
            <a:pPr lvl="1">
              <a:defRPr/>
            </a:pPr>
            <a:r>
              <a:rPr lang="en-US" sz="1600" kern="1600" dirty="0"/>
              <a:t>IEEE 802 WG Policies and Procedures - </a:t>
            </a:r>
            <a:r>
              <a:rPr lang="en-US" sz="1600" u="sng" kern="1600" dirty="0">
                <a:hlinkClick r:id="rId5"/>
              </a:rPr>
              <a:t>http://www.ieee802.org/devdocs.shtml</a:t>
            </a:r>
            <a:r>
              <a:rPr lang="en-US" sz="1600" u="sng" kern="1600" dirty="0"/>
              <a:t> </a:t>
            </a:r>
          </a:p>
          <a:p>
            <a:pPr lvl="1">
              <a:defRPr/>
            </a:pPr>
            <a:r>
              <a:rPr lang="en-US" sz="1600" kern="1600" dirty="0"/>
              <a:t>Patent &amp; administration slides, </a:t>
            </a:r>
            <a:r>
              <a:rPr lang="en-US" sz="1600" kern="1600" dirty="0">
                <a:sym typeface="Wingdings" panose="05000000000000000000" pitchFamily="2" charset="2"/>
              </a:rPr>
              <a:t> 02jan18</a:t>
            </a:r>
          </a:p>
          <a:p>
            <a:pPr lvl="1">
              <a:defRPr/>
            </a:pPr>
            <a:r>
              <a:rPr lang="en-US" sz="1600" kern="1600" dirty="0">
                <a:sym typeface="Wingdings" panose="05000000000000000000" pitchFamily="2" charset="2"/>
              </a:rPr>
              <a:t>Copyright notice slides,   new 11nov19</a:t>
            </a:r>
          </a:p>
          <a:p>
            <a:pPr lvl="8">
              <a:defRPr/>
            </a:pPr>
            <a:r>
              <a:rPr lang="en-US" sz="1200" dirty="0">
                <a:hlinkClick r:id="rId6"/>
              </a:rPr>
              <a:t>https://standards.ieee.org/faqs/copyrights/index.html#1</a:t>
            </a:r>
            <a:endParaRPr lang="en-US" sz="1200" kern="1600" dirty="0">
              <a:sym typeface="Wingdings" panose="05000000000000000000" pitchFamily="2" charset="2"/>
            </a:endParaRPr>
          </a:p>
          <a:p>
            <a:pPr lvl="1">
              <a:defRPr/>
            </a:pPr>
            <a:r>
              <a:rPr lang="en-US" sz="1200" kern="1600" dirty="0"/>
              <a:t>(note; call for essential patents &amp; copy right notice: the RR-TAG does not do standards, though all should be aware.)</a:t>
            </a:r>
          </a:p>
          <a:p>
            <a:pPr lvl="1">
              <a:defRPr/>
            </a:pPr>
            <a:r>
              <a:rPr lang="en-US" sz="1400" kern="1600" dirty="0"/>
              <a:t>For reference: </a:t>
            </a:r>
            <a:r>
              <a:rPr lang="en-US" sz="1400" dirty="0"/>
              <a:t>IEEE-SA Standards Board Operations Manual is available at: </a:t>
            </a:r>
          </a:p>
          <a:p>
            <a:pPr lvl="1" algn="r">
              <a:spcBef>
                <a:spcPts val="0"/>
              </a:spcBef>
              <a:defRPr/>
            </a:pPr>
            <a:r>
              <a:rPr lang="en-US" sz="1200" u="sng" dirty="0">
                <a:hlinkClick r:id="rId7"/>
              </a:rPr>
              <a:t>http://standards.ieee.org/develop/policies/opman/sb_om.pdf</a:t>
            </a:r>
            <a:r>
              <a:rPr lang="en-US" sz="1200" dirty="0"/>
              <a:t> (PDF version)</a:t>
            </a:r>
          </a:p>
        </p:txBody>
      </p:sp>
      <p:sp>
        <p:nvSpPr>
          <p:cNvPr id="7" name="Date Placeholder 6"/>
          <p:cNvSpPr>
            <a:spLocks noGrp="1"/>
          </p:cNvSpPr>
          <p:nvPr>
            <p:ph type="dt" sz="quarter" idx="4294967295"/>
          </p:nvPr>
        </p:nvSpPr>
        <p:spPr>
          <a:xfrm>
            <a:off x="696912" y="381000"/>
            <a:ext cx="2579688" cy="228600"/>
          </a:xfrm>
          <a:prstGeom prst="rect">
            <a:avLst/>
          </a:prstGeom>
        </p:spPr>
        <p:txBody>
          <a:bodyPr/>
          <a:lstStyle/>
          <a:p>
            <a:pPr>
              <a:defRPr/>
            </a:pPr>
            <a:r>
              <a:rPr lang="en-US"/>
              <a:t>18 Jun 20</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Footer Placeholder 2"/>
          <p:cNvSpPr>
            <a:spLocks noGrp="1"/>
          </p:cNvSpPr>
          <p:nvPr>
            <p:ph type="ftr" idx="14"/>
          </p:nvPr>
        </p:nvSpPr>
        <p:spPr>
          <a:xfrm>
            <a:off x="5410200" y="6475413"/>
            <a:ext cx="3184520" cy="180975"/>
          </a:xfrm>
        </p:spPr>
        <p:txBody>
          <a:bodyPr/>
          <a:lstStyle/>
          <a:p>
            <a:r>
              <a:rPr lang="en-US" dirty="0"/>
              <a:t>Jay Holcomb (Itron)</a:t>
            </a:r>
            <a:endParaRPr lang="en-GB" dirty="0"/>
          </a:p>
        </p:txBody>
      </p:sp>
      <p:graphicFrame>
        <p:nvGraphicFramePr>
          <p:cNvPr id="4" name="Object 3">
            <a:extLst>
              <a:ext uri="{FF2B5EF4-FFF2-40B4-BE49-F238E27FC236}">
                <a16:creationId xmlns:a16="http://schemas.microsoft.com/office/drawing/2014/main" id="{A6AE33B4-0A9D-4FF1-827F-812D8ABA6391}"/>
              </a:ext>
            </a:extLst>
          </p:cNvPr>
          <p:cNvGraphicFramePr>
            <a:graphicFrameLocks noChangeAspect="1"/>
          </p:cNvGraphicFramePr>
          <p:nvPr>
            <p:extLst>
              <p:ext uri="{D42A27DB-BD31-4B8C-83A1-F6EECF244321}">
                <p14:modId xmlns:p14="http://schemas.microsoft.com/office/powerpoint/2010/main" val="698767016"/>
              </p:ext>
            </p:extLst>
          </p:nvPr>
        </p:nvGraphicFramePr>
        <p:xfrm>
          <a:off x="6115938" y="4954206"/>
          <a:ext cx="2390775" cy="498988"/>
        </p:xfrm>
        <a:graphic>
          <a:graphicData uri="http://schemas.openxmlformats.org/presentationml/2006/ole">
            <mc:AlternateContent xmlns:mc="http://schemas.openxmlformats.org/markup-compatibility/2006">
              <mc:Choice xmlns:v="urn:schemas-microsoft-com:vml" Requires="v">
                <p:oleObj spid="_x0000_s10440" name="Packager Shell Object" showAsIcon="1" r:id="rId8" imgW="2391120" imgH="534600" progId="Package">
                  <p:embed/>
                </p:oleObj>
              </mc:Choice>
              <mc:Fallback>
                <p:oleObj name="Packager Shell Object" showAsIcon="1" r:id="rId8" imgW="2391120" imgH="534600" progId="Package">
                  <p:embed/>
                  <p:pic>
                    <p:nvPicPr>
                      <p:cNvPr id="0" name=""/>
                      <p:cNvPicPr/>
                      <p:nvPr/>
                    </p:nvPicPr>
                    <p:blipFill>
                      <a:blip r:embed="rId9"/>
                      <a:stretch>
                        <a:fillRect/>
                      </a:stretch>
                    </p:blipFill>
                    <p:spPr>
                      <a:xfrm>
                        <a:off x="6115938" y="4954206"/>
                        <a:ext cx="2390775" cy="498988"/>
                      </a:xfrm>
                      <a:prstGeom prst="rect">
                        <a:avLst/>
                      </a:prstGeom>
                    </p:spPr>
                  </p:pic>
                </p:oleObj>
              </mc:Fallback>
            </mc:AlternateContent>
          </a:graphicData>
        </a:graphic>
      </p:graphicFrame>
      <p:graphicFrame>
        <p:nvGraphicFramePr>
          <p:cNvPr id="11" name="Object 10">
            <a:extLst>
              <a:ext uri="{FF2B5EF4-FFF2-40B4-BE49-F238E27FC236}">
                <a16:creationId xmlns:a16="http://schemas.microsoft.com/office/drawing/2014/main" id="{EFED75A4-618A-4F94-BA33-B373D0EDF6C1}"/>
              </a:ext>
            </a:extLst>
          </p:cNvPr>
          <p:cNvGraphicFramePr>
            <a:graphicFrameLocks noChangeAspect="1"/>
          </p:cNvGraphicFramePr>
          <p:nvPr>
            <p:extLst>
              <p:ext uri="{D42A27DB-BD31-4B8C-83A1-F6EECF244321}">
                <p14:modId xmlns:p14="http://schemas.microsoft.com/office/powerpoint/2010/main" val="3424450284"/>
              </p:ext>
            </p:extLst>
          </p:nvPr>
        </p:nvGraphicFramePr>
        <p:xfrm>
          <a:off x="4570412" y="4794297"/>
          <a:ext cx="2076140" cy="498988"/>
        </p:xfrm>
        <a:graphic>
          <a:graphicData uri="http://schemas.openxmlformats.org/presentationml/2006/ole">
            <mc:AlternateContent xmlns:mc="http://schemas.openxmlformats.org/markup-compatibility/2006">
              <mc:Choice xmlns:v="urn:schemas-microsoft-com:vml" Requires="v">
                <p:oleObj spid="_x0000_s10441" name="Packager Shell Object" showAsIcon="1" r:id="rId10" imgW="2035440" imgH="534600" progId="Package">
                  <p:embed/>
                </p:oleObj>
              </mc:Choice>
              <mc:Fallback>
                <p:oleObj name="Packager Shell Object" showAsIcon="1" r:id="rId10" imgW="2035440" imgH="534600" progId="Package">
                  <p:embed/>
                  <p:pic>
                    <p:nvPicPr>
                      <p:cNvPr id="0" name=""/>
                      <p:cNvPicPr/>
                      <p:nvPr/>
                    </p:nvPicPr>
                    <p:blipFill>
                      <a:blip r:embed="rId11"/>
                      <a:stretch>
                        <a:fillRect/>
                      </a:stretch>
                    </p:blipFill>
                    <p:spPr>
                      <a:xfrm>
                        <a:off x="4570412" y="4794297"/>
                        <a:ext cx="2076140" cy="498988"/>
                      </a:xfrm>
                      <a:prstGeom prst="rect">
                        <a:avLst/>
                      </a:prstGeom>
                    </p:spPr>
                  </p:pic>
                </p:oleObj>
              </mc:Fallback>
            </mc:AlternateContent>
          </a:graphicData>
        </a:graphic>
      </p:graphicFrame>
    </p:spTree>
    <p:extLst>
      <p:ext uri="{BB962C8B-B14F-4D97-AF65-F5344CB8AC3E}">
        <p14:creationId xmlns:p14="http://schemas.microsoft.com/office/powerpoint/2010/main" val="4690339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18 Jun 20</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20</a:t>
            </a:fld>
            <a:endParaRPr lang="en-GB" dirty="0"/>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696912" y="685800"/>
            <a:ext cx="8066088" cy="57896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gn="ctr">
              <a:spcBef>
                <a:spcPts val="0"/>
              </a:spcBef>
            </a:pPr>
            <a:r>
              <a:rPr lang="en-US" sz="2000" dirty="0"/>
              <a:t>Seat4-802.18 </a:t>
            </a:r>
            <a:r>
              <a:rPr lang="en-US" sz="2000" dirty="0">
                <a:highlight>
                  <a:srgbClr val="00FFFF"/>
                </a:highlight>
              </a:rPr>
              <a:t>weekly </a:t>
            </a:r>
            <a:r>
              <a:rPr lang="en-US" sz="2000" dirty="0"/>
              <a:t>teleconference call-in, </a:t>
            </a:r>
            <a:r>
              <a:rPr lang="en-US" sz="2000" dirty="0">
                <a:highlight>
                  <a:srgbClr val="FF00FF"/>
                </a:highlight>
              </a:rPr>
              <a:t>not for16 &amp; 23July20 see next</a:t>
            </a:r>
          </a:p>
          <a:p>
            <a:pPr>
              <a:spcBef>
                <a:spcPts val="0"/>
              </a:spcBef>
            </a:pPr>
            <a:r>
              <a:rPr lang="en-US" sz="1400" dirty="0"/>
              <a:t>When	14May20 to 04Sep20,   noon-13:00-pt,  15:00-16:00-et</a:t>
            </a:r>
          </a:p>
          <a:p>
            <a:pPr>
              <a:spcBef>
                <a:spcPts val="0"/>
              </a:spcBef>
            </a:pPr>
            <a:r>
              <a:rPr lang="en-US" sz="1400" dirty="0"/>
              <a:t>	note:  IEEE </a:t>
            </a:r>
            <a:r>
              <a:rPr lang="en-US" sz="1400" dirty="0" err="1"/>
              <a:t>webex</a:t>
            </a:r>
            <a:r>
              <a:rPr lang="en-US" sz="1400" dirty="0"/>
              <a:t> may change mid-August 2020, tbd</a:t>
            </a:r>
          </a:p>
          <a:p>
            <a:pPr>
              <a:spcBef>
                <a:spcPts val="0"/>
              </a:spcBef>
            </a:pPr>
            <a:r>
              <a:rPr lang="en-US" sz="1400" dirty="0"/>
              <a:t>Where</a:t>
            </a:r>
          </a:p>
          <a:p>
            <a:pPr>
              <a:spcBef>
                <a:spcPts val="0"/>
              </a:spcBef>
            </a:pPr>
            <a:r>
              <a:rPr lang="en-US" sz="1400" u="sng" dirty="0">
                <a:hlinkClick r:id="rId2"/>
              </a:rPr>
              <a:t>https://ieee802.my.webex.com/ieee802.my/j.php?MTID=mc65329f017bd7a77e763eeb88cf0a699</a:t>
            </a:r>
            <a:r>
              <a:rPr lang="en-US" sz="1400" dirty="0"/>
              <a:t>  (</a:t>
            </a:r>
            <a:r>
              <a:rPr lang="en-US" sz="1400" u="sng" dirty="0">
                <a:hlinkClick r:id="rId3"/>
              </a:rPr>
              <a:t>map</a:t>
            </a:r>
            <a:r>
              <a:rPr lang="en-US" sz="1400" dirty="0"/>
              <a:t>)</a:t>
            </a:r>
          </a:p>
          <a:p>
            <a:pPr>
              <a:spcBef>
                <a:spcPts val="0"/>
              </a:spcBef>
            </a:pPr>
            <a:r>
              <a:rPr lang="en-US" sz="1400" dirty="0"/>
              <a:t>Description JOIN WEBEX MEETING </a:t>
            </a:r>
            <a:r>
              <a:rPr lang="en-US" sz="1400" u="sng" dirty="0">
                <a:hlinkClick r:id="rId2"/>
              </a:rPr>
              <a:t>https://ieee802.my.webex.com/ieee802.my/j.php?MTID=mc65329f017bd7a77e763eeb88cf0a699</a:t>
            </a:r>
            <a:r>
              <a:rPr lang="en-US" sz="1400" dirty="0"/>
              <a:t> </a:t>
            </a:r>
          </a:p>
          <a:p>
            <a:pPr>
              <a:spcBef>
                <a:spcPts val="0"/>
              </a:spcBef>
            </a:pPr>
            <a:endParaRPr lang="en-US" sz="1400" dirty="0"/>
          </a:p>
          <a:p>
            <a:pPr>
              <a:spcBef>
                <a:spcPts val="0"/>
              </a:spcBef>
            </a:pPr>
            <a:r>
              <a:rPr lang="en-US" sz="1600" dirty="0"/>
              <a:t>Meeting number (access code): 796 860 468 		Meeting password: rrtag20b </a:t>
            </a:r>
            <a:endParaRPr lang="en-US" sz="1400" dirty="0"/>
          </a:p>
          <a:p>
            <a:pPr>
              <a:spcBef>
                <a:spcPts val="0"/>
              </a:spcBef>
            </a:pPr>
            <a:r>
              <a:rPr lang="en-US" sz="1400" dirty="0"/>
              <a:t> </a:t>
            </a:r>
          </a:p>
          <a:p>
            <a:pPr>
              <a:spcBef>
                <a:spcPts val="0"/>
              </a:spcBef>
            </a:pPr>
            <a:r>
              <a:rPr lang="en-US" sz="1400" dirty="0"/>
              <a:t>JOIN BY PHONE +1-510-338-9438 USA Toll </a:t>
            </a:r>
          </a:p>
          <a:p>
            <a:pPr>
              <a:spcBef>
                <a:spcPts val="0"/>
              </a:spcBef>
            </a:pPr>
            <a:r>
              <a:rPr lang="en-US" sz="1400" dirty="0"/>
              <a:t>Tap here to call (mobile phones only, hosts not supported): </a:t>
            </a:r>
          </a:p>
          <a:p>
            <a:pPr>
              <a:spcBef>
                <a:spcPts val="0"/>
              </a:spcBef>
            </a:pPr>
            <a:r>
              <a:rPr lang="en-US" sz="1400" dirty="0" err="1"/>
              <a:t>tel</a:t>
            </a:r>
            <a:r>
              <a:rPr lang="en-US" sz="1400" dirty="0"/>
              <a:t>:%2B1-510-338-9438,,*01*796860468%23%23*01* +44-20-3198-8144 UK </a:t>
            </a:r>
          </a:p>
          <a:p>
            <a:pPr>
              <a:spcBef>
                <a:spcPts val="0"/>
              </a:spcBef>
            </a:pPr>
            <a:r>
              <a:rPr lang="en-US" sz="1400" dirty="0"/>
              <a:t>Toll Tap here to call (mobile phones only, hosts not supported): </a:t>
            </a:r>
            <a:r>
              <a:rPr lang="en-US" sz="1400" u="sng" dirty="0" err="1">
                <a:hlinkClick r:id="rId4"/>
              </a:rPr>
              <a:t>tel</a:t>
            </a:r>
            <a:r>
              <a:rPr lang="en-US" sz="1400" u="sng" dirty="0">
                <a:hlinkClick r:id="rId4"/>
              </a:rPr>
              <a:t>:%2B44-20-3198-8144,,*01*796860468%23%23*01*</a:t>
            </a:r>
            <a:r>
              <a:rPr lang="en-US" sz="1400" dirty="0"/>
              <a:t> </a:t>
            </a:r>
          </a:p>
          <a:p>
            <a:pPr>
              <a:spcBef>
                <a:spcPts val="0"/>
              </a:spcBef>
            </a:pPr>
            <a:r>
              <a:rPr lang="en-US" sz="1400" dirty="0"/>
              <a:t> </a:t>
            </a:r>
          </a:p>
          <a:p>
            <a:pPr>
              <a:spcBef>
                <a:spcPts val="0"/>
              </a:spcBef>
            </a:pPr>
            <a:r>
              <a:rPr lang="en-US" sz="1400" dirty="0"/>
              <a:t>Global call-in numbers https://ieee802.my.webex.com/ieee802.my/globalcallin.php?MTID=m3d9294e033585bf9580e6de28861cf5e Can't join the meeting? </a:t>
            </a:r>
          </a:p>
          <a:p>
            <a:pPr>
              <a:spcBef>
                <a:spcPts val="0"/>
              </a:spcBef>
            </a:pPr>
            <a:r>
              <a:rPr lang="en-US" sz="1400" u="sng" dirty="0">
                <a:hlinkClick r:id="rId5"/>
              </a:rPr>
              <a:t>https://collaborationhelp.cisco.com/article/WBX000029055</a:t>
            </a:r>
            <a:r>
              <a:rPr lang="en-US" sz="1400" dirty="0"/>
              <a:t> </a:t>
            </a:r>
          </a:p>
          <a:p>
            <a:pPr>
              <a:spcBef>
                <a:spcPts val="0"/>
              </a:spcBef>
            </a:pPr>
            <a:r>
              <a:rPr lang="en-US" sz="1400" dirty="0"/>
              <a:t> </a:t>
            </a:r>
          </a:p>
          <a:p>
            <a:pPr>
              <a:spcBef>
                <a:spcPts val="0"/>
              </a:spcBef>
            </a:pPr>
            <a:r>
              <a:rPr lang="en-US" sz="1400" dirty="0"/>
              <a:t>IMPORTANT NOTICE: </a:t>
            </a:r>
          </a:p>
          <a:p>
            <a:pPr>
              <a:spcBef>
                <a:spcPts val="0"/>
              </a:spcBef>
            </a:pPr>
            <a:r>
              <a:rPr lang="en-US" sz="1400" dirty="0"/>
              <a:t>Please note that this </a:t>
            </a:r>
            <a:r>
              <a:rPr lang="en-US" sz="1400" dirty="0" err="1"/>
              <a:t>Webex</a:t>
            </a:r>
            <a:r>
              <a:rPr lang="en-US" sz="1400" dirty="0"/>
              <a:t>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endParaRPr lang="en-US" sz="1800" kern="0" dirty="0"/>
          </a:p>
        </p:txBody>
      </p:sp>
    </p:spTree>
    <p:extLst>
      <p:ext uri="{BB962C8B-B14F-4D97-AF65-F5344CB8AC3E}">
        <p14:creationId xmlns:p14="http://schemas.microsoft.com/office/powerpoint/2010/main" val="378821227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18 Jun 20</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21</a:t>
            </a:fld>
            <a:endParaRPr lang="en-GB" dirty="0"/>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696912" y="685800"/>
            <a:ext cx="7989888" cy="57896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gn="ctr">
              <a:spcBef>
                <a:spcPts val="0"/>
              </a:spcBef>
            </a:pPr>
            <a:r>
              <a:rPr lang="en-US" sz="2000" dirty="0">
                <a:latin typeface="Times New Roman" pitchFamily="16" charset="0"/>
              </a:rPr>
              <a:t>Seat4-802.18_plenary_16&amp;23july20 </a:t>
            </a:r>
            <a:r>
              <a:rPr lang="en-US" sz="2000" dirty="0"/>
              <a:t>call-in, </a:t>
            </a:r>
            <a:r>
              <a:rPr lang="en-US" sz="2000" dirty="0">
                <a:highlight>
                  <a:srgbClr val="00FF00"/>
                </a:highlight>
              </a:rPr>
              <a:t>for just 16 &amp; 23Jul20 </a:t>
            </a:r>
          </a:p>
          <a:p>
            <a:r>
              <a:rPr lang="en-US" sz="1400" dirty="0">
                <a:latin typeface="Times New Roman" pitchFamily="16" charset="0"/>
              </a:rPr>
              <a:t>When	Thu, July 16 &amp; 23,   3pm – 5pm - et</a:t>
            </a:r>
          </a:p>
          <a:p>
            <a:r>
              <a:rPr lang="en-US" sz="1400" dirty="0">
                <a:latin typeface="Times New Roman" pitchFamily="16" charset="0"/>
              </a:rPr>
              <a:t>Where </a:t>
            </a:r>
            <a:r>
              <a:rPr lang="en-US" sz="1400" u="sng" dirty="0">
                <a:latin typeface="Times New Roman" pitchFamily="16" charset="0"/>
                <a:hlinkClick r:id="rId3"/>
              </a:rPr>
              <a:t>https://ieee802.my.webex.com/ieee802.my/j.php?MTID=m9f99a72a0130ab9c299bdc62828ddfae</a:t>
            </a:r>
            <a:r>
              <a:rPr lang="en-US" sz="1400" dirty="0">
                <a:latin typeface="Times New Roman" pitchFamily="16" charset="0"/>
              </a:rPr>
              <a:t> , (</a:t>
            </a:r>
            <a:r>
              <a:rPr lang="en-US" sz="1400" u="sng" dirty="0">
                <a:latin typeface="Times New Roman" pitchFamily="16" charset="0"/>
                <a:hlinkClick r:id="rId4"/>
              </a:rPr>
              <a:t>map</a:t>
            </a:r>
            <a:r>
              <a:rPr lang="en-US" sz="1400" dirty="0">
                <a:latin typeface="Times New Roman" pitchFamily="16" charset="0"/>
              </a:rPr>
              <a:t>) </a:t>
            </a:r>
          </a:p>
          <a:p>
            <a:pPr>
              <a:spcBef>
                <a:spcPts val="0"/>
              </a:spcBef>
            </a:pPr>
            <a:r>
              <a:rPr lang="en-US" sz="1400" dirty="0">
                <a:latin typeface="Times New Roman" pitchFamily="16" charset="0"/>
              </a:rPr>
              <a:t>Description JOIN WEBEX MEETING </a:t>
            </a:r>
            <a:r>
              <a:rPr lang="en-US" sz="1400" u="sng" dirty="0">
                <a:latin typeface="Times New Roman" pitchFamily="16" charset="0"/>
                <a:hlinkClick r:id="rId3"/>
              </a:rPr>
              <a:t>https://ieee802.my.webex.com/ieee802.my/j.php?MTID=m9f99a72a0130ab9c299bdc62828ddfae</a:t>
            </a:r>
            <a:r>
              <a:rPr lang="en-US" sz="1400" dirty="0">
                <a:latin typeface="Times New Roman" pitchFamily="16" charset="0"/>
              </a:rPr>
              <a:t>  </a:t>
            </a:r>
          </a:p>
          <a:p>
            <a:r>
              <a:rPr lang="en-US" sz="1000" dirty="0">
                <a:latin typeface="Times New Roman" pitchFamily="16" charset="0"/>
              </a:rPr>
              <a:t>			</a:t>
            </a:r>
          </a:p>
          <a:p>
            <a:r>
              <a:rPr lang="en-US" sz="1400" dirty="0">
                <a:latin typeface="Times New Roman" pitchFamily="16" charset="0"/>
              </a:rPr>
              <a:t>Meeting number (access code): 132 016 8425 </a:t>
            </a:r>
          </a:p>
          <a:p>
            <a:r>
              <a:rPr lang="en-US" sz="1400" dirty="0">
                <a:latin typeface="Times New Roman" pitchFamily="16" charset="0"/>
              </a:rPr>
              <a:t>Meeting password: rrtag2007 (77824200 from phones) </a:t>
            </a:r>
          </a:p>
          <a:p>
            <a:pPr>
              <a:spcBef>
                <a:spcPts val="0"/>
              </a:spcBef>
            </a:pPr>
            <a:r>
              <a:rPr lang="en-US" sz="1400" dirty="0">
                <a:latin typeface="Times New Roman" pitchFamily="16" charset="0"/>
              </a:rPr>
              <a:t> </a:t>
            </a:r>
            <a:r>
              <a:rPr lang="en-US" sz="1000" dirty="0">
                <a:latin typeface="Times New Roman" pitchFamily="16" charset="0"/>
              </a:rPr>
              <a:t>			</a:t>
            </a:r>
            <a:endParaRPr lang="en-US" sz="1400" dirty="0">
              <a:latin typeface="Times New Roman" pitchFamily="16" charset="0"/>
            </a:endParaRPr>
          </a:p>
          <a:p>
            <a:r>
              <a:rPr lang="en-US" sz="1400" dirty="0">
                <a:latin typeface="Times New Roman" pitchFamily="16" charset="0"/>
              </a:rPr>
              <a:t>JOIN BY PHONE +1-510-338-9438 USA Toll Tap here to call (mobile phones only, hosts not supported): </a:t>
            </a:r>
            <a:r>
              <a:rPr lang="en-US" sz="1400" dirty="0" err="1">
                <a:latin typeface="Times New Roman" pitchFamily="16" charset="0"/>
              </a:rPr>
              <a:t>tel</a:t>
            </a:r>
            <a:r>
              <a:rPr lang="en-US" sz="1400" dirty="0">
                <a:latin typeface="Times New Roman" pitchFamily="16" charset="0"/>
              </a:rPr>
              <a:t>:%2B1-510-338-9438,,*01*1320168425%2377824200%23*01* +44-20-3198-8144 UK Toll Tap here to call (mobile phones only, hosts not supported): </a:t>
            </a:r>
            <a:r>
              <a:rPr lang="en-US" sz="1400" dirty="0" err="1">
                <a:latin typeface="Times New Roman" pitchFamily="16" charset="0"/>
              </a:rPr>
              <a:t>tel</a:t>
            </a:r>
            <a:r>
              <a:rPr lang="en-US" sz="1400" dirty="0">
                <a:latin typeface="Times New Roman" pitchFamily="16" charset="0"/>
              </a:rPr>
              <a:t>:%2B44-20-3198-8144,,*01*1320168425%2377824200%23*01* </a:t>
            </a:r>
          </a:p>
          <a:p>
            <a:r>
              <a:rPr lang="en-US" sz="1400" dirty="0">
                <a:latin typeface="Times New Roman" pitchFamily="16" charset="0"/>
              </a:rPr>
              <a:t> Global call-in numbers https://ieee802.my.webex.com/ieee802.my/globalcallin.php?MTID=m0b9118497d61a45ac482add86ab4d710 Can't join the meeting? </a:t>
            </a:r>
            <a:r>
              <a:rPr lang="en-US" sz="1400" u="sng" dirty="0">
                <a:latin typeface="Times New Roman" pitchFamily="16" charset="0"/>
                <a:hlinkClick r:id="rId5"/>
              </a:rPr>
              <a:t>https://collaborationhelp.cisco.com/article/WBX000029055</a:t>
            </a:r>
            <a:r>
              <a:rPr lang="en-US" sz="1400" dirty="0">
                <a:latin typeface="Times New Roman" pitchFamily="16" charset="0"/>
              </a:rPr>
              <a:t> </a:t>
            </a:r>
          </a:p>
          <a:p>
            <a:pPr>
              <a:spcBef>
                <a:spcPts val="0"/>
              </a:spcBef>
            </a:pPr>
            <a:r>
              <a:rPr lang="en-US" sz="1400" dirty="0">
                <a:latin typeface="Times New Roman" pitchFamily="16" charset="0"/>
              </a:rPr>
              <a:t> </a:t>
            </a:r>
          </a:p>
          <a:p>
            <a:r>
              <a:rPr lang="en-US" sz="1400" dirty="0">
                <a:latin typeface="Times New Roman" pitchFamily="16" charset="0"/>
              </a:rPr>
              <a:t>IMPORTANT NOTICE: Please note that this </a:t>
            </a:r>
            <a:r>
              <a:rPr lang="en-US" sz="1400" dirty="0" err="1">
                <a:latin typeface="Times New Roman" pitchFamily="16" charset="0"/>
              </a:rPr>
              <a:t>Webex</a:t>
            </a:r>
            <a:r>
              <a:rPr lang="en-US" sz="1400" dirty="0">
                <a:latin typeface="Times New Roman" pitchFamily="16" charset="0"/>
              </a:rPr>
              <a:t>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p>
          <a:p>
            <a:r>
              <a:rPr lang="en-US" sz="1400" dirty="0">
                <a:latin typeface="Times New Roman" pitchFamily="16" charset="0"/>
              </a:rPr>
              <a:t> </a:t>
            </a:r>
            <a:r>
              <a:rPr lang="en-US" sz="1400" u="sng" dirty="0">
                <a:latin typeface="Times New Roman" pitchFamily="16" charset="0"/>
                <a:hlinkClick r:id="rId6"/>
              </a:rPr>
              <a:t>more details»</a:t>
            </a:r>
            <a:r>
              <a:rPr lang="en-US" sz="1400" dirty="0">
                <a:latin typeface="Times New Roman" pitchFamily="16" charset="0"/>
              </a:rPr>
              <a:t>  </a:t>
            </a:r>
            <a:r>
              <a:rPr lang="en-US" sz="1400" u="sng" dirty="0">
                <a:latin typeface="Times New Roman" pitchFamily="16" charset="0"/>
                <a:hlinkClick r:id="rId7"/>
              </a:rPr>
              <a:t>copy to my calendar»</a:t>
            </a:r>
            <a:endParaRPr lang="en-US" sz="1400" dirty="0"/>
          </a:p>
          <a:p>
            <a:pPr>
              <a:spcBef>
                <a:spcPts val="0"/>
              </a:spcBef>
            </a:pPr>
            <a:endParaRPr lang="en-US" sz="1800" kern="0" dirty="0"/>
          </a:p>
        </p:txBody>
      </p:sp>
    </p:spTree>
    <p:extLst>
      <p:ext uri="{BB962C8B-B14F-4D97-AF65-F5344CB8AC3E}">
        <p14:creationId xmlns:p14="http://schemas.microsoft.com/office/powerpoint/2010/main" val="27882461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464123"/>
          </a:xfrm>
        </p:spPr>
        <p:txBody>
          <a:bodyPr/>
          <a:lstStyle/>
          <a:p>
            <a:r>
              <a:rPr lang="en-US" altLang="en-US" sz="2400" dirty="0"/>
              <a:t>Calendars</a:t>
            </a:r>
            <a:endParaRPr lang="en-US" sz="2400" dirty="0"/>
          </a:p>
        </p:txBody>
      </p:sp>
      <p:sp>
        <p:nvSpPr>
          <p:cNvPr id="3" name="Content Placeholder 2"/>
          <p:cNvSpPr>
            <a:spLocks noGrp="1"/>
          </p:cNvSpPr>
          <p:nvPr>
            <p:ph idx="1"/>
          </p:nvPr>
        </p:nvSpPr>
        <p:spPr>
          <a:xfrm>
            <a:off x="685800" y="1096022"/>
            <a:ext cx="8153400" cy="5512522"/>
          </a:xfrm>
        </p:spPr>
        <p:txBody>
          <a:bodyPr/>
          <a:lstStyle/>
          <a:p>
            <a:pPr marL="285750" indent="-285750">
              <a:buFont typeface="Arial" panose="020B0604020202020204" pitchFamily="34" charset="0"/>
              <a:buChar char="•"/>
            </a:pPr>
            <a:endParaRPr lang="en-US" sz="1800" b="0" dirty="0"/>
          </a:p>
          <a:p>
            <a:pPr>
              <a:buFont typeface="Arial" panose="020B0604020202020204" pitchFamily="34" charset="0"/>
              <a:buChar char="•"/>
            </a:pPr>
            <a:r>
              <a:rPr lang="en-US" sz="1800" dirty="0"/>
              <a:t>#1 - Official </a:t>
            </a:r>
            <a:r>
              <a:rPr lang="en-US" sz="1800" dirty="0" err="1">
                <a:highlight>
                  <a:srgbClr val="FFFF00"/>
                </a:highlight>
              </a:rPr>
              <a:t>Webex</a:t>
            </a:r>
            <a:r>
              <a:rPr lang="en-US" sz="1800" dirty="0">
                <a:highlight>
                  <a:srgbClr val="FFFF00"/>
                </a:highlight>
              </a:rPr>
              <a:t> </a:t>
            </a:r>
            <a:r>
              <a:rPr lang="en-US" sz="1800" dirty="0"/>
              <a:t>calendar for IEEE 802 </a:t>
            </a:r>
            <a:r>
              <a:rPr lang="en-US" sz="1800" dirty="0" err="1"/>
              <a:t>Webex</a:t>
            </a:r>
            <a:r>
              <a:rPr lang="en-US" sz="1800" dirty="0"/>
              <a:t> meetings through mid-Aug. </a:t>
            </a:r>
          </a:p>
          <a:p>
            <a:pPr>
              <a:buFont typeface="Arial" panose="020B0604020202020204" pitchFamily="34" charset="0"/>
              <a:buChar char="•"/>
            </a:pPr>
            <a:r>
              <a:rPr lang="en-US" sz="1800" b="0" u="sng" dirty="0">
                <a:hlinkClick r:id="rId3"/>
              </a:rPr>
              <a:t>http://ieee802.org/802tele_calendar.html</a:t>
            </a:r>
            <a:endParaRPr lang="en-US" sz="1800" b="0" u="sng" dirty="0"/>
          </a:p>
          <a:p>
            <a:pPr lvl="1">
              <a:buFont typeface="Arial" panose="020B0604020202020204" pitchFamily="34" charset="0"/>
              <a:buChar char="•"/>
            </a:pPr>
            <a:r>
              <a:rPr lang="en-US" sz="1600" dirty="0"/>
              <a:t>Note:  </a:t>
            </a:r>
            <a:r>
              <a:rPr lang="en-US" sz="1600" dirty="0" err="1"/>
              <a:t>Webex</a:t>
            </a:r>
            <a:r>
              <a:rPr lang="en-US" sz="1600" dirty="0"/>
              <a:t> will be changing mid-August, looking to go to IEEE  </a:t>
            </a:r>
            <a:r>
              <a:rPr lang="en-US" sz="1600" dirty="0" err="1"/>
              <a:t>Webex</a:t>
            </a:r>
            <a:r>
              <a:rPr lang="en-US" sz="1600" dirty="0"/>
              <a:t>, from the IEEE 802 </a:t>
            </a:r>
            <a:r>
              <a:rPr lang="en-US" sz="1600" dirty="0" err="1"/>
              <a:t>Webex</a:t>
            </a:r>
            <a:r>
              <a:rPr lang="en-US" sz="1600" dirty="0"/>
              <a:t>.  More details coming. </a:t>
            </a:r>
            <a:endParaRPr lang="en-US" sz="1600" b="0" dirty="0"/>
          </a:p>
          <a:p>
            <a:pPr>
              <a:buFont typeface="Arial" panose="020B0604020202020204" pitchFamily="34" charset="0"/>
              <a:buChar char="•"/>
            </a:pPr>
            <a:endParaRPr lang="en-US" sz="1800" dirty="0"/>
          </a:p>
          <a:p>
            <a:pPr>
              <a:buFont typeface="Arial" panose="020B0604020202020204" pitchFamily="34" charset="0"/>
              <a:buChar char="•"/>
            </a:pPr>
            <a:endParaRPr lang="en-US" sz="1800" dirty="0"/>
          </a:p>
          <a:p>
            <a:pPr>
              <a:buFont typeface="Arial" panose="020B0604020202020204" pitchFamily="34" charset="0"/>
              <a:buChar char="•"/>
            </a:pPr>
            <a:r>
              <a:rPr lang="en-US" sz="1800" dirty="0"/>
              <a:t>#2 - LMSC working on a new </a:t>
            </a:r>
            <a:r>
              <a:rPr lang="en-US" sz="1800" dirty="0">
                <a:highlight>
                  <a:srgbClr val="FFFF00"/>
                </a:highlight>
              </a:rPr>
              <a:t>overall </a:t>
            </a:r>
            <a:r>
              <a:rPr lang="en-US" sz="1800" dirty="0"/>
              <a:t>IEEE 802 calendar, it is sill in a temporary spot  (under 802.16):   </a:t>
            </a:r>
            <a:r>
              <a:rPr lang="en-US" sz="1800" dirty="0">
                <a:hlinkClick r:id="rId4"/>
              </a:rPr>
              <a:t>http://ieee802.org/16/cal-temp.html</a:t>
            </a:r>
            <a:r>
              <a:rPr lang="en-US" sz="1800" dirty="0"/>
              <a:t> </a:t>
            </a:r>
          </a:p>
          <a:p>
            <a:pPr lvl="1">
              <a:buFont typeface="Arial" panose="020B0604020202020204" pitchFamily="34" charset="0"/>
              <a:buChar char="•"/>
            </a:pPr>
            <a:r>
              <a:rPr lang="en-US" sz="1600" dirty="0"/>
              <a:t>Top right corner there is drop down and can get to 802.18 only, in the different views. </a:t>
            </a:r>
          </a:p>
          <a:p>
            <a:pPr lvl="1">
              <a:buFont typeface="Arial" panose="020B0604020202020204" pitchFamily="34" charset="0"/>
              <a:buChar char="•"/>
            </a:pPr>
            <a:r>
              <a:rPr lang="en-US" sz="1600" dirty="0"/>
              <a:t>Or at the bottom is a link to the 802.18 calendar used. </a:t>
            </a:r>
          </a:p>
          <a:p>
            <a:pPr lvl="2">
              <a:buFont typeface="Arial" panose="020B0604020202020204" pitchFamily="34" charset="0"/>
              <a:buChar char="•"/>
            </a:pPr>
            <a:r>
              <a:rPr lang="en-US" sz="1600" dirty="0">
                <a:hlinkClick r:id="rId5"/>
              </a:rPr>
              <a:t>IEEE 802.18 WG Calendar (tentative)</a:t>
            </a:r>
            <a:endParaRPr lang="en-US" sz="1600" dirty="0"/>
          </a:p>
          <a:p>
            <a:pPr lvl="1">
              <a:buFont typeface="Arial" panose="020B0604020202020204" pitchFamily="34" charset="0"/>
              <a:buChar char="•"/>
            </a:pPr>
            <a:r>
              <a:rPr lang="en-US" sz="1600" dirty="0"/>
              <a:t>Which is only on the 802.18 home page now also. </a:t>
            </a:r>
          </a:p>
          <a:p>
            <a:pPr lvl="1">
              <a:buFont typeface="Arial" panose="020B0604020202020204" pitchFamily="34" charset="0"/>
              <a:buChar char="•"/>
            </a:pPr>
            <a:r>
              <a:rPr lang="en-US" sz="1600" b="1" dirty="0">
                <a:solidFill>
                  <a:schemeClr val="accent5">
                    <a:lumMod val="75000"/>
                  </a:schemeClr>
                </a:solidFill>
              </a:rPr>
              <a:t>Schedule of Teleconferences and Face to Faces:  </a:t>
            </a:r>
            <a:br>
              <a:rPr lang="en-US" sz="1600" b="1" dirty="0">
                <a:solidFill>
                  <a:schemeClr val="accent5">
                    <a:lumMod val="75000"/>
                  </a:schemeClr>
                </a:solidFill>
              </a:rPr>
            </a:br>
            <a:r>
              <a:rPr lang="en-US" sz="1600" u="sng" dirty="0">
                <a:hlinkClick r:id="rId5"/>
              </a:rPr>
              <a:t>&lt;&lt;click here for full calendar&gt;&gt;</a:t>
            </a:r>
            <a:r>
              <a:rPr lang="en-US" sz="1600" b="1" dirty="0"/>
              <a:t> select meeting, go to more details near bottom</a:t>
            </a:r>
            <a:endParaRPr lang="en-US" sz="1600" dirty="0"/>
          </a:p>
          <a:p>
            <a:pPr>
              <a:buFont typeface="Arial" panose="020B0604020202020204" pitchFamily="34" charset="0"/>
              <a:buChar char="•"/>
            </a:pPr>
            <a:endParaRPr 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22</a:t>
            </a:fld>
            <a:endParaRPr lang="en-US" altLang="en-US" dirty="0"/>
          </a:p>
        </p:txBody>
      </p:sp>
      <p:sp>
        <p:nvSpPr>
          <p:cNvPr id="7" name="Date Placeholder 6"/>
          <p:cNvSpPr>
            <a:spLocks noGrp="1"/>
          </p:cNvSpPr>
          <p:nvPr>
            <p:ph type="dt" idx="15"/>
          </p:nvPr>
        </p:nvSpPr>
        <p:spPr/>
        <p:txBody>
          <a:bodyPr/>
          <a:lstStyle/>
          <a:p>
            <a:r>
              <a:rPr lang="en-US"/>
              <a:t>18 Jun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40060264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358701"/>
          </a:xfrm>
        </p:spPr>
        <p:txBody>
          <a:bodyPr/>
          <a:lstStyle/>
          <a:p>
            <a:r>
              <a:rPr lang="en-US" altLang="en-US" sz="2400" dirty="0"/>
              <a:t>FCC R&amp;O and FNPRM 6GHz -2</a:t>
            </a:r>
            <a:endParaRPr lang="en-US" sz="2400" dirty="0"/>
          </a:p>
        </p:txBody>
      </p:sp>
      <p:sp>
        <p:nvSpPr>
          <p:cNvPr id="3" name="Content Placeholder 2"/>
          <p:cNvSpPr>
            <a:spLocks noGrp="1"/>
          </p:cNvSpPr>
          <p:nvPr>
            <p:ph idx="1"/>
          </p:nvPr>
        </p:nvSpPr>
        <p:spPr>
          <a:xfrm>
            <a:off x="666562" y="962891"/>
            <a:ext cx="8401238" cy="5512522"/>
          </a:xfrm>
        </p:spPr>
        <p:txBody>
          <a:bodyPr/>
          <a:lstStyle/>
          <a:p>
            <a:pPr>
              <a:buFont typeface="Arial" panose="020B0604020202020204" pitchFamily="34" charset="0"/>
              <a:buChar char="•"/>
            </a:pPr>
            <a:endParaRPr lang="en-US" sz="1800" b="0" dirty="0"/>
          </a:p>
          <a:p>
            <a:pPr>
              <a:buFont typeface="Arial" panose="020B0604020202020204" pitchFamily="34" charset="0"/>
              <a:buChar char="•"/>
            </a:pPr>
            <a:r>
              <a:rPr lang="en-US" sz="1800" b="0" dirty="0"/>
              <a:t>On this web page, the voted-on PDF and commission statements are expected Friday 24 April;</a:t>
            </a:r>
          </a:p>
          <a:p>
            <a:pPr>
              <a:buFont typeface="Arial" panose="020B0604020202020204" pitchFamily="34" charset="0"/>
              <a:buChar char="•"/>
            </a:pPr>
            <a:r>
              <a:rPr lang="en-US" sz="1800" dirty="0">
                <a:hlinkClick r:id="rId3"/>
              </a:rPr>
              <a:t>https://www.fcc.gov/document/promoting-unlicensed-use-6-ghz-band-0</a:t>
            </a:r>
            <a:r>
              <a:rPr lang="en-US" sz="1800" dirty="0"/>
              <a:t> </a:t>
            </a:r>
          </a:p>
          <a:p>
            <a:pPr>
              <a:buFont typeface="Arial" panose="020B0604020202020204" pitchFamily="34" charset="0"/>
              <a:buChar char="•"/>
            </a:pPr>
            <a:r>
              <a:rPr lang="en-US" sz="1400" dirty="0">
                <a:hlinkClick r:id="rId4"/>
              </a:rPr>
              <a:t>https://www.federalregister.gov/documents/2020/04/24/2020-08724/open-commission-meeting-by-teleconference-thursday-april-23-2020?utm_campaign=subscription+mailing+list&amp;utm_source=federalregister.gov&amp;utm_medium=email</a:t>
            </a:r>
            <a:r>
              <a:rPr lang="en-US" sz="1400" dirty="0"/>
              <a:t> </a:t>
            </a:r>
            <a:endParaRPr lang="en-US" sz="1400" b="0" dirty="0"/>
          </a:p>
          <a:p>
            <a:pPr>
              <a:buFont typeface="Arial" panose="020B0604020202020204" pitchFamily="34" charset="0"/>
              <a:buChar char="•"/>
            </a:pPr>
            <a:r>
              <a:rPr lang="en-US" sz="1800" b="0" dirty="0"/>
              <a:t>Some quick points discussed in our teleconference. </a:t>
            </a:r>
          </a:p>
          <a:p>
            <a:pPr>
              <a:buFont typeface="Arial" panose="020B0604020202020204" pitchFamily="34" charset="0"/>
              <a:buChar char="•"/>
            </a:pPr>
            <a:r>
              <a:rPr lang="en-US" sz="1800" b="0" dirty="0"/>
              <a:t>Client was to be 6 dB below APs (dynamic)</a:t>
            </a:r>
          </a:p>
          <a:p>
            <a:pPr lvl="1">
              <a:buFont typeface="Arial" panose="020B0604020202020204" pitchFamily="34" charset="0"/>
              <a:buChar char="•"/>
            </a:pPr>
            <a:r>
              <a:rPr lang="en-US" sz="1600" b="0" dirty="0"/>
              <a:t>However it returned to a fixed power limit for Client.  </a:t>
            </a:r>
            <a:r>
              <a:rPr lang="en-US" sz="1600" dirty="0"/>
              <a:t>T</a:t>
            </a:r>
            <a:r>
              <a:rPr lang="en-US" sz="1600" b="0" dirty="0"/>
              <a:t>his is new  and need to find the details. </a:t>
            </a:r>
          </a:p>
          <a:p>
            <a:pPr>
              <a:buFont typeface="Arial" panose="020B0604020202020204" pitchFamily="34" charset="0"/>
              <a:buChar char="•"/>
            </a:pPr>
            <a:r>
              <a:rPr lang="en-US" sz="1800" b="0" dirty="0"/>
              <a:t>Need to review the FNPMR about indoor clients. </a:t>
            </a:r>
          </a:p>
          <a:p>
            <a:pPr>
              <a:buFont typeface="Arial" panose="020B0604020202020204" pitchFamily="34" charset="0"/>
              <a:buChar char="•"/>
            </a:pPr>
            <a:r>
              <a:rPr lang="en-US" sz="1800" b="0" dirty="0"/>
              <a:t>Portable (as a Master) under AFC control, should look at that also. </a:t>
            </a:r>
          </a:p>
          <a:p>
            <a:pPr>
              <a:buFont typeface="Arial" panose="020B0604020202020204" pitchFamily="34" charset="0"/>
              <a:buChar char="•"/>
            </a:pPr>
            <a:r>
              <a:rPr lang="en-US" sz="1800" b="0" dirty="0"/>
              <a:t>Need to watch for updates to the related KDBs as they come,  with lower level details. </a:t>
            </a:r>
          </a:p>
          <a:p>
            <a:pPr lvl="1">
              <a:buFont typeface="Arial" panose="020B0604020202020204" pitchFamily="34" charset="0"/>
              <a:buChar char="•"/>
            </a:pPr>
            <a:r>
              <a:rPr lang="en-US" sz="1400" dirty="0"/>
              <a:t>.e.g. </a:t>
            </a:r>
            <a:r>
              <a:rPr lang="en-US" sz="1400" b="0" dirty="0"/>
              <a:t>KDB 905462 d03 (</a:t>
            </a:r>
            <a:r>
              <a:rPr lang="en-US" sz="1400" dirty="0"/>
              <a:t>U-NII CLIENT DEVICES WITHOUT RADAR DETECTION CAPABILITY) </a:t>
            </a:r>
            <a:r>
              <a:rPr lang="en-US" sz="1400" b="0" dirty="0"/>
              <a:t>from the previous rules. To cover all the </a:t>
            </a:r>
            <a:r>
              <a:rPr lang="en-US" sz="1400" dirty="0"/>
              <a:t>U-NII bands, these new ones will need to be added.  </a:t>
            </a:r>
          </a:p>
          <a:p>
            <a:pPr>
              <a:buFont typeface="Arial" panose="020B0604020202020204" pitchFamily="34" charset="0"/>
              <a:buChar char="•"/>
            </a:pPr>
            <a:endParaRPr lang="en-US" sz="1800" b="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23</a:t>
            </a:fld>
            <a:endParaRPr lang="en-US" altLang="en-US" dirty="0"/>
          </a:p>
        </p:txBody>
      </p:sp>
      <p:sp>
        <p:nvSpPr>
          <p:cNvPr id="7" name="Date Placeholder 6"/>
          <p:cNvSpPr>
            <a:spLocks noGrp="1"/>
          </p:cNvSpPr>
          <p:nvPr>
            <p:ph type="dt" idx="15"/>
          </p:nvPr>
        </p:nvSpPr>
        <p:spPr/>
        <p:txBody>
          <a:bodyPr/>
          <a:lstStyle/>
          <a:p>
            <a:r>
              <a:rPr lang="en-US"/>
              <a:t>18 Jun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92764859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358701"/>
          </a:xfrm>
        </p:spPr>
        <p:txBody>
          <a:bodyPr/>
          <a:lstStyle/>
          <a:p>
            <a:r>
              <a:rPr lang="en-US" sz="2400" dirty="0"/>
              <a:t>ITU-R SM.2352 on THz</a:t>
            </a:r>
          </a:p>
        </p:txBody>
      </p:sp>
      <p:sp>
        <p:nvSpPr>
          <p:cNvPr id="3" name="Content Placeholder 2"/>
          <p:cNvSpPr>
            <a:spLocks noGrp="1"/>
          </p:cNvSpPr>
          <p:nvPr>
            <p:ph idx="1"/>
          </p:nvPr>
        </p:nvSpPr>
        <p:spPr>
          <a:xfrm>
            <a:off x="666562" y="962891"/>
            <a:ext cx="8401238" cy="5512522"/>
          </a:xfrm>
        </p:spPr>
        <p:txBody>
          <a:bodyPr/>
          <a:lstStyle/>
          <a:p>
            <a:pPr>
              <a:spcBef>
                <a:spcPts val="0"/>
              </a:spcBef>
              <a:buFont typeface="Arial" panose="020B0604020202020204" pitchFamily="34" charset="0"/>
              <a:buChar char="•"/>
            </a:pP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Author was calling in next week, 16 April, to vote on submission. </a:t>
            </a:r>
          </a:p>
          <a:p>
            <a:pPr>
              <a:spcBef>
                <a:spcPts val="0"/>
              </a:spcBef>
              <a:buFont typeface="Arial" panose="020B0604020202020204" pitchFamily="34" charset="0"/>
              <a:buChar char="•"/>
            </a:pPr>
            <a:r>
              <a:rPr lang="en-US" sz="1800" dirty="0"/>
              <a:t>However just learned Wednesday, 8</a:t>
            </a:r>
            <a:r>
              <a:rPr lang="en-US" sz="1800" baseline="30000" dirty="0"/>
              <a:t>th</a:t>
            </a:r>
            <a:r>
              <a:rPr lang="en-US" sz="1800" dirty="0"/>
              <a:t>, the WP1A meeting originally to be on 29 May, has been postponed. </a:t>
            </a:r>
          </a:p>
          <a:p>
            <a:pPr>
              <a:spcBef>
                <a:spcPts val="0"/>
              </a:spcBef>
              <a:buFont typeface="Arial" panose="020B0604020202020204" pitchFamily="34" charset="0"/>
              <a:buChar char="•"/>
            </a:pPr>
            <a:r>
              <a:rPr lang="en-US" sz="1800" dirty="0"/>
              <a:t>Final plans for the postponed is not known yet, stay tuned. </a:t>
            </a:r>
          </a:p>
          <a:p>
            <a:pPr>
              <a:spcBef>
                <a:spcPts val="0"/>
              </a:spcBef>
              <a:buFont typeface="Arial" panose="020B0604020202020204" pitchFamily="34" charset="0"/>
              <a:buChar char="•"/>
            </a:pPr>
            <a:endParaRPr lang="en-US" sz="1800" dirty="0"/>
          </a:p>
          <a:p>
            <a:pPr>
              <a:spcBef>
                <a:spcPts val="0"/>
              </a:spcBef>
              <a:buFont typeface="Arial" panose="020B0604020202020204" pitchFamily="34" charset="0"/>
              <a:buChar char="•"/>
            </a:pPr>
            <a:endParaRPr lang="en-US" sz="1800" dirty="0"/>
          </a:p>
          <a:p>
            <a:pPr>
              <a:spcBef>
                <a:spcPts val="0"/>
              </a:spcBef>
              <a:buFont typeface="Arial" panose="020B0604020202020204" pitchFamily="34" charset="0"/>
              <a:buChar char="•"/>
            </a:pPr>
            <a:r>
              <a:rPr lang="en-US" sz="1800" dirty="0"/>
              <a:t>From 802.15.3d, ITU-R SM.2352 on THz communications updates, standing by  </a:t>
            </a:r>
          </a:p>
          <a:p>
            <a:pPr lvl="1">
              <a:spcBef>
                <a:spcPts val="600"/>
              </a:spcBef>
              <a:buFont typeface="Arial" panose="020B0604020202020204" pitchFamily="34" charset="0"/>
              <a:buChar char="•"/>
            </a:pPr>
            <a:r>
              <a:rPr lang="en-US" sz="1800" dirty="0"/>
              <a:t>802.15.3d has a draft of a submission to ITU-R on updates needed on SM.2352 and needs to get to ITR-R  WP1A </a:t>
            </a:r>
          </a:p>
          <a:p>
            <a:pPr lvl="2">
              <a:spcBef>
                <a:spcPts val="600"/>
              </a:spcBef>
              <a:buFont typeface="Arial" panose="020B0604020202020204" pitchFamily="34" charset="0"/>
              <a:buChar char="•"/>
            </a:pPr>
            <a:r>
              <a:rPr lang="en-US" dirty="0"/>
              <a:t>.15:      </a:t>
            </a:r>
            <a:r>
              <a:rPr lang="en-US" dirty="0">
                <a:solidFill>
                  <a:schemeClr val="tx1"/>
                </a:solidFill>
                <a:hlinkClick r:id="rId3"/>
              </a:rPr>
              <a:t>https://mentor.ieee.org/802.15/dcn/19/15-19-0276-03-0thz-ieee-802-15-tag-thz-input-to-the-revision-of-itu-r-sm-2352.docx</a:t>
            </a:r>
            <a:r>
              <a:rPr lang="en-US" dirty="0">
                <a:solidFill>
                  <a:schemeClr val="tx1"/>
                </a:solidFill>
              </a:rPr>
              <a:t>  </a:t>
            </a:r>
          </a:p>
          <a:p>
            <a:pPr lvl="2">
              <a:spcBef>
                <a:spcPts val="600"/>
              </a:spcBef>
              <a:buFont typeface="Arial" panose="020B0604020202020204" pitchFamily="34" charset="0"/>
              <a:buChar char="•"/>
            </a:pPr>
            <a:r>
              <a:rPr lang="en-US" dirty="0">
                <a:solidFill>
                  <a:schemeClr val="tx1"/>
                </a:solidFill>
              </a:rPr>
              <a:t>.18:   (will be):  </a:t>
            </a:r>
            <a:r>
              <a:rPr lang="en-US" u="sng" dirty="0">
                <a:hlinkClick r:id="rId4"/>
              </a:rPr>
              <a:t>https://mentor.ieee.org/802.18/dcn/20/18-20-0052</a:t>
            </a:r>
            <a:endParaRPr lang="en-US" dirty="0">
              <a:solidFill>
                <a:schemeClr val="tx1"/>
              </a:solidFill>
            </a:endParaRPr>
          </a:p>
          <a:p>
            <a:pPr lvl="2">
              <a:spcBef>
                <a:spcPts val="0"/>
              </a:spcBef>
              <a:buFont typeface="Arial" panose="020B0604020202020204" pitchFamily="34" charset="0"/>
              <a:buChar char="•"/>
            </a:pPr>
            <a:endParaRPr lang="en-US" dirty="0">
              <a:solidFill>
                <a:schemeClr val="tx1"/>
              </a:solidFill>
            </a:endParaRPr>
          </a:p>
          <a:p>
            <a:pPr lvl="1">
              <a:spcBef>
                <a:spcPts val="0"/>
              </a:spcBef>
              <a:buFont typeface="Arial" panose="020B0604020202020204" pitchFamily="34" charset="0"/>
              <a:buChar char="•"/>
            </a:pPr>
            <a:r>
              <a:rPr lang="en-US" sz="1800" dirty="0">
                <a:solidFill>
                  <a:schemeClr val="tx1"/>
                </a:solidFill>
              </a:rPr>
              <a:t>Goal was to have approved by the EC by 01 May so time to get submitted for 29 May meeting that is now postponed, however.  </a:t>
            </a:r>
          </a:p>
          <a:p>
            <a:pPr lvl="2">
              <a:spcBef>
                <a:spcPts val="0"/>
              </a:spcBef>
              <a:buFont typeface="Arial" panose="020B0604020202020204" pitchFamily="34" charset="0"/>
              <a:buChar char="•"/>
            </a:pPr>
            <a:r>
              <a:rPr lang="en-US" sz="1600" dirty="0">
                <a:solidFill>
                  <a:schemeClr val="tx1"/>
                </a:solidFill>
              </a:rPr>
              <a:t>So was best to approve in .18 by 16 April for either EC teleconference 21 Apr or a 10-day ballot. </a:t>
            </a:r>
          </a:p>
          <a:p>
            <a:pPr lvl="1">
              <a:spcBef>
                <a:spcPts val="0"/>
              </a:spcBef>
              <a:buFont typeface="Arial" panose="020B0604020202020204" pitchFamily="34" charset="0"/>
              <a:buChar char="•"/>
            </a:pPr>
            <a:r>
              <a:rPr lang="en-US" sz="1800" dirty="0">
                <a:solidFill>
                  <a:schemeClr val="tx1"/>
                </a:solidFill>
              </a:rPr>
              <a:t>So waiting to learn when WP1A meeting will be re-scheduled. </a:t>
            </a:r>
          </a:p>
          <a:p>
            <a:pPr lvl="1">
              <a:spcBef>
                <a:spcPts val="600"/>
              </a:spcBef>
              <a:buFont typeface="Arial" panose="020B0604020202020204" pitchFamily="34" charset="0"/>
              <a:buChar char="•"/>
            </a:pPr>
            <a:endParaRPr lang="en-US" sz="16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24</a:t>
            </a:fld>
            <a:endParaRPr lang="en-US" altLang="en-US" dirty="0"/>
          </a:p>
        </p:txBody>
      </p:sp>
      <p:sp>
        <p:nvSpPr>
          <p:cNvPr id="7" name="Date Placeholder 6"/>
          <p:cNvSpPr>
            <a:spLocks noGrp="1"/>
          </p:cNvSpPr>
          <p:nvPr>
            <p:ph type="dt" idx="15"/>
          </p:nvPr>
        </p:nvSpPr>
        <p:spPr/>
        <p:txBody>
          <a:bodyPr/>
          <a:lstStyle/>
          <a:p>
            <a:r>
              <a:rPr lang="en-US"/>
              <a:t>18 Jun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65334266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solidFill>
                  <a:schemeClr val="tx1"/>
                </a:solidFill>
              </a:rPr>
              <a:t>ITU-R THz SM.2352 submission – standing by</a:t>
            </a:r>
            <a:endParaRPr lang="en-US" sz="1200" dirty="0">
              <a:solidFill>
                <a:schemeClr val="tx1"/>
              </a:solidFill>
            </a:endParaRPr>
          </a:p>
        </p:txBody>
      </p:sp>
      <p:sp>
        <p:nvSpPr>
          <p:cNvPr id="3" name="Content Placeholder 2"/>
          <p:cNvSpPr>
            <a:spLocks noGrp="1"/>
          </p:cNvSpPr>
          <p:nvPr>
            <p:ph idx="1"/>
          </p:nvPr>
        </p:nvSpPr>
        <p:spPr>
          <a:xfrm>
            <a:off x="638355" y="1066799"/>
            <a:ext cx="8353245" cy="5408613"/>
          </a:xfrm>
        </p:spPr>
        <p:txBody>
          <a:bodyPr/>
          <a:lstStyle/>
          <a:p>
            <a:pPr marL="457200" lvl="1" indent="0"/>
            <a:endParaRPr lang="en-US" sz="1600" dirty="0">
              <a:solidFill>
                <a:schemeClr val="tx1"/>
              </a:solidFill>
            </a:endParaRPr>
          </a:p>
          <a:p>
            <a:pPr>
              <a:buFont typeface="Arial" panose="020B0604020202020204" pitchFamily="34" charset="0"/>
              <a:buChar char="•"/>
            </a:pPr>
            <a:r>
              <a:rPr lang="en-US" sz="1200" u="sng" dirty="0"/>
              <a:t>Motion:</a:t>
            </a:r>
            <a:r>
              <a:rPr lang="en-US" sz="1200" dirty="0"/>
              <a:t> </a:t>
            </a:r>
            <a:r>
              <a:rPr lang="en-US" sz="1200" b="0" dirty="0"/>
              <a:t>Move to approve document </a:t>
            </a:r>
            <a:r>
              <a:rPr lang="en-US" sz="1200" b="0" u="sng" dirty="0">
                <a:hlinkClick r:id="rId3"/>
              </a:rPr>
              <a:t>https://mentor.ieee.org/802.18/dcn/20/18-20-0052-00-0000-itu-r-sm-2352-ieee802-thz-input-to-wp1a.docx</a:t>
            </a:r>
            <a:r>
              <a:rPr lang="en-US" sz="1200" b="0" u="sng" dirty="0"/>
              <a:t> </a:t>
            </a:r>
            <a:r>
              <a:rPr lang="en-US" sz="1200" b="0" dirty="0"/>
              <a:t>  on ITU-R SM.2352 report on THz communications updates. </a:t>
            </a:r>
            <a:r>
              <a:rPr lang="en-GB" sz="1200" b="0" dirty="0">
                <a:solidFill>
                  <a:schemeClr val="tx1"/>
                </a:solidFill>
              </a:rPr>
              <a:t>For review and approval by the LMSC(EC) for submission to ITU-R WP1A via ITU-R Liaison before 3 weeks before ITU-R WP1A next meeting if still needed (802.18 Chair to determine). The Chair of 802.18 is authorized to make editorial changes as necessary.</a:t>
            </a:r>
            <a:endParaRPr lang="en-US" sz="1200" b="0" dirty="0">
              <a:solidFill>
                <a:schemeClr val="tx1"/>
              </a:solidFill>
            </a:endParaRPr>
          </a:p>
          <a:p>
            <a:endParaRPr lang="en-US" altLang="en-US" sz="1200" dirty="0">
              <a:solidFill>
                <a:schemeClr val="tx1"/>
              </a:solidFill>
            </a:endParaRPr>
          </a:p>
          <a:p>
            <a:r>
              <a:rPr lang="en-US" altLang="en-US" sz="1200" dirty="0"/>
              <a:t>		</a:t>
            </a:r>
            <a:r>
              <a:rPr lang="en-US" altLang="en-US" sz="1100" dirty="0"/>
              <a:t>Moved by:  	 	</a:t>
            </a:r>
          </a:p>
          <a:p>
            <a:pPr lvl="1"/>
            <a:r>
              <a:rPr lang="en-US" altLang="en-US" sz="1100" b="1" dirty="0"/>
              <a:t>Seconded by:  	 </a:t>
            </a:r>
          </a:p>
          <a:p>
            <a:pPr lvl="1"/>
            <a:r>
              <a:rPr lang="en-US" altLang="en-US" sz="1100" b="1" dirty="0"/>
              <a:t>Discussion?	none</a:t>
            </a:r>
          </a:p>
          <a:p>
            <a:pPr lvl="1"/>
            <a:r>
              <a:rPr lang="en-US" altLang="en-US" sz="1100" b="1" dirty="0">
                <a:solidFill>
                  <a:schemeClr val="tx1"/>
                </a:solidFill>
              </a:rPr>
              <a:t>Vote:  		___Y   /  ___N   /  ___A </a:t>
            </a:r>
          </a:p>
          <a:p>
            <a:pPr lvl="1"/>
            <a:endParaRPr lang="en-US" altLang="en-US" sz="1100" b="1" dirty="0">
              <a:solidFill>
                <a:schemeClr val="tx1"/>
              </a:solidFill>
            </a:endParaRPr>
          </a:p>
          <a:p>
            <a:pPr lvl="1"/>
            <a:r>
              <a:rPr lang="en-US" altLang="en-US" sz="1100" b="1" dirty="0">
                <a:solidFill>
                  <a:schemeClr val="tx1"/>
                </a:solidFill>
              </a:rPr>
              <a:t>Voters:   </a:t>
            </a:r>
          </a:p>
          <a:p>
            <a:pPr lvl="1"/>
            <a:r>
              <a:rPr lang="en-US" altLang="en-US" sz="1100" b="1" dirty="0">
                <a:solidFill>
                  <a:schemeClr val="tx1"/>
                </a:solidFill>
              </a:rPr>
              <a:t>Motion </a:t>
            </a:r>
            <a:r>
              <a:rPr lang="en-US" altLang="en-US" sz="1100" b="1" dirty="0">
                <a:solidFill>
                  <a:schemeClr val="bg1">
                    <a:lumMod val="75000"/>
                  </a:schemeClr>
                </a:solidFill>
              </a:rPr>
              <a:t>- Passes</a:t>
            </a:r>
          </a:p>
          <a:p>
            <a:pPr lvl="1"/>
            <a:r>
              <a:rPr lang="en-US" altLang="en-US" sz="1100" b="1" dirty="0">
                <a:solidFill>
                  <a:schemeClr val="tx1"/>
                </a:solidFill>
              </a:rPr>
              <a:t>____  on the call</a:t>
            </a:r>
          </a:p>
          <a:p>
            <a:pPr marL="457200" lvl="1" indent="0"/>
            <a:endParaRPr lang="en-US" sz="16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18 Jun 20</a:t>
            </a:r>
            <a:endParaRPr lang="en-GB" dirty="0"/>
          </a:p>
        </p:txBody>
      </p:sp>
    </p:spTree>
    <p:extLst>
      <p:ext uri="{BB962C8B-B14F-4D97-AF65-F5344CB8AC3E}">
        <p14:creationId xmlns:p14="http://schemas.microsoft.com/office/powerpoint/2010/main" val="36280710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ITU-R SM.2352 on THz</a:t>
            </a:r>
            <a:endParaRPr lang="en-US" sz="1200" dirty="0"/>
          </a:p>
        </p:txBody>
      </p:sp>
      <p:sp>
        <p:nvSpPr>
          <p:cNvPr id="3" name="Content Placeholder 2"/>
          <p:cNvSpPr>
            <a:spLocks noGrp="1"/>
          </p:cNvSpPr>
          <p:nvPr>
            <p:ph idx="1"/>
          </p:nvPr>
        </p:nvSpPr>
        <p:spPr>
          <a:xfrm>
            <a:off x="638355" y="1066799"/>
            <a:ext cx="8353245" cy="5408613"/>
          </a:xfrm>
        </p:spPr>
        <p:txBody>
          <a:bodyPr/>
          <a:lstStyle/>
          <a:p>
            <a:pPr lvl="4">
              <a:buFont typeface="Arial" panose="020B0604020202020204" pitchFamily="34" charset="0"/>
              <a:buChar char="•"/>
            </a:pPr>
            <a:endParaRPr lang="en-US" sz="700" dirty="0">
              <a:solidFill>
                <a:schemeClr val="tx1"/>
              </a:solidFill>
            </a:endParaRPr>
          </a:p>
          <a:p>
            <a:pPr>
              <a:spcBef>
                <a:spcPts val="0"/>
              </a:spcBef>
              <a:buFont typeface="Arial" panose="020B0604020202020204" pitchFamily="34" charset="0"/>
              <a:buChar char="•"/>
            </a:pPr>
            <a:endParaRPr lang="en-US" sz="2000" dirty="0"/>
          </a:p>
          <a:p>
            <a:pPr>
              <a:spcBef>
                <a:spcPts val="0"/>
              </a:spcBef>
              <a:buFont typeface="Arial" panose="020B0604020202020204" pitchFamily="34" charset="0"/>
              <a:buChar char="•"/>
            </a:pPr>
            <a:r>
              <a:rPr lang="en-US" sz="1800" dirty="0"/>
              <a:t>From 802.15.3d, ITU-R SM.2352 on THz communications needs  updates.   </a:t>
            </a:r>
          </a:p>
          <a:p>
            <a:pPr lvl="1">
              <a:spcBef>
                <a:spcPts val="600"/>
              </a:spcBef>
              <a:buFont typeface="Arial" panose="020B0604020202020204" pitchFamily="34" charset="0"/>
              <a:buChar char="•"/>
            </a:pPr>
            <a:r>
              <a:rPr lang="en-US" sz="1400" dirty="0"/>
              <a:t>ITU-R WP1A meeting in June 2019 did not manage to prepare an (expected) liaison statement.</a:t>
            </a:r>
          </a:p>
          <a:p>
            <a:pPr lvl="1">
              <a:spcBef>
                <a:spcPts val="600"/>
              </a:spcBef>
              <a:buFont typeface="Arial" panose="020B0604020202020204" pitchFamily="34" charset="0"/>
              <a:buChar char="•"/>
            </a:pPr>
            <a:r>
              <a:rPr lang="en-US" sz="1600" dirty="0"/>
              <a:t>Though, 802.15.3d does have a draft of a submission to ITU-R on the current SM.2352 that needs updates. </a:t>
            </a:r>
          </a:p>
          <a:p>
            <a:pPr lvl="1">
              <a:spcBef>
                <a:spcPts val="600"/>
              </a:spcBef>
              <a:buFont typeface="Arial" panose="020B0604020202020204" pitchFamily="34" charset="0"/>
              <a:buChar char="•"/>
            </a:pPr>
            <a:r>
              <a:rPr lang="en-US" sz="1600" dirty="0">
                <a:solidFill>
                  <a:schemeClr val="tx1"/>
                </a:solidFill>
                <a:hlinkClick r:id="rId3"/>
              </a:rPr>
              <a:t>https://mentor.ieee.org/802.15/dcn/19/15-19-0276-03-0thz-ieee-802-15-tag-thz-input-to-the-revision-of-itu-r-sm-2352.docx</a:t>
            </a:r>
            <a:r>
              <a:rPr lang="en-US" sz="1600" dirty="0">
                <a:solidFill>
                  <a:schemeClr val="tx1"/>
                </a:solidFill>
              </a:rPr>
              <a:t>  </a:t>
            </a:r>
          </a:p>
          <a:p>
            <a:pPr>
              <a:buFont typeface="Arial" panose="020B0604020202020204" pitchFamily="34" charset="0"/>
              <a:buChar char="•"/>
            </a:pPr>
            <a:r>
              <a:rPr lang="en-US" sz="1800" dirty="0">
                <a:solidFill>
                  <a:schemeClr val="tx1"/>
                </a:solidFill>
              </a:rPr>
              <a:t>From </a:t>
            </a:r>
            <a:r>
              <a:rPr lang="en-US" sz="1800" u="sng" dirty="0">
                <a:solidFill>
                  <a:srgbClr val="0070C0"/>
                </a:solidFill>
              </a:rPr>
              <a:t>last July </a:t>
            </a:r>
            <a:r>
              <a:rPr lang="en-US" sz="1800" dirty="0">
                <a:solidFill>
                  <a:schemeClr val="tx1"/>
                </a:solidFill>
              </a:rPr>
              <a:t>for reference: </a:t>
            </a:r>
          </a:p>
          <a:p>
            <a:pPr lvl="1">
              <a:spcBef>
                <a:spcPts val="600"/>
              </a:spcBef>
              <a:buFont typeface="Arial" panose="020B0604020202020204" pitchFamily="34" charset="0"/>
              <a:buChar char="•"/>
            </a:pPr>
            <a:r>
              <a:rPr lang="en-US" sz="1400" dirty="0">
                <a:solidFill>
                  <a:schemeClr val="tx1"/>
                </a:solidFill>
              </a:rPr>
              <a:t>Note: the plan is to get it completed, though will not formally be worked on by 802.18 until early next year for final ITU-R format and approval.  </a:t>
            </a:r>
          </a:p>
          <a:p>
            <a:pPr lvl="1">
              <a:spcBef>
                <a:spcPts val="600"/>
              </a:spcBef>
              <a:buFont typeface="Arial" panose="020B0604020202020204" pitchFamily="34" charset="0"/>
              <a:buChar char="•"/>
            </a:pPr>
            <a:r>
              <a:rPr lang="en-US" sz="1400" dirty="0">
                <a:solidFill>
                  <a:schemeClr val="tx1"/>
                </a:solidFill>
              </a:rPr>
              <a:t>Key item for this is 802.15 THz TAG is not meeting again before it is needed in June of 2020. </a:t>
            </a:r>
          </a:p>
          <a:p>
            <a:pPr>
              <a:buFont typeface="Arial" panose="020B0604020202020204" pitchFamily="34" charset="0"/>
              <a:buChar char="•"/>
            </a:pPr>
            <a:r>
              <a:rPr lang="en-US" sz="1800" dirty="0">
                <a:solidFill>
                  <a:schemeClr val="tx1"/>
                </a:solidFill>
              </a:rPr>
              <a:t>It is now early next year and 802.15.3d asked about this.  </a:t>
            </a:r>
          </a:p>
          <a:p>
            <a:pPr lvl="1">
              <a:buFont typeface="Arial" panose="020B0604020202020204" pitchFamily="34" charset="0"/>
              <a:buChar char="•"/>
            </a:pPr>
            <a:r>
              <a:rPr lang="en-US" sz="1400" dirty="0">
                <a:solidFill>
                  <a:schemeClr val="tx1"/>
                </a:solidFill>
              </a:rPr>
              <a:t>The chair has sent a .18/ITU version to our ITU liaison for review.</a:t>
            </a:r>
          </a:p>
          <a:p>
            <a:pPr lvl="1">
              <a:buFont typeface="Arial" panose="020B0604020202020204" pitchFamily="34" charset="0"/>
              <a:buChar char="•"/>
            </a:pPr>
            <a:r>
              <a:rPr lang="en-US" sz="1400" dirty="0">
                <a:solidFill>
                  <a:schemeClr val="tx1"/>
                </a:solidFill>
              </a:rPr>
              <a:t>If we can approve before the Atlanta plenary LMSC(EC) consent agenda deadline, could consider that.  (Though we have some time after that also.)</a:t>
            </a:r>
          </a:p>
          <a:p>
            <a:pPr lvl="1">
              <a:spcBef>
                <a:spcPts val="600"/>
              </a:spcBef>
              <a:buFont typeface="Arial" panose="020B0604020202020204" pitchFamily="34" charset="0"/>
              <a:buChar char="•"/>
            </a:pPr>
            <a:endParaRPr lang="en-US" sz="1200" dirty="0">
              <a:solidFill>
                <a:schemeClr val="tx1"/>
              </a:solidFill>
            </a:endParaRPr>
          </a:p>
          <a:p>
            <a:pPr lvl="1">
              <a:spcBef>
                <a:spcPts val="600"/>
              </a:spcBef>
              <a:buFont typeface="Arial" panose="020B0604020202020204" pitchFamily="34" charset="0"/>
              <a:buChar char="•"/>
            </a:pPr>
            <a:endParaRPr lang="en-US" sz="1100" dirty="0">
              <a:solidFill>
                <a:schemeClr val="tx1"/>
              </a:solidFill>
            </a:endParaRPr>
          </a:p>
          <a:p>
            <a:pPr marL="457200" lvl="1" indent="0"/>
            <a:endParaRPr lang="en-US" sz="16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18 Jun 20</a:t>
            </a:r>
            <a:endParaRPr lang="en-GB" dirty="0"/>
          </a:p>
        </p:txBody>
      </p:sp>
    </p:spTree>
    <p:extLst>
      <p:ext uri="{BB962C8B-B14F-4D97-AF65-F5344CB8AC3E}">
        <p14:creationId xmlns:p14="http://schemas.microsoft.com/office/powerpoint/2010/main" val="174476162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400" dirty="0"/>
              <a:t>Responsibilities of Working Group Officers</a:t>
            </a:r>
          </a:p>
        </p:txBody>
      </p:sp>
      <p:sp>
        <p:nvSpPr>
          <p:cNvPr id="3" name="Content Placeholder 2"/>
          <p:cNvSpPr>
            <a:spLocks noGrp="1"/>
          </p:cNvSpPr>
          <p:nvPr>
            <p:ph idx="1"/>
          </p:nvPr>
        </p:nvSpPr>
        <p:spPr>
          <a:xfrm>
            <a:off x="696703" y="1066800"/>
            <a:ext cx="8296126" cy="4113213"/>
          </a:xfrm>
        </p:spPr>
        <p:txBody>
          <a:bodyPr/>
          <a:lstStyle/>
          <a:p>
            <a:r>
              <a:rPr lang="en-US" sz="1400" dirty="0"/>
              <a:t>3.0 Officers</a:t>
            </a:r>
          </a:p>
          <a:p>
            <a:r>
              <a:rPr lang="en-US" sz="1400" b="0" dirty="0"/>
              <a:t>There shall be a Chair and a Secretary, and there should be a Vice Chair. The office of Treasurer is suggested if significant funds are involved in the operation of the Working Group and/or its subgroups or if the group has multiple financial reports to supply to the IEEE Standards Association. A person may simultaneously hold the positions of Secretary and Treasurer.</a:t>
            </a:r>
          </a:p>
          <a:p>
            <a:r>
              <a:rPr lang="en-US" sz="1400" b="0" dirty="0"/>
              <a:t>The Chair and Vice Chair(s) shall each be IEEE members of any grade, except Student grade, or IEEE Society affiliates, and also be members of IEEE-SA.</a:t>
            </a:r>
          </a:p>
          <a:p>
            <a:r>
              <a:rPr lang="en-US" sz="1400" dirty="0"/>
              <a:t>3.4 Responsibilities of Working Group Officers</a:t>
            </a:r>
          </a:p>
          <a:p>
            <a:r>
              <a:rPr lang="en-US" sz="1400" b="0" dirty="0"/>
              <a:t>When carrying out the duties of an officer described in IEEE’s policies and procedures, officers of the Working Group:</a:t>
            </a:r>
          </a:p>
          <a:p>
            <a:r>
              <a:rPr lang="en-US" sz="1400" b="0" dirty="0"/>
              <a:t>a) shall not act:</a:t>
            </a:r>
          </a:p>
          <a:p>
            <a:r>
              <a:rPr lang="en-US" sz="1400" b="0" dirty="0"/>
              <a:t>1) in bad faith;</a:t>
            </a:r>
          </a:p>
          <a:p>
            <a:r>
              <a:rPr lang="en-US" sz="1400" b="0" dirty="0"/>
              <a:t>2) to the detriment of IEEE-SA;</a:t>
            </a:r>
          </a:p>
          <a:p>
            <a:r>
              <a:rPr lang="en-US" sz="1400" b="0" dirty="0"/>
              <a:t>3) to further the interest of any party outside IEEE over the interest of IEEE; or</a:t>
            </a:r>
          </a:p>
          <a:p>
            <a:r>
              <a:rPr lang="en-US" sz="1400" b="0" dirty="0"/>
              <a:t>4) in a manner that is inconsistent with the purposes or objectives of IEEE, and;</a:t>
            </a:r>
          </a:p>
          <a:p>
            <a:r>
              <a:rPr lang="en-US" sz="1400" b="0" dirty="0"/>
              <a:t>b) shall use best efforts to ensure that participants of the working group conduct themselves in accordance with applicable policies and procedures including, but not limited to, SASB Bylaws 5.2.1.</a:t>
            </a:r>
          </a:p>
          <a:p>
            <a:r>
              <a:rPr lang="en-US" sz="1400" b="0" dirty="0"/>
              <a:t>The officers of the Working Group shall manage the day-to-day operations of the Working Group. The officers are responsible for implementing the decisions of the Working Group and managing the activities that result from those decisions.</a:t>
            </a:r>
          </a:p>
          <a:p>
            <a:endParaRPr lang="en-US" sz="2000" dirty="0"/>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pPr lvl="1">
              <a:buFont typeface="Arial" panose="020B0604020202020204" pitchFamily="34" charset="0"/>
              <a:buChar char="•"/>
            </a:pPr>
            <a:endParaRPr lang="en-US" sz="1600" dirty="0"/>
          </a:p>
        </p:txBody>
      </p:sp>
      <p:sp>
        <p:nvSpPr>
          <p:cNvPr id="4" name="Date Placeholder 3"/>
          <p:cNvSpPr>
            <a:spLocks noGrp="1"/>
          </p:cNvSpPr>
          <p:nvPr>
            <p:ph type="dt" sz="half" idx="4294967295"/>
          </p:nvPr>
        </p:nvSpPr>
        <p:spPr>
          <a:xfrm>
            <a:off x="691160" y="304800"/>
            <a:ext cx="2204439" cy="276225"/>
          </a:xfrm>
          <a:prstGeom prst="rect">
            <a:avLst/>
          </a:prstGeom>
        </p:spPr>
        <p:txBody>
          <a:bodyPr/>
          <a:lstStyle/>
          <a:p>
            <a:pPr>
              <a:defRPr/>
            </a:pPr>
            <a:r>
              <a:rPr lang="en-US"/>
              <a:t>18 Jun 20</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27</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02352392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91161" y="993421"/>
            <a:ext cx="8296126" cy="4113213"/>
          </a:xfrm>
        </p:spPr>
        <p:txBody>
          <a:bodyPr/>
          <a:lstStyle/>
          <a:p>
            <a:pPr>
              <a:spcBef>
                <a:spcPts val="100"/>
              </a:spcBef>
            </a:pPr>
            <a:r>
              <a:rPr lang="en-US" sz="900" dirty="0"/>
              <a:t>3.4.1 Chair</a:t>
            </a:r>
          </a:p>
          <a:p>
            <a:pPr>
              <a:spcBef>
                <a:spcPts val="100"/>
              </a:spcBef>
            </a:pPr>
            <a:r>
              <a:rPr lang="en-US" sz="900" b="0" dirty="0"/>
              <a:t>The responsibilities of the Chair or his or her designee shall include</a:t>
            </a:r>
          </a:p>
          <a:p>
            <a:pPr>
              <a:spcBef>
                <a:spcPts val="100"/>
              </a:spcBef>
            </a:pPr>
            <a:r>
              <a:rPr lang="en-US" sz="900" b="0" dirty="0"/>
              <a:t>a) Leading the activity according to all of the relevant Policies and Procedures.</a:t>
            </a:r>
          </a:p>
          <a:p>
            <a:pPr>
              <a:spcBef>
                <a:spcPts val="100"/>
              </a:spcBef>
            </a:pPr>
            <a:r>
              <a:rPr lang="en-US" sz="900" b="0" dirty="0"/>
              <a:t>b) Being objective.</a:t>
            </a:r>
          </a:p>
          <a:p>
            <a:pPr>
              <a:spcBef>
                <a:spcPts val="100"/>
              </a:spcBef>
            </a:pPr>
            <a:r>
              <a:rPr lang="en-US" sz="900" b="0" dirty="0"/>
              <a:t>c) Entertaining motions, but not making motions.</a:t>
            </a:r>
          </a:p>
          <a:p>
            <a:pPr>
              <a:spcBef>
                <a:spcPts val="100"/>
              </a:spcBef>
            </a:pPr>
            <a:r>
              <a:rPr lang="en-US" sz="900" b="0" dirty="0"/>
              <a:t>d) Not biasing discussions.</a:t>
            </a:r>
          </a:p>
          <a:p>
            <a:pPr>
              <a:spcBef>
                <a:spcPts val="100"/>
              </a:spcBef>
            </a:pPr>
            <a:r>
              <a:rPr lang="en-US" sz="900" b="0" dirty="0"/>
              <a:t>e) Delegating necessary functions.</a:t>
            </a:r>
          </a:p>
          <a:p>
            <a:pPr>
              <a:spcBef>
                <a:spcPts val="100"/>
              </a:spcBef>
            </a:pPr>
            <a:r>
              <a:rPr lang="en-US" sz="900" b="0" dirty="0"/>
              <a:t>f) Ensuring that all parties have the opportunity to express their views.</a:t>
            </a:r>
          </a:p>
          <a:p>
            <a:pPr>
              <a:spcBef>
                <a:spcPts val="100"/>
              </a:spcBef>
            </a:pPr>
            <a:r>
              <a:rPr lang="en-US" sz="900" b="0" dirty="0"/>
              <a:t>g) Setting goals and deadlines and adhere to them.</a:t>
            </a:r>
          </a:p>
          <a:p>
            <a:pPr>
              <a:spcBef>
                <a:spcPts val="100"/>
              </a:spcBef>
            </a:pPr>
            <a:r>
              <a:rPr lang="en-US" sz="900" b="0" dirty="0"/>
              <a:t>h) Being knowledgeable in IEEE standards processes and parliamentary procedures and</a:t>
            </a:r>
          </a:p>
          <a:p>
            <a:pPr>
              <a:spcBef>
                <a:spcPts val="100"/>
              </a:spcBef>
            </a:pPr>
            <a:r>
              <a:rPr lang="en-US" sz="900" b="0" dirty="0"/>
              <a:t>ensuring that the processes and procedures are followed.</a:t>
            </a:r>
          </a:p>
          <a:p>
            <a:pPr>
              <a:spcBef>
                <a:spcPts val="100"/>
              </a:spcBef>
            </a:pPr>
            <a:r>
              <a:rPr lang="en-US" sz="900" b="0" dirty="0" err="1"/>
              <a:t>i</a:t>
            </a:r>
            <a:r>
              <a:rPr lang="en-US" sz="900" b="0" dirty="0"/>
              <a:t>) Seeking consensus as a means of resolving issues.</a:t>
            </a:r>
          </a:p>
          <a:p>
            <a:pPr>
              <a:spcBef>
                <a:spcPts val="100"/>
              </a:spcBef>
            </a:pPr>
            <a:r>
              <a:rPr lang="en-US" sz="900" b="0" dirty="0"/>
              <a:t>j) Prioritizing work to best serve the group and its goals.</a:t>
            </a:r>
          </a:p>
          <a:p>
            <a:pPr>
              <a:spcBef>
                <a:spcPts val="100"/>
              </a:spcBef>
            </a:pPr>
            <a:r>
              <a:rPr lang="en-US" sz="900" b="0" dirty="0"/>
              <a:t>k) Complying with the IEEE-SA Intellectual Property Policies, including but not limited to IEEE-SA Patent Policy (see </a:t>
            </a:r>
            <a:r>
              <a:rPr lang="en-US" sz="900" b="0" i="1" dirty="0"/>
              <a:t>IEEE-SA Standards Board Operations Manual </a:t>
            </a:r>
            <a:r>
              <a:rPr lang="en-US" sz="900" b="0" dirty="0"/>
              <a:t>6.3.2, </a:t>
            </a:r>
          </a:p>
          <a:p>
            <a:pPr>
              <a:spcBef>
                <a:spcPts val="100"/>
              </a:spcBef>
            </a:pPr>
            <a:r>
              <a:rPr lang="en-US" sz="900" b="0" dirty="0"/>
              <a:t>http://standards.ieee.org/board/pat/index.html) and IEEE-SA Copyright Policy (see </a:t>
            </a:r>
            <a:r>
              <a:rPr lang="en-US" sz="900" b="0" i="1" dirty="0"/>
              <a:t>IEEE-SA Standards Board Bylaws </a:t>
            </a:r>
            <a:r>
              <a:rPr lang="en-US" sz="900" b="0" dirty="0"/>
              <a:t>7, http://standards.ieee.org/guides/bylaws/sect6-</a:t>
            </a:r>
          </a:p>
          <a:p>
            <a:pPr>
              <a:spcBef>
                <a:spcPts val="100"/>
              </a:spcBef>
            </a:pPr>
            <a:r>
              <a:rPr lang="en-US" sz="900" b="0" dirty="0"/>
              <a:t>7.html#7).</a:t>
            </a:r>
          </a:p>
          <a:p>
            <a:pPr>
              <a:spcBef>
                <a:spcPts val="100"/>
              </a:spcBef>
            </a:pPr>
            <a:r>
              <a:rPr lang="en-US" sz="900" b="0" dirty="0"/>
              <a:t>l) Fulfilling any financial </a:t>
            </a:r>
            <a:r>
              <a:rPr lang="en-US" sz="900" b="0" dirty="0" err="1"/>
              <a:t>repor</a:t>
            </a:r>
            <a:r>
              <a:rPr lang="en-US" sz="900" dirty="0"/>
              <a:t> </a:t>
            </a:r>
            <a:r>
              <a:rPr lang="en-US" sz="900" b="0" dirty="0"/>
              <a:t>ting requirements of the IEEE, in the absence of a Treasurer.</a:t>
            </a:r>
          </a:p>
          <a:p>
            <a:pPr>
              <a:spcBef>
                <a:spcPts val="100"/>
              </a:spcBef>
            </a:pPr>
            <a:r>
              <a:rPr lang="en-US" sz="900" b="0" dirty="0"/>
              <a:t>m) Participating as needed in meetings of the Sponsor to represent the Working Group and, in the case of a “Directed Position”, vote the will of the Working Group in accordance with the Directed Position Procedure (See “Procedure for establishing a directed position” subclause of the IEEE 802 LMSC OM [5]).</a:t>
            </a:r>
          </a:p>
          <a:p>
            <a:pPr>
              <a:spcBef>
                <a:spcPts val="100"/>
              </a:spcBef>
            </a:pPr>
            <a:r>
              <a:rPr lang="en-US" sz="900" b="0" dirty="0"/>
              <a:t>n) Being familiar with training materials available through IEEE Standards Development Online.</a:t>
            </a:r>
          </a:p>
          <a:p>
            <a:pPr>
              <a:spcBef>
                <a:spcPts val="100"/>
              </a:spcBef>
            </a:pPr>
            <a:r>
              <a:rPr lang="en-US" sz="900" b="0" dirty="0"/>
              <a:t>o) Call meetings and issue a notice for each meeting at least 30 calendar days prior to the meeting</a:t>
            </a:r>
          </a:p>
          <a:p>
            <a:pPr>
              <a:spcBef>
                <a:spcPts val="100"/>
              </a:spcBef>
            </a:pPr>
            <a:r>
              <a:rPr lang="en-US" sz="900" b="0" dirty="0"/>
              <a:t>p) Ensure agendas are published at least 14 calendar days before a meeting</a:t>
            </a:r>
          </a:p>
          <a:p>
            <a:pPr>
              <a:spcBef>
                <a:spcPts val="100"/>
              </a:spcBef>
            </a:pPr>
            <a:r>
              <a:rPr lang="en-US" sz="900" b="0" dirty="0"/>
              <a:t>q) Ensure important requested documents are issued to members of the Working Group, the Sponsor, and liaison groups.</a:t>
            </a:r>
          </a:p>
          <a:p>
            <a:pPr>
              <a:spcBef>
                <a:spcPts val="100"/>
              </a:spcBef>
            </a:pPr>
            <a:r>
              <a:rPr lang="en-US" sz="900" b="0" dirty="0"/>
              <a:t>r) Ensure a membership roster is created and maintained</a:t>
            </a:r>
          </a:p>
          <a:p>
            <a:pPr>
              <a:spcBef>
                <a:spcPts val="100"/>
              </a:spcBef>
            </a:pPr>
            <a:r>
              <a:rPr lang="en-US" sz="900" b="0" dirty="0"/>
              <a:t>s) Ensure participant attendance is recorded at each meeting</a:t>
            </a:r>
          </a:p>
          <a:p>
            <a:pPr>
              <a:spcBef>
                <a:spcPts val="100"/>
              </a:spcBef>
            </a:pPr>
            <a:r>
              <a:rPr lang="en-US" sz="900" b="0" dirty="0"/>
              <a:t>t) Be responsible for the management and distribution of Working Group documentation in compliance with IEEE-SA guidelines, including but not limited to guidelines with regard to posting and distribution of drafts and approved IEEE standards.</a:t>
            </a:r>
          </a:p>
          <a:p>
            <a:pPr>
              <a:spcBef>
                <a:spcPts val="100"/>
              </a:spcBef>
            </a:pPr>
            <a:r>
              <a:rPr lang="en-US" sz="900" b="0" dirty="0"/>
              <a:t>u) Maintain liaison with other organizations at the direction of the Sponsor or at the discretion of the Working Group Chair with the approval of the Sponsor</a:t>
            </a:r>
          </a:p>
          <a:p>
            <a:pPr>
              <a:spcBef>
                <a:spcPts val="100"/>
              </a:spcBef>
            </a:pPr>
            <a:r>
              <a:rPr lang="en-US" sz="900" b="0" dirty="0"/>
              <a:t>v) Ensure that any financial operations of the Working Group comply with the requirements of the IEEE 802 LMSC Operations Manual</a:t>
            </a:r>
          </a:p>
          <a:p>
            <a:pPr>
              <a:spcBef>
                <a:spcPts val="100"/>
              </a:spcBef>
            </a:pPr>
            <a:r>
              <a:rPr lang="en-US" sz="900" b="0" dirty="0"/>
              <a:t>w) Assign/unassign subtasks and task leaders (e.g., secretary, subgroup chair, etc.)</a:t>
            </a:r>
          </a:p>
          <a:p>
            <a:pPr>
              <a:spcBef>
                <a:spcPts val="100"/>
              </a:spcBef>
            </a:pPr>
            <a:r>
              <a:rPr lang="en-US" sz="900" b="0" dirty="0"/>
              <a:t>x) Determine if the Working Group is dominated by an organization and, if so, treat that organizations’ vote as one (with the approval of the Sponsor)</a:t>
            </a:r>
          </a:p>
          <a:p>
            <a:pPr>
              <a:spcBef>
                <a:spcPts val="100"/>
              </a:spcBef>
            </a:pPr>
            <a:r>
              <a:rPr lang="en-US" sz="900" b="0" dirty="0"/>
              <a:t>y) Manage balloting of projects</a:t>
            </a:r>
          </a:p>
          <a:p>
            <a:pPr>
              <a:spcBef>
                <a:spcPts val="100"/>
              </a:spcBef>
            </a:pPr>
            <a:r>
              <a:rPr lang="en-US" sz="900" b="0" dirty="0"/>
              <a:t>z) Decide which matters are procedural and which matters are technical</a:t>
            </a:r>
          </a:p>
          <a:p>
            <a:pPr>
              <a:spcBef>
                <a:spcPts val="100"/>
              </a:spcBef>
            </a:pPr>
            <a:r>
              <a:rPr lang="en-US" sz="900" b="0" dirty="0"/>
              <a:t>aa) Decide procedural matters or defer them to a vote by the Working Group</a:t>
            </a:r>
          </a:p>
          <a:p>
            <a:pPr>
              <a:spcBef>
                <a:spcPts val="100"/>
              </a:spcBef>
            </a:pPr>
            <a:r>
              <a:rPr lang="en-US" sz="900" b="0" dirty="0"/>
              <a:t>bb) Place issues to a vote by Working Group members</a:t>
            </a:r>
          </a:p>
          <a:p>
            <a:pPr>
              <a:spcBef>
                <a:spcPts val="100"/>
              </a:spcBef>
            </a:pPr>
            <a:r>
              <a:rPr lang="en-US" sz="900" b="0" dirty="0"/>
              <a:t>cc) Preside over Working Group meetings and activities of the Working Group according to all of the relevant policies and procedures</a:t>
            </a:r>
            <a:endParaRPr lang="en-US" sz="900" dirty="0"/>
          </a:p>
        </p:txBody>
      </p:sp>
      <p:sp>
        <p:nvSpPr>
          <p:cNvPr id="4" name="Date Placeholder 3"/>
          <p:cNvSpPr>
            <a:spLocks noGrp="1"/>
          </p:cNvSpPr>
          <p:nvPr>
            <p:ph type="dt" sz="half" idx="4294967295"/>
          </p:nvPr>
        </p:nvSpPr>
        <p:spPr>
          <a:xfrm>
            <a:off x="691160" y="304800"/>
            <a:ext cx="2204440" cy="276225"/>
          </a:xfrm>
          <a:prstGeom prst="rect">
            <a:avLst/>
          </a:prstGeom>
        </p:spPr>
        <p:txBody>
          <a:bodyPr/>
          <a:lstStyle/>
          <a:p>
            <a:pPr>
              <a:defRPr/>
            </a:pPr>
            <a:r>
              <a:rPr lang="en-US"/>
              <a:t>18 Jun 20</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28</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
        <p:nvSpPr>
          <p:cNvPr id="9" name="Title 1">
            <a:extLst>
              <a:ext uri="{FF2B5EF4-FFF2-40B4-BE49-F238E27FC236}">
                <a16:creationId xmlns:a16="http://schemas.microsoft.com/office/drawing/2014/main" id="{03587FC6-4F7F-434F-834B-7BC1D178D555}"/>
              </a:ext>
            </a:extLst>
          </p:cNvPr>
          <p:cNvSpPr>
            <a:spLocks noGrp="1"/>
          </p:cNvSpPr>
          <p:nvPr>
            <p:ph type="title"/>
          </p:nvPr>
        </p:nvSpPr>
        <p:spPr>
          <a:xfrm>
            <a:off x="685005" y="577851"/>
            <a:ext cx="7770813" cy="510564"/>
          </a:xfrm>
        </p:spPr>
        <p:txBody>
          <a:bodyPr/>
          <a:lstStyle/>
          <a:p>
            <a:r>
              <a:rPr lang="en-US" sz="2400" dirty="0"/>
              <a:t>Responsibilities of WG Chair</a:t>
            </a:r>
            <a:endParaRPr lang="en-US" altLang="en-US" sz="2400" dirty="0"/>
          </a:p>
        </p:txBody>
      </p:sp>
    </p:spTree>
    <p:extLst>
      <p:ext uri="{BB962C8B-B14F-4D97-AF65-F5344CB8AC3E}">
        <p14:creationId xmlns:p14="http://schemas.microsoft.com/office/powerpoint/2010/main" val="26115012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91161" y="993421"/>
            <a:ext cx="8296126" cy="4113213"/>
          </a:xfrm>
        </p:spPr>
        <p:txBody>
          <a:bodyPr/>
          <a:lstStyle/>
          <a:p>
            <a:pPr>
              <a:spcBef>
                <a:spcPts val="0"/>
              </a:spcBef>
              <a:buFont typeface="Arial" panose="020B0604020202020204" pitchFamily="34" charset="0"/>
              <a:buChar char="•"/>
            </a:pPr>
            <a:r>
              <a:rPr lang="en-US" sz="1600" dirty="0"/>
              <a:t>3.4.2 Vice Chair(s)</a:t>
            </a:r>
          </a:p>
          <a:p>
            <a:pPr marL="0" indent="0">
              <a:spcBef>
                <a:spcPts val="0"/>
              </a:spcBef>
            </a:pPr>
            <a:r>
              <a:rPr lang="en-US" sz="1600" dirty="0"/>
              <a:t>	</a:t>
            </a:r>
            <a:r>
              <a:rPr lang="en-US" sz="1400" dirty="0"/>
              <a:t>The responsibilities of the Vice Chair(s) shall include:</a:t>
            </a:r>
          </a:p>
          <a:p>
            <a:pPr lvl="1">
              <a:spcBef>
                <a:spcPts val="0"/>
              </a:spcBef>
            </a:pPr>
            <a:r>
              <a:rPr lang="en-US" sz="1100" dirty="0"/>
              <a:t>a) </a:t>
            </a:r>
            <a:r>
              <a:rPr lang="en-US" sz="1200" b="1" u="sng" dirty="0"/>
              <a:t>Carrying out the Chair's duties if the Chair is temporarily unable to do so</a:t>
            </a:r>
            <a:r>
              <a:rPr lang="en-US" sz="1200" dirty="0"/>
              <a:t> or chooses to recuse himself or herself (i.e., to give a technical opinion) or chooses to delegate specific duties.</a:t>
            </a:r>
          </a:p>
          <a:p>
            <a:pPr lvl="1">
              <a:spcBef>
                <a:spcPts val="0"/>
              </a:spcBef>
            </a:pPr>
            <a:r>
              <a:rPr lang="en-US" sz="1200" dirty="0"/>
              <a:t>b) Being knowledgeable in IEEE standards processes and parliamentary procedures and assisting the Chair in ensuring that the processes and procedures are followed.</a:t>
            </a:r>
          </a:p>
          <a:p>
            <a:pPr lvl="1">
              <a:spcBef>
                <a:spcPts val="0"/>
              </a:spcBef>
            </a:pPr>
            <a:r>
              <a:rPr lang="en-US" sz="1200" dirty="0"/>
              <a:t>c) Being familiar with training materials available through IEEE Standards Development Online.</a:t>
            </a:r>
          </a:p>
          <a:p>
            <a:pPr lvl="2">
              <a:spcBef>
                <a:spcPts val="0"/>
              </a:spcBef>
              <a:spcAft>
                <a:spcPts val="300"/>
              </a:spcAft>
              <a:buFont typeface="Arial" panose="020B0604020202020204" pitchFamily="34" charset="0"/>
              <a:buChar char="•"/>
            </a:pPr>
            <a:endParaRPr lang="en-US" sz="800" dirty="0"/>
          </a:p>
          <a:p>
            <a:pPr lvl="0">
              <a:spcBef>
                <a:spcPts val="0"/>
              </a:spcBef>
              <a:spcAft>
                <a:spcPts val="300"/>
              </a:spcAft>
              <a:buFont typeface="Arial" panose="020B0604020202020204" pitchFamily="34" charset="0"/>
              <a:buChar char="•"/>
            </a:pPr>
            <a:r>
              <a:rPr lang="en-US" sz="1400" dirty="0"/>
              <a:t>Needs to be a member of the IEEE SA.</a:t>
            </a:r>
          </a:p>
          <a:p>
            <a:pPr lvl="0">
              <a:spcBef>
                <a:spcPts val="0"/>
              </a:spcBef>
              <a:spcAft>
                <a:spcPts val="300"/>
              </a:spcAft>
              <a:buFont typeface="Arial" panose="020B0604020202020204" pitchFamily="34" charset="0"/>
              <a:buChar char="•"/>
            </a:pPr>
            <a:r>
              <a:rPr lang="en-US" sz="1400" dirty="0"/>
              <a:t>Declaration of term commitment and affiliation letters to the EC.</a:t>
            </a:r>
          </a:p>
          <a:p>
            <a:pPr lvl="0">
              <a:spcBef>
                <a:spcPts val="0"/>
              </a:spcBef>
              <a:spcAft>
                <a:spcPts val="300"/>
              </a:spcAft>
              <a:buFont typeface="Arial" panose="020B0604020202020204" pitchFamily="34" charset="0"/>
              <a:buChar char="•"/>
            </a:pPr>
            <a:r>
              <a:rPr lang="en-US" sz="1400" dirty="0"/>
              <a:t>Expected to be in attendance at all face to face meetings and most all the teleconferences. </a:t>
            </a:r>
          </a:p>
          <a:p>
            <a:pPr lvl="1">
              <a:spcBef>
                <a:spcPts val="0"/>
              </a:spcBef>
              <a:spcAft>
                <a:spcPts val="300"/>
              </a:spcAft>
              <a:buFont typeface="Arial" panose="020B0604020202020204" pitchFamily="34" charset="0"/>
              <a:buChar char="•"/>
            </a:pPr>
            <a:r>
              <a:rPr lang="en-US" sz="1400" dirty="0"/>
              <a:t>Should consider to attend </a:t>
            </a:r>
            <a:r>
              <a:rPr lang="en-US" sz="1400" dirty="0" err="1"/>
              <a:t>sunday</a:t>
            </a:r>
            <a:r>
              <a:rPr lang="en-US" sz="1400" dirty="0"/>
              <a:t> wireless chair meeting and rules,  EC open and EC close meetings during a plenary. </a:t>
            </a:r>
          </a:p>
          <a:p>
            <a:pPr lvl="0">
              <a:spcBef>
                <a:spcPts val="0"/>
              </a:spcBef>
              <a:spcAft>
                <a:spcPts val="300"/>
              </a:spcAft>
              <a:buFont typeface="Arial" panose="020B0604020202020204" pitchFamily="34" charset="0"/>
              <a:buChar char="•"/>
            </a:pPr>
            <a:r>
              <a:rPr lang="en-US" sz="1400" dirty="0"/>
              <a:t>Stand in for the Chair or Secretary if one of them is not able to attend a meeting or call or activity </a:t>
            </a:r>
          </a:p>
          <a:p>
            <a:pPr lvl="1">
              <a:spcBef>
                <a:spcPts val="0"/>
              </a:spcBef>
              <a:spcAft>
                <a:spcPts val="300"/>
              </a:spcAft>
              <a:buFont typeface="Arial" panose="020B0604020202020204" pitchFamily="34" charset="0"/>
              <a:buChar char="•"/>
            </a:pPr>
            <a:r>
              <a:rPr lang="en-US" sz="1400" dirty="0"/>
              <a:t>e.g. at the Plenary EC opening and closing meetings if the Chair can not make it. </a:t>
            </a:r>
          </a:p>
          <a:p>
            <a:pPr lvl="1">
              <a:spcBef>
                <a:spcPts val="0"/>
              </a:spcBef>
              <a:spcAft>
                <a:spcPts val="300"/>
              </a:spcAft>
              <a:buFont typeface="Arial" panose="020B0604020202020204" pitchFamily="34" charset="0"/>
              <a:buChar char="•"/>
            </a:pPr>
            <a:r>
              <a:rPr lang="en-US" sz="1400" dirty="0"/>
              <a:t>Learn how and be able to update the website and attendance / approved voters process.</a:t>
            </a:r>
          </a:p>
          <a:p>
            <a:pPr lvl="0">
              <a:spcBef>
                <a:spcPts val="0"/>
              </a:spcBef>
              <a:spcAft>
                <a:spcPts val="300"/>
              </a:spcAft>
              <a:buFont typeface="Arial" panose="020B0604020202020204" pitchFamily="34" charset="0"/>
              <a:buChar char="•"/>
            </a:pPr>
            <a:r>
              <a:rPr lang="en-US" sz="1400" dirty="0"/>
              <a:t>Support the Chair and secretary in general</a:t>
            </a:r>
          </a:p>
          <a:p>
            <a:pPr lvl="1">
              <a:spcBef>
                <a:spcPts val="0"/>
              </a:spcBef>
              <a:spcAft>
                <a:spcPts val="300"/>
              </a:spcAft>
              <a:buFont typeface="Arial" panose="020B0604020202020204" pitchFamily="34" charset="0"/>
              <a:buChar char="•"/>
            </a:pPr>
            <a:r>
              <a:rPr lang="en-US" sz="1400" dirty="0"/>
              <a:t>Including feedback to the chair and secretary on  improved processes, e.g. meetings, calls, docs, procedures, etc. </a:t>
            </a:r>
            <a:endParaRPr lang="en-US" sz="900" dirty="0"/>
          </a:p>
          <a:p>
            <a:pPr lvl="0">
              <a:spcBef>
                <a:spcPts val="0"/>
              </a:spcBef>
              <a:spcAft>
                <a:spcPts val="300"/>
              </a:spcAft>
              <a:buFont typeface="Arial" panose="020B0604020202020204" pitchFamily="34" charset="0"/>
              <a:buChar char="•"/>
            </a:pPr>
            <a:r>
              <a:rPr lang="en-US" sz="1400" dirty="0"/>
              <a:t>Currently amount of time is not anticipated too much on the day to day basis</a:t>
            </a:r>
          </a:p>
          <a:p>
            <a:pPr marL="800100" lvl="1" indent="-342900">
              <a:spcBef>
                <a:spcPts val="0"/>
              </a:spcBef>
              <a:spcAft>
                <a:spcPts val="300"/>
              </a:spcAft>
              <a:buFont typeface="Arial" panose="020B0604020202020204" pitchFamily="34" charset="0"/>
              <a:buChar char="•"/>
            </a:pPr>
            <a:r>
              <a:rPr lang="en-US" sz="1200" b="1" dirty="0"/>
              <a:t>Though busier if some research is needed for a topic, help on comments, etc.  </a:t>
            </a:r>
            <a:endParaRPr lang="en-US" sz="1200" dirty="0"/>
          </a:p>
          <a:p>
            <a:pPr marL="1200150" lvl="2" indent="-285750">
              <a:spcBef>
                <a:spcPts val="0"/>
              </a:spcBef>
              <a:spcAft>
                <a:spcPts val="300"/>
              </a:spcAft>
              <a:buFont typeface="Arial" panose="020B0604020202020204" pitchFamily="34" charset="0"/>
              <a:buChar char="•"/>
            </a:pPr>
            <a:r>
              <a:rPr lang="en-US" sz="1200" b="1" dirty="0"/>
              <a:t>Maybe once a month or so.  It will vary.  </a:t>
            </a:r>
            <a:endParaRPr lang="en-US" sz="1200" dirty="0"/>
          </a:p>
          <a:p>
            <a:pPr marL="800100" lvl="1" indent="-342900">
              <a:spcBef>
                <a:spcPts val="0"/>
              </a:spcBef>
              <a:spcAft>
                <a:spcPts val="300"/>
              </a:spcAft>
              <a:buFont typeface="Arial" panose="020B0604020202020204" pitchFamily="34" charset="0"/>
              <a:buChar char="•"/>
            </a:pPr>
            <a:r>
              <a:rPr lang="en-US" sz="1200" b="1" dirty="0"/>
              <a:t>There may be helping/supporting the Chair with prep for the face to faces and occasionally for teleconferences.</a:t>
            </a:r>
          </a:p>
          <a:p>
            <a:pPr marL="800100" lvl="1" indent="-342900">
              <a:spcBef>
                <a:spcPts val="0"/>
              </a:spcBef>
              <a:spcAft>
                <a:spcPts val="300"/>
              </a:spcAft>
              <a:buFont typeface="Arial" panose="020B0604020202020204" pitchFamily="34" charset="0"/>
              <a:buChar char="•"/>
            </a:pPr>
            <a:r>
              <a:rPr lang="en-US" sz="1200" b="1" dirty="0"/>
              <a:t>Would look at a periodic touch point with the chair depending on activity. </a:t>
            </a:r>
            <a:endParaRPr lang="en-US" sz="1200" dirty="0"/>
          </a:p>
        </p:txBody>
      </p:sp>
      <p:sp>
        <p:nvSpPr>
          <p:cNvPr id="4" name="Date Placeholder 3"/>
          <p:cNvSpPr>
            <a:spLocks noGrp="1"/>
          </p:cNvSpPr>
          <p:nvPr>
            <p:ph type="dt" sz="half" idx="4294967295"/>
          </p:nvPr>
        </p:nvSpPr>
        <p:spPr>
          <a:xfrm>
            <a:off x="691160" y="304800"/>
            <a:ext cx="2204440" cy="276225"/>
          </a:xfrm>
          <a:prstGeom prst="rect">
            <a:avLst/>
          </a:prstGeom>
        </p:spPr>
        <p:txBody>
          <a:bodyPr/>
          <a:lstStyle/>
          <a:p>
            <a:pPr>
              <a:defRPr/>
            </a:pPr>
            <a:r>
              <a:rPr lang="en-US"/>
              <a:t>18 Jun 20</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29</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
        <p:nvSpPr>
          <p:cNvPr id="9" name="Title 1">
            <a:extLst>
              <a:ext uri="{FF2B5EF4-FFF2-40B4-BE49-F238E27FC236}">
                <a16:creationId xmlns:a16="http://schemas.microsoft.com/office/drawing/2014/main" id="{03587FC6-4F7F-434F-834B-7BC1D178D555}"/>
              </a:ext>
            </a:extLst>
          </p:cNvPr>
          <p:cNvSpPr>
            <a:spLocks noGrp="1"/>
          </p:cNvSpPr>
          <p:nvPr>
            <p:ph type="title"/>
          </p:nvPr>
        </p:nvSpPr>
        <p:spPr>
          <a:xfrm>
            <a:off x="685005" y="577851"/>
            <a:ext cx="7770813" cy="510564"/>
          </a:xfrm>
        </p:spPr>
        <p:txBody>
          <a:bodyPr/>
          <a:lstStyle/>
          <a:p>
            <a:r>
              <a:rPr lang="en-US" sz="2400" dirty="0"/>
              <a:t>Responsibilities of WG Vice Chair</a:t>
            </a:r>
            <a:endParaRPr lang="en-US" altLang="en-US" sz="2400" dirty="0"/>
          </a:p>
        </p:txBody>
      </p:sp>
    </p:spTree>
    <p:extLst>
      <p:ext uri="{BB962C8B-B14F-4D97-AF65-F5344CB8AC3E}">
        <p14:creationId xmlns:p14="http://schemas.microsoft.com/office/powerpoint/2010/main" val="41485967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696912" y="333375"/>
            <a:ext cx="2211387" cy="273050"/>
          </a:xfrm>
          <a:noFill/>
        </p:spPr>
        <p:txBody>
          <a:bodyPr/>
          <a:lstStyle/>
          <a:p>
            <a:r>
              <a:rPr lang="en-US"/>
              <a:t>18 Jun 20</a:t>
            </a:r>
            <a:endParaRPr lang="en-US" dirty="0"/>
          </a:p>
        </p:txBody>
      </p:sp>
      <p:sp>
        <p:nvSpPr>
          <p:cNvPr id="7171" name="Footer Placeholder 2"/>
          <p:cNvSpPr>
            <a:spLocks noGrp="1"/>
          </p:cNvSpPr>
          <p:nvPr>
            <p:ph type="ftr" sz="quarter" idx="11"/>
          </p:nvPr>
        </p:nvSpPr>
        <p:spPr>
          <a:noFill/>
        </p:spPr>
        <p:txBody>
          <a:bodyPr/>
          <a:lstStyle/>
          <a:p>
            <a:r>
              <a:rPr lang="en-US" dirty="0"/>
              <a:t>Jay Holcomb (Itron)</a:t>
            </a:r>
          </a:p>
        </p:txBody>
      </p:sp>
      <p:sp>
        <p:nvSpPr>
          <p:cNvPr id="7173" name="Rectangle 2"/>
          <p:cNvSpPr>
            <a:spLocks noGrp="1" noChangeArrowheads="1"/>
          </p:cNvSpPr>
          <p:nvPr>
            <p:ph type="title" idx="4294967295"/>
          </p:nvPr>
        </p:nvSpPr>
        <p:spPr>
          <a:xfrm>
            <a:off x="644525" y="606425"/>
            <a:ext cx="7873995" cy="890587"/>
          </a:xfrm>
        </p:spPr>
        <p:txBody>
          <a:bodyPr lIns="91440" tIns="45720" rIns="91440" bIns="45720"/>
          <a:lstStyle/>
          <a:p>
            <a:r>
              <a:rPr lang="en-US" sz="2400" dirty="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dirty="0">
              <a:solidFill>
                <a:srgbClr val="000099"/>
              </a:solidFill>
              <a:latin typeface="Helvetica" pitchFamily="34" charset="0"/>
            </a:endParaRPr>
          </a:p>
        </p:txBody>
      </p:sp>
      <p:sp>
        <p:nvSpPr>
          <p:cNvPr id="7175" name="Rectangle 4"/>
          <p:cNvSpPr>
            <a:spLocks noChangeArrowheads="1"/>
          </p:cNvSpPr>
          <p:nvPr/>
        </p:nvSpPr>
        <p:spPr bwMode="auto">
          <a:xfrm>
            <a:off x="696912" y="1051718"/>
            <a:ext cx="8229600" cy="5106988"/>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8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8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8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   </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For more details, see </a:t>
            </a:r>
            <a:r>
              <a:rPr lang="en-US" altLang="en-US" sz="18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800" b="1" dirty="0">
                <a:solidFill>
                  <a:schemeClr val="tx1"/>
                </a:solidFill>
                <a:latin typeface="Calibri" panose="020F0502020204030204" pitchFamily="34" charset="0"/>
                <a:cs typeface="Calibri" panose="020F0502020204030204" pitchFamily="34" charset="0"/>
              </a:rPr>
              <a:t>, clause 5.3.10 and </a:t>
            </a:r>
            <a:br>
              <a:rPr lang="en-US" altLang="en-US" sz="1800" b="1" dirty="0">
                <a:solidFill>
                  <a:schemeClr val="tx1"/>
                </a:solidFill>
                <a:latin typeface="Calibri" panose="020F0502020204030204" pitchFamily="34" charset="0"/>
                <a:cs typeface="Calibri" panose="020F0502020204030204" pitchFamily="34" charset="0"/>
              </a:rPr>
            </a:br>
            <a:r>
              <a:rPr lang="en-US" altLang="en-US" sz="18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800" b="1" dirty="0">
                <a:solidFill>
                  <a:schemeClr val="tx1"/>
                </a:solidFill>
                <a:latin typeface="Calibri" panose="020F0502020204030204" pitchFamily="34" charset="0"/>
                <a:cs typeface="Calibri" panose="020F0502020204030204" pitchFamily="34" charset="0"/>
              </a:rPr>
              <a:t>at http://standards.ieee.org/develop/policies/antitrust.pdf</a:t>
            </a: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sp>
        <p:nvSpPr>
          <p:cNvPr id="2" name="Slide Number Placeholder 1"/>
          <p:cNvSpPr>
            <a:spLocks noGrp="1"/>
          </p:cNvSpPr>
          <p:nvPr>
            <p:ph type="sldNum" sz="quarter" idx="12"/>
          </p:nvPr>
        </p:nvSpPr>
        <p:spPr/>
        <p:txBody>
          <a:bodyPr/>
          <a:lstStyle/>
          <a:p>
            <a:pPr>
              <a:defRPr/>
            </a:pPr>
            <a:r>
              <a:rPr lang="en-US" dirty="0"/>
              <a:t>Slide </a:t>
            </a:r>
            <a:fld id="{4F8DB7B0-6F79-49ED-8154-EC3DF243439D}" type="slidenum">
              <a:rPr lang="en-US" smtClean="0"/>
              <a:pPr>
                <a:defRPr/>
              </a:pPr>
              <a:t>3</a:t>
            </a:fld>
            <a:endParaRPr lang="en-US" dirty="0"/>
          </a:p>
        </p:txBody>
      </p:sp>
    </p:spTree>
    <p:extLst>
      <p:ext uri="{BB962C8B-B14F-4D97-AF65-F5344CB8AC3E}">
        <p14:creationId xmlns:p14="http://schemas.microsoft.com/office/powerpoint/2010/main" val="1395887919"/>
      </p:ext>
    </p:extLst>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005" y="577851"/>
            <a:ext cx="7770813" cy="510564"/>
          </a:xfrm>
        </p:spPr>
        <p:txBody>
          <a:bodyPr/>
          <a:lstStyle/>
          <a:p>
            <a:r>
              <a:rPr lang="en-US" sz="2400" dirty="0"/>
              <a:t>Responsibilities of WG Secretary</a:t>
            </a:r>
            <a:endParaRPr lang="en-US" altLang="en-US" sz="2400" dirty="0"/>
          </a:p>
        </p:txBody>
      </p:sp>
      <p:sp>
        <p:nvSpPr>
          <p:cNvPr id="16387" name="Content Placeholder 2"/>
          <p:cNvSpPr>
            <a:spLocks noGrp="1"/>
          </p:cNvSpPr>
          <p:nvPr>
            <p:ph idx="1"/>
          </p:nvPr>
        </p:nvSpPr>
        <p:spPr>
          <a:xfrm>
            <a:off x="685005" y="990600"/>
            <a:ext cx="8229602" cy="4821848"/>
          </a:xfrm>
        </p:spPr>
        <p:txBody>
          <a:bodyPr/>
          <a:lstStyle/>
          <a:p>
            <a:pPr>
              <a:buFont typeface="Arial" panose="020B0604020202020204" pitchFamily="34" charset="0"/>
              <a:buChar char="•"/>
            </a:pPr>
            <a:r>
              <a:rPr lang="en-US" sz="1600" dirty="0"/>
              <a:t>3.4.3 Secretary</a:t>
            </a:r>
          </a:p>
          <a:p>
            <a:pPr marL="0" indent="0">
              <a:spcBef>
                <a:spcPts val="0"/>
              </a:spcBef>
            </a:pPr>
            <a:r>
              <a:rPr lang="en-US" sz="1600" b="1" dirty="0"/>
              <a:t>	</a:t>
            </a:r>
            <a:r>
              <a:rPr lang="en-US" sz="1400" b="1" dirty="0"/>
              <a:t>The </a:t>
            </a:r>
            <a:r>
              <a:rPr lang="en-US" sz="1400" dirty="0"/>
              <a:t>responsibilities</a:t>
            </a:r>
            <a:r>
              <a:rPr lang="en-US" sz="1400" b="1" dirty="0"/>
              <a:t> of the Secretary include:</a:t>
            </a:r>
          </a:p>
          <a:p>
            <a:pPr lvl="1">
              <a:spcBef>
                <a:spcPts val="0"/>
              </a:spcBef>
            </a:pPr>
            <a:r>
              <a:rPr lang="en-US" sz="1200" b="0" dirty="0"/>
              <a:t>a) Scheduling meetings in coordination with the Chair and distributing meeting notices.</a:t>
            </a:r>
          </a:p>
          <a:p>
            <a:pPr lvl="1">
              <a:spcBef>
                <a:spcPts val="0"/>
              </a:spcBef>
            </a:pPr>
            <a:r>
              <a:rPr lang="en-US" sz="1200" b="0" dirty="0"/>
              <a:t>b) Distributing meeting agenda (as per 6.0). Notification of the potential for action shall be included on any distributed agendas for meetings.</a:t>
            </a:r>
          </a:p>
          <a:p>
            <a:pPr lvl="1">
              <a:spcBef>
                <a:spcPts val="0"/>
              </a:spcBef>
            </a:pPr>
            <a:r>
              <a:rPr lang="en-US" sz="1200" b="0" dirty="0"/>
              <a:t>c) Recording minutes of each meeting according to Clause 6.5 and IEEE guidelines (see http://standards.ieee.org/develop/policies/stdslaw.pdf), and publishing them within 60 calendar days of the end of the meeting.</a:t>
            </a:r>
          </a:p>
          <a:p>
            <a:pPr lvl="1">
              <a:spcBef>
                <a:spcPts val="0"/>
              </a:spcBef>
            </a:pPr>
            <a:r>
              <a:rPr lang="en-US" sz="1200" b="0" dirty="0"/>
              <a:t>d) Creating and maintaining the Working Group membership roster and submitting it to the IEEE Standards Association annually.</a:t>
            </a:r>
          </a:p>
          <a:p>
            <a:pPr lvl="1">
              <a:spcBef>
                <a:spcPts val="0"/>
              </a:spcBef>
            </a:pPr>
            <a:r>
              <a:rPr lang="en-US" sz="1200" b="0" dirty="0"/>
              <a:t>e) Being responsible for the management and distribution of Working Group documentation.</a:t>
            </a:r>
          </a:p>
          <a:p>
            <a:pPr lvl="1">
              <a:spcBef>
                <a:spcPts val="0"/>
              </a:spcBef>
            </a:pPr>
            <a:r>
              <a:rPr lang="en-US" sz="1200" b="0" dirty="0"/>
              <a:t>f) Maintaining lists of unresolved issues, action items, and assignments.</a:t>
            </a:r>
          </a:p>
          <a:p>
            <a:pPr lvl="1">
              <a:spcBef>
                <a:spcPts val="0"/>
              </a:spcBef>
            </a:pPr>
            <a:r>
              <a:rPr lang="en-US" sz="1200" b="0" dirty="0"/>
              <a:t>g) Recording attendance of all attendees.</a:t>
            </a:r>
          </a:p>
          <a:p>
            <a:pPr lvl="1">
              <a:spcBef>
                <a:spcPts val="0"/>
              </a:spcBef>
            </a:pPr>
            <a:r>
              <a:rPr lang="en-US" sz="1200" b="0" dirty="0"/>
              <a:t>h) Maintaining a current list of the names of the voting members and distributing it to the members upon request.</a:t>
            </a:r>
          </a:p>
          <a:p>
            <a:pPr lvl="1">
              <a:spcBef>
                <a:spcPts val="0"/>
              </a:spcBef>
            </a:pPr>
            <a:r>
              <a:rPr lang="en-US" sz="1200" b="0" dirty="0" err="1"/>
              <a:t>i</a:t>
            </a:r>
            <a:r>
              <a:rPr lang="en-US" sz="1200" b="0" dirty="0"/>
              <a:t>) Forwarding all changes to the roster of voting members to the Chair.</a:t>
            </a:r>
          </a:p>
          <a:p>
            <a:pPr lvl="1">
              <a:spcBef>
                <a:spcPts val="0"/>
              </a:spcBef>
            </a:pPr>
            <a:r>
              <a:rPr lang="en-US" sz="1200" b="0" dirty="0"/>
              <a:t>j) Being familiar with training materials available through IEEE Standards Development Online.</a:t>
            </a:r>
            <a:r>
              <a:rPr lang="en-US" sz="1200" dirty="0"/>
              <a:t> </a:t>
            </a:r>
          </a:p>
          <a:p>
            <a:pPr lvl="0">
              <a:spcAft>
                <a:spcPts val="300"/>
              </a:spcAft>
              <a:buFont typeface="Arial" panose="020B0604020202020204" pitchFamily="34" charset="0"/>
              <a:buChar char="•"/>
            </a:pPr>
            <a:r>
              <a:rPr lang="en-US" sz="1400" dirty="0"/>
              <a:t>Expected to be in attendance at all face to face meetings and most all the teleconferences. </a:t>
            </a:r>
          </a:p>
          <a:p>
            <a:pPr lvl="0">
              <a:spcBef>
                <a:spcPts val="0"/>
              </a:spcBef>
              <a:spcAft>
                <a:spcPts val="300"/>
              </a:spcAft>
              <a:buFont typeface="Arial" panose="020B0604020202020204" pitchFamily="34" charset="0"/>
              <a:buChar char="•"/>
            </a:pPr>
            <a:r>
              <a:rPr lang="en-US" sz="1400" dirty="0"/>
              <a:t>Support the Chair and Vice Char in general</a:t>
            </a:r>
          </a:p>
          <a:p>
            <a:pPr lvl="1">
              <a:spcBef>
                <a:spcPts val="0"/>
              </a:spcBef>
              <a:spcAft>
                <a:spcPts val="300"/>
              </a:spcAft>
              <a:buFont typeface="Arial" panose="020B0604020202020204" pitchFamily="34" charset="0"/>
              <a:buChar char="•"/>
            </a:pPr>
            <a:r>
              <a:rPr lang="en-US" sz="1400" dirty="0"/>
              <a:t>Including feedback to the chair and vice chair on  improved processes, e.g. meetings, calls, docs, procedures, etc. </a:t>
            </a:r>
            <a:endParaRPr lang="en-US" sz="900" dirty="0"/>
          </a:p>
          <a:p>
            <a:pPr lvl="0">
              <a:spcBef>
                <a:spcPts val="0"/>
              </a:spcBef>
              <a:spcAft>
                <a:spcPts val="300"/>
              </a:spcAft>
              <a:buFont typeface="Arial" panose="020B0604020202020204" pitchFamily="34" charset="0"/>
              <a:buChar char="•"/>
            </a:pPr>
            <a:r>
              <a:rPr lang="en-US" sz="1400" dirty="0"/>
              <a:t>Currently amount of time is not anticipated too much on the day to day basis</a:t>
            </a:r>
          </a:p>
          <a:p>
            <a:pPr marL="800100" lvl="1" indent="-342900">
              <a:spcBef>
                <a:spcPts val="0"/>
              </a:spcBef>
              <a:spcAft>
                <a:spcPts val="300"/>
              </a:spcAft>
              <a:buFont typeface="Arial" panose="020B0604020202020204" pitchFamily="34" charset="0"/>
              <a:buChar char="•"/>
            </a:pPr>
            <a:r>
              <a:rPr lang="en-US" sz="1400" dirty="0"/>
              <a:t>Though busier if after a meeting to do minutes.  </a:t>
            </a:r>
          </a:p>
          <a:p>
            <a:pPr marL="800100" lvl="1" indent="-342900">
              <a:spcBef>
                <a:spcPts val="0"/>
              </a:spcBef>
              <a:spcAft>
                <a:spcPts val="300"/>
              </a:spcAft>
              <a:buFont typeface="Arial" panose="020B0604020202020204" pitchFamily="34" charset="0"/>
              <a:buChar char="•"/>
            </a:pPr>
            <a:r>
              <a:rPr lang="en-US" sz="1400" dirty="0"/>
              <a:t>There may be helping/supporting the Chair with prep for the face to faces and occasionally for teleconferences.</a:t>
            </a:r>
          </a:p>
          <a:p>
            <a:pPr marL="800100" lvl="1" indent="-342900">
              <a:spcBef>
                <a:spcPts val="0"/>
              </a:spcBef>
              <a:spcAft>
                <a:spcPts val="300"/>
              </a:spcAft>
              <a:buFont typeface="Arial" panose="020B0604020202020204" pitchFamily="34" charset="0"/>
              <a:buChar char="•"/>
            </a:pPr>
            <a:r>
              <a:rPr lang="en-US" sz="1400" dirty="0"/>
              <a:t>Would look at a periodic touch point with the chair depending on activity. </a:t>
            </a: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30</a:t>
            </a:fld>
            <a:endParaRPr lang="en-US" altLang="en-US" sz="1200" b="0" dirty="0"/>
          </a:p>
        </p:txBody>
      </p:sp>
      <p:sp>
        <p:nvSpPr>
          <p:cNvPr id="2" name="Date Placeholder 1"/>
          <p:cNvSpPr>
            <a:spLocks noGrp="1"/>
          </p:cNvSpPr>
          <p:nvPr>
            <p:ph type="dt" idx="15"/>
          </p:nvPr>
        </p:nvSpPr>
        <p:spPr/>
        <p:txBody>
          <a:bodyPr/>
          <a:lstStyle/>
          <a:p>
            <a:r>
              <a:rPr lang="en-US"/>
              <a:t>18 Jun 20</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94505781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2996E5B-E0F8-4849-91A4-55EC66374BC6}"/>
              </a:ext>
            </a:extLst>
          </p:cNvPr>
          <p:cNvSpPr>
            <a:spLocks noGrp="1"/>
          </p:cNvSpPr>
          <p:nvPr>
            <p:ph type="dt" idx="10"/>
          </p:nvPr>
        </p:nvSpPr>
        <p:spPr/>
        <p:txBody>
          <a:bodyPr/>
          <a:lstStyle/>
          <a:p>
            <a:r>
              <a:rPr lang="en-US"/>
              <a:t>18 Jun 20</a:t>
            </a:r>
            <a:endParaRPr lang="en-GB" dirty="0"/>
          </a:p>
        </p:txBody>
      </p:sp>
      <p:sp>
        <p:nvSpPr>
          <p:cNvPr id="3" name="Footer Placeholder 2">
            <a:extLst>
              <a:ext uri="{FF2B5EF4-FFF2-40B4-BE49-F238E27FC236}">
                <a16:creationId xmlns:a16="http://schemas.microsoft.com/office/drawing/2014/main" id="{A3651E33-4C9F-43C6-AB61-461A43BF1C82}"/>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5A1C2367-91AD-445C-AA29-90D041FB7222}"/>
              </a:ext>
            </a:extLst>
          </p:cNvPr>
          <p:cNvSpPr>
            <a:spLocks noGrp="1"/>
          </p:cNvSpPr>
          <p:nvPr>
            <p:ph type="sldNum" idx="12"/>
          </p:nvPr>
        </p:nvSpPr>
        <p:spPr/>
        <p:txBody>
          <a:bodyPr/>
          <a:lstStyle/>
          <a:p>
            <a:r>
              <a:rPr lang="en-GB"/>
              <a:t>Slide </a:t>
            </a:r>
            <a:fld id="{F5D8E26B-7BCF-4D25-9C89-0168A6618F18}" type="slidenum">
              <a:rPr lang="en-GB" smtClean="0"/>
              <a:pPr/>
              <a:t>31</a:t>
            </a:fld>
            <a:endParaRPr lang="en-GB" dirty="0"/>
          </a:p>
        </p:txBody>
      </p:sp>
      <p:pic>
        <p:nvPicPr>
          <p:cNvPr id="5" name="Picture 4">
            <a:extLst>
              <a:ext uri="{FF2B5EF4-FFF2-40B4-BE49-F238E27FC236}">
                <a16:creationId xmlns:a16="http://schemas.microsoft.com/office/drawing/2014/main" id="{FD62BA5D-8B72-4785-B1E0-6CACB3ABFE0B}"/>
              </a:ext>
            </a:extLst>
          </p:cNvPr>
          <p:cNvPicPr>
            <a:picLocks noChangeAspect="1"/>
          </p:cNvPicPr>
          <p:nvPr/>
        </p:nvPicPr>
        <p:blipFill>
          <a:blip r:embed="rId2"/>
          <a:stretch>
            <a:fillRect/>
          </a:stretch>
        </p:blipFill>
        <p:spPr>
          <a:xfrm>
            <a:off x="0" y="309330"/>
            <a:ext cx="9144000" cy="6347058"/>
          </a:xfrm>
          <a:prstGeom prst="rect">
            <a:avLst/>
          </a:prstGeom>
        </p:spPr>
      </p:pic>
    </p:spTree>
    <p:extLst>
      <p:ext uri="{BB962C8B-B14F-4D97-AF65-F5344CB8AC3E}">
        <p14:creationId xmlns:p14="http://schemas.microsoft.com/office/powerpoint/2010/main" val="427782801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723AE9C-3DA3-4F20-8EAF-CB07B037CC4F}"/>
              </a:ext>
            </a:extLst>
          </p:cNvPr>
          <p:cNvSpPr>
            <a:spLocks noGrp="1"/>
          </p:cNvSpPr>
          <p:nvPr>
            <p:ph type="dt" idx="10"/>
          </p:nvPr>
        </p:nvSpPr>
        <p:spPr/>
        <p:txBody>
          <a:bodyPr/>
          <a:lstStyle/>
          <a:p>
            <a:r>
              <a:rPr lang="en-US"/>
              <a:t>18 Jun 20</a:t>
            </a:r>
            <a:endParaRPr lang="en-GB" dirty="0"/>
          </a:p>
        </p:txBody>
      </p:sp>
      <p:sp>
        <p:nvSpPr>
          <p:cNvPr id="3" name="Footer Placeholder 2">
            <a:extLst>
              <a:ext uri="{FF2B5EF4-FFF2-40B4-BE49-F238E27FC236}">
                <a16:creationId xmlns:a16="http://schemas.microsoft.com/office/drawing/2014/main" id="{7C15871E-5A04-4293-A297-5E83DCD98B84}"/>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565E02F7-59BA-45D8-AE21-AE2066044526}"/>
              </a:ext>
            </a:extLst>
          </p:cNvPr>
          <p:cNvSpPr>
            <a:spLocks noGrp="1"/>
          </p:cNvSpPr>
          <p:nvPr>
            <p:ph type="sldNum" idx="12"/>
          </p:nvPr>
        </p:nvSpPr>
        <p:spPr/>
        <p:txBody>
          <a:bodyPr/>
          <a:lstStyle/>
          <a:p>
            <a:r>
              <a:rPr lang="en-GB"/>
              <a:t>Slide </a:t>
            </a:r>
            <a:fld id="{F5D8E26B-7BCF-4D25-9C89-0168A6618F18}" type="slidenum">
              <a:rPr lang="en-GB" smtClean="0"/>
              <a:pPr/>
              <a:t>32</a:t>
            </a:fld>
            <a:endParaRPr lang="en-GB" dirty="0"/>
          </a:p>
        </p:txBody>
      </p:sp>
      <p:pic>
        <p:nvPicPr>
          <p:cNvPr id="5" name="Picture 4">
            <a:extLst>
              <a:ext uri="{FF2B5EF4-FFF2-40B4-BE49-F238E27FC236}">
                <a16:creationId xmlns:a16="http://schemas.microsoft.com/office/drawing/2014/main" id="{3CA12222-375D-4C48-A36B-5B30F10395CD}"/>
              </a:ext>
            </a:extLst>
          </p:cNvPr>
          <p:cNvPicPr>
            <a:picLocks noChangeAspect="1"/>
          </p:cNvPicPr>
          <p:nvPr/>
        </p:nvPicPr>
        <p:blipFill>
          <a:blip r:embed="rId2"/>
          <a:stretch>
            <a:fillRect/>
          </a:stretch>
        </p:blipFill>
        <p:spPr>
          <a:xfrm>
            <a:off x="304800" y="7551"/>
            <a:ext cx="8534399" cy="6842897"/>
          </a:xfrm>
          <a:prstGeom prst="rect">
            <a:avLst/>
          </a:prstGeom>
        </p:spPr>
      </p:pic>
    </p:spTree>
    <p:extLst>
      <p:ext uri="{BB962C8B-B14F-4D97-AF65-F5344CB8AC3E}">
        <p14:creationId xmlns:p14="http://schemas.microsoft.com/office/powerpoint/2010/main" val="33644044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989072"/>
          </a:xfrm>
        </p:spPr>
        <p:txBody>
          <a:bodyPr/>
          <a:lstStyle/>
          <a:p>
            <a:r>
              <a:rPr lang="en-US" sz="2400" spc="-5" dirty="0">
                <a:solidFill>
                  <a:srgbClr val="0070C0"/>
                </a:solidFill>
              </a:rPr>
              <a:t>Participant behavior in </a:t>
            </a:r>
            <a:r>
              <a:rPr lang="en-US" sz="2400" dirty="0">
                <a:solidFill>
                  <a:srgbClr val="0070C0"/>
                </a:solidFill>
              </a:rPr>
              <a:t>IEEE-SA </a:t>
            </a:r>
            <a:r>
              <a:rPr lang="en-US" sz="2400" spc="-5" dirty="0">
                <a:solidFill>
                  <a:srgbClr val="0070C0"/>
                </a:solidFill>
              </a:rPr>
              <a:t>activities is guided  by the IEEE Codes of Ethics &amp;</a:t>
            </a:r>
            <a:r>
              <a:rPr lang="en-US" sz="2400" spc="-40" dirty="0">
                <a:solidFill>
                  <a:srgbClr val="0070C0"/>
                </a:solidFill>
              </a:rPr>
              <a:t> </a:t>
            </a:r>
            <a:r>
              <a:rPr lang="en-US" sz="2400" spc="-5" dirty="0">
                <a:solidFill>
                  <a:srgbClr val="0070C0"/>
                </a:solidFill>
              </a:rPr>
              <a:t>Conduct</a:t>
            </a:r>
            <a:endParaRPr lang="en-US" sz="2400" dirty="0">
              <a:solidFill>
                <a:srgbClr val="0070C0"/>
              </a:solidFill>
            </a:endParaRPr>
          </a:p>
        </p:txBody>
      </p:sp>
      <p:sp>
        <p:nvSpPr>
          <p:cNvPr id="3" name="Content Placeholder 2"/>
          <p:cNvSpPr>
            <a:spLocks noGrp="1"/>
          </p:cNvSpPr>
          <p:nvPr>
            <p:ph idx="1"/>
          </p:nvPr>
        </p:nvSpPr>
        <p:spPr>
          <a:xfrm>
            <a:off x="685005" y="1066800"/>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a:xfrm>
            <a:off x="5333999" y="6481164"/>
            <a:ext cx="3184520" cy="180975"/>
          </a:xfrm>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18 Jun 20</a:t>
            </a:r>
            <a:endParaRPr lang="en-GB" dirty="0"/>
          </a:p>
        </p:txBody>
      </p:sp>
      <p:sp>
        <p:nvSpPr>
          <p:cNvPr id="7" name="Rectangle 6">
            <a:extLst>
              <a:ext uri="{FF2B5EF4-FFF2-40B4-BE49-F238E27FC236}">
                <a16:creationId xmlns:a16="http://schemas.microsoft.com/office/drawing/2014/main" id="{7EEB5C5B-CF12-4116-9B0B-1163823A33B7}"/>
              </a:ext>
            </a:extLst>
          </p:cNvPr>
          <p:cNvSpPr/>
          <p:nvPr/>
        </p:nvSpPr>
        <p:spPr>
          <a:xfrm>
            <a:off x="685004" y="1636959"/>
            <a:ext cx="7833515" cy="4511491"/>
          </a:xfrm>
          <a:prstGeom prst="rect">
            <a:avLst/>
          </a:prstGeom>
        </p:spPr>
        <p:txBody>
          <a:bodyPr wrap="square">
            <a:spAutoFit/>
          </a:bodyPr>
          <a:lstStyle/>
          <a:p>
            <a:pPr marL="193040" marR="108585" indent="-180340">
              <a:lnSpc>
                <a:spcPct val="100000"/>
              </a:lnSpc>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All participants in IEEE-SA activities are expected to adhere to the core  principles underlying</a:t>
            </a:r>
            <a:r>
              <a:rPr lang="en-US" sz="1800" b="1" spc="-1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the:</a:t>
            </a:r>
            <a:endParaRPr lang="en-US" sz="1800" b="1" dirty="0">
              <a:solidFill>
                <a:schemeClr val="tx1"/>
              </a:solidFill>
              <a:latin typeface="Arial" panose="020B0604020202020204" pitchFamily="34" charset="0"/>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2"/>
              </a:rPr>
              <a:t>IEEE Code of</a:t>
            </a:r>
            <a:r>
              <a:rPr lang="en-US" sz="1600" u="heavy" spc="-50" dirty="0">
                <a:solidFill>
                  <a:srgbClr val="0066FF"/>
                </a:solidFill>
                <a:latin typeface="Arial" panose="020B0604020202020204" pitchFamily="34" charset="0"/>
                <a:cs typeface="Arial" panose="020B0604020202020204" pitchFamily="34" charset="0"/>
                <a:hlinkClick r:id="rId2"/>
              </a:rPr>
              <a:t> </a:t>
            </a:r>
            <a:r>
              <a:rPr lang="en-US" sz="1600" u="heavy" spc="-5" dirty="0">
                <a:solidFill>
                  <a:srgbClr val="0066FF"/>
                </a:solidFill>
                <a:latin typeface="Arial" panose="020B0604020202020204" pitchFamily="34" charset="0"/>
                <a:cs typeface="Arial" panose="020B0604020202020204" pitchFamily="34" charset="0"/>
                <a:hlinkClick r:id="rId2"/>
              </a:rPr>
              <a:t>Ethics</a:t>
            </a:r>
            <a:endParaRPr lang="en-US" sz="1600" dirty="0">
              <a:latin typeface="Arial" panose="020B0604020202020204" pitchFamily="34" charset="0"/>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3"/>
              </a:rPr>
              <a:t>IEEE Code of</a:t>
            </a:r>
            <a:r>
              <a:rPr lang="en-US" sz="1600" u="heavy" spc="-45" dirty="0">
                <a:solidFill>
                  <a:srgbClr val="0066FF"/>
                </a:solidFill>
                <a:latin typeface="Arial" panose="020B0604020202020204" pitchFamily="34" charset="0"/>
                <a:cs typeface="Arial" panose="020B0604020202020204" pitchFamily="34" charset="0"/>
                <a:hlinkClick r:id="rId3"/>
              </a:rPr>
              <a:t> </a:t>
            </a:r>
            <a:r>
              <a:rPr lang="en-US" sz="1600" u="heavy" spc="-5" dirty="0">
                <a:solidFill>
                  <a:srgbClr val="0066FF"/>
                </a:solidFill>
                <a:latin typeface="Arial" panose="020B0604020202020204" pitchFamily="34" charset="0"/>
                <a:cs typeface="Arial" panose="020B0604020202020204" pitchFamily="34" charset="0"/>
                <a:hlinkClick r:id="rId3"/>
              </a:rPr>
              <a:t>Conduct</a:t>
            </a:r>
            <a:endParaRPr lang="en-US" sz="1600" dirty="0">
              <a:latin typeface="Arial" panose="020B0604020202020204" pitchFamily="34" charset="0"/>
              <a:cs typeface="Arial" panose="020B0604020202020204" pitchFamily="34" charset="0"/>
            </a:endParaRPr>
          </a:p>
          <a:p>
            <a:pPr marL="193040" indent="-180340">
              <a:lnSpc>
                <a:spcPct val="100000"/>
              </a:lnSpc>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core principles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 IEEE Codes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Ethics </a:t>
            </a:r>
            <a:r>
              <a:rPr lang="en-US" sz="1800" b="1" dirty="0">
                <a:solidFill>
                  <a:schemeClr val="tx1"/>
                </a:solidFill>
                <a:latin typeface="Arial" panose="020B0604020202020204" pitchFamily="34" charset="0"/>
                <a:cs typeface="Arial" panose="020B0604020202020204" pitchFamily="34" charset="0"/>
              </a:rPr>
              <a:t>&amp; </a:t>
            </a:r>
            <a:r>
              <a:rPr lang="en-US" sz="1800" b="1" spc="-5" dirty="0">
                <a:solidFill>
                  <a:schemeClr val="tx1"/>
                </a:solidFill>
                <a:latin typeface="Arial" panose="020B0604020202020204" pitchFamily="34" charset="0"/>
                <a:cs typeface="Arial" panose="020B0604020202020204" pitchFamily="34" charset="0"/>
              </a:rPr>
              <a:t>Conduct are</a:t>
            </a:r>
            <a:r>
              <a:rPr lang="en-US" sz="1800" b="1" spc="7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to:</a:t>
            </a:r>
            <a:endParaRPr lang="en-US" sz="1800" b="1" dirty="0">
              <a:solidFill>
                <a:schemeClr val="tx1"/>
              </a:solidFill>
              <a:latin typeface="Arial" panose="020B0604020202020204" pitchFamily="34" charset="0"/>
              <a:cs typeface="Arial" panose="020B0604020202020204" pitchFamily="34" charset="0"/>
            </a:endParaRPr>
          </a:p>
          <a:p>
            <a:pPr marL="375285" marR="5080" lvl="1" indent="-180975">
              <a:lnSpc>
                <a:spcPct val="100000"/>
              </a:lnSpc>
              <a:spcBef>
                <a:spcPts val="480"/>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Uphold the highest standards of integrity, responsible behavior, and ethical and  professional</a:t>
            </a:r>
            <a:r>
              <a:rPr lang="en-US" sz="1800" i="1" spc="-60"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conduct</a:t>
            </a:r>
            <a:endParaRPr lang="en-US" sz="1800" dirty="0">
              <a:solidFill>
                <a:schemeClr val="tx1"/>
              </a:solidFill>
              <a:latin typeface="Arial" panose="020B0604020202020204" pitchFamily="34" charset="0"/>
              <a:cs typeface="Arial" panose="020B0604020202020204" pitchFamily="34" charset="0"/>
            </a:endParaRPr>
          </a:p>
          <a:p>
            <a:pPr marL="375285" marR="1209040" lvl="1" indent="-180975">
              <a:lnSpc>
                <a:spcPct val="100000"/>
              </a:lnSpc>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Treat people fairly and with respect, to not engage in harassment,  discrimination, or retaliation, and to protect people's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privacy.</a:t>
            </a:r>
            <a:endParaRPr lang="en-US" sz="1800" dirty="0">
              <a:solidFill>
                <a:schemeClr val="tx1"/>
              </a:solidFill>
              <a:latin typeface="Arial" panose="020B0604020202020204" pitchFamily="34" charset="0"/>
              <a:cs typeface="Arial" panose="020B0604020202020204" pitchFamily="34" charset="0"/>
            </a:endParaRPr>
          </a:p>
          <a:p>
            <a:pPr marL="375285" marR="496570" lvl="1" indent="-180975">
              <a:lnSpc>
                <a:spcPct val="100000"/>
              </a:lnSpc>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Avoid injuring others, their property, reputation, or employment by false or  malicious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action</a:t>
            </a:r>
            <a:endParaRPr lang="en-US" sz="1800" dirty="0">
              <a:solidFill>
                <a:schemeClr val="tx1"/>
              </a:solidFill>
              <a:latin typeface="Arial" panose="020B0604020202020204" pitchFamily="34" charset="0"/>
              <a:cs typeface="Arial" panose="020B0604020202020204" pitchFamily="34" charset="0"/>
            </a:endParaRPr>
          </a:p>
          <a:p>
            <a:pPr marL="193040" marR="1517650" indent="-180340">
              <a:lnSpc>
                <a:spcPct val="100000"/>
              </a:lnSpc>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a:t>
            </a:r>
            <a:r>
              <a:rPr lang="en-US" sz="1800" b="1" dirty="0">
                <a:solidFill>
                  <a:schemeClr val="tx1"/>
                </a:solidFill>
                <a:latin typeface="Arial" panose="020B0604020202020204" pitchFamily="34" charset="0"/>
                <a:cs typeface="Arial" panose="020B0604020202020204" pitchFamily="34" charset="0"/>
              </a:rPr>
              <a:t>most </a:t>
            </a:r>
            <a:r>
              <a:rPr lang="en-US" sz="1800" b="1" spc="-5" dirty="0">
                <a:solidFill>
                  <a:schemeClr val="tx1"/>
                </a:solidFill>
                <a:latin typeface="Arial" panose="020B0604020202020204" pitchFamily="34" charset="0"/>
                <a:cs typeface="Arial" panose="020B0604020202020204" pitchFamily="34" charset="0"/>
              </a:rPr>
              <a:t>recent versions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these Codes are available </a:t>
            </a:r>
            <a:r>
              <a:rPr lang="en-US" sz="1800" b="1" dirty="0">
                <a:solidFill>
                  <a:schemeClr val="tx1"/>
                </a:solidFill>
                <a:latin typeface="Arial" panose="020B0604020202020204" pitchFamily="34" charset="0"/>
                <a:cs typeface="Arial" panose="020B0604020202020204" pitchFamily="34" charset="0"/>
              </a:rPr>
              <a:t>at </a:t>
            </a:r>
            <a:r>
              <a:rPr lang="en-US" sz="1600" u="heavy" spc="-5" dirty="0">
                <a:solidFill>
                  <a:srgbClr val="0066FF"/>
                </a:solidFill>
                <a:latin typeface="Arial" panose="020B0604020202020204" pitchFamily="34" charset="0"/>
                <a:cs typeface="Arial" panose="020B0604020202020204" pitchFamily="34" charset="0"/>
                <a:hlinkClick r:id="rId4"/>
              </a:rPr>
              <a:t>http://www.ieee.org/about/corporate/governance</a:t>
            </a:r>
            <a:r>
              <a:rPr lang="en-US" sz="1600" u="heavy" spc="-5" dirty="0">
                <a:solidFill>
                  <a:srgbClr val="0066FF"/>
                </a:solidFill>
                <a:latin typeface="Arial" panose="020B0604020202020204" pitchFamily="34" charset="0"/>
                <a:cs typeface="Arial" panose="020B0604020202020204" pitchFamily="34" charset="0"/>
              </a:rPr>
              <a:t> </a:t>
            </a:r>
            <a:endParaRPr lang="en-U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090266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1038578"/>
          </a:xfrm>
        </p:spPr>
        <p:txBody>
          <a:bodyPr/>
          <a:lstStyle/>
          <a:p>
            <a:r>
              <a:rPr lang="en-US" sz="2400" spc="-5" dirty="0">
                <a:solidFill>
                  <a:srgbClr val="0070C0"/>
                </a:solidFill>
              </a:rPr>
              <a:t>Participants in the </a:t>
            </a:r>
            <a:r>
              <a:rPr lang="en-US" sz="2400" dirty="0">
                <a:solidFill>
                  <a:srgbClr val="0070C0"/>
                </a:solidFill>
              </a:rPr>
              <a:t>IEEE-SA </a:t>
            </a:r>
            <a:r>
              <a:rPr lang="en-US" sz="2400" spc="-5" dirty="0">
                <a:solidFill>
                  <a:srgbClr val="0070C0"/>
                </a:solidFill>
              </a:rPr>
              <a:t>“</a:t>
            </a:r>
            <a:r>
              <a:rPr lang="en-US" sz="2400" i="1" spc="-5" dirty="0">
                <a:solidFill>
                  <a:srgbClr val="0070C0"/>
                </a:solidFill>
                <a:latin typeface="Arial"/>
                <a:cs typeface="Arial"/>
              </a:rPr>
              <a:t>individual process</a:t>
            </a:r>
            <a:r>
              <a:rPr lang="en-US" sz="2400" spc="-5" dirty="0">
                <a:solidFill>
                  <a:srgbClr val="0070C0"/>
                </a:solidFill>
              </a:rPr>
              <a:t>” shall  act independently of others, including</a:t>
            </a:r>
            <a:r>
              <a:rPr lang="en-US" sz="2400" spc="-65" dirty="0">
                <a:solidFill>
                  <a:srgbClr val="0070C0"/>
                </a:solidFill>
              </a:rPr>
              <a:t> </a:t>
            </a:r>
            <a:r>
              <a:rPr lang="en-US" sz="2400" spc="-5" dirty="0">
                <a:solidFill>
                  <a:srgbClr val="0070C0"/>
                </a:solidFill>
              </a:rPr>
              <a:t>employers</a:t>
            </a:r>
            <a:endParaRPr lang="en-US" sz="2400" dirty="0">
              <a:solidFill>
                <a:srgbClr val="0070C0"/>
              </a:solidFill>
            </a:endParaRPr>
          </a:p>
        </p:txBody>
      </p:sp>
      <p:sp>
        <p:nvSpPr>
          <p:cNvPr id="3" name="Content Placeholder 2"/>
          <p:cNvSpPr>
            <a:spLocks noGrp="1"/>
          </p:cNvSpPr>
          <p:nvPr>
            <p:ph idx="1"/>
          </p:nvPr>
        </p:nvSpPr>
        <p:spPr>
          <a:xfrm>
            <a:off x="677487" y="1736372"/>
            <a:ext cx="8085514" cy="4113213"/>
          </a:xfrm>
        </p:spPr>
        <p:txBody>
          <a:bodyPr/>
          <a:lstStyle/>
          <a:p>
            <a:pPr marL="193040" marR="117475" indent="-180340">
              <a:lnSpc>
                <a:spcPct val="100000"/>
              </a:lnSpc>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require that “</a:t>
            </a:r>
            <a:r>
              <a:rPr lang="en-US" sz="1800" i="1" spc="-5" dirty="0">
                <a:latin typeface="Arial"/>
                <a:cs typeface="Arial"/>
              </a:rPr>
              <a:t>participants in the  IEEE standards development individual process shall </a:t>
            </a:r>
            <a:r>
              <a:rPr lang="en-US" sz="1800" i="1" dirty="0">
                <a:latin typeface="Arial"/>
                <a:cs typeface="Arial"/>
              </a:rPr>
              <a:t>act </a:t>
            </a:r>
            <a:r>
              <a:rPr lang="en-US" sz="1800" i="1" spc="-5" dirty="0">
                <a:latin typeface="Arial"/>
                <a:cs typeface="Arial"/>
              </a:rPr>
              <a:t>based on their  qualifications and</a:t>
            </a:r>
            <a:r>
              <a:rPr lang="en-US" sz="1800" i="1" dirty="0">
                <a:latin typeface="Arial"/>
                <a:cs typeface="Arial"/>
              </a:rPr>
              <a:t> </a:t>
            </a:r>
            <a:r>
              <a:rPr lang="en-US" sz="1800" i="1" spc="-5" dirty="0">
                <a:latin typeface="Arial"/>
                <a:cs typeface="Arial"/>
              </a:rPr>
              <a:t>experience”</a:t>
            </a:r>
            <a:endParaRPr lang="en-US" sz="1800" dirty="0">
              <a:latin typeface="Arial"/>
              <a:cs typeface="Arial"/>
            </a:endParaRPr>
          </a:p>
          <a:p>
            <a:pPr marL="193040" indent="-180340">
              <a:lnSpc>
                <a:spcPct val="100000"/>
              </a:lnSpc>
              <a:spcBef>
                <a:spcPts val="1080"/>
              </a:spcBef>
              <a:buChar char="•"/>
              <a:tabLst>
                <a:tab pos="193675" algn="l"/>
              </a:tabLst>
            </a:pPr>
            <a:r>
              <a:rPr lang="en-US" sz="1800" spc="-5" dirty="0">
                <a:latin typeface="Arial"/>
                <a:cs typeface="Arial"/>
              </a:rPr>
              <a:t>This means</a:t>
            </a:r>
            <a:r>
              <a:rPr lang="en-US" sz="1800" spc="-20" dirty="0">
                <a:latin typeface="Arial"/>
                <a:cs typeface="Arial"/>
              </a:rPr>
              <a:t> </a:t>
            </a:r>
            <a:r>
              <a:rPr lang="en-US" sz="1800" spc="-5" dirty="0">
                <a:latin typeface="Arial"/>
                <a:cs typeface="Arial"/>
              </a:rPr>
              <a:t>participants:</a:t>
            </a:r>
            <a:endParaRPr lang="en-US" sz="1800" dirty="0">
              <a:latin typeface="Arial"/>
              <a:cs typeface="Arial"/>
            </a:endParaRPr>
          </a:p>
          <a:p>
            <a:pPr marL="375285" marR="135255" lvl="1" indent="-180975">
              <a:lnSpc>
                <a:spcPct val="100000"/>
              </a:lnSpc>
              <a:spcBef>
                <a:spcPts val="480"/>
              </a:spcBef>
              <a:buFont typeface="Arial"/>
              <a:buChar char="–"/>
              <a:tabLst>
                <a:tab pos="375920" algn="l"/>
              </a:tabLst>
            </a:pPr>
            <a:r>
              <a:rPr lang="en-US" sz="1600" b="1" spc="-5" dirty="0">
                <a:solidFill>
                  <a:srgbClr val="00B050"/>
                </a:solidFill>
                <a:latin typeface="Arial"/>
                <a:cs typeface="Arial"/>
              </a:rPr>
              <a:t>Shall act </a:t>
            </a:r>
            <a:r>
              <a:rPr lang="en-US" sz="1600" b="1" dirty="0">
                <a:solidFill>
                  <a:srgbClr val="00B050"/>
                </a:solidFill>
                <a:latin typeface="Arial"/>
                <a:cs typeface="Arial"/>
              </a:rPr>
              <a:t>&amp; </a:t>
            </a:r>
            <a:r>
              <a:rPr lang="en-US" sz="1600" b="1" spc="-5" dirty="0">
                <a:solidFill>
                  <a:srgbClr val="00B050"/>
                </a:solidFill>
                <a:latin typeface="Arial"/>
                <a:cs typeface="Arial"/>
              </a:rPr>
              <a:t>vote </a:t>
            </a:r>
            <a:r>
              <a:rPr lang="en-US" sz="1600" spc="-5" dirty="0">
                <a:latin typeface="Arial"/>
                <a:cs typeface="Arial"/>
              </a:rPr>
              <a:t>based on their personal </a:t>
            </a:r>
            <a:r>
              <a:rPr lang="en-US" sz="1600" dirty="0">
                <a:latin typeface="Arial"/>
                <a:cs typeface="Arial"/>
              </a:rPr>
              <a:t>&amp; </a:t>
            </a:r>
            <a:r>
              <a:rPr lang="en-US" sz="1600" spc="-5" dirty="0">
                <a:latin typeface="Arial"/>
                <a:cs typeface="Arial"/>
              </a:rPr>
              <a:t>independent opinions derived from  their expertise, knowledge, and qualifications</a:t>
            </a:r>
            <a:endParaRPr lang="en-US" sz="1600" dirty="0">
              <a:latin typeface="Arial"/>
              <a:cs typeface="Arial"/>
            </a:endParaRPr>
          </a:p>
          <a:p>
            <a:pPr marL="375285" marR="5080" lvl="1" indent="-180975">
              <a:lnSpc>
                <a:spcPct val="100000"/>
              </a:lnSpc>
              <a:spcBef>
                <a:spcPts val="475"/>
              </a:spcBef>
              <a:buFont typeface="Arial"/>
              <a:buChar char="–"/>
              <a:tabLst>
                <a:tab pos="375920" algn="l"/>
              </a:tabLst>
            </a:pPr>
            <a:r>
              <a:rPr lang="en-US" sz="1600" b="1" spc="-5" dirty="0">
                <a:solidFill>
                  <a:srgbClr val="FF0000"/>
                </a:solidFill>
                <a:latin typeface="Arial"/>
                <a:cs typeface="Arial"/>
              </a:rPr>
              <a:t>Shall not act or vote </a:t>
            </a:r>
            <a:r>
              <a:rPr lang="en-US" sz="1600" spc="-5" dirty="0">
                <a:latin typeface="Arial"/>
                <a:cs typeface="Arial"/>
              </a:rPr>
              <a:t>based on any obligation to or any direction from any other  person or organization, including an employer or client, regardless of any  external commitments, agreements, contracts, or</a:t>
            </a:r>
            <a:r>
              <a:rPr lang="en-US" sz="1600" spc="110" dirty="0">
                <a:latin typeface="Arial"/>
                <a:cs typeface="Arial"/>
              </a:rPr>
              <a:t> </a:t>
            </a:r>
            <a:r>
              <a:rPr lang="en-US" sz="1600" spc="-5" dirty="0">
                <a:latin typeface="Arial"/>
                <a:cs typeface="Arial"/>
              </a:rPr>
              <a:t>orders</a:t>
            </a:r>
            <a:endParaRPr lang="en-US" sz="1600" dirty="0">
              <a:latin typeface="Arial"/>
              <a:cs typeface="Arial"/>
            </a:endParaRPr>
          </a:p>
          <a:p>
            <a:pPr marL="375285" marR="327660" lvl="1" indent="-180975">
              <a:lnSpc>
                <a:spcPct val="100000"/>
              </a:lnSpc>
              <a:spcBef>
                <a:spcPts val="475"/>
              </a:spcBef>
              <a:buFont typeface="Arial"/>
              <a:buChar char="–"/>
              <a:tabLst>
                <a:tab pos="375920" algn="l"/>
              </a:tabLst>
            </a:pPr>
            <a:r>
              <a:rPr lang="en-US" sz="1600" b="1" spc="-5" dirty="0">
                <a:solidFill>
                  <a:srgbClr val="FF0000"/>
                </a:solidFill>
                <a:latin typeface="Arial"/>
                <a:cs typeface="Arial"/>
              </a:rPr>
              <a:t>Shall not direct </a:t>
            </a:r>
            <a:r>
              <a:rPr lang="en-US" sz="1600" spc="-5" dirty="0">
                <a:latin typeface="Arial"/>
                <a:cs typeface="Arial"/>
              </a:rPr>
              <a:t>the actions or votes of other participants or retaliate against  other participants for fulfilling their responsibility to act </a:t>
            </a:r>
            <a:r>
              <a:rPr lang="en-US" sz="1600" dirty="0">
                <a:latin typeface="Arial"/>
                <a:cs typeface="Arial"/>
              </a:rPr>
              <a:t>&amp; </a:t>
            </a:r>
            <a:r>
              <a:rPr lang="en-US" sz="1600" spc="-5" dirty="0">
                <a:latin typeface="Arial"/>
                <a:cs typeface="Arial"/>
              </a:rPr>
              <a:t>vote based on their  personal </a:t>
            </a:r>
            <a:r>
              <a:rPr lang="en-US" sz="1600" dirty="0">
                <a:latin typeface="Arial"/>
                <a:cs typeface="Arial"/>
              </a:rPr>
              <a:t>&amp; </a:t>
            </a:r>
            <a:r>
              <a:rPr lang="en-US" sz="1600" spc="-5" dirty="0">
                <a:latin typeface="Arial"/>
                <a:cs typeface="Arial"/>
              </a:rPr>
              <a:t>independently developed</a:t>
            </a:r>
            <a:r>
              <a:rPr lang="en-US" sz="1600" spc="-55" dirty="0">
                <a:latin typeface="Arial"/>
                <a:cs typeface="Arial"/>
              </a:rPr>
              <a:t> </a:t>
            </a:r>
            <a:r>
              <a:rPr lang="en-US" sz="1600" spc="-5" dirty="0">
                <a:latin typeface="Arial"/>
                <a:cs typeface="Arial"/>
              </a:rPr>
              <a:t>opinions</a:t>
            </a:r>
            <a:endParaRPr lang="en-US" sz="1600" dirty="0">
              <a:latin typeface="Arial"/>
              <a:cs typeface="Arial"/>
            </a:endParaRPr>
          </a:p>
          <a:p>
            <a:pPr marL="193040" marR="43815" indent="-180340">
              <a:lnSpc>
                <a:spcPct val="100000"/>
              </a:lnSpc>
              <a:spcBef>
                <a:spcPts val="1075"/>
              </a:spcBef>
              <a:buChar char="•"/>
              <a:tabLst>
                <a:tab pos="193675" algn="l"/>
              </a:tabLst>
            </a:pPr>
            <a:r>
              <a:rPr lang="en-US" sz="1800" spc="-5" dirty="0">
                <a:latin typeface="Arial"/>
                <a:cs typeface="Arial"/>
              </a:rPr>
              <a:t>By participating in standards activities using the “</a:t>
            </a:r>
            <a:r>
              <a:rPr lang="en-US" sz="1800" i="1" spc="-5" dirty="0">
                <a:latin typeface="Arial"/>
                <a:cs typeface="Arial"/>
              </a:rPr>
              <a:t>individual process</a:t>
            </a:r>
            <a:r>
              <a:rPr lang="en-US" sz="1800" spc="-5" dirty="0">
                <a:latin typeface="Arial"/>
                <a:cs typeface="Arial"/>
              </a:rPr>
              <a:t>”, you  are deemed to </a:t>
            </a:r>
            <a:r>
              <a:rPr lang="en-US" sz="1800" dirty="0">
                <a:latin typeface="Arial"/>
                <a:cs typeface="Arial"/>
              </a:rPr>
              <a:t>accept </a:t>
            </a:r>
            <a:r>
              <a:rPr lang="en-US" sz="1800" spc="-5" dirty="0">
                <a:latin typeface="Arial"/>
                <a:cs typeface="Arial"/>
              </a:rPr>
              <a:t>these requirements; </a:t>
            </a:r>
            <a:r>
              <a:rPr lang="en-US" sz="1800" dirty="0">
                <a:latin typeface="Arial"/>
                <a:cs typeface="Arial"/>
              </a:rPr>
              <a:t>if </a:t>
            </a:r>
            <a:r>
              <a:rPr lang="en-US" sz="1800" spc="-5" dirty="0">
                <a:latin typeface="Arial"/>
                <a:cs typeface="Arial"/>
              </a:rPr>
              <a:t>you are unable to satisfy  these requirements then you shall immediately cease any</a:t>
            </a:r>
            <a:r>
              <a:rPr lang="en-US" sz="1800" spc="130" dirty="0">
                <a:latin typeface="Arial"/>
                <a:cs typeface="Arial"/>
              </a:rPr>
              <a:t> </a:t>
            </a:r>
            <a:r>
              <a:rPr lang="en-US" sz="1800" spc="-5" dirty="0">
                <a:latin typeface="Arial"/>
                <a:cs typeface="Arial"/>
              </a:rPr>
              <a:t>participation </a:t>
            </a:r>
            <a:r>
              <a:rPr lang="en-US" sz="1800" dirty="0">
                <a:solidFill>
                  <a:schemeClr val="accent1">
                    <a:lumMod val="50000"/>
                  </a:schemeClr>
                </a:solidFill>
              </a:rPr>
              <a:t>(and would ask you to please leave the call or meeting.)</a:t>
            </a:r>
            <a:endParaRPr lang="en-US" sz="1800" dirty="0">
              <a:latin typeface="Arial"/>
              <a:cs typeface="Aria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18 Jun 20</a:t>
            </a:r>
            <a:endParaRPr lang="en-GB" dirty="0"/>
          </a:p>
        </p:txBody>
      </p:sp>
    </p:spTree>
    <p:extLst>
      <p:ext uri="{BB962C8B-B14F-4D97-AF65-F5344CB8AC3E}">
        <p14:creationId xmlns:p14="http://schemas.microsoft.com/office/powerpoint/2010/main" val="9102602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1038577"/>
          </a:xfrm>
        </p:spPr>
        <p:txBody>
          <a:bodyPr/>
          <a:lstStyle/>
          <a:p>
            <a:r>
              <a:rPr lang="en-US" sz="2400" spc="-5" dirty="0">
                <a:solidFill>
                  <a:srgbClr val="0070C0"/>
                </a:solidFill>
              </a:rPr>
              <a:t>IEEE-SA standards activities shall allow the fair &amp;  equitable consideration of all</a:t>
            </a:r>
            <a:r>
              <a:rPr lang="en-US" sz="2400" spc="-70" dirty="0">
                <a:solidFill>
                  <a:srgbClr val="0070C0"/>
                </a:solidFill>
              </a:rPr>
              <a:t> </a:t>
            </a:r>
            <a:r>
              <a:rPr lang="en-US" sz="2400" spc="-5" dirty="0">
                <a:solidFill>
                  <a:srgbClr val="0070C0"/>
                </a:solidFill>
              </a:rPr>
              <a:t>viewpoints</a:t>
            </a:r>
            <a:endParaRPr lang="en-US" sz="2400" dirty="0">
              <a:solidFill>
                <a:srgbClr val="0070C0"/>
              </a:solidFill>
            </a:endParaRPr>
          </a:p>
        </p:txBody>
      </p:sp>
      <p:sp>
        <p:nvSpPr>
          <p:cNvPr id="3" name="Content Placeholder 2"/>
          <p:cNvSpPr>
            <a:spLocks noGrp="1"/>
          </p:cNvSpPr>
          <p:nvPr>
            <p:ph idx="1"/>
          </p:nvPr>
        </p:nvSpPr>
        <p:spPr>
          <a:xfrm>
            <a:off x="685800" y="2057400"/>
            <a:ext cx="7770813" cy="4113213"/>
          </a:xfrm>
        </p:spPr>
        <p:txBody>
          <a:bodyPr/>
          <a:lstStyle/>
          <a:p>
            <a:pPr marL="193040" marR="433705" indent="-180340">
              <a:lnSpc>
                <a:spcPct val="100000"/>
              </a:lnSpc>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(clause 5.2.1.3) specifies that  “</a:t>
            </a:r>
            <a:r>
              <a:rPr lang="en-US" sz="1800" i="1" spc="-5" dirty="0">
                <a:latin typeface="Arial"/>
                <a:cs typeface="Arial"/>
              </a:rPr>
              <a:t>the standards development process shall </a:t>
            </a:r>
            <a:r>
              <a:rPr lang="en-US" sz="1800" i="1" dirty="0">
                <a:latin typeface="Arial"/>
                <a:cs typeface="Arial"/>
              </a:rPr>
              <a:t>not </a:t>
            </a:r>
            <a:r>
              <a:rPr lang="en-US" sz="1800" i="1" spc="-5" dirty="0">
                <a:latin typeface="Arial"/>
                <a:cs typeface="Arial"/>
              </a:rPr>
              <a:t>be dominated by any  single interest category, individual, or</a:t>
            </a:r>
            <a:r>
              <a:rPr lang="en-US" sz="1800" i="1" spc="80" dirty="0">
                <a:latin typeface="Arial"/>
                <a:cs typeface="Arial"/>
              </a:rPr>
              <a:t> </a:t>
            </a:r>
            <a:r>
              <a:rPr lang="en-US" sz="1800" i="1" spc="-5" dirty="0">
                <a:latin typeface="Arial"/>
                <a:cs typeface="Arial"/>
              </a:rPr>
              <a:t>organization”</a:t>
            </a:r>
            <a:endParaRPr lang="en-US" sz="1800" dirty="0">
              <a:latin typeface="Arial"/>
              <a:cs typeface="Arial"/>
            </a:endParaRPr>
          </a:p>
          <a:p>
            <a:pPr marL="375285" marR="5080" indent="-180975">
              <a:lnSpc>
                <a:spcPct val="100000"/>
              </a:lnSpc>
              <a:spcBef>
                <a:spcPts val="480"/>
              </a:spcBef>
            </a:pPr>
            <a:r>
              <a:rPr lang="en-US" sz="1600" dirty="0">
                <a:latin typeface="Arial"/>
                <a:cs typeface="Arial"/>
              </a:rPr>
              <a:t>– </a:t>
            </a:r>
            <a:r>
              <a:rPr lang="en-US" sz="1600" b="0" spc="-5" dirty="0">
                <a:latin typeface="Arial"/>
                <a:cs typeface="Arial"/>
              </a:rPr>
              <a:t>This means no participant may exercise </a:t>
            </a:r>
            <a:r>
              <a:rPr lang="en-US" sz="1600" b="0" i="1" spc="-5" dirty="0">
                <a:latin typeface="Arial"/>
                <a:cs typeface="Arial"/>
              </a:rPr>
              <a:t>“authority, leadership, or influence by  reason of superior leverage, strength, or representation to the exclusion of fair  and equitable consideration of other viewpoints” </a:t>
            </a:r>
            <a:r>
              <a:rPr lang="en-US" sz="1600" b="0" spc="-5" dirty="0">
                <a:latin typeface="Arial"/>
                <a:cs typeface="Arial"/>
              </a:rPr>
              <a:t>or “</a:t>
            </a:r>
            <a:r>
              <a:rPr lang="en-US" sz="1600" b="0" i="1" spc="-5" dirty="0">
                <a:latin typeface="Arial"/>
                <a:cs typeface="Arial"/>
              </a:rPr>
              <a:t>to hinder the progress of the  standards development</a:t>
            </a:r>
            <a:r>
              <a:rPr lang="en-US" sz="1600" b="0" i="1" spc="-25" dirty="0">
                <a:latin typeface="Arial"/>
                <a:cs typeface="Arial"/>
              </a:rPr>
              <a:t> </a:t>
            </a:r>
            <a:r>
              <a:rPr lang="en-US" sz="1600" b="0" i="1" spc="-5" dirty="0">
                <a:latin typeface="Arial"/>
                <a:cs typeface="Arial"/>
              </a:rPr>
              <a:t>activity”</a:t>
            </a:r>
            <a:endParaRPr lang="en-US" sz="1600" b="0" dirty="0">
              <a:latin typeface="Arial"/>
              <a:cs typeface="Arial"/>
            </a:endParaRPr>
          </a:p>
          <a:p>
            <a:pPr marL="193040" marR="1270000" indent="-180340">
              <a:lnSpc>
                <a:spcPct val="100000"/>
              </a:lnSpc>
              <a:spcBef>
                <a:spcPts val="1075"/>
              </a:spcBef>
              <a:buChar char="•"/>
              <a:tabLst>
                <a:tab pos="193675" algn="l"/>
              </a:tabLst>
            </a:pPr>
            <a:r>
              <a:rPr lang="en-US" sz="1800" spc="-5" dirty="0">
                <a:latin typeface="Arial"/>
                <a:cs typeface="Arial"/>
              </a:rPr>
              <a:t>This rule applies equally to those participating in a standards  development project and to that project’s leadership</a:t>
            </a:r>
            <a:r>
              <a:rPr lang="en-US" sz="1800" spc="90" dirty="0">
                <a:latin typeface="Arial"/>
                <a:cs typeface="Arial"/>
              </a:rPr>
              <a:t> </a:t>
            </a:r>
            <a:r>
              <a:rPr lang="en-US" sz="1800" spc="-5" dirty="0">
                <a:latin typeface="Arial"/>
                <a:cs typeface="Arial"/>
              </a:rPr>
              <a:t>group</a:t>
            </a:r>
            <a:endParaRPr lang="en-US" sz="1800" dirty="0">
              <a:latin typeface="Arial"/>
              <a:cs typeface="Arial"/>
            </a:endParaRPr>
          </a:p>
          <a:p>
            <a:pPr marL="193040" marR="142240" indent="-180340">
              <a:lnSpc>
                <a:spcPct val="100000"/>
              </a:lnSpc>
              <a:spcBef>
                <a:spcPts val="1080"/>
              </a:spcBef>
              <a:buChar char="•"/>
              <a:tabLst>
                <a:tab pos="193675" algn="l"/>
              </a:tabLst>
            </a:pPr>
            <a:r>
              <a:rPr lang="en-US" sz="1800" spc="-5" dirty="0">
                <a:latin typeface="Arial"/>
                <a:cs typeface="Arial"/>
              </a:rPr>
              <a:t>Any person who reasonably suspects that dominance is occurring in a  standards development </a:t>
            </a:r>
            <a:r>
              <a:rPr lang="en-US" sz="1800" dirty="0">
                <a:latin typeface="Arial"/>
                <a:cs typeface="Arial"/>
              </a:rPr>
              <a:t>project </a:t>
            </a:r>
            <a:r>
              <a:rPr lang="en-US" sz="1800" spc="-5" dirty="0">
                <a:latin typeface="Arial"/>
                <a:cs typeface="Arial"/>
              </a:rPr>
              <a:t>is encouraged to bring the issue to the  attention </a:t>
            </a:r>
            <a:r>
              <a:rPr lang="en-US" sz="1800" dirty="0">
                <a:latin typeface="Arial"/>
                <a:cs typeface="Arial"/>
              </a:rPr>
              <a:t>of </a:t>
            </a:r>
            <a:r>
              <a:rPr lang="en-US" sz="1800" spc="-5" dirty="0">
                <a:latin typeface="Arial"/>
                <a:cs typeface="Arial"/>
              </a:rPr>
              <a:t>the Standards Committee or the project’s IEEE-SA Program  Manager</a:t>
            </a:r>
            <a:endParaRPr lang="en-US" sz="1800" dirty="0">
              <a:latin typeface="Arial"/>
              <a:cs typeface="Arial"/>
            </a:endParaRPr>
          </a:p>
          <a:p>
            <a:pPr>
              <a:buClrTx/>
            </a:pPr>
            <a:endParaRPr lang="en-US" sz="1800" dirty="0">
              <a:solidFill>
                <a:schemeClr val="accent1">
                  <a:lumMod val="50000"/>
                </a:schemeClr>
              </a:solidFill>
            </a:endParaRP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18 Jun 20</a:t>
            </a:r>
            <a:endParaRPr lang="en-GB" dirty="0"/>
          </a:p>
        </p:txBody>
      </p:sp>
    </p:spTree>
    <p:extLst>
      <p:ext uri="{BB962C8B-B14F-4D97-AF65-F5344CB8AC3E}">
        <p14:creationId xmlns:p14="http://schemas.microsoft.com/office/powerpoint/2010/main" val="35684701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723899" y="584202"/>
            <a:ext cx="7770813" cy="609600"/>
          </a:xfrm>
        </p:spPr>
        <p:txBody>
          <a:bodyPr/>
          <a:lstStyle/>
          <a:p>
            <a:pPr eaLnBrk="1" hangingPunct="1"/>
            <a:r>
              <a:rPr lang="en-US" sz="2400" dirty="0">
                <a:latin typeface="Times New Roman" charset="0"/>
              </a:rPr>
              <a:t>Agenda</a:t>
            </a:r>
          </a:p>
        </p:txBody>
      </p:sp>
      <p:sp>
        <p:nvSpPr>
          <p:cNvPr id="7" name="Date Placeholder 6"/>
          <p:cNvSpPr>
            <a:spLocks noGrp="1"/>
          </p:cNvSpPr>
          <p:nvPr>
            <p:ph type="dt" sz="quarter" idx="4294967295"/>
          </p:nvPr>
        </p:nvSpPr>
        <p:spPr>
          <a:xfrm>
            <a:off x="705745" y="279402"/>
            <a:ext cx="2198688" cy="304800"/>
          </a:xfrm>
          <a:prstGeom prst="rect">
            <a:avLst/>
          </a:prstGeom>
        </p:spPr>
        <p:txBody>
          <a:bodyPr/>
          <a:lstStyle/>
          <a:p>
            <a:pPr>
              <a:defRPr/>
            </a:pPr>
            <a:r>
              <a:rPr lang="en-US"/>
              <a:t>18 Jun 20</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
        <p:nvSpPr>
          <p:cNvPr id="4" name="TextBox 3"/>
          <p:cNvSpPr txBox="1"/>
          <p:nvPr/>
        </p:nvSpPr>
        <p:spPr>
          <a:xfrm>
            <a:off x="609600" y="6504801"/>
            <a:ext cx="838200" cy="276999"/>
          </a:xfrm>
          <a:prstGeom prst="rect">
            <a:avLst/>
          </a:prstGeom>
          <a:solidFill>
            <a:schemeClr val="bg1"/>
          </a:solidFill>
        </p:spPr>
        <p:txBody>
          <a:bodyPr wrap="square" rtlCol="0">
            <a:spAutoFit/>
          </a:bodyPr>
          <a:lstStyle/>
          <a:p>
            <a:r>
              <a:rPr lang="en-US" sz="1200" dirty="0">
                <a:solidFill>
                  <a:schemeClr val="tx1"/>
                </a:solidFill>
              </a:rPr>
              <a:t>Agenda</a:t>
            </a:r>
          </a:p>
        </p:txBody>
      </p:sp>
      <p:sp>
        <p:nvSpPr>
          <p:cNvPr id="10" name="Content Placeholder 2">
            <a:extLst>
              <a:ext uri="{FF2B5EF4-FFF2-40B4-BE49-F238E27FC236}">
                <a16:creationId xmlns:a16="http://schemas.microsoft.com/office/drawing/2014/main" id="{9808855A-86C1-4363-88E0-4DB40984EFB6}"/>
              </a:ext>
            </a:extLst>
          </p:cNvPr>
          <p:cNvSpPr>
            <a:spLocks noGrp="1"/>
          </p:cNvSpPr>
          <p:nvPr>
            <p:ph idx="1"/>
          </p:nvPr>
        </p:nvSpPr>
        <p:spPr>
          <a:xfrm>
            <a:off x="705744" y="1037411"/>
            <a:ext cx="4142565" cy="5438001"/>
          </a:xfrm>
        </p:spPr>
        <p:txBody>
          <a:bodyPr/>
          <a:lstStyle/>
          <a:p>
            <a:pPr>
              <a:buFont typeface="Arial" panose="020B0604020202020204" pitchFamily="34" charset="0"/>
              <a:buChar char="•"/>
            </a:pPr>
            <a:r>
              <a:rPr lang="en-US" altLang="en-US" sz="1600" dirty="0">
                <a:solidFill>
                  <a:schemeClr val="tx1"/>
                </a:solidFill>
              </a:rPr>
              <a:t>Call to Order</a:t>
            </a:r>
          </a:p>
          <a:p>
            <a:pPr lvl="1">
              <a:buFont typeface="Arial" panose="020B0604020202020204" pitchFamily="34" charset="0"/>
              <a:buChar char="•"/>
            </a:pPr>
            <a:r>
              <a:rPr lang="en-US" altLang="en-US" sz="1400" b="1" u="sng" dirty="0">
                <a:solidFill>
                  <a:schemeClr val="bg1"/>
                </a:solidFill>
              </a:rPr>
              <a:t>Attendance server is open</a:t>
            </a:r>
          </a:p>
          <a:p>
            <a:pPr lvl="1">
              <a:buFont typeface="Arial" panose="020B0604020202020204" pitchFamily="34" charset="0"/>
              <a:buChar char="•"/>
            </a:pPr>
            <a:r>
              <a:rPr lang="en-US" altLang="en-US" sz="1200" b="1" u="sng" dirty="0">
                <a:solidFill>
                  <a:schemeClr val="tx1"/>
                </a:solidFill>
              </a:rPr>
              <a:t>Remember to mute when not speaking, thanks</a:t>
            </a:r>
          </a:p>
          <a:p>
            <a:pPr>
              <a:buFont typeface="Arial" panose="020B0604020202020204" pitchFamily="34" charset="0"/>
              <a:buChar char="•"/>
            </a:pPr>
            <a:r>
              <a:rPr lang="en-US" altLang="en-US" sz="1600" dirty="0">
                <a:solidFill>
                  <a:schemeClr val="tx1"/>
                </a:solidFill>
              </a:rPr>
              <a:t>Administrative items</a:t>
            </a:r>
          </a:p>
          <a:p>
            <a:pPr lvl="1">
              <a:buFont typeface="Arial" panose="020B0604020202020204" pitchFamily="34" charset="0"/>
              <a:buChar char="•"/>
            </a:pPr>
            <a:r>
              <a:rPr lang="en-US" altLang="en-US" sz="1400" dirty="0">
                <a:solidFill>
                  <a:schemeClr val="tx1"/>
                </a:solidFill>
              </a:rPr>
              <a:t>Someone to take some notes</a:t>
            </a:r>
            <a:r>
              <a:rPr lang="en-US" altLang="en-US" sz="1400" dirty="0">
                <a:solidFill>
                  <a:schemeClr val="bg1">
                    <a:lumMod val="75000"/>
                  </a:schemeClr>
                </a:solidFill>
              </a:rPr>
              <a:t>, Jay</a:t>
            </a:r>
          </a:p>
          <a:p>
            <a:pPr lvl="1">
              <a:buFont typeface="Arial" panose="020B0604020202020204" pitchFamily="34" charset="0"/>
              <a:buChar char="•"/>
            </a:pPr>
            <a:r>
              <a:rPr lang="en-US" altLang="en-US" sz="1200" dirty="0">
                <a:solidFill>
                  <a:schemeClr val="tx1"/>
                </a:solidFill>
              </a:rPr>
              <a:t>Attendance and queue (</a:t>
            </a:r>
            <a:r>
              <a:rPr lang="en-US" altLang="en-US" sz="1200" b="1" dirty="0">
                <a:solidFill>
                  <a:schemeClr val="tx1"/>
                </a:solidFill>
              </a:rPr>
              <a:t>in chat window</a:t>
            </a:r>
            <a:r>
              <a:rPr lang="en-US" altLang="en-US" sz="1200" dirty="0">
                <a:solidFill>
                  <a:schemeClr val="tx1"/>
                </a:solidFill>
              </a:rPr>
              <a:t>), Stuart K </a:t>
            </a:r>
          </a:p>
          <a:p>
            <a:pPr>
              <a:buFont typeface="Arial" panose="020B0604020202020204" pitchFamily="34" charset="0"/>
              <a:buChar char="•"/>
            </a:pPr>
            <a:r>
              <a:rPr lang="en-US" altLang="en-US" sz="1600" dirty="0">
                <a:solidFill>
                  <a:schemeClr val="tx1"/>
                </a:solidFill>
              </a:rPr>
              <a:t>Approve agenda &amp; last minutes</a:t>
            </a:r>
            <a:endParaRPr lang="en-US" altLang="en-US" sz="1600" dirty="0">
              <a:solidFill>
                <a:schemeClr val="bg1"/>
              </a:solidFill>
            </a:endParaRPr>
          </a:p>
          <a:p>
            <a:pPr lvl="1">
              <a:buFont typeface="Arial" panose="020B0604020202020204" pitchFamily="34" charset="0"/>
              <a:buChar char="•"/>
            </a:pPr>
            <a:r>
              <a:rPr lang="en-US" altLang="en-US" sz="1400" dirty="0">
                <a:solidFill>
                  <a:schemeClr val="tx1"/>
                </a:solidFill>
              </a:rPr>
              <a:t> Latest on plenary in July 2020</a:t>
            </a:r>
          </a:p>
          <a:p>
            <a:pPr>
              <a:buFont typeface="Arial" panose="020B0604020202020204" pitchFamily="34" charset="0"/>
              <a:buChar char="•"/>
            </a:pPr>
            <a:r>
              <a:rPr lang="en-US" altLang="en-US" sz="1400" dirty="0">
                <a:solidFill>
                  <a:schemeClr val="tx1"/>
                </a:solidFill>
              </a:rPr>
              <a:t>Discussion items</a:t>
            </a:r>
          </a:p>
          <a:p>
            <a:pPr lvl="1">
              <a:spcBef>
                <a:spcPts val="0"/>
              </a:spcBef>
              <a:buFont typeface="Arial" panose="020B0604020202020204" pitchFamily="34" charset="0"/>
              <a:buChar char="•"/>
            </a:pPr>
            <a:r>
              <a:rPr lang="en-US" altLang="en-US" sz="1400" dirty="0">
                <a:solidFill>
                  <a:schemeClr val="tx1"/>
                </a:solidFill>
              </a:rPr>
              <a:t>EU Items</a:t>
            </a:r>
          </a:p>
          <a:p>
            <a:pPr lvl="1">
              <a:spcBef>
                <a:spcPts val="0"/>
              </a:spcBef>
              <a:buFont typeface="Arial" panose="020B0604020202020204" pitchFamily="34" charset="0"/>
              <a:buChar char="•"/>
            </a:pPr>
            <a:r>
              <a:rPr lang="en-US" altLang="en-US" sz="1400" dirty="0">
                <a:solidFill>
                  <a:schemeClr val="tx1"/>
                </a:solidFill>
              </a:rPr>
              <a:t>ITU-R Items</a:t>
            </a:r>
          </a:p>
          <a:p>
            <a:pPr lvl="1">
              <a:spcBef>
                <a:spcPts val="0"/>
              </a:spcBef>
              <a:buFont typeface="Arial" panose="020B0604020202020204" pitchFamily="34" charset="0"/>
              <a:buChar char="•"/>
            </a:pPr>
            <a:r>
              <a:rPr lang="en-US" altLang="en-US" sz="1400" dirty="0">
                <a:solidFill>
                  <a:schemeClr val="tx1"/>
                </a:solidFill>
              </a:rPr>
              <a:t>FCC R&amp;O-FNPRM on 6 GHz</a:t>
            </a:r>
          </a:p>
          <a:p>
            <a:pPr lvl="1">
              <a:spcBef>
                <a:spcPts val="0"/>
              </a:spcBef>
              <a:buFont typeface="Arial" panose="020B0604020202020204" pitchFamily="34" charset="0"/>
              <a:buChar char="•"/>
            </a:pPr>
            <a:r>
              <a:rPr lang="en-US" altLang="en-US" sz="1400" dirty="0">
                <a:solidFill>
                  <a:schemeClr val="tx1"/>
                </a:solidFill>
              </a:rPr>
              <a:t>General Discussion Items</a:t>
            </a:r>
          </a:p>
          <a:p>
            <a:pPr>
              <a:buFont typeface="Arial" panose="020B0604020202020204" pitchFamily="34" charset="0"/>
              <a:buChar char="•"/>
            </a:pPr>
            <a:r>
              <a:rPr lang="en-US" altLang="en-US" sz="1600" dirty="0">
                <a:solidFill>
                  <a:schemeClr val="tx1"/>
                </a:solidFill>
              </a:rPr>
              <a:t>Actions required</a:t>
            </a:r>
          </a:p>
          <a:p>
            <a:pPr lvl="1">
              <a:buFont typeface="Arial" panose="020B0604020202020204" pitchFamily="34" charset="0"/>
              <a:buChar char="•"/>
            </a:pPr>
            <a:r>
              <a:rPr lang="en-US" altLang="en-US" sz="1400" dirty="0">
                <a:solidFill>
                  <a:schemeClr val="tx1"/>
                </a:solidFill>
              </a:rPr>
              <a:t>Anything new today	</a:t>
            </a:r>
          </a:p>
          <a:p>
            <a:pPr>
              <a:buFont typeface="Arial" panose="020B0604020202020204" pitchFamily="34" charset="0"/>
              <a:buChar char="•"/>
            </a:pPr>
            <a:r>
              <a:rPr lang="en-US" altLang="en-US" sz="1600" dirty="0">
                <a:solidFill>
                  <a:schemeClr val="tx1"/>
                </a:solidFill>
              </a:rPr>
              <a:t>AOB and Adjourn</a:t>
            </a:r>
            <a:endParaRPr lang="en-US" altLang="en-US" sz="1200" dirty="0">
              <a:solidFill>
                <a:schemeClr val="tx1"/>
              </a:solidFill>
            </a:endParaRPr>
          </a:p>
        </p:txBody>
      </p:sp>
      <p:sp>
        <p:nvSpPr>
          <p:cNvPr id="11" name="Content Placeholder 2">
            <a:extLst>
              <a:ext uri="{FF2B5EF4-FFF2-40B4-BE49-F238E27FC236}">
                <a16:creationId xmlns:a16="http://schemas.microsoft.com/office/drawing/2014/main" id="{AAC1A4D4-CC72-4DDD-B4E2-CCADAEDD8E65}"/>
              </a:ext>
            </a:extLst>
          </p:cNvPr>
          <p:cNvSpPr txBox="1">
            <a:spLocks/>
          </p:cNvSpPr>
          <p:nvPr/>
        </p:nvSpPr>
        <p:spPr bwMode="auto">
          <a:xfrm>
            <a:off x="4796559" y="929820"/>
            <a:ext cx="3966441" cy="5545592"/>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400" kern="0" dirty="0"/>
              <a:t>Discussion items, few more details:  </a:t>
            </a:r>
            <a:endParaRPr lang="en-US" sz="1400" b="0" dirty="0">
              <a:solidFill>
                <a:schemeClr val="tx1"/>
              </a:solidFill>
            </a:endParaRPr>
          </a:p>
          <a:p>
            <a:pPr>
              <a:spcBef>
                <a:spcPts val="0"/>
              </a:spcBef>
              <a:buFont typeface="Arial" panose="020B0604020202020204" pitchFamily="34" charset="0"/>
              <a:buChar char="•"/>
            </a:pPr>
            <a:endParaRPr lang="en-GB" sz="1400" b="0" dirty="0">
              <a:solidFill>
                <a:schemeClr val="tx1"/>
              </a:solidFill>
            </a:endParaRPr>
          </a:p>
          <a:p>
            <a:pPr>
              <a:spcBef>
                <a:spcPts val="0"/>
              </a:spcBef>
              <a:buFont typeface="Arial" panose="020B0604020202020204" pitchFamily="34" charset="0"/>
              <a:buChar char="•"/>
            </a:pPr>
            <a:r>
              <a:rPr lang="en-US" sz="1400" b="0" dirty="0">
                <a:solidFill>
                  <a:schemeClr val="tx1"/>
                </a:solidFill>
              </a:rPr>
              <a:t>EU Items</a:t>
            </a:r>
          </a:p>
          <a:p>
            <a:pPr lvl="1">
              <a:spcBef>
                <a:spcPts val="0"/>
              </a:spcBef>
              <a:buFont typeface="Arial" panose="020B0604020202020204" pitchFamily="34" charset="0"/>
              <a:buChar char="•"/>
            </a:pPr>
            <a:r>
              <a:rPr lang="en-US" sz="1400" dirty="0">
                <a:solidFill>
                  <a:schemeClr val="tx1"/>
                </a:solidFill>
              </a:rPr>
              <a:t>General items, ETSI, CEPT, etc.</a:t>
            </a:r>
          </a:p>
          <a:p>
            <a:pPr>
              <a:spcBef>
                <a:spcPts val="0"/>
              </a:spcBef>
              <a:buFont typeface="Arial" panose="020B0604020202020204" pitchFamily="34" charset="0"/>
              <a:buChar char="•"/>
            </a:pPr>
            <a:endParaRPr lang="en-US" sz="1400" b="0" dirty="0">
              <a:solidFill>
                <a:schemeClr val="tx1"/>
              </a:solidFill>
            </a:endParaRPr>
          </a:p>
          <a:p>
            <a:pPr>
              <a:spcBef>
                <a:spcPts val="0"/>
              </a:spcBef>
              <a:buFont typeface="Arial" panose="020B0604020202020204" pitchFamily="34" charset="0"/>
              <a:buChar char="•"/>
            </a:pPr>
            <a:r>
              <a:rPr lang="en-US" sz="1400" b="0" dirty="0">
                <a:solidFill>
                  <a:schemeClr val="tx1"/>
                </a:solidFill>
              </a:rPr>
              <a:t>ITU-R Items</a:t>
            </a:r>
          </a:p>
          <a:p>
            <a:pPr lvl="1">
              <a:spcBef>
                <a:spcPts val="0"/>
              </a:spcBef>
              <a:buFont typeface="Arial" panose="020B0604020202020204" pitchFamily="34" charset="0"/>
              <a:buChar char="•"/>
            </a:pPr>
            <a:r>
              <a:rPr lang="en-US" altLang="en-US" sz="1400" dirty="0">
                <a:solidFill>
                  <a:schemeClr val="tx1"/>
                </a:solidFill>
              </a:rPr>
              <a:t>General items</a:t>
            </a:r>
            <a:endParaRPr lang="en-US" altLang="en-US" sz="1400" b="0" kern="0" dirty="0">
              <a:solidFill>
                <a:schemeClr val="tx1"/>
              </a:solidFill>
            </a:endParaRPr>
          </a:p>
          <a:p>
            <a:pPr marL="0" indent="0">
              <a:spcBef>
                <a:spcPts val="0"/>
              </a:spcBef>
            </a:pPr>
            <a:endParaRPr lang="en-US" altLang="en-US" sz="1400" b="0" kern="0" dirty="0">
              <a:solidFill>
                <a:schemeClr val="tx1"/>
              </a:solidFill>
            </a:endParaRPr>
          </a:p>
          <a:p>
            <a:pPr marL="914400" lvl="2" indent="0">
              <a:spcBef>
                <a:spcPts val="0"/>
              </a:spcBef>
            </a:pPr>
            <a:endParaRPr lang="en-US" sz="1400" dirty="0">
              <a:solidFill>
                <a:schemeClr val="tx1"/>
              </a:solidFill>
            </a:endParaRPr>
          </a:p>
          <a:p>
            <a:pPr>
              <a:spcBef>
                <a:spcPts val="0"/>
              </a:spcBef>
              <a:buFont typeface="Arial" panose="020B0604020202020204" pitchFamily="34" charset="0"/>
              <a:buChar char="•"/>
            </a:pPr>
            <a:r>
              <a:rPr lang="en-US" altLang="en-US" sz="1400" b="0" kern="0" dirty="0">
                <a:solidFill>
                  <a:schemeClr val="tx1"/>
                </a:solidFill>
              </a:rPr>
              <a:t>FCC R&amp;O-FNPRM on 6 GHz</a:t>
            </a:r>
          </a:p>
          <a:p>
            <a:pPr lvl="1">
              <a:spcBef>
                <a:spcPts val="0"/>
              </a:spcBef>
              <a:buFont typeface="Arial" panose="020B0604020202020204" pitchFamily="34" charset="0"/>
              <a:buChar char="•"/>
            </a:pPr>
            <a:r>
              <a:rPr lang="en-US" altLang="en-US" sz="1400" kern="0" dirty="0">
                <a:solidFill>
                  <a:schemeClr val="tx1"/>
                </a:solidFill>
              </a:rPr>
              <a:t>The stay and extension</a:t>
            </a:r>
          </a:p>
          <a:p>
            <a:pPr>
              <a:spcBef>
                <a:spcPts val="0"/>
              </a:spcBef>
              <a:buFont typeface="Arial" panose="020B0604020202020204" pitchFamily="34" charset="0"/>
              <a:buChar char="•"/>
            </a:pPr>
            <a:endParaRPr lang="en-US" altLang="en-US" sz="1400" b="0" kern="0" dirty="0">
              <a:solidFill>
                <a:schemeClr val="tx1"/>
              </a:solidFill>
            </a:endParaRPr>
          </a:p>
          <a:p>
            <a:pPr>
              <a:spcBef>
                <a:spcPts val="0"/>
              </a:spcBef>
              <a:buFont typeface="Arial" panose="020B0604020202020204" pitchFamily="34" charset="0"/>
              <a:buChar char="•"/>
            </a:pPr>
            <a:endParaRPr lang="en-US" altLang="en-US" sz="1400" b="0" kern="0" dirty="0">
              <a:solidFill>
                <a:schemeClr val="tx1"/>
              </a:solidFill>
            </a:endParaRPr>
          </a:p>
          <a:p>
            <a:pPr>
              <a:spcBef>
                <a:spcPts val="0"/>
              </a:spcBef>
              <a:buFont typeface="Arial" panose="020B0604020202020204" pitchFamily="34" charset="0"/>
              <a:buChar char="•"/>
            </a:pPr>
            <a:endParaRPr lang="en-US" altLang="en-US" sz="1400" b="0" kern="0" dirty="0">
              <a:solidFill>
                <a:schemeClr val="tx1"/>
              </a:solidFill>
            </a:endParaRPr>
          </a:p>
          <a:p>
            <a:pPr>
              <a:spcBef>
                <a:spcPts val="0"/>
              </a:spcBef>
              <a:buFont typeface="Arial" panose="020B0604020202020204" pitchFamily="34" charset="0"/>
              <a:buChar char="•"/>
            </a:pPr>
            <a:endParaRPr lang="en-US" altLang="en-US" sz="1400" b="0" kern="0" dirty="0">
              <a:solidFill>
                <a:schemeClr val="tx1"/>
              </a:solidFill>
            </a:endParaRPr>
          </a:p>
          <a:p>
            <a:pPr>
              <a:spcBef>
                <a:spcPts val="0"/>
              </a:spcBef>
              <a:buFont typeface="Arial" panose="020B0604020202020204" pitchFamily="34" charset="0"/>
              <a:buChar char="•"/>
            </a:pPr>
            <a:r>
              <a:rPr lang="en-US" altLang="en-US" sz="1400" b="0" kern="0" dirty="0">
                <a:solidFill>
                  <a:schemeClr val="tx1"/>
                </a:solidFill>
              </a:rPr>
              <a:t>General discussion items</a:t>
            </a:r>
          </a:p>
          <a:p>
            <a:pPr lvl="1">
              <a:spcBef>
                <a:spcPts val="0"/>
              </a:spcBef>
              <a:buFont typeface="Arial" panose="020B0604020202020204" pitchFamily="34" charset="0"/>
              <a:buChar char="•"/>
            </a:pPr>
            <a:r>
              <a:rPr lang="en-US" sz="1400" dirty="0"/>
              <a:t> </a:t>
            </a:r>
          </a:p>
          <a:p>
            <a:pPr lvl="1">
              <a:spcBef>
                <a:spcPts val="0"/>
              </a:spcBef>
              <a:buFont typeface="Arial" panose="020B0604020202020204" pitchFamily="34" charset="0"/>
              <a:buChar char="•"/>
            </a:pPr>
            <a:r>
              <a:rPr lang="en-US" sz="1400" dirty="0"/>
              <a:t> </a:t>
            </a:r>
          </a:p>
        </p:txBody>
      </p:sp>
    </p:spTree>
    <p:extLst>
      <p:ext uri="{BB962C8B-B14F-4D97-AF65-F5344CB8AC3E}">
        <p14:creationId xmlns:p14="http://schemas.microsoft.com/office/powerpoint/2010/main" val="229327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799" y="534987"/>
            <a:ext cx="7770813" cy="469235"/>
          </a:xfrm>
        </p:spPr>
        <p:txBody>
          <a:bodyPr/>
          <a:lstStyle/>
          <a:p>
            <a:r>
              <a:rPr lang="en-US" altLang="en-US" sz="2400" dirty="0"/>
              <a:t>Administrative – motions and more</a:t>
            </a:r>
          </a:p>
        </p:txBody>
      </p:sp>
      <p:sp>
        <p:nvSpPr>
          <p:cNvPr id="16387" name="Content Placeholder 2"/>
          <p:cNvSpPr>
            <a:spLocks noGrp="1"/>
          </p:cNvSpPr>
          <p:nvPr>
            <p:ph idx="1"/>
          </p:nvPr>
        </p:nvSpPr>
        <p:spPr>
          <a:xfrm>
            <a:off x="685798" y="685800"/>
            <a:ext cx="8229602" cy="5789613"/>
          </a:xfrm>
        </p:spPr>
        <p:txBody>
          <a:bodyPr/>
          <a:lstStyle/>
          <a:p>
            <a:pPr lvl="4">
              <a:buFont typeface="Arial" panose="020B0604020202020204" pitchFamily="34" charset="0"/>
              <a:buChar char="•"/>
            </a:pPr>
            <a:endParaRPr lang="en-US" altLang="en-US" sz="800" dirty="0"/>
          </a:p>
          <a:p>
            <a:pPr lvl="4">
              <a:buFont typeface="Arial" panose="020B0604020202020204" pitchFamily="34" charset="0"/>
              <a:buChar char="•"/>
            </a:pPr>
            <a:endParaRPr lang="en-US" altLang="en-US" sz="600" u="sng" dirty="0"/>
          </a:p>
          <a:p>
            <a:pPr>
              <a:spcBef>
                <a:spcPts val="400"/>
              </a:spcBef>
              <a:buFont typeface="Arial" panose="020B0604020202020204" pitchFamily="34" charset="0"/>
              <a:buChar char="•"/>
            </a:pPr>
            <a:r>
              <a:rPr lang="en-US" altLang="en-US" sz="1800" u="sng" dirty="0"/>
              <a:t>Motion:</a:t>
            </a:r>
            <a:r>
              <a:rPr lang="en-US" altLang="en-US" sz="1800" dirty="0"/>
              <a:t> To approve the agenda as presented on previous slide</a:t>
            </a:r>
          </a:p>
          <a:p>
            <a:pPr>
              <a:spcBef>
                <a:spcPts val="0"/>
              </a:spcBef>
            </a:pPr>
            <a:r>
              <a:rPr lang="en-US" altLang="en-US" sz="1600" b="1" dirty="0"/>
              <a:t>	</a:t>
            </a:r>
            <a:r>
              <a:rPr lang="en-US" altLang="en-US" sz="1600" b="1" dirty="0">
                <a:solidFill>
                  <a:schemeClr val="tx1"/>
                </a:solidFill>
              </a:rPr>
              <a:t>	</a:t>
            </a:r>
            <a:r>
              <a:rPr lang="en-US" altLang="en-US" sz="1600" b="0" dirty="0">
                <a:solidFill>
                  <a:schemeClr val="tx1"/>
                </a:solidFill>
              </a:rPr>
              <a:t>Moved by: 	Stuart K.</a:t>
            </a:r>
          </a:p>
          <a:p>
            <a:pPr>
              <a:spcBef>
                <a:spcPts val="0"/>
              </a:spcBef>
            </a:pPr>
            <a:r>
              <a:rPr lang="en-US" altLang="en-US" sz="1600" b="0" dirty="0">
                <a:solidFill>
                  <a:schemeClr val="tx1"/>
                </a:solidFill>
              </a:rPr>
              <a:t>		Seconded by: 	Tim J.</a:t>
            </a:r>
          </a:p>
          <a:p>
            <a:pPr>
              <a:spcBef>
                <a:spcPts val="0"/>
              </a:spcBef>
            </a:pPr>
            <a:r>
              <a:rPr lang="en-US" altLang="en-US" sz="1600" b="0" dirty="0">
                <a:solidFill>
                  <a:schemeClr val="tx1"/>
                </a:solidFill>
              </a:rPr>
              <a:t>		Discussion?  	None</a:t>
            </a:r>
          </a:p>
          <a:p>
            <a:pPr lvl="1">
              <a:spcBef>
                <a:spcPts val="0"/>
              </a:spcBef>
            </a:pPr>
            <a:r>
              <a:rPr lang="en-US" altLang="en-US" sz="1600" dirty="0">
                <a:solidFill>
                  <a:schemeClr val="tx1"/>
                </a:solidFill>
              </a:rPr>
              <a:t>Vote:  Approved by unanimous consent</a:t>
            </a:r>
          </a:p>
          <a:p>
            <a:pPr>
              <a:spcBef>
                <a:spcPts val="400"/>
              </a:spcBef>
              <a:buFont typeface="Arial" panose="020B0604020202020204" pitchFamily="34" charset="0"/>
              <a:buChar char="•"/>
            </a:pPr>
            <a:r>
              <a:rPr lang="en-US" altLang="en-US" sz="1800" u="sng" dirty="0"/>
              <a:t>Motion:</a:t>
            </a:r>
            <a:r>
              <a:rPr lang="en-US" altLang="en-US" sz="1800" dirty="0"/>
              <a:t> </a:t>
            </a:r>
            <a:r>
              <a:rPr lang="en-GB" sz="1800" b="0" dirty="0"/>
              <a:t>To approve the minutes from the IEEE 802.18 Teleconference 11 June 2020 in document </a:t>
            </a:r>
            <a:r>
              <a:rPr lang="en-GB" sz="1800" b="0" dirty="0">
                <a:hlinkClick r:id="rId3"/>
              </a:rPr>
              <a:t>https://mentor.ieee.org/802.18/dcn/20/18-20-0093-00-0000-minutes-11jun20-rrtag-teleconference.docx</a:t>
            </a:r>
            <a:r>
              <a:rPr lang="en-GB" sz="1800" b="0" dirty="0"/>
              <a:t> </a:t>
            </a:r>
            <a:r>
              <a:rPr lang="en-US" sz="1800" b="0" dirty="0"/>
              <a:t> 12-Jun-2020 17:58:48 ET, </a:t>
            </a:r>
            <a:r>
              <a:rPr lang="en-US" altLang="en-US" sz="1800" b="0" dirty="0">
                <a:solidFill>
                  <a:schemeClr val="tx1"/>
                </a:solidFill>
              </a:rPr>
              <a:t>with editorial privilege for the 802.18 chair.</a:t>
            </a:r>
          </a:p>
          <a:p>
            <a:pPr marL="0" indent="0">
              <a:spcBef>
                <a:spcPts val="400"/>
              </a:spcBef>
            </a:pPr>
            <a:r>
              <a:rPr lang="en-US" altLang="en-US" sz="1200" b="0" dirty="0">
                <a:solidFill>
                  <a:schemeClr val="tx1"/>
                </a:solidFill>
              </a:rPr>
              <a:t>	</a:t>
            </a:r>
            <a:r>
              <a:rPr lang="en-US" altLang="en-US" sz="1600" b="0" dirty="0">
                <a:solidFill>
                  <a:schemeClr val="tx1"/>
                </a:solidFill>
              </a:rPr>
              <a:t>Moved by:  	Stuart K.</a:t>
            </a:r>
          </a:p>
          <a:p>
            <a:pPr marL="0" indent="0">
              <a:spcBef>
                <a:spcPts val="0"/>
              </a:spcBef>
            </a:pPr>
            <a:r>
              <a:rPr lang="en-US" altLang="en-US" sz="1600" b="0" dirty="0">
                <a:solidFill>
                  <a:schemeClr val="tx1"/>
                </a:solidFill>
              </a:rPr>
              <a:t>	Seconded by:	Ben R. </a:t>
            </a:r>
          </a:p>
          <a:p>
            <a:pPr marL="0" indent="0">
              <a:spcBef>
                <a:spcPts val="0"/>
              </a:spcBef>
            </a:pPr>
            <a:r>
              <a:rPr lang="en-US" altLang="en-US" sz="1600" b="0" dirty="0">
                <a:solidFill>
                  <a:schemeClr val="tx1"/>
                </a:solidFill>
              </a:rPr>
              <a:t>	Discussion?  	None</a:t>
            </a:r>
          </a:p>
          <a:p>
            <a:pPr lvl="1">
              <a:spcBef>
                <a:spcPts val="0"/>
              </a:spcBef>
            </a:pPr>
            <a:r>
              <a:rPr lang="en-US" altLang="en-US" sz="1600" dirty="0">
                <a:solidFill>
                  <a:schemeClr val="tx1"/>
                </a:solidFill>
              </a:rPr>
              <a:t>Vote:  Approved by unanimous consent</a:t>
            </a:r>
          </a:p>
          <a:p>
            <a:pPr lvl="2">
              <a:spcBef>
                <a:spcPts val="0"/>
              </a:spcBef>
              <a:buFont typeface="Arial" panose="020B0604020202020204" pitchFamily="34" charset="0"/>
              <a:buChar char="•"/>
            </a:pPr>
            <a:endParaRPr lang="en-US" altLang="en-US" sz="1200" b="0" dirty="0">
              <a:solidFill>
                <a:schemeClr val="tx1"/>
              </a:solidFill>
            </a:endParaRPr>
          </a:p>
          <a:p>
            <a:pPr marL="285750" indent="-285750">
              <a:spcBef>
                <a:spcPts val="400"/>
              </a:spcBef>
              <a:buFont typeface="Arial" panose="020B0604020202020204" pitchFamily="34" charset="0"/>
              <a:buChar char="•"/>
            </a:pPr>
            <a:r>
              <a:rPr lang="en-US" altLang="en-US" sz="1800" b="0" dirty="0">
                <a:solidFill>
                  <a:schemeClr val="tx1"/>
                </a:solidFill>
              </a:rPr>
              <a:t>For September 2020 Wireless Interim (Atlanta) , the Wireless Chairs will be meeting – 24June20, 11:00et  (and again 14Jul20 @ 11:00et for the plenary) </a:t>
            </a:r>
            <a:endParaRPr lang="en-US" altLang="en-US" sz="1200" dirty="0">
              <a:solidFill>
                <a:schemeClr val="tx1"/>
              </a:solidFill>
            </a:endParaRPr>
          </a:p>
          <a:p>
            <a:pPr marL="1543050" lvl="3">
              <a:buFont typeface="Arial" panose="020B0604020202020204" pitchFamily="34" charset="0"/>
              <a:buChar char="•"/>
            </a:pPr>
            <a:endParaRPr lang="en-US" altLang="en-US" sz="1000" b="0" dirty="0">
              <a:solidFill>
                <a:schemeClr val="tx1"/>
              </a:solidFill>
            </a:endParaRPr>
          </a:p>
          <a:p>
            <a:pPr marL="285750" indent="-285750">
              <a:spcBef>
                <a:spcPts val="400"/>
              </a:spcBef>
              <a:buFont typeface="Arial" panose="020B0604020202020204" pitchFamily="34" charset="0"/>
              <a:buChar char="•"/>
            </a:pPr>
            <a:r>
              <a:rPr lang="en-US" altLang="en-US" sz="1800" b="0" dirty="0">
                <a:solidFill>
                  <a:schemeClr val="tx1"/>
                </a:solidFill>
              </a:rPr>
              <a:t>For November 2020 Plenary (Bangkok), the LMSC call on 07July will decide. </a:t>
            </a:r>
          </a:p>
          <a:p>
            <a:pPr marL="685800" lvl="1">
              <a:spcBef>
                <a:spcPts val="400"/>
              </a:spcBef>
              <a:buFont typeface="Arial" panose="020B0604020202020204" pitchFamily="34" charset="0"/>
              <a:buChar char="•"/>
            </a:pPr>
            <a:r>
              <a:rPr lang="en-US" altLang="en-US" sz="1600" dirty="0">
                <a:solidFill>
                  <a:schemeClr val="tx1"/>
                </a:solidFill>
              </a:rPr>
              <a:t>The survey (will be anonymous) has been sent out to everyone, on travel etc.  </a:t>
            </a:r>
          </a:p>
          <a:p>
            <a:pPr marL="685800" lvl="1">
              <a:spcBef>
                <a:spcPts val="400"/>
              </a:spcBef>
              <a:buFont typeface="Arial" panose="020B0604020202020204" pitchFamily="34" charset="0"/>
              <a:buChar char="•"/>
            </a:pPr>
            <a:r>
              <a:rPr lang="en-US" altLang="en-US" sz="1600" dirty="0">
                <a:solidFill>
                  <a:schemeClr val="tx1"/>
                </a:solidFill>
              </a:rPr>
              <a:t>Would like responses by the 20</a:t>
            </a:r>
            <a:r>
              <a:rPr lang="en-US" altLang="en-US" sz="1600" baseline="30000" dirty="0">
                <a:solidFill>
                  <a:schemeClr val="tx1"/>
                </a:solidFill>
              </a:rPr>
              <a:t>th</a:t>
            </a:r>
            <a:r>
              <a:rPr lang="en-US" altLang="en-US" sz="1600" dirty="0">
                <a:solidFill>
                  <a:schemeClr val="tx1"/>
                </a:solidFill>
              </a:rPr>
              <a:t>.</a:t>
            </a:r>
          </a:p>
          <a:p>
            <a:pPr>
              <a:spcBef>
                <a:spcPts val="0"/>
              </a:spcBef>
              <a:buFont typeface="Arial" panose="020B0604020202020204" pitchFamily="34" charset="0"/>
              <a:buChar char="•"/>
            </a:pPr>
            <a:r>
              <a:rPr lang="en-US" altLang="en-US" sz="1800" b="0" dirty="0">
                <a:solidFill>
                  <a:schemeClr val="tx1"/>
                </a:solidFill>
              </a:rPr>
              <a:t> </a:t>
            </a:r>
          </a:p>
          <a:p>
            <a:pPr>
              <a:spcBef>
                <a:spcPts val="0"/>
              </a:spcBef>
              <a:buFont typeface="Arial" panose="020B0604020202020204" pitchFamily="34" charset="0"/>
              <a:buChar char="•"/>
            </a:pPr>
            <a:endParaRPr lang="en-US" altLang="en-US" sz="1800" b="0" dirty="0">
              <a:solidFill>
                <a:schemeClr val="tx1"/>
              </a:solidFill>
            </a:endParaRP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8</a:t>
            </a:fld>
            <a:endParaRPr lang="en-US" altLang="en-US" sz="1200" b="0" dirty="0"/>
          </a:p>
        </p:txBody>
      </p:sp>
      <p:sp>
        <p:nvSpPr>
          <p:cNvPr id="2" name="Date Placeholder 1"/>
          <p:cNvSpPr>
            <a:spLocks noGrp="1"/>
          </p:cNvSpPr>
          <p:nvPr>
            <p:ph type="dt" idx="15"/>
          </p:nvPr>
        </p:nvSpPr>
        <p:spPr/>
        <p:txBody>
          <a:bodyPr/>
          <a:lstStyle/>
          <a:p>
            <a:r>
              <a:rPr lang="en-US"/>
              <a:t>18 Jun 20</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3162416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799" y="534987"/>
            <a:ext cx="7770813" cy="469235"/>
          </a:xfrm>
        </p:spPr>
        <p:txBody>
          <a:bodyPr/>
          <a:lstStyle/>
          <a:p>
            <a:r>
              <a:rPr lang="en-US" altLang="en-US" sz="2400" dirty="0"/>
              <a:t>Administrative – more</a:t>
            </a:r>
          </a:p>
        </p:txBody>
      </p:sp>
      <p:sp>
        <p:nvSpPr>
          <p:cNvPr id="16387" name="Content Placeholder 2"/>
          <p:cNvSpPr>
            <a:spLocks noGrp="1"/>
          </p:cNvSpPr>
          <p:nvPr>
            <p:ph idx="1"/>
          </p:nvPr>
        </p:nvSpPr>
        <p:spPr>
          <a:xfrm>
            <a:off x="685798" y="1004222"/>
            <a:ext cx="8229602" cy="5471191"/>
          </a:xfrm>
        </p:spPr>
        <p:txBody>
          <a:bodyPr/>
          <a:lstStyle/>
          <a:p>
            <a:pPr marL="285750" indent="-285750">
              <a:spcBef>
                <a:spcPts val="400"/>
              </a:spcBef>
              <a:buFont typeface="Arial" panose="020B0604020202020204" pitchFamily="34" charset="0"/>
              <a:buChar char="•"/>
            </a:pPr>
            <a:r>
              <a:rPr lang="en-US" altLang="en-US" sz="1800" b="0" dirty="0">
                <a:solidFill>
                  <a:schemeClr val="tx1"/>
                </a:solidFill>
              </a:rPr>
              <a:t>For July 2020 Plenary: </a:t>
            </a:r>
            <a:endParaRPr lang="en-US" altLang="en-US" sz="1200" dirty="0">
              <a:solidFill>
                <a:schemeClr val="tx1"/>
              </a:solidFill>
            </a:endParaRPr>
          </a:p>
          <a:p>
            <a:pPr marL="685800" lvl="1">
              <a:spcBef>
                <a:spcPts val="400"/>
              </a:spcBef>
              <a:buFont typeface="Arial" panose="020B0604020202020204" pitchFamily="34" charset="0"/>
              <a:buChar char="•"/>
            </a:pPr>
            <a:r>
              <a:rPr lang="en-US" altLang="en-US" sz="1600" b="0" dirty="0">
                <a:solidFill>
                  <a:schemeClr val="tx1"/>
                </a:solidFill>
              </a:rPr>
              <a:t>LMSC motion to temporarily change rules for a July 2020 electronic Plenary, passed</a:t>
            </a:r>
          </a:p>
          <a:p>
            <a:pPr marL="685800" lvl="1">
              <a:spcBef>
                <a:spcPts val="400"/>
              </a:spcBef>
              <a:buFont typeface="Arial" panose="020B0604020202020204" pitchFamily="34" charset="0"/>
              <a:buChar char="•"/>
            </a:pPr>
            <a:r>
              <a:rPr lang="en-US" sz="1600" dirty="0"/>
              <a:t>The plenary will start Friday 10 July 20 13:00 EDT, with an EC meeting</a:t>
            </a:r>
          </a:p>
          <a:p>
            <a:pPr marL="685800" lvl="1">
              <a:spcBef>
                <a:spcPts val="400"/>
              </a:spcBef>
              <a:buFont typeface="Arial" panose="020B0604020202020204" pitchFamily="34" charset="0"/>
              <a:buChar char="•"/>
            </a:pPr>
            <a:r>
              <a:rPr lang="en-US" sz="1600" dirty="0"/>
              <a:t>And close on Friday 24 July 20 17:00 EDT, with an EC meeting.</a:t>
            </a:r>
          </a:p>
          <a:p>
            <a:pPr marL="1543050" lvl="3">
              <a:buFont typeface="Arial" panose="020B0604020202020204" pitchFamily="34" charset="0"/>
              <a:buChar char="•"/>
            </a:pPr>
            <a:endParaRPr lang="en-US" altLang="en-US" sz="1000" b="0" dirty="0">
              <a:solidFill>
                <a:schemeClr val="tx1"/>
              </a:solidFill>
            </a:endParaRPr>
          </a:p>
          <a:p>
            <a:pPr marL="285750">
              <a:spcBef>
                <a:spcPts val="400"/>
              </a:spcBef>
              <a:buFont typeface="Arial" panose="020B0604020202020204" pitchFamily="34" charset="0"/>
              <a:buChar char="•"/>
            </a:pPr>
            <a:r>
              <a:rPr lang="en-US" altLang="en-US" sz="1800" b="0" dirty="0">
                <a:solidFill>
                  <a:schemeClr val="tx1"/>
                </a:solidFill>
              </a:rPr>
              <a:t>For the RR-TAG, we will have 2 meetings during a plenary session, which will be: </a:t>
            </a:r>
          </a:p>
          <a:p>
            <a:pPr lvl="1"/>
            <a:r>
              <a:rPr lang="en-US" sz="1800" dirty="0">
                <a:solidFill>
                  <a:schemeClr val="tx1"/>
                </a:solidFill>
                <a:cs typeface="+mn-cs"/>
              </a:rPr>
              <a:t>1)  </a:t>
            </a:r>
            <a:r>
              <a:rPr lang="en-US" sz="1600" dirty="0">
                <a:solidFill>
                  <a:schemeClr val="tx1"/>
                </a:solidFill>
                <a:cs typeface="+mn-cs"/>
              </a:rPr>
              <a:t>Thursday, 16 July 2020, 15:00-17:00 EDT (opening)</a:t>
            </a:r>
          </a:p>
          <a:p>
            <a:pPr lvl="1"/>
            <a:r>
              <a:rPr lang="en-US" sz="1600" dirty="0">
                <a:solidFill>
                  <a:schemeClr val="tx1"/>
                </a:solidFill>
                <a:cs typeface="+mn-cs"/>
              </a:rPr>
              <a:t>2)  Thursday, 23 July 2020, 15:00-17:00 EDT  (closing) </a:t>
            </a:r>
          </a:p>
          <a:p>
            <a:pPr lvl="1">
              <a:buFont typeface="Arial" panose="020B0604020202020204" pitchFamily="34" charset="0"/>
              <a:buChar char="•"/>
            </a:pPr>
            <a:r>
              <a:rPr lang="en-US" sz="1600" dirty="0">
                <a:solidFill>
                  <a:schemeClr val="tx1"/>
                </a:solidFill>
                <a:cs typeface="+mn-cs"/>
              </a:rPr>
              <a:t>As RR-TAG has done in plenaries,  </a:t>
            </a:r>
            <a:r>
              <a:rPr lang="en-US" sz="1600" b="1" u="sng" dirty="0">
                <a:solidFill>
                  <a:schemeClr val="tx1"/>
                </a:solidFill>
                <a:highlight>
                  <a:srgbClr val="FFFF00"/>
                </a:highlight>
                <a:cs typeface="+mn-cs"/>
              </a:rPr>
              <a:t>it will take attending both for attendance credit. </a:t>
            </a:r>
          </a:p>
          <a:p>
            <a:pPr lvl="1">
              <a:buFont typeface="Arial" panose="020B0604020202020204" pitchFamily="34" charset="0"/>
              <a:buChar char="•"/>
            </a:pPr>
            <a:r>
              <a:rPr lang="en-US" sz="1600" dirty="0">
                <a:solidFill>
                  <a:schemeClr val="tx1"/>
                </a:solidFill>
                <a:cs typeface="+mn-cs"/>
              </a:rPr>
              <a:t>Call-in is in back up slides here, on the 802.18 web site and an email soon. </a:t>
            </a:r>
          </a:p>
          <a:p>
            <a:pPr lvl="2">
              <a:buFont typeface="Arial" panose="020B0604020202020204" pitchFamily="34" charset="0"/>
              <a:buChar char="•"/>
            </a:pPr>
            <a:endParaRPr lang="en-US" sz="1200" dirty="0">
              <a:solidFill>
                <a:schemeClr val="tx1"/>
              </a:solidFill>
              <a:cs typeface="+mn-cs"/>
            </a:endParaRPr>
          </a:p>
          <a:p>
            <a:pPr>
              <a:buFont typeface="Arial" panose="020B0604020202020204" pitchFamily="34" charset="0"/>
              <a:buChar char="•"/>
            </a:pPr>
            <a:r>
              <a:rPr lang="en-US" sz="1800" b="0" dirty="0">
                <a:solidFill>
                  <a:schemeClr val="tx1"/>
                </a:solidFill>
              </a:rPr>
              <a:t>Elections will be held, for RR-TAG, during meeting on 16 July 20. </a:t>
            </a:r>
          </a:p>
          <a:p>
            <a:pPr lvl="1">
              <a:buFont typeface="Arial" panose="020B0604020202020204" pitchFamily="34" charset="0"/>
              <a:buChar char="•"/>
            </a:pPr>
            <a:r>
              <a:rPr lang="en-US" sz="1600" dirty="0">
                <a:solidFill>
                  <a:schemeClr val="tx1"/>
                </a:solidFill>
                <a:cs typeface="+mn-cs"/>
              </a:rPr>
              <a:t>Nominations have been re-opened per the email on 15 June 20 (Monday). </a:t>
            </a:r>
          </a:p>
          <a:p>
            <a:pPr lvl="1">
              <a:buFont typeface="Arial" panose="020B0604020202020204" pitchFamily="34" charset="0"/>
              <a:buChar char="•"/>
            </a:pPr>
            <a:r>
              <a:rPr lang="en-US" sz="1600" dirty="0">
                <a:solidFill>
                  <a:schemeClr val="tx1"/>
                </a:solidFill>
                <a:cs typeface="+mn-cs"/>
              </a:rPr>
              <a:t>Nominations will close on 01 July 2020 – </a:t>
            </a:r>
            <a:r>
              <a:rPr lang="en-US" sz="1600" dirty="0" err="1">
                <a:solidFill>
                  <a:schemeClr val="tx1"/>
                </a:solidFill>
                <a:cs typeface="+mn-cs"/>
              </a:rPr>
              <a:t>AoE</a:t>
            </a:r>
            <a:r>
              <a:rPr lang="en-US" sz="1600" dirty="0">
                <a:solidFill>
                  <a:schemeClr val="tx1"/>
                </a:solidFill>
                <a:cs typeface="+mn-cs"/>
              </a:rPr>
              <a:t>.   Send to 802.18 chair. </a:t>
            </a:r>
          </a:p>
          <a:p>
            <a:pPr lvl="1">
              <a:buFont typeface="Arial" panose="020B0604020202020204" pitchFamily="34" charset="0"/>
              <a:buChar char="•"/>
            </a:pPr>
            <a:r>
              <a:rPr lang="en-US" sz="1600" dirty="0">
                <a:solidFill>
                  <a:schemeClr val="tx1"/>
                </a:solidFill>
                <a:cs typeface="+mn-cs"/>
              </a:rPr>
              <a:t>The current 802.18 Chair will run for re-election. </a:t>
            </a:r>
          </a:p>
          <a:p>
            <a:pPr lvl="1">
              <a:buFont typeface="Arial" panose="020B0604020202020204" pitchFamily="34" charset="0"/>
              <a:buChar char="•"/>
            </a:pPr>
            <a:r>
              <a:rPr lang="en-US" sz="1600" dirty="0"/>
              <a:t>Remember, officers must be IEEE SA members </a:t>
            </a:r>
          </a:p>
          <a:p>
            <a:pPr lvl="1">
              <a:buFont typeface="Arial" panose="020B0604020202020204" pitchFamily="34" charset="0"/>
              <a:buChar char="•"/>
            </a:pPr>
            <a:r>
              <a:rPr lang="en-US" sz="1600" dirty="0"/>
              <a:t>And Chairs and Vice-Chairs require letters of endorsement and affiliation to the IEEE 802 recording secretary ahead of time.  </a:t>
            </a:r>
          </a:p>
          <a:p>
            <a:pPr lvl="1">
              <a:buFont typeface="Arial" panose="020B0604020202020204" pitchFamily="34" charset="0"/>
              <a:buChar char="•"/>
            </a:pPr>
            <a:endParaRPr lang="en-US" sz="1600" dirty="0">
              <a:solidFill>
                <a:schemeClr val="tx1"/>
              </a:solidFill>
              <a:cs typeface="+mn-cs"/>
            </a:endParaRP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9</a:t>
            </a:fld>
            <a:endParaRPr lang="en-US" altLang="en-US" sz="1200" b="0" dirty="0"/>
          </a:p>
        </p:txBody>
      </p:sp>
      <p:sp>
        <p:nvSpPr>
          <p:cNvPr id="2" name="Date Placeholder 1"/>
          <p:cNvSpPr>
            <a:spLocks noGrp="1"/>
          </p:cNvSpPr>
          <p:nvPr>
            <p:ph type="dt" idx="15"/>
          </p:nvPr>
        </p:nvSpPr>
        <p:spPr/>
        <p:txBody>
          <a:bodyPr/>
          <a:lstStyle/>
          <a:p>
            <a:r>
              <a:rPr lang="en-US"/>
              <a:t>18 Jun 20</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496934730"/>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49919</TotalTime>
  <Words>6860</Words>
  <Application>Microsoft Office PowerPoint</Application>
  <PresentationFormat>On-screen Show (4:3)</PresentationFormat>
  <Paragraphs>733</Paragraphs>
  <Slides>32</Slides>
  <Notes>17</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2</vt:i4>
      </vt:variant>
      <vt:variant>
        <vt:lpstr>Slide Titles</vt:lpstr>
      </vt:variant>
      <vt:variant>
        <vt:i4>32</vt:i4>
      </vt:variant>
    </vt:vector>
  </HeadingPairs>
  <TitlesOfParts>
    <vt:vector size="41" baseType="lpstr">
      <vt:lpstr>Arial</vt:lpstr>
      <vt:lpstr>Calibri</vt:lpstr>
      <vt:lpstr>Helvetica</vt:lpstr>
      <vt:lpstr>Monotype Sorts</vt:lpstr>
      <vt:lpstr>Times New Roman</vt:lpstr>
      <vt:lpstr>Wingdings</vt:lpstr>
      <vt:lpstr>Office Theme</vt:lpstr>
      <vt:lpstr>Document</vt:lpstr>
      <vt:lpstr>Packager Shell Object</vt:lpstr>
      <vt:lpstr>IEEE 802.18 RR-TAG Teleconference Agenda</vt:lpstr>
      <vt:lpstr>Call to Order / Administrative Items</vt:lpstr>
      <vt:lpstr>Other Guidelines for IEEE WG Meetings</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Agenda</vt:lpstr>
      <vt:lpstr>Administrative – motions and more</vt:lpstr>
      <vt:lpstr>Administrative – more</vt:lpstr>
      <vt:lpstr>EU items to share -1  - will discuss next week</vt:lpstr>
      <vt:lpstr>EU items to share -2 will discuss next week</vt:lpstr>
      <vt:lpstr>ITU-R items to share will discuss next week</vt:lpstr>
      <vt:lpstr>FCC R&amp;O 6 GHz</vt:lpstr>
      <vt:lpstr>FCC FNPRM 6 GHz</vt:lpstr>
      <vt:lpstr>General Discussion Items</vt:lpstr>
      <vt:lpstr>Actions Required</vt:lpstr>
      <vt:lpstr>Any Other Business</vt:lpstr>
      <vt:lpstr>Adjourn</vt:lpstr>
      <vt:lpstr>PowerPoint Presentation</vt:lpstr>
      <vt:lpstr>PowerPoint Presentation</vt:lpstr>
      <vt:lpstr>PowerPoint Presentation</vt:lpstr>
      <vt:lpstr>Calendars</vt:lpstr>
      <vt:lpstr>FCC R&amp;O and FNPRM 6GHz -2</vt:lpstr>
      <vt:lpstr>ITU-R SM.2352 on THz</vt:lpstr>
      <vt:lpstr>ITU-R THz SM.2352 submission – standing by</vt:lpstr>
      <vt:lpstr>ITU-R SM.2352 on THz</vt:lpstr>
      <vt:lpstr>Responsibilities of Working Group Officers</vt:lpstr>
      <vt:lpstr>Responsibilities of WG Chair</vt:lpstr>
      <vt:lpstr>Responsibilities of WG Vice Chair</vt:lpstr>
      <vt:lpstr>Responsibilities of WG Secretary</vt:lpstr>
      <vt:lpstr>PowerPoint Presentation</vt:lpstr>
      <vt:lpstr>PowerPoint Presentation</vt:lpstr>
    </vt:vector>
  </TitlesOfParts>
  <Company>Hewlett 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802.18 RR-TAG Meeting Agenda</dc:title>
  <dc:creator/>
  <cp:lastModifiedBy>Holcomb, Jay</cp:lastModifiedBy>
  <cp:revision>2922</cp:revision>
  <cp:lastPrinted>1601-01-01T00:00:00Z</cp:lastPrinted>
  <dcterms:created xsi:type="dcterms:W3CDTF">2016-03-03T14:54:45Z</dcterms:created>
  <dcterms:modified xsi:type="dcterms:W3CDTF">2020-06-19T03:07:05Z</dcterms:modified>
</cp:coreProperties>
</file>