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34"/>
  </p:notesMasterIdLst>
  <p:handoutMasterIdLst>
    <p:handoutMasterId r:id="rId35"/>
  </p:handoutMasterIdLst>
  <p:sldIdLst>
    <p:sldId id="256" r:id="rId2"/>
    <p:sldId id="341" r:id="rId3"/>
    <p:sldId id="329" r:id="rId4"/>
    <p:sldId id="604" r:id="rId5"/>
    <p:sldId id="624" r:id="rId6"/>
    <p:sldId id="605" r:id="rId7"/>
    <p:sldId id="516" r:id="rId8"/>
    <p:sldId id="596" r:id="rId9"/>
    <p:sldId id="688" r:id="rId10"/>
    <p:sldId id="603" r:id="rId11"/>
    <p:sldId id="606" r:id="rId12"/>
    <p:sldId id="608" r:id="rId13"/>
    <p:sldId id="675" r:id="rId14"/>
    <p:sldId id="683" r:id="rId15"/>
    <p:sldId id="685" r:id="rId16"/>
    <p:sldId id="650" r:id="rId17"/>
    <p:sldId id="498" r:id="rId18"/>
    <p:sldId id="402" r:id="rId19"/>
    <p:sldId id="403" r:id="rId20"/>
    <p:sldId id="673" r:id="rId21"/>
    <p:sldId id="687" r:id="rId22"/>
    <p:sldId id="679" r:id="rId23"/>
    <p:sldId id="672" r:id="rId24"/>
    <p:sldId id="671" r:id="rId25"/>
    <p:sldId id="664" r:id="rId26"/>
    <p:sldId id="663" r:id="rId27"/>
    <p:sldId id="425" r:id="rId28"/>
    <p:sldId id="652" r:id="rId29"/>
    <p:sldId id="689" r:id="rId30"/>
    <p:sldId id="549" r:id="rId31"/>
    <p:sldId id="656" r:id="rId32"/>
    <p:sldId id="655" r:id="rId3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7C80"/>
    <a:srgbClr val="990033"/>
    <a:srgbClr val="993300"/>
    <a:srgbClr val="CC6600"/>
    <a:srgbClr val="85DFFF"/>
    <a:srgbClr val="D5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46" autoAdjust="0"/>
    <p:restoredTop sz="96215" autoAdjust="0"/>
  </p:normalViewPr>
  <p:slideViewPr>
    <p:cSldViewPr>
      <p:cViewPr varScale="1">
        <p:scale>
          <a:sx n="81" d="100"/>
          <a:sy n="81" d="100"/>
        </p:scale>
        <p:origin x="96" y="726"/>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17-Jun-20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mentor.ieee.org/802.18/dcn/20/18-20-0052"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0.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8086545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a:buFont typeface="Arial" panose="020B0604020202020204" pitchFamily="34" charset="0"/>
              <a:buChar char="•"/>
            </a:pPr>
            <a:r>
              <a:rPr lang="en-US" sz="1800" b="0" dirty="0"/>
              <a:t>From 802.15.3d, ITU-R SM.2352 on THz communications updates, </a:t>
            </a:r>
            <a:r>
              <a:rPr lang="en-US" sz="1800" dirty="0"/>
              <a:t>standing by  </a:t>
            </a:r>
          </a:p>
          <a:p>
            <a:pPr lvl="1">
              <a:buFont typeface="Arial" panose="020B0604020202020204" pitchFamily="34" charset="0"/>
              <a:buChar char="•"/>
            </a:pPr>
            <a:r>
              <a:rPr lang="en-US" sz="1600" dirty="0"/>
              <a:t>ITU-R WP1A 29May20 meeting is postponed until 24Nov20, no word if e-meeting, we are on standby.  Mentor: </a:t>
            </a:r>
            <a:r>
              <a:rPr lang="en-US" sz="1600" u="sng" dirty="0">
                <a:hlinkClick r:id="rId3"/>
              </a:rPr>
              <a:t>https://mentor.ieee.org/802.18/dcn/20/18-20-0052</a:t>
            </a:r>
            <a:endParaRPr lang="en-US" sz="16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9555631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7911591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8121276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7513598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5551131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6547337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18 Jun 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18 Jun 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18 Jun 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802.18-20/0094r00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portal.etsi.org/tb.aspx?tbid=729&amp;SubTB=729"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cept.org/ecc/groups/ecc/wg-se/client/introduction/" TargetMode="External"/><Relationship Id="rId7" Type="http://schemas.openxmlformats.org/officeDocument/2006/relationships/image" Target="../media/image4.wmf"/><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fm-57/client/introduction/" TargetMode="External"/><Relationship Id="rId5" Type="http://schemas.openxmlformats.org/officeDocument/2006/relationships/hyperlink" Target="https://cept.org/ecc/groups/ecc/wg-fm/client/introduction/" TargetMode="External"/><Relationship Id="rId4" Type="http://schemas.openxmlformats.org/officeDocument/2006/relationships/hyperlink" Target="https://cept.org/ecc/groups/ecc/wg-se/se-45/client/introduction/"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8/dcn/19/18-19-0152-00-0000-summary-of-the-decisions-of-selected-agenda-items-in-wrc-19.pptx" TargetMode="External"/><Relationship Id="rId13" Type="http://schemas.openxmlformats.org/officeDocument/2006/relationships/hyperlink" Target="https://www.itu.int/go/ITU-R/sg5" TargetMode="External"/><Relationship Id="rId3"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7" Type="http://schemas.openxmlformats.org/officeDocument/2006/relationships/hyperlink" Target="https://mentor.ieee.org/802.18/dcn/17/18-17-0073-07-0000-ieee-802-viewpoints-on-wrc-19-agenda-items.pptx" TargetMode="External"/><Relationship Id="rId12" Type="http://schemas.openxmlformats.org/officeDocument/2006/relationships/hyperlink" Target="https://www.itu.int/go/ITU-R/wp1c" TargetMode="External"/><Relationship Id="rId2" Type="http://schemas.openxmlformats.org/officeDocument/2006/relationships/notesSlide" Target="../notesSlides/notesSlide7.xml"/><Relationship Id="rId16" Type="http://schemas.openxmlformats.org/officeDocument/2006/relationships/hyperlink" Target="https://www.itu.int/events/eventdetails.asp?eventid=17206" TargetMode="External"/><Relationship Id="rId1" Type="http://schemas.openxmlformats.org/officeDocument/2006/relationships/slideLayout" Target="../slideLayouts/slideLayout1.xml"/><Relationship Id="rId6" Type="http://schemas.openxmlformats.org/officeDocument/2006/relationships/hyperlink" Target="https://www.itu.int/en/ITU-R/conferences/wrc/2019/Documents/PFA-WRC19-E.pdf" TargetMode="External"/><Relationship Id="rId11" Type="http://schemas.openxmlformats.org/officeDocument/2006/relationships/hyperlink" Target="https://www.itu.int/go/ITU-R/wp1a" TargetMode="External"/><Relationship Id="rId5" Type="http://schemas.openxmlformats.org/officeDocument/2006/relationships/hyperlink" Target="https://cept.org/ecc/groups/ecc/cpg/page/weekly-report-from-wrc-19/" TargetMode="External"/><Relationship Id="rId15" Type="http://schemas.openxmlformats.org/officeDocument/2006/relationships/hyperlink" Target="https://www.itu.int/go/ITU-R/wp5d" TargetMode="External"/><Relationship Id="rId10" Type="http://schemas.openxmlformats.org/officeDocument/2006/relationships/hyperlink" Target="https://www.itu.int/go/ITU-R/sg1" TargetMode="External"/><Relationship Id="rId4" Type="http://schemas.openxmlformats.org/officeDocument/2006/relationships/hyperlink" Target="https://cept.org/ecc/groups/ecc/cpg/page/weekly-report-from-wrc-19" TargetMode="External"/><Relationship Id="rId9" Type="http://schemas.openxmlformats.org/officeDocument/2006/relationships/hyperlink" Target="https://www.itu.int/en/events/Pages/Calendar-Events.aspx?sector=ITU-R" TargetMode="External"/><Relationship Id="rId14" Type="http://schemas.openxmlformats.org/officeDocument/2006/relationships/hyperlink" Target="https://www.itu.int/go/ITU-R/wp5a"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urldefense.proofpoint.com/v2/url?u=https-3A__docs.fcc.gov_public_attachments_DOC-2D363451A1.docx&amp;d=DwMFAg&amp;c=pqcuzKEN_84c78MOSc5_fw&amp;r=z8R-nWJ8GIxwjOjNKhEFByb-tZ6XE3GZXWSggNdVo-w&amp;m=qkYmo1P6XmH1YvH1UkP-tyoCfcURwF2UYPYmrj-ahdc&amp;s=C2AkcvEPrUX932nUH8F7u7RFWhncPxXDubaY_WcjOgY&amp;e="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hyperlink" Target="https://www.federalregister.gov/documents/2020/05/26/2020-11236/unlicensed-use-of-the-6-ghz-band?utm_campaign=subscription+mailing+list&amp;utm_source=federalregister.gov&amp;utm_medium=email" TargetMode="External"/><Relationship Id="rId4" Type="http://schemas.openxmlformats.org/officeDocument/2006/relationships/hyperlink" Target="https://www.fcc.gov/ecfs/search/filings?proceedings_name=18-295&amp;sort=date_disseminated,DESC"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20/18-20-0062-02-0000-fcc-r-o-fnprm-promoting-unlicensed-use-of-the-6ghz-band-et-18-295.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www.federalregister.gov/documents/2020/05/28/2020-11320/unlicensed-use-of-the-6-ghz-band?utm_campaign=subscription+mailing+list&amp;utm_source=federalregister.gov&amp;utm_medium=emai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15-0000-teleconference-call-in-info.pptx" TargetMode="External"/><Relationship Id="rId1" Type="http://schemas.openxmlformats.org/officeDocument/2006/relationships/slideLayout" Target="../slideLayouts/slideLayout1.xml"/><Relationship Id="rId4" Type="http://schemas.openxmlformats.org/officeDocument/2006/relationships/hyperlink" Target="http://ieee802.org/16/cal-temp.html"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c65329f017bd7a77e763eeb88cf0a699" TargetMode="External"/><Relationship Id="rId2" Type="http://schemas.openxmlformats.org/officeDocument/2006/relationships/hyperlink" Target="https://ieee802.my.webex.com/ieee802.my/j.php?MTID=mc65329f017bd7a77e763eeb88cf0a699" TargetMode="External"/><Relationship Id="rId1" Type="http://schemas.openxmlformats.org/officeDocument/2006/relationships/slideLayout" Target="../slideLayouts/slideLayout2.xml"/><Relationship Id="rId5" Type="http://schemas.openxmlformats.org/officeDocument/2006/relationships/hyperlink" Target="https://collaborationhelp.cisco.com/article/WBX000029055" TargetMode="External"/><Relationship Id="rId4" Type="http://schemas.openxmlformats.org/officeDocument/2006/relationships/hyperlink" Target="tel:%2B44-20-3198-8144,,*01*796860468%23%23*01*"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ieee802.my.webex.com/ieee802.my/j.php?MTID=m9f99a72a0130ab9c299bdc62828ddfae" TargetMode="External"/><Relationship Id="rId7" Type="http://schemas.openxmlformats.org/officeDocument/2006/relationships/hyperlink" Target="https://calendar.google.com/calendar/r/eventedit/copy/MGRodmwzamRmZ2N2bWluZHVycDg0bzhkYW9fMjAyMDA3MTZUMTkwMDAwWiBjMmdlZHR0YWJ0Ymo0YnBzMjNqNDg0NzAwNEBn"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www.google.com/calendar/event?eid=MGRodmwzamRmZ2N2bWluZHVycDg0bzhkYW9fMjAyMDA3MTZUMTkwMDAwWiBjMmdlZHR0YWJ0Ymo0YnBzMjNqNDg0NzAwNEBn&amp;ctz=America/New_York" TargetMode="External"/><Relationship Id="rId5" Type="http://schemas.openxmlformats.org/officeDocument/2006/relationships/hyperlink" Target="https://collaborationhelp.cisco.com/article/WBX000029055" TargetMode="External"/><Relationship Id="rId4" Type="http://schemas.openxmlformats.org/officeDocument/2006/relationships/hyperlink" Target="https://maps.google.com/maps?hl=en&amp;q=https%3A%2F%2Fieee802.my.webex.com%2Fieee802.my%2Fj.php%3FMTID%3Dm9f99a72a0130ab9c299bdc62828ddfae%2C%20"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16/cal-temp.html"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fcc.gov/document/promoting-unlicensed-use-6-ghz-band-0"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www.federalregister.gov/documents/2020/04/24/2020-08724/open-commission-meeting-by-teleconference-thursday-april-23-2020?utm_campaign=subscription+mailing+list&amp;utm_source=federalregister.gov&amp;utm_medium=email"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hyperlink" Target="https://mentor.ieee.org/802.18/dcn/20/18-20-0052"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8/dcn/20/18-20-0052-00-0000-itu-r-sm-2352-ieee802-thz-input-to-wp1a.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093-00-0000-minutes-11jun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18 Jun 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18 June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777"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  - will discuss next week</a:t>
            </a:r>
            <a:endParaRPr lang="en-US" sz="1200" dirty="0"/>
          </a:p>
        </p:txBody>
      </p:sp>
      <p:sp>
        <p:nvSpPr>
          <p:cNvPr id="3" name="Content Placeholder 2"/>
          <p:cNvSpPr>
            <a:spLocks noGrp="1"/>
          </p:cNvSpPr>
          <p:nvPr>
            <p:ph idx="1"/>
          </p:nvPr>
        </p:nvSpPr>
        <p:spPr>
          <a:xfrm>
            <a:off x="685800" y="990600"/>
            <a:ext cx="82296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a:t>
            </a:r>
            <a:r>
              <a:rPr lang="en-US" altLang="en-US" sz="1400" b="0" dirty="0" err="1">
                <a:hlinkClick r:id="rId3"/>
              </a:rPr>
              <a:t>ojeu</a:t>
            </a:r>
            <a:r>
              <a:rPr lang="en-US" altLang="en-US" sz="1400" b="0" dirty="0">
                <a:hlinkClick r:id="rId3"/>
              </a:rPr>
              <a:t>&gt;</a:t>
            </a:r>
            <a:r>
              <a:rPr lang="en-US" altLang="en-US" sz="1400" b="0" dirty="0"/>
              <a:t>   </a:t>
            </a:r>
            <a:r>
              <a:rPr lang="en-US" altLang="en-US" sz="1400" b="0" dirty="0">
                <a:hlinkClick r:id="rId4"/>
              </a:rPr>
              <a:t>&lt;</a:t>
            </a:r>
            <a:r>
              <a:rPr lang="en-US" altLang="en-US" sz="1400" b="0" dirty="0" err="1">
                <a:hlinkClick r:id="rId4"/>
              </a:rPr>
              <a:t>HStds</a:t>
            </a:r>
            <a:r>
              <a:rPr lang="en-US" altLang="en-US" sz="1400" b="0" dirty="0">
                <a:hlinkClick r:id="rId4"/>
              </a:rPr>
              <a:t>&gt;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 #10</a:t>
            </a:r>
            <a:r>
              <a:rPr lang="en-US" sz="1800" dirty="0"/>
              <a:t>6, 22-26Jun20;  Online  </a:t>
            </a:r>
            <a:endParaRPr lang="en-US" sz="1800" b="0" dirty="0">
              <a:solidFill>
                <a:srgbClr val="C00000"/>
              </a:solidFill>
            </a:endParaRP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Agenda rev 2 is out for meeting #106 and  6 GHz discussions will be PM CEST.  </a:t>
            </a: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#71,  16-19Jun20; </a:t>
            </a:r>
            <a:r>
              <a:rPr lang="en-US" sz="1400" b="0" dirty="0"/>
              <a:t>online;   this week. </a:t>
            </a:r>
            <a:endParaRPr lang="en-US" sz="1400" b="0" dirty="0">
              <a:solidFill>
                <a:schemeClr val="tx1"/>
              </a:solidFill>
            </a:endParaRP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lvl="1">
              <a:spcBef>
                <a:spcPts val="0"/>
              </a:spcBef>
              <a:buFont typeface="Arial" panose="020B0604020202020204" pitchFamily="34" charset="0"/>
              <a:buChar char="•"/>
            </a:pPr>
            <a:r>
              <a:rPr lang="en-US" sz="1200" dirty="0">
                <a:solidFill>
                  <a:schemeClr val="tx1"/>
                </a:solidFill>
              </a:rPr>
              <a:t> 	</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7"/>
              </a:rPr>
              <a:t>&lt;TG-11&gt;</a:t>
            </a:r>
            <a:r>
              <a:rPr lang="en-US" altLang="en-US" sz="1800" b="0" dirty="0"/>
              <a:t>  </a:t>
            </a:r>
            <a:r>
              <a:rPr lang="en-US" sz="1800" dirty="0">
                <a:solidFill>
                  <a:schemeClr val="tx1"/>
                </a:solidFill>
              </a:rPr>
              <a:t>next  call: 02Jul20</a:t>
            </a:r>
          </a:p>
          <a:p>
            <a:pPr lvl="1">
              <a:spcBef>
                <a:spcPts val="0"/>
              </a:spcBef>
              <a:buFont typeface="Arial" panose="020B0604020202020204" pitchFamily="34" charset="0"/>
              <a:buChar char="•"/>
            </a:pPr>
            <a:r>
              <a:rPr lang="en-US" sz="1600" dirty="0">
                <a:solidFill>
                  <a:schemeClr val="tx1"/>
                </a:solidFill>
              </a:rPr>
              <a:t> </a:t>
            </a:r>
            <a:r>
              <a:rPr lang="en-US" sz="1200" dirty="0">
                <a:solidFill>
                  <a:schemeClr val="bg1">
                    <a:lumMod val="65000"/>
                  </a:schemeClr>
                </a:solidFill>
              </a:rPr>
              <a:t>nothing to share today</a:t>
            </a:r>
            <a:endParaRPr lang="en-US" sz="1600" dirty="0">
              <a:solidFill>
                <a:schemeClr val="bg1">
                  <a:lumMod val="65000"/>
                </a:schemeClr>
              </a:solidFill>
            </a:endParaRPr>
          </a:p>
          <a:p>
            <a:pPr lvl="1">
              <a:spcBef>
                <a:spcPts val="0"/>
              </a:spcBef>
              <a:buFont typeface="Arial" panose="020B0604020202020204" pitchFamily="34" charset="0"/>
              <a:buChar char="•"/>
            </a:pPr>
            <a:r>
              <a:rPr lang="en-US" sz="1600" dirty="0">
                <a:solidFill>
                  <a:schemeClr val="tx1"/>
                </a:solidFill>
              </a:rPr>
              <a:t> </a:t>
            </a:r>
          </a:p>
          <a:p>
            <a:pPr marL="457200" lvl="1" indent="0">
              <a:spcBef>
                <a:spcPts val="0"/>
              </a:spcBef>
            </a:pPr>
            <a:endParaRPr lang="en-US" sz="700" dirty="0">
              <a:solidFill>
                <a:schemeClr val="tx1"/>
              </a:solidFill>
            </a:endParaRP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8"/>
              </a:rPr>
              <a:t>&lt;TG-UWB&gt;</a:t>
            </a:r>
            <a:r>
              <a:rPr lang="en-US" sz="1400" b="0" dirty="0">
                <a:solidFill>
                  <a:schemeClr val="tx1"/>
                </a:solidFill>
              </a:rPr>
              <a:t> </a:t>
            </a:r>
            <a:r>
              <a:rPr lang="en-US" sz="1400" dirty="0">
                <a:solidFill>
                  <a:schemeClr val="tx1"/>
                </a:solidFill>
              </a:rPr>
              <a:t>misc. calls: 6 over next month</a:t>
            </a:r>
            <a:endParaRPr lang="en-US" sz="1200" b="0" dirty="0">
              <a:solidFill>
                <a:schemeClr val="tx1"/>
              </a:solidFill>
            </a:endParaRPr>
          </a:p>
          <a:p>
            <a:pPr lvl="1">
              <a:spcBef>
                <a:spcPts val="0"/>
              </a:spcBef>
              <a:buFont typeface="Arial" panose="020B0604020202020204" pitchFamily="34" charset="0"/>
              <a:buChar char="•"/>
            </a:pPr>
            <a:r>
              <a:rPr lang="en-US" sz="1100" dirty="0">
                <a:solidFill>
                  <a:schemeClr val="tx1"/>
                </a:solidFill>
              </a:rPr>
              <a:t>nothing to share today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Jun 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r>
              <a:rPr lang="en-US" sz="1200" dirty="0"/>
              <a:t>will discuss next week</a:t>
            </a:r>
          </a:p>
        </p:txBody>
      </p:sp>
      <p:sp>
        <p:nvSpPr>
          <p:cNvPr id="3" name="Content Placeholder 2"/>
          <p:cNvSpPr>
            <a:spLocks noGrp="1"/>
          </p:cNvSpPr>
          <p:nvPr>
            <p:ph idx="1"/>
          </p:nvPr>
        </p:nvSpPr>
        <p:spPr>
          <a:xfrm>
            <a:off x="720213" y="1114792"/>
            <a:ext cx="8378520" cy="5360621"/>
          </a:xfrm>
        </p:spPr>
        <p:txBody>
          <a:bodyPr/>
          <a:lstStyle/>
          <a:p>
            <a:pPr>
              <a:buFont typeface="Arial" panose="020B0604020202020204" pitchFamily="34" charset="0"/>
              <a:buChar char="•"/>
            </a:pPr>
            <a:r>
              <a:rPr lang="en-US" sz="1600" dirty="0">
                <a:solidFill>
                  <a:schemeClr val="tx1"/>
                </a:solidFill>
              </a:rPr>
              <a:t>CEPT – ECC </a:t>
            </a:r>
            <a:r>
              <a:rPr lang="en-US" altLang="en-US" sz="1600" b="0" dirty="0">
                <a:hlinkClick r:id="rId3"/>
              </a:rPr>
              <a:t>&lt;WGSE&gt;</a:t>
            </a:r>
            <a:r>
              <a:rPr lang="en-US" altLang="en-US" sz="1600" b="0" dirty="0"/>
              <a:t> </a:t>
            </a:r>
            <a:r>
              <a:rPr lang="en-US" altLang="en-US" sz="1600" dirty="0"/>
              <a:t>next meeting  </a:t>
            </a:r>
            <a:r>
              <a:rPr lang="en-US" sz="1600" dirty="0"/>
              <a:t>#86,  28Sep-02Oct20;  Web-meeting</a:t>
            </a:r>
          </a:p>
          <a:p>
            <a:pPr lvl="1">
              <a:spcBef>
                <a:spcPts val="0"/>
              </a:spcBef>
              <a:buFont typeface="Arial" panose="020B0604020202020204" pitchFamily="34" charset="0"/>
              <a:buChar char="•"/>
            </a:pPr>
            <a:r>
              <a:rPr lang="en-US" sz="1400" dirty="0">
                <a:solidFill>
                  <a:schemeClr val="tx1"/>
                </a:solidFill>
              </a:rPr>
              <a:t>nothing to share today</a:t>
            </a:r>
          </a:p>
          <a:p>
            <a:pPr>
              <a:buFont typeface="Arial" panose="020B0604020202020204" pitchFamily="34" charset="0"/>
              <a:buChar char="•"/>
            </a:pPr>
            <a:r>
              <a:rPr lang="en-US" sz="1200" dirty="0">
                <a:solidFill>
                  <a:schemeClr val="tx1"/>
                </a:solidFill>
              </a:rPr>
              <a:t>CEPT – ECC </a:t>
            </a:r>
            <a:r>
              <a:rPr lang="en-US" altLang="en-US" sz="1200" b="0" dirty="0">
                <a:hlinkClick r:id="rId4"/>
              </a:rPr>
              <a:t>&lt;SE45&gt;</a:t>
            </a:r>
            <a:r>
              <a:rPr lang="en-US" altLang="en-US" sz="1200" b="0" dirty="0"/>
              <a:t> </a:t>
            </a:r>
            <a:r>
              <a:rPr lang="en-US" altLang="en-US" sz="1200" dirty="0"/>
              <a:t>next meeting, tbd  </a:t>
            </a:r>
            <a:endParaRPr lang="en-US" altLang="en-US" sz="1400" dirty="0"/>
          </a:p>
          <a:p>
            <a:pPr lvl="1">
              <a:spcBef>
                <a:spcPts val="0"/>
              </a:spcBef>
              <a:buFont typeface="Arial" panose="020B0604020202020204" pitchFamily="34" charset="0"/>
              <a:buChar char="•"/>
            </a:pPr>
            <a:r>
              <a:rPr lang="en-US" sz="1200" dirty="0"/>
              <a:t>SE45 back on remission.</a:t>
            </a:r>
          </a:p>
          <a:p>
            <a:pPr>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400" dirty="0">
                <a:solidFill>
                  <a:schemeClr val="tx1"/>
                </a:solidFill>
              </a:rPr>
              <a:t>CEPT – ECC </a:t>
            </a:r>
            <a:r>
              <a:rPr lang="en-US" altLang="en-US" sz="1600" b="0" dirty="0">
                <a:hlinkClick r:id="rId5"/>
              </a:rPr>
              <a:t>&lt;WGFM&gt;</a:t>
            </a:r>
            <a:r>
              <a:rPr lang="en-US" altLang="en-US" sz="1600" b="0" dirty="0"/>
              <a:t>  </a:t>
            </a:r>
            <a:r>
              <a:rPr lang="en-US" altLang="en-US" sz="1400" dirty="0">
                <a:solidFill>
                  <a:schemeClr val="tx1"/>
                </a:solidFill>
              </a:rPr>
              <a:t>next meeting #96, 08-12Jun20; Web-meeting   </a:t>
            </a:r>
            <a:r>
              <a:rPr lang="en-US" altLang="en-US" sz="1400" dirty="0">
                <a:solidFill>
                  <a:schemeClr val="tx1"/>
                </a:solidFill>
                <a:sym typeface="Wingdings" panose="05000000000000000000" pitchFamily="2" charset="2"/>
              </a:rPr>
              <a:t> this week</a:t>
            </a:r>
            <a:endParaRPr lang="en-US" altLang="en-US" sz="1400" dirty="0">
              <a:solidFill>
                <a:schemeClr val="tx1"/>
              </a:solidFill>
            </a:endParaRP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WG FM sent LS to WG SE to study OOB, Frequency Use, etc. in parallel with public consultation and report back to FM57 ahead of Oct 5 comment resolution meeting.</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endParaRPr lang="en-US" sz="1400" dirty="0">
              <a:solidFill>
                <a:schemeClr val="bg1">
                  <a:lumMod val="75000"/>
                </a:schemeClr>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6"/>
              </a:rPr>
              <a:t>&lt;FM57&gt;</a:t>
            </a:r>
            <a:r>
              <a:rPr lang="en-US" altLang="en-US" sz="1600" b="0" dirty="0"/>
              <a:t>  </a:t>
            </a:r>
            <a:r>
              <a:rPr lang="en-US" sz="1600" dirty="0"/>
              <a:t>next meeting #11, 08-10Jul20;  Web-meeting     (#12-05-07Oct20)</a:t>
            </a:r>
            <a:endParaRPr lang="en-US" sz="1400" dirty="0"/>
          </a:p>
          <a:p>
            <a:pPr lvl="1">
              <a:buFont typeface="Arial" panose="020B0604020202020204" pitchFamily="34" charset="0"/>
              <a:buChar char="•"/>
            </a:pPr>
            <a:r>
              <a:rPr lang="en-US" sz="1200" dirty="0">
                <a:solidFill>
                  <a:schemeClr val="bg1">
                    <a:lumMod val="65000"/>
                  </a:schemeClr>
                </a:solidFill>
              </a:rPr>
              <a:t>nothing to share today</a:t>
            </a:r>
          </a:p>
          <a:p>
            <a:pPr lvl="1">
              <a:buFont typeface="Arial" panose="020B0604020202020204" pitchFamily="34" charset="0"/>
              <a:buChar char="•"/>
            </a:pPr>
            <a:r>
              <a:rPr lang="en-US" sz="1600" dirty="0"/>
              <a:t> </a:t>
            </a:r>
          </a:p>
          <a:p>
            <a:pPr>
              <a:buFont typeface="Arial" panose="020B0604020202020204" pitchFamily="34" charset="0"/>
              <a:buChar char="•"/>
            </a:pPr>
            <a:endParaRPr lang="en-US" sz="1400" dirty="0">
              <a:solidFill>
                <a:srgbClr val="0070C0"/>
              </a:solidFill>
            </a:endParaRPr>
          </a:p>
          <a:p>
            <a:pPr>
              <a:buFont typeface="Arial" panose="020B0604020202020204" pitchFamily="34" charset="0"/>
              <a:buChar char="•"/>
            </a:pPr>
            <a:r>
              <a:rPr lang="en-US" sz="1400" dirty="0">
                <a:solidFill>
                  <a:srgbClr val="0070C0"/>
                </a:solidFill>
              </a:rPr>
              <a:t>See notes on this slide for basics of Report A, B, 302, 316</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Jun 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1200" dirty="0"/>
              <a:t>will discuss next week</a:t>
            </a:r>
          </a:p>
        </p:txBody>
      </p:sp>
      <p:sp>
        <p:nvSpPr>
          <p:cNvPr id="3" name="Content Placeholder 2"/>
          <p:cNvSpPr>
            <a:spLocks noGrp="1"/>
          </p:cNvSpPr>
          <p:nvPr>
            <p:ph idx="1"/>
          </p:nvPr>
        </p:nvSpPr>
        <p:spPr>
          <a:xfrm>
            <a:off x="727841" y="1169936"/>
            <a:ext cx="8353245" cy="5305477"/>
          </a:xfrm>
        </p:spPr>
        <p:txBody>
          <a:bodyPr/>
          <a:lstStyle/>
          <a:p>
            <a:pPr>
              <a:buFont typeface="Arial" panose="020B0604020202020204" pitchFamily="34" charset="0"/>
              <a:buChar char="•"/>
            </a:pPr>
            <a:endParaRPr lang="en-US" sz="1600" b="0" dirty="0"/>
          </a:p>
          <a:p>
            <a:pPr lvl="0">
              <a:buFont typeface="Arial" panose="020B0604020202020204" pitchFamily="34" charset="0"/>
              <a:buChar char="•"/>
            </a:pPr>
            <a:r>
              <a:rPr lang="en-US" sz="1600" b="0" dirty="0">
                <a:solidFill>
                  <a:schemeClr val="tx1"/>
                </a:solidFill>
              </a:rPr>
              <a:t>ITU-R SG5 working on moving to fully electronic meeting starting 31July20. </a:t>
            </a:r>
          </a:p>
          <a:p>
            <a:pPr lvl="0">
              <a:buFont typeface="Arial" panose="020B0604020202020204" pitchFamily="34" charset="0"/>
              <a:buChar char="•"/>
            </a:pPr>
            <a:r>
              <a:rPr lang="en-US" sz="1600" b="0" dirty="0">
                <a:solidFill>
                  <a:schemeClr val="tx1"/>
                </a:solidFill>
              </a:rPr>
              <a:t>With that asking member states any objection before 30June20. </a:t>
            </a:r>
          </a:p>
          <a:p>
            <a:pPr lvl="0">
              <a:buFont typeface="Arial" panose="020B0604020202020204" pitchFamily="34" charset="0"/>
              <a:buChar char="•"/>
            </a:pPr>
            <a:r>
              <a:rPr lang="en-US" sz="1600" b="0" dirty="0">
                <a:solidFill>
                  <a:schemeClr val="tx1"/>
                </a:solidFill>
              </a:rPr>
              <a:t>And WP 5A, 5B and 5C will also be virtual meeting the week before. </a:t>
            </a:r>
          </a:p>
          <a:p>
            <a:pPr lvl="0">
              <a:buFont typeface="Arial" panose="020B0604020202020204" pitchFamily="34" charset="0"/>
              <a:buChar char="•"/>
            </a:pPr>
            <a:r>
              <a:rPr lang="en-US" sz="1600" b="0" dirty="0">
                <a:solidFill>
                  <a:schemeClr val="tx1"/>
                </a:solidFill>
              </a:rPr>
              <a:t>One note, the ITU Constitution does note provide for remote meetings, so working through that.</a:t>
            </a:r>
          </a:p>
          <a:p>
            <a:pPr>
              <a:spcBef>
                <a:spcPts val="0"/>
              </a:spcBef>
              <a:buFont typeface="Arial" panose="020B0604020202020204" pitchFamily="34" charset="0"/>
              <a:buChar char="•"/>
            </a:pPr>
            <a:r>
              <a:rPr lang="en-US" sz="1600" b="0" dirty="0"/>
              <a:t> </a:t>
            </a:r>
          </a:p>
          <a:p>
            <a:pPr>
              <a:spcBef>
                <a:spcPts val="0"/>
              </a:spcBef>
              <a:buFont typeface="Arial" panose="020B0604020202020204" pitchFamily="34" charset="0"/>
              <a:buChar char="•"/>
            </a:pPr>
            <a:r>
              <a:rPr lang="en-US" sz="1600" b="0" dirty="0"/>
              <a:t>  </a:t>
            </a:r>
          </a:p>
          <a:p>
            <a:pPr>
              <a:spcBef>
                <a:spcPts val="0"/>
              </a:spcBef>
              <a:buFont typeface="Arial" panose="020B0604020202020204" pitchFamily="34" charset="0"/>
              <a:buChar char="•"/>
            </a:pPr>
            <a:endParaRPr lang="en-US" sz="1600" b="0" dirty="0"/>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3"/>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4"/>
              </a:rPr>
              <a:t>https://cept.org/ecc/groups/ecc/cpg/page/weekly-report-from-wrc-19</a:t>
            </a:r>
            <a:r>
              <a:rPr lang="en-US" sz="1200" u="sng" dirty="0">
                <a:hlinkClick r:id="rId5"/>
              </a:rPr>
              <a:t>/</a:t>
            </a:r>
            <a:r>
              <a:rPr lang="en-US" sz="1200" dirty="0"/>
              <a:t> </a:t>
            </a:r>
          </a:p>
          <a:p>
            <a:pPr lvl="1">
              <a:spcBef>
                <a:spcPts val="0"/>
              </a:spcBef>
              <a:buFont typeface="Arial" panose="020B0604020202020204" pitchFamily="34" charset="0"/>
              <a:buChar char="•"/>
            </a:pPr>
            <a:r>
              <a:rPr lang="en-US" sz="1200" u="sng" dirty="0">
                <a:hlinkClick r:id="rId6"/>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7"/>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8"/>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8"/>
              </a:rPr>
              <a:t>&lt;19-0152&gt;</a:t>
            </a:r>
            <a:r>
              <a:rPr lang="en-US" sz="1600" b="0" dirty="0"/>
              <a:t>, will go through them as time permits. </a:t>
            </a:r>
          </a:p>
          <a:p>
            <a:pPr>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r>
              <a:rPr lang="en-US" sz="1200" dirty="0"/>
              <a:t>Calendar: </a:t>
            </a:r>
            <a:r>
              <a:rPr lang="en-US" sz="1000" dirty="0">
                <a:hlinkClick r:id="rId9"/>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10"/>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1"/>
              </a:rPr>
              <a:t>Working Party 1A (WP 1A) - Spectrum engineering techniques</a:t>
            </a:r>
            <a:r>
              <a:rPr lang="en-US" sz="900" u="sng" dirty="0"/>
              <a:t>     and     </a:t>
            </a:r>
            <a:r>
              <a:rPr lang="en-US" sz="900" dirty="0">
                <a:hlinkClick r:id="rId12"/>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3"/>
              </a:rPr>
              <a:t>Study Group 5 (SG 5) Terrestrial </a:t>
            </a:r>
            <a:r>
              <a:rPr lang="en-US" sz="1050" b="0" dirty="0">
                <a:hlinkClick r:id="rId13"/>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4"/>
              </a:rPr>
              <a:t>Working Party 5A (WP 5A) - Land mobile service above 30 MHz* (excluding IMT); wireless access in the fixed service; amateur and amateur-satellite services</a:t>
            </a:r>
            <a:r>
              <a:rPr lang="en-US" sz="900" dirty="0"/>
              <a:t>  </a:t>
            </a:r>
            <a:endParaRPr lang="en-US" sz="900" dirty="0">
              <a:hlinkClick r:id="rId15"/>
            </a:endParaRPr>
          </a:p>
          <a:p>
            <a:pPr lvl="1">
              <a:spcBef>
                <a:spcPts val="0"/>
              </a:spcBef>
              <a:buFont typeface="Arial" panose="020B0604020202020204" pitchFamily="34" charset="0"/>
              <a:buChar char="•"/>
            </a:pPr>
            <a:r>
              <a:rPr lang="en-US" sz="900" dirty="0">
                <a:hlinkClick r:id="rId15"/>
              </a:rPr>
              <a:t>Working Party 5D (WP 5D) - IMT Systems</a:t>
            </a:r>
            <a:r>
              <a:rPr lang="en-US" sz="900" dirty="0"/>
              <a:t>       </a:t>
            </a:r>
            <a:r>
              <a:rPr lang="en-US" sz="700" dirty="0">
                <a:hlinkClick r:id="rId16"/>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Jun 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a:t>
            </a:r>
            <a:endParaRPr lang="en-US" sz="2400" dirty="0"/>
          </a:p>
        </p:txBody>
      </p:sp>
      <p:sp>
        <p:nvSpPr>
          <p:cNvPr id="3" name="Content Placeholder 2"/>
          <p:cNvSpPr>
            <a:spLocks noGrp="1"/>
          </p:cNvSpPr>
          <p:nvPr>
            <p:ph idx="1"/>
          </p:nvPr>
        </p:nvSpPr>
        <p:spPr>
          <a:xfrm>
            <a:off x="698889" y="962891"/>
            <a:ext cx="8445111" cy="5512522"/>
          </a:xfrm>
        </p:spPr>
        <p:txBody>
          <a:bodyPr/>
          <a:lstStyle/>
          <a:p>
            <a:pPr>
              <a:buFont typeface="Arial" panose="020B0604020202020204" pitchFamily="34" charset="0"/>
              <a:buChar char="•"/>
            </a:pPr>
            <a:r>
              <a:rPr lang="en-US" sz="1800" b="0" dirty="0"/>
              <a:t>CHAIRMAN PAI PROPOSES NEW RULES FOR THE 6 GHz BAND, UNLEASHING 1,200 MEGAHERTZ FOR UNLICENSED USE      </a:t>
            </a:r>
            <a:r>
              <a:rPr lang="en-US" sz="1400" dirty="0"/>
              <a:t>News Release: </a:t>
            </a:r>
            <a:r>
              <a:rPr lang="en-US" sz="1400" u="sng" dirty="0">
                <a:hlinkClick r:id="rId3"/>
              </a:rPr>
              <a:t>Docx</a:t>
            </a:r>
            <a:endParaRPr lang="en-US" sz="1400" dirty="0"/>
          </a:p>
          <a:p>
            <a:pPr lvl="1">
              <a:buFont typeface="Arial" panose="020B0604020202020204" pitchFamily="34" charset="0"/>
              <a:buChar char="•"/>
            </a:pPr>
            <a:r>
              <a:rPr lang="en-US" sz="1600" dirty="0"/>
              <a:t>The Report and Order authorizes two different types of unlicensed operations: standard-power in 850-megahertz of the band and indoor low-power operations over the full 1,200-megahertz available in the 6 GHz band.  An automated frequency coordination system would prevent standard power access points from operating where they could cause interference to incumbent services.  </a:t>
            </a:r>
          </a:p>
          <a:p>
            <a:pPr lvl="1">
              <a:buFont typeface="Arial" panose="020B0604020202020204" pitchFamily="34" charset="0"/>
              <a:buChar char="•"/>
            </a:pPr>
            <a:r>
              <a:rPr lang="en-US" sz="1600" dirty="0"/>
              <a:t>Proceeding:   </a:t>
            </a:r>
            <a:r>
              <a:rPr lang="en-US" sz="1600" dirty="0">
                <a:hlinkClick r:id="rId4"/>
              </a:rPr>
              <a:t>https://www.fcc.gov/ecfs/search/filings?proceedings_name=18-295&amp;sort=date_disseminated,DESC</a:t>
            </a:r>
            <a:r>
              <a:rPr lang="en-US" sz="1600" dirty="0"/>
              <a:t> </a:t>
            </a:r>
            <a:endParaRPr lang="en-US" sz="1800" dirty="0"/>
          </a:p>
          <a:p>
            <a:pPr lvl="1">
              <a:buFont typeface="Arial" panose="020B0604020202020204" pitchFamily="34" charset="0"/>
              <a:buChar char="•"/>
            </a:pPr>
            <a:r>
              <a:rPr lang="en-US" sz="1800" b="1" u="sng" dirty="0"/>
              <a:t>R&amp;O is effective 27July20, </a:t>
            </a:r>
          </a:p>
          <a:p>
            <a:pPr marL="457200" lvl="1" indent="0"/>
            <a:r>
              <a:rPr lang="en-US" sz="1400" dirty="0">
                <a:hlinkClick r:id="rId5"/>
              </a:rPr>
              <a:t>https://www.federalregister.gov/documents/2020/05/26/2020-11236/unlicensed-use-of-the-6-ghz-band?utm_campaign=subscription+mailing+list&amp;utm_source=federalregister.gov&amp;utm_medium=email</a:t>
            </a:r>
            <a:endParaRPr lang="en-US" sz="1400" dirty="0"/>
          </a:p>
          <a:p>
            <a:pPr>
              <a:buFont typeface="Arial" panose="020B0604020202020204" pitchFamily="34" charset="0"/>
              <a:buChar char="•"/>
            </a:pPr>
            <a:r>
              <a:rPr lang="en-US" sz="1800" b="0" dirty="0"/>
              <a:t>APCO filed for a Stay </a:t>
            </a:r>
            <a:r>
              <a:rPr lang="en-US" sz="1800" u="sng" dirty="0"/>
              <a:t>and</a:t>
            </a:r>
            <a:r>
              <a:rPr lang="en-US" sz="1800" b="0" dirty="0"/>
              <a:t> Reconsideration</a:t>
            </a:r>
            <a:r>
              <a:rPr lang="en-US" sz="1600" b="0" dirty="0"/>
              <a:t>. See 18-295 proceeding link above for more.</a:t>
            </a:r>
          </a:p>
          <a:p>
            <a:pPr>
              <a:buFont typeface="Arial" panose="020B0604020202020204" pitchFamily="34" charset="0"/>
              <a:buChar char="•"/>
            </a:pPr>
            <a:r>
              <a:rPr lang="en-US" sz="1800" b="0" dirty="0"/>
              <a:t>30 days for FCC to rule on these.  </a:t>
            </a:r>
          </a:p>
          <a:p>
            <a:pPr lvl="1">
              <a:buFont typeface="Arial" panose="020B0604020202020204" pitchFamily="34" charset="0"/>
              <a:buChar char="•"/>
            </a:pPr>
            <a:r>
              <a:rPr lang="en-US" sz="1600" b="0" dirty="0"/>
              <a:t>Response to the Stay is first, though may tie it all together, tbd. </a:t>
            </a:r>
          </a:p>
          <a:p>
            <a:pPr>
              <a:buFont typeface="Arial" panose="020B0604020202020204" pitchFamily="34" charset="0"/>
              <a:buChar char="•"/>
            </a:pPr>
            <a:r>
              <a:rPr lang="en-US" sz="1800" b="0" dirty="0"/>
              <a:t>Several oppositions to the stay.   </a:t>
            </a:r>
            <a:endParaRPr lang="en-US" sz="1600" b="0" dirty="0"/>
          </a:p>
          <a:p>
            <a:pPr>
              <a:buFont typeface="Arial" panose="020B0604020202020204" pitchFamily="34" charset="0"/>
              <a:buChar char="•"/>
            </a:pPr>
            <a:r>
              <a:rPr lang="en-US" sz="1600" b="0" dirty="0"/>
              <a:t> </a:t>
            </a:r>
          </a:p>
          <a:p>
            <a:pPr>
              <a:buFont typeface="Arial" panose="020B0604020202020204" pitchFamily="34" charset="0"/>
              <a:buChar char="•"/>
            </a:pPr>
            <a:r>
              <a:rPr lang="en-US" sz="1600" b="0" dirty="0"/>
              <a:t> (FNPRM-next slides)</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18 Jun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539684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FNPRM 6 GHz</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r>
              <a:rPr lang="en-US" sz="1800" b="0" dirty="0"/>
              <a:t>CHAIRMAN PAI PROPOSES NEW RULES FOR THE 6 GHz BAND, UNLEASHING 1,200 MEGAHERTZ FOR UNLICENSED USE</a:t>
            </a:r>
          </a:p>
          <a:p>
            <a:pPr lvl="1">
              <a:buFont typeface="Arial" panose="020B0604020202020204" pitchFamily="34" charset="0"/>
              <a:buChar char="•"/>
            </a:pPr>
            <a:r>
              <a:rPr lang="en-US" sz="1600" dirty="0"/>
              <a:t>FNPRM as approved on 24 Apr 20 is on Mentor:   </a:t>
            </a:r>
            <a:r>
              <a:rPr lang="en-US" sz="1600" b="1" dirty="0"/>
              <a:t>With erratum now, 21May20:  </a:t>
            </a:r>
            <a:r>
              <a:rPr lang="en-US" sz="1400" dirty="0">
                <a:hlinkClick r:id="rId3"/>
              </a:rPr>
              <a:t>https://mentor.ieee.org/802.18/dcn/20/18-20-0062-</a:t>
            </a:r>
            <a:r>
              <a:rPr lang="en-US" sz="1400" dirty="0">
                <a:highlight>
                  <a:srgbClr val="00FFFF"/>
                </a:highlight>
                <a:hlinkClick r:id="rId3"/>
              </a:rPr>
              <a:t>02</a:t>
            </a:r>
            <a:r>
              <a:rPr lang="en-US" sz="1400" dirty="0">
                <a:hlinkClick r:id="rId3"/>
              </a:rPr>
              <a:t>-0000-fcc-r-o-fnprm-promoting-unlicensed-use-of-the-6ghz-band-et-18-295.docx</a:t>
            </a:r>
            <a:r>
              <a:rPr lang="en-US" sz="1400" dirty="0"/>
              <a:t> 			31 Seek Comments</a:t>
            </a:r>
          </a:p>
          <a:p>
            <a:pPr lvl="1">
              <a:buFont typeface="Arial" panose="020B0604020202020204" pitchFamily="34" charset="0"/>
              <a:buChar char="•"/>
            </a:pPr>
            <a:r>
              <a:rPr lang="en-US" sz="1600" dirty="0"/>
              <a:t>In Federal Register today (28</a:t>
            </a:r>
            <a:r>
              <a:rPr lang="en-US" sz="1600" baseline="30000" dirty="0"/>
              <a:t>th</a:t>
            </a:r>
            <a:r>
              <a:rPr lang="en-US" sz="1600" dirty="0"/>
              <a:t>): </a:t>
            </a:r>
            <a:r>
              <a:rPr lang="en-US" sz="1400" dirty="0">
                <a:hlinkClick r:id="rId4"/>
              </a:rPr>
              <a:t>https://www.federalregister.gov/documents/2020/05/28/2020-11320/unlicensed-use-of-the-6-ghz-band?utm_campaign=subscription+mailing+list&amp;utm_source=federalregister.gov&amp;utm_medium=email</a:t>
            </a:r>
            <a:r>
              <a:rPr lang="en-US" sz="1400" dirty="0"/>
              <a:t> </a:t>
            </a:r>
            <a:endParaRPr lang="en-US" sz="1200" dirty="0"/>
          </a:p>
          <a:p>
            <a:pPr lvl="1">
              <a:buFont typeface="Arial" panose="020B0604020202020204" pitchFamily="34" charset="0"/>
              <a:buChar char="•"/>
            </a:pPr>
            <a:r>
              <a:rPr lang="en-US" sz="1600" dirty="0"/>
              <a:t>Comments due: 29June20;	 </a:t>
            </a:r>
            <a:r>
              <a:rPr lang="en-US" sz="1600" b="1" dirty="0"/>
              <a:t>Comments from 802.18 by 11June20-this week </a:t>
            </a:r>
          </a:p>
          <a:p>
            <a:pPr lvl="1">
              <a:buFont typeface="Arial" panose="020B0604020202020204" pitchFamily="34" charset="0"/>
              <a:buChar char="•"/>
            </a:pPr>
            <a:r>
              <a:rPr lang="en-US" sz="1600" dirty="0"/>
              <a:t>Reply Comments due:  27July20.</a:t>
            </a:r>
          </a:p>
          <a:p>
            <a:pPr lvl="1">
              <a:buFont typeface="Arial" panose="020B0604020202020204" pitchFamily="34" charset="0"/>
              <a:buChar char="•"/>
            </a:pPr>
            <a:r>
              <a:rPr lang="en-US" sz="1600" dirty="0"/>
              <a:t>Anything for IEEE 802 as a whole to consider? _________ </a:t>
            </a:r>
          </a:p>
          <a:p>
            <a:pPr>
              <a:buFont typeface="Arial" panose="020B0604020202020204" pitchFamily="34" charset="0"/>
              <a:buChar char="•"/>
            </a:pPr>
            <a:endParaRPr lang="en-US" sz="1800" b="0" dirty="0"/>
          </a:p>
          <a:p>
            <a:pPr>
              <a:buFont typeface="Arial" panose="020B0604020202020204" pitchFamily="34" charset="0"/>
              <a:buChar char="•"/>
            </a:pPr>
            <a:r>
              <a:rPr lang="en-US" sz="1600" b="0" dirty="0"/>
              <a:t>No comment ready text contributions to date, so will pass for now.</a:t>
            </a:r>
          </a:p>
          <a:p>
            <a:pPr>
              <a:buFont typeface="Arial" panose="020B0604020202020204" pitchFamily="34" charset="0"/>
              <a:buChar char="•"/>
            </a:pPr>
            <a:r>
              <a:rPr lang="en-US" sz="1600" b="0" dirty="0"/>
              <a:t>However, there is one request to the FCC for an extension. </a:t>
            </a:r>
          </a:p>
          <a:p>
            <a:pPr>
              <a:buFont typeface="Arial" panose="020B0604020202020204" pitchFamily="34" charset="0"/>
              <a:buChar char="•"/>
            </a:pPr>
            <a:r>
              <a:rPr lang="en-US" sz="1600" b="0" dirty="0"/>
              <a:t>If extension is granted the .18 chair will send out a note for contributions if time allows.</a:t>
            </a:r>
          </a:p>
          <a:p>
            <a:pPr>
              <a:buFont typeface="Arial" panose="020B0604020202020204" pitchFamily="34" charset="0"/>
              <a:buChar char="•"/>
            </a:pPr>
            <a:endParaRPr lang="en-US" sz="1200" b="0" dirty="0"/>
          </a:p>
          <a:p>
            <a:pPr>
              <a:buFont typeface="Arial" panose="020B0604020202020204" pitchFamily="34" charset="0"/>
              <a:buChar char="•"/>
            </a:pPr>
            <a:r>
              <a:rPr lang="en-US" sz="1200" dirty="0"/>
              <a:t>From  before: </a:t>
            </a:r>
            <a:r>
              <a:rPr lang="en-US" sz="1200" b="0" dirty="0"/>
              <a:t>Contention-based protocol maybe? Share with existing broadcast equipment and other unlicensed services.   Can this be used for better coexistence? </a:t>
            </a:r>
          </a:p>
          <a:p>
            <a:pPr>
              <a:buFont typeface="Arial" panose="020B0604020202020204" pitchFamily="34" charset="0"/>
              <a:buChar char="•"/>
            </a:pPr>
            <a:r>
              <a:rPr lang="en-US" sz="1200" b="0" dirty="0"/>
              <a:t>Some main areas in the FNPRM:  </a:t>
            </a:r>
          </a:p>
          <a:p>
            <a:pPr lvl="1">
              <a:buFont typeface="Arial" panose="020B0604020202020204" pitchFamily="34" charset="0"/>
              <a:buChar char="•"/>
            </a:pPr>
            <a:r>
              <a:rPr lang="en-US" sz="1200" b="0" dirty="0"/>
              <a:t>VLP, PSD LPI, Std. </a:t>
            </a:r>
            <a:r>
              <a:rPr lang="en-US" sz="1200" b="0" dirty="0" err="1"/>
              <a:t>pwr</a:t>
            </a:r>
            <a:r>
              <a:rPr lang="en-US" sz="1200" b="0" dirty="0"/>
              <a:t> </a:t>
            </a:r>
            <a:r>
              <a:rPr lang="en-US" sz="1200" dirty="0"/>
              <a:t>mobile</a:t>
            </a:r>
            <a:r>
              <a:rPr lang="en-US" sz="1200" b="0" dirty="0"/>
              <a:t> AFC, higher power p2p.</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18 Jun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856363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5800" y="1096022"/>
            <a:ext cx="8153400" cy="5512522"/>
          </a:xfrm>
        </p:spPr>
        <p:txBody>
          <a:bodyPr/>
          <a:lstStyle/>
          <a:p>
            <a:pPr marL="285750" indent="-285750">
              <a:buFont typeface="Arial" panose="020B0604020202020204" pitchFamily="34" charset="0"/>
              <a:buChar char="•"/>
            </a:pPr>
            <a:r>
              <a:rPr lang="en-US" sz="1800" b="0" dirty="0"/>
              <a:t>None today</a:t>
            </a:r>
          </a:p>
          <a:p>
            <a:pPr marL="285750" indent="-285750">
              <a:buFont typeface="Arial" panose="020B0604020202020204" pitchFamily="34" charset="0"/>
              <a:buChar char="•"/>
            </a:pPr>
            <a:r>
              <a:rPr lang="en-US" sz="18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18 Jun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528931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altLang="en-US" sz="1800" dirty="0">
                <a:solidFill>
                  <a:srgbClr val="00B0F0"/>
                </a:solidFill>
              </a:rPr>
              <a:t>  If 6 GHz FNPRM is extended, chair will send out a note. </a:t>
            </a:r>
          </a:p>
          <a:p>
            <a:pPr marL="285750" indent="-285750">
              <a:buFont typeface="Wingdings" panose="05000000000000000000" pitchFamily="2" charset="2"/>
              <a:buChar char="q"/>
            </a:pPr>
            <a:r>
              <a:rPr lang="en-US" sz="1800" dirty="0">
                <a:solidFill>
                  <a:srgbClr val="00B0F0"/>
                </a:solidFill>
              </a:rPr>
              <a:t> </a:t>
            </a:r>
          </a:p>
          <a:p>
            <a:pPr marL="285750" indent="-285750">
              <a:buFont typeface="Wingdings" panose="05000000000000000000" pitchFamily="2" charset="2"/>
              <a:buChar char="q"/>
            </a:pPr>
            <a:r>
              <a:rPr lang="en-US" sz="1800" dirty="0">
                <a:solidFill>
                  <a:srgbClr val="00B0F0"/>
                </a:solidFill>
              </a:rPr>
              <a:t> </a:t>
            </a: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Annual Internet Report, 	</a:t>
            </a:r>
          </a:p>
          <a:p>
            <a:pPr marL="914400" lvl="2" indent="0">
              <a:spcBef>
                <a:spcPts val="0"/>
              </a:spcBef>
            </a:pPr>
            <a:r>
              <a:rPr lang="en-US" sz="1200" dirty="0">
                <a:hlinkClick r:id="rId2"/>
              </a:rPr>
              <a:t>https://www.cisco.com/c/en/us/solutions/executive-perspectives/annual-internet-report/air-highlights.html</a:t>
            </a:r>
            <a:endParaRPr lang="en-US" sz="1200" dirty="0"/>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u="sng" dirty="0"/>
          </a:p>
          <a:p>
            <a:pPr marL="91440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18 Jun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285750" indent="-285750">
              <a:buFont typeface="Arial" panose="020B0604020202020204" pitchFamily="34" charset="0"/>
              <a:buChar char="•"/>
            </a:pPr>
            <a:endParaRPr lang="en-US" sz="1800" b="0" dirty="0">
              <a:solidFill>
                <a:schemeClr val="tx1"/>
              </a:solidFill>
            </a:endParaRPr>
          </a:p>
          <a:p>
            <a:pPr marL="285750" indent="-285750">
              <a:buFont typeface="Arial" panose="020B0604020202020204" pitchFamily="34" charset="0"/>
              <a:buChar char="•"/>
            </a:pPr>
            <a:r>
              <a:rPr lang="en-US" sz="1800" dirty="0">
                <a:solidFill>
                  <a:schemeClr val="bg1">
                    <a:lumMod val="75000"/>
                  </a:schemeClr>
                </a:solidFill>
              </a:rPr>
              <a:t> </a:t>
            </a:r>
          </a:p>
          <a:p>
            <a:pPr marL="285750" indent="-285750">
              <a:buFont typeface="Arial" panose="020B0604020202020204" pitchFamily="34" charset="0"/>
              <a:buChar char="•"/>
            </a:pPr>
            <a:r>
              <a:rPr lang="en-US" sz="1800" dirty="0">
                <a:solidFill>
                  <a:schemeClr val="bg1">
                    <a:lumMod val="75000"/>
                  </a:schemeClr>
                </a:solidFill>
              </a:rPr>
              <a:t> </a:t>
            </a:r>
          </a:p>
          <a:p>
            <a:pPr marL="285750" indent="-285750">
              <a:buFont typeface="Arial" panose="020B0604020202020204" pitchFamily="34" charset="0"/>
              <a:buChar char="•"/>
            </a:pPr>
            <a:r>
              <a:rPr lang="en-US" sz="1800" dirty="0">
                <a:solidFill>
                  <a:schemeClr val="bg1">
                    <a:lumMod val="75000"/>
                  </a:schemeClr>
                </a:solidFill>
              </a:rPr>
              <a:t> </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r>
              <a:rPr lang="en-US" sz="1800" b="0" dirty="0">
                <a:solidFill>
                  <a:schemeClr val="tx1"/>
                </a:solidFill>
              </a:rPr>
              <a:t>present:  </a:t>
            </a:r>
          </a:p>
          <a:p>
            <a:pPr marL="285750" indent="-285750">
              <a:buFont typeface="Arial" panose="020B0604020202020204" pitchFamily="34" charset="0"/>
              <a:buChar char="•"/>
            </a:pPr>
            <a:r>
              <a:rPr lang="en-US" sz="1800" b="0" dirty="0">
                <a:solidFill>
                  <a:schemeClr val="tx1"/>
                </a:solidFill>
              </a:rPr>
              <a:t>voters:  </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18 Jun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a:buFont typeface="Arial" panose="020B0604020202020204" pitchFamily="34" charset="0"/>
              <a:buChar char="•"/>
            </a:pPr>
            <a:r>
              <a:rPr lang="en-US" sz="2000" dirty="0"/>
              <a:t>Next weekly teleconference </a:t>
            </a:r>
            <a:r>
              <a:rPr lang="en-US" sz="1400" dirty="0"/>
              <a:t>(scheduled to 03sep)</a:t>
            </a:r>
            <a:r>
              <a:rPr lang="en-US" sz="2000" dirty="0"/>
              <a:t>: 25Jun20–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https://mentor.ieee.org/802.18/dcn/16/18-16-0038-15-0000-teleconference-call-in-info.pptx</a:t>
            </a:r>
            <a:r>
              <a:rPr lang="en-US" sz="1800" dirty="0"/>
              <a:t>  </a:t>
            </a:r>
            <a:r>
              <a:rPr lang="en-US" altLang="en-US" sz="1800" dirty="0"/>
              <a:t>(</a:t>
            </a:r>
            <a:r>
              <a:rPr lang="en-US" altLang="en-US" sz="1800" i="1" u="sng" dirty="0"/>
              <a:t>or latest)</a:t>
            </a:r>
            <a:r>
              <a:rPr lang="en-US" altLang="en-US" sz="1400" i="1" dirty="0"/>
              <a:t>  </a:t>
            </a:r>
            <a:r>
              <a:rPr lang="en-US" altLang="en-US" sz="1800" b="1" i="1" dirty="0"/>
              <a:t>(new – starting 14 May 20)</a:t>
            </a:r>
          </a:p>
          <a:p>
            <a:pPr lvl="2">
              <a:buFont typeface="Arial" panose="020B0604020202020204" pitchFamily="34" charset="0"/>
              <a:buChar char="•"/>
            </a:pPr>
            <a:r>
              <a:rPr lang="en-US" altLang="en-US" sz="1600" dirty="0"/>
              <a:t>Or back up slide in this agenda. </a:t>
            </a:r>
          </a:p>
          <a:p>
            <a:pPr lvl="1">
              <a:buFont typeface="Arial" panose="020B0604020202020204" pitchFamily="34" charset="0"/>
              <a:buChar char="•"/>
            </a:pPr>
            <a:r>
              <a:rPr lang="en-US" sz="1800" dirty="0"/>
              <a:t>All late changes/cancellations will be sent out to the 802.18 list server. </a:t>
            </a:r>
          </a:p>
          <a:p>
            <a:pPr lvl="1">
              <a:buFont typeface="Arial" panose="020B0604020202020204" pitchFamily="34" charset="0"/>
              <a:buChar char="•"/>
            </a:pPr>
            <a:r>
              <a:rPr lang="en-US" sz="1400" dirty="0"/>
              <a:t>Now on the IEEE </a:t>
            </a:r>
            <a:r>
              <a:rPr lang="en-US" sz="1400" dirty="0" err="1"/>
              <a:t>Webex</a:t>
            </a:r>
            <a:r>
              <a:rPr lang="en-US" sz="1400" dirty="0"/>
              <a:t> teleconference calendar:  </a:t>
            </a:r>
            <a:r>
              <a:rPr lang="en-US" sz="1400" dirty="0">
                <a:hlinkClick r:id="rId3"/>
              </a:rPr>
              <a:t>http://ieee802.org/802tele_calendar.html</a:t>
            </a:r>
            <a:endParaRPr lang="en-US" sz="1400" dirty="0"/>
          </a:p>
          <a:p>
            <a:pPr lvl="1">
              <a:buFont typeface="Arial" panose="020B0604020202020204" pitchFamily="34" charset="0"/>
              <a:buChar char="•"/>
            </a:pPr>
            <a:r>
              <a:rPr lang="en-US" sz="1400" dirty="0"/>
              <a:t>And Overall schedule, works in progress: </a:t>
            </a:r>
            <a:r>
              <a:rPr lang="en-US" sz="1400" dirty="0">
                <a:hlinkClick r:id="rId4"/>
              </a:rPr>
              <a:t>http://ieee802.org/16/cal-temp.html</a:t>
            </a:r>
            <a:endParaRPr lang="en-US" sz="1400" dirty="0"/>
          </a:p>
          <a:p>
            <a:pPr>
              <a:buFont typeface="Arial" panose="020B0604020202020204" pitchFamily="34" charset="0"/>
              <a:buChar char="•"/>
            </a:pPr>
            <a:r>
              <a:rPr lang="en-US" altLang="en-US" sz="1600" b="0" dirty="0">
                <a:solidFill>
                  <a:schemeClr val="accent1">
                    <a:lumMod val="50000"/>
                  </a:schemeClr>
                </a:solidFill>
              </a:rPr>
              <a:t>Plenary on 16 &amp; 23 July has a different call-in, see back up slides. </a:t>
            </a:r>
          </a:p>
          <a:p>
            <a:pPr lvl="1">
              <a:buFont typeface="Arial" panose="020B0604020202020204" pitchFamily="34" charset="0"/>
              <a:buChar char="•"/>
            </a:pPr>
            <a:endParaRPr lang="en-US" sz="1800" b="1" u="sng" dirty="0">
              <a:solidFill>
                <a:schemeClr val="accent1">
                  <a:lumMod val="50000"/>
                </a:schemeClr>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15:__________________32et </a:t>
            </a:r>
          </a:p>
          <a:p>
            <a:pPr>
              <a:buFont typeface="Arial" panose="020B0604020202020204" pitchFamily="34" charset="0"/>
              <a:buChar char="•"/>
            </a:pPr>
            <a:endParaRPr lang="en-US" sz="1800" u="sng" dirty="0"/>
          </a:p>
          <a:p>
            <a:pPr>
              <a:buFont typeface="Arial" panose="020B0604020202020204" pitchFamily="34" charset="0"/>
              <a:buChar char="•"/>
            </a:pPr>
            <a:r>
              <a:rPr lang="en-US" sz="1800" u="sng" dirty="0"/>
              <a:t>The next face to face meeting is tbd.   </a:t>
            </a:r>
          </a:p>
          <a:p>
            <a:pPr lvl="1">
              <a:buFont typeface="Arial" panose="020B0604020202020204" pitchFamily="34" charset="0"/>
              <a:buChar char="•"/>
            </a:pPr>
            <a:r>
              <a:rPr lang="en-US" sz="1400" dirty="0"/>
              <a:t>Note,  Montreal F2F venue in July is cancelled. </a:t>
            </a:r>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Jun 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18 Jun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19</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18 Jun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0428"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0429"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18 Jun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685800"/>
            <a:ext cx="8066088" cy="57896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0"/>
              </a:spcBef>
            </a:pPr>
            <a:r>
              <a:rPr lang="en-US" sz="2000" dirty="0"/>
              <a:t>Seat4-802.18 </a:t>
            </a:r>
            <a:r>
              <a:rPr lang="en-US" sz="2000" dirty="0">
                <a:highlight>
                  <a:srgbClr val="00FFFF"/>
                </a:highlight>
              </a:rPr>
              <a:t>weekly </a:t>
            </a:r>
            <a:r>
              <a:rPr lang="en-US" sz="2000" dirty="0"/>
              <a:t>teleconference call-in, </a:t>
            </a:r>
            <a:r>
              <a:rPr lang="en-US" sz="2000" dirty="0">
                <a:highlight>
                  <a:srgbClr val="FF00FF"/>
                </a:highlight>
              </a:rPr>
              <a:t>not for16 &amp; 23July20 see next</a:t>
            </a:r>
          </a:p>
          <a:p>
            <a:pPr>
              <a:spcBef>
                <a:spcPts val="0"/>
              </a:spcBef>
            </a:pPr>
            <a:r>
              <a:rPr lang="en-US" sz="1400" dirty="0"/>
              <a:t>When	14May20 to 04Sep20,   noon-13:00-pt,  15:00-16:00-et</a:t>
            </a:r>
          </a:p>
          <a:p>
            <a:pPr>
              <a:spcBef>
                <a:spcPts val="0"/>
              </a:spcBef>
            </a:pPr>
            <a:r>
              <a:rPr lang="en-US" sz="1400" dirty="0"/>
              <a:t>	note:  IEEE </a:t>
            </a:r>
            <a:r>
              <a:rPr lang="en-US" sz="1400" dirty="0" err="1"/>
              <a:t>webex</a:t>
            </a:r>
            <a:r>
              <a:rPr lang="en-US" sz="1400" dirty="0"/>
              <a:t> may change mid-August 2020, tbd</a:t>
            </a:r>
          </a:p>
          <a:p>
            <a:pPr>
              <a:spcBef>
                <a:spcPts val="0"/>
              </a:spcBef>
            </a:pPr>
            <a:r>
              <a:rPr lang="en-US" sz="1400" dirty="0"/>
              <a:t>Where</a:t>
            </a:r>
          </a:p>
          <a:p>
            <a:pPr>
              <a:spcBef>
                <a:spcPts val="0"/>
              </a:spcBef>
            </a:pPr>
            <a:r>
              <a:rPr lang="en-US" sz="1400" u="sng" dirty="0">
                <a:hlinkClick r:id="rId2"/>
              </a:rPr>
              <a:t>https://ieee802.my.webex.com/ieee802.my/j.php?MTID=mc65329f017bd7a77e763eeb88cf0a699</a:t>
            </a:r>
            <a:r>
              <a:rPr lang="en-US" sz="1400" dirty="0"/>
              <a:t>  (</a:t>
            </a:r>
            <a:r>
              <a:rPr lang="en-US" sz="1400" u="sng" dirty="0">
                <a:hlinkClick r:id="rId3"/>
              </a:rPr>
              <a:t>map</a:t>
            </a:r>
            <a:r>
              <a:rPr lang="en-US" sz="1400" dirty="0"/>
              <a:t>)</a:t>
            </a:r>
          </a:p>
          <a:p>
            <a:pPr>
              <a:spcBef>
                <a:spcPts val="0"/>
              </a:spcBef>
            </a:pPr>
            <a:r>
              <a:rPr lang="en-US" sz="1400" dirty="0"/>
              <a:t>Description JOIN WEBEX MEETING </a:t>
            </a:r>
            <a:r>
              <a:rPr lang="en-US" sz="1400" u="sng" dirty="0">
                <a:hlinkClick r:id="rId2"/>
              </a:rPr>
              <a:t>https://ieee802.my.webex.com/ieee802.my/j.php?MTID=mc65329f017bd7a77e763eeb88cf0a699</a:t>
            </a:r>
            <a:r>
              <a:rPr lang="en-US" sz="1400" dirty="0"/>
              <a:t> </a:t>
            </a:r>
          </a:p>
          <a:p>
            <a:pPr>
              <a:spcBef>
                <a:spcPts val="0"/>
              </a:spcBef>
            </a:pPr>
            <a:endParaRPr lang="en-US" sz="1400" dirty="0"/>
          </a:p>
          <a:p>
            <a:pPr>
              <a:spcBef>
                <a:spcPts val="0"/>
              </a:spcBef>
            </a:pPr>
            <a:r>
              <a:rPr lang="en-US" sz="1600" dirty="0"/>
              <a:t>Meeting number (access code): 796 860 468 		Meeting password: rrtag20b </a:t>
            </a:r>
            <a:endParaRPr lang="en-US" sz="1400" dirty="0"/>
          </a:p>
          <a:p>
            <a:pPr>
              <a:spcBef>
                <a:spcPts val="0"/>
              </a:spcBef>
            </a:pPr>
            <a:r>
              <a:rPr lang="en-US" sz="1400" dirty="0"/>
              <a:t> </a:t>
            </a:r>
          </a:p>
          <a:p>
            <a:pPr>
              <a:spcBef>
                <a:spcPts val="0"/>
              </a:spcBef>
            </a:pPr>
            <a:r>
              <a:rPr lang="en-US" sz="1400" dirty="0"/>
              <a:t>JOIN BY PHONE +1-510-338-9438 USA Toll </a:t>
            </a:r>
          </a:p>
          <a:p>
            <a:pPr>
              <a:spcBef>
                <a:spcPts val="0"/>
              </a:spcBef>
            </a:pPr>
            <a:r>
              <a:rPr lang="en-US" sz="1400" dirty="0"/>
              <a:t>Tap here to call (mobile phones only, hosts not supported): </a:t>
            </a:r>
          </a:p>
          <a:p>
            <a:pPr>
              <a:spcBef>
                <a:spcPts val="0"/>
              </a:spcBef>
            </a:pPr>
            <a:r>
              <a:rPr lang="en-US" sz="1400" dirty="0" err="1"/>
              <a:t>tel</a:t>
            </a:r>
            <a:r>
              <a:rPr lang="en-US" sz="1400" dirty="0"/>
              <a:t>:%2B1-510-338-9438,,*01*796860468%23%23*01* +44-20-3198-8144 UK </a:t>
            </a:r>
          </a:p>
          <a:p>
            <a:pPr>
              <a:spcBef>
                <a:spcPts val="0"/>
              </a:spcBef>
            </a:pPr>
            <a:r>
              <a:rPr lang="en-US" sz="1400" dirty="0"/>
              <a:t>Toll Tap here to call (mobile phones only, hosts not supported): </a:t>
            </a:r>
            <a:r>
              <a:rPr lang="en-US" sz="1400" u="sng" dirty="0" err="1">
                <a:hlinkClick r:id="rId4"/>
              </a:rPr>
              <a:t>tel</a:t>
            </a:r>
            <a:r>
              <a:rPr lang="en-US" sz="1400" u="sng" dirty="0">
                <a:hlinkClick r:id="rId4"/>
              </a:rPr>
              <a:t>:%2B44-20-3198-8144,,*01*796860468%23%23*01*</a:t>
            </a:r>
            <a:r>
              <a:rPr lang="en-US" sz="1400" dirty="0"/>
              <a:t> </a:t>
            </a:r>
          </a:p>
          <a:p>
            <a:pPr>
              <a:spcBef>
                <a:spcPts val="0"/>
              </a:spcBef>
            </a:pPr>
            <a:r>
              <a:rPr lang="en-US" sz="1400" dirty="0"/>
              <a:t> </a:t>
            </a:r>
          </a:p>
          <a:p>
            <a:pPr>
              <a:spcBef>
                <a:spcPts val="0"/>
              </a:spcBef>
            </a:pPr>
            <a:r>
              <a:rPr lang="en-US" sz="1400" dirty="0"/>
              <a:t>Global call-in numbers https://ieee802.my.webex.com/ieee802.my/globalcallin.php?MTID=m3d9294e033585bf9580e6de28861cf5e Can't join the meeting? </a:t>
            </a:r>
          </a:p>
          <a:p>
            <a:pPr>
              <a:spcBef>
                <a:spcPts val="0"/>
              </a:spcBef>
            </a:pPr>
            <a:r>
              <a:rPr lang="en-US" sz="1400" u="sng" dirty="0">
                <a:hlinkClick r:id="rId5"/>
              </a:rPr>
              <a:t>https://collaborationhelp.cisco.com/article/WBX000029055</a:t>
            </a:r>
            <a:r>
              <a:rPr lang="en-US" sz="1400" dirty="0"/>
              <a:t> </a:t>
            </a:r>
          </a:p>
          <a:p>
            <a:pPr>
              <a:spcBef>
                <a:spcPts val="0"/>
              </a:spcBef>
            </a:pPr>
            <a:r>
              <a:rPr lang="en-US" sz="1400" dirty="0"/>
              <a:t> </a:t>
            </a:r>
          </a:p>
          <a:p>
            <a:pPr>
              <a:spcBef>
                <a:spcPts val="0"/>
              </a:spcBef>
            </a:pPr>
            <a:r>
              <a:rPr lang="en-US" sz="1400" dirty="0"/>
              <a:t>IMPORTANT NOTICE: </a:t>
            </a:r>
          </a:p>
          <a:p>
            <a:pPr>
              <a:spcBef>
                <a:spcPts val="0"/>
              </a:spcBef>
            </a:pPr>
            <a:r>
              <a:rPr lang="en-US" sz="1400" dirty="0"/>
              <a:t>Please note that this </a:t>
            </a:r>
            <a:r>
              <a:rPr lang="en-US" sz="1400" dirty="0" err="1"/>
              <a:t>Webex</a:t>
            </a:r>
            <a:r>
              <a:rPr lang="en-US" sz="1400" dirty="0"/>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endParaRPr lang="en-US" sz="1800" kern="0" dirty="0"/>
          </a:p>
        </p:txBody>
      </p:sp>
    </p:spTree>
    <p:extLst>
      <p:ext uri="{BB962C8B-B14F-4D97-AF65-F5344CB8AC3E}">
        <p14:creationId xmlns:p14="http://schemas.microsoft.com/office/powerpoint/2010/main" val="37882122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18 Jun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685800"/>
            <a:ext cx="7989888" cy="57896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0"/>
              </a:spcBef>
            </a:pPr>
            <a:r>
              <a:rPr lang="en-US" sz="2000" dirty="0">
                <a:latin typeface="Times New Roman" pitchFamily="16" charset="0"/>
              </a:rPr>
              <a:t>Seat4-802.18_plenary_16&amp;23july20 </a:t>
            </a:r>
            <a:r>
              <a:rPr lang="en-US" sz="2000" dirty="0"/>
              <a:t>call-in, </a:t>
            </a:r>
            <a:r>
              <a:rPr lang="en-US" sz="2000" dirty="0">
                <a:highlight>
                  <a:srgbClr val="00FF00"/>
                </a:highlight>
              </a:rPr>
              <a:t>for just 16 &amp; 23Jul20 </a:t>
            </a:r>
          </a:p>
          <a:p>
            <a:r>
              <a:rPr lang="en-US" sz="1400" dirty="0">
                <a:latin typeface="Times New Roman" pitchFamily="16" charset="0"/>
              </a:rPr>
              <a:t>When	Thu, July 16 &amp; 23,   3pm – 5pm - et</a:t>
            </a:r>
          </a:p>
          <a:p>
            <a:r>
              <a:rPr lang="en-US" sz="1400" dirty="0">
                <a:latin typeface="Times New Roman" pitchFamily="16" charset="0"/>
              </a:rPr>
              <a:t>Where </a:t>
            </a:r>
            <a:r>
              <a:rPr lang="en-US" sz="1400" u="sng" dirty="0">
                <a:latin typeface="Times New Roman" pitchFamily="16" charset="0"/>
                <a:hlinkClick r:id="rId3"/>
              </a:rPr>
              <a:t>https://ieee802.my.webex.com/ieee802.my/j.php?MTID=m9f99a72a0130ab9c299bdc62828ddfae</a:t>
            </a:r>
            <a:r>
              <a:rPr lang="en-US" sz="1400" dirty="0">
                <a:latin typeface="Times New Roman" pitchFamily="16" charset="0"/>
              </a:rPr>
              <a:t> , (</a:t>
            </a:r>
            <a:r>
              <a:rPr lang="en-US" sz="1400" u="sng" dirty="0">
                <a:latin typeface="Times New Roman" pitchFamily="16" charset="0"/>
                <a:hlinkClick r:id="rId4"/>
              </a:rPr>
              <a:t>map</a:t>
            </a:r>
            <a:r>
              <a:rPr lang="en-US" sz="1400" dirty="0">
                <a:latin typeface="Times New Roman" pitchFamily="16" charset="0"/>
              </a:rPr>
              <a:t>) </a:t>
            </a:r>
          </a:p>
          <a:p>
            <a:pPr>
              <a:spcBef>
                <a:spcPts val="0"/>
              </a:spcBef>
            </a:pPr>
            <a:r>
              <a:rPr lang="en-US" sz="1400" dirty="0">
                <a:latin typeface="Times New Roman" pitchFamily="16" charset="0"/>
              </a:rPr>
              <a:t>Description JOIN WEBEX MEETING </a:t>
            </a:r>
            <a:r>
              <a:rPr lang="en-US" sz="1400" u="sng" dirty="0">
                <a:latin typeface="Times New Roman" pitchFamily="16" charset="0"/>
                <a:hlinkClick r:id="rId3"/>
              </a:rPr>
              <a:t>https://ieee802.my.webex.com/ieee802.my/j.php?MTID=m9f99a72a0130ab9c299bdc62828ddfae</a:t>
            </a:r>
            <a:r>
              <a:rPr lang="en-US" sz="1400" dirty="0">
                <a:latin typeface="Times New Roman" pitchFamily="16" charset="0"/>
              </a:rPr>
              <a:t>  </a:t>
            </a:r>
          </a:p>
          <a:p>
            <a:r>
              <a:rPr lang="en-US" sz="1000" dirty="0">
                <a:latin typeface="Times New Roman" pitchFamily="16" charset="0"/>
              </a:rPr>
              <a:t>			</a:t>
            </a:r>
          </a:p>
          <a:p>
            <a:r>
              <a:rPr lang="en-US" sz="1400" dirty="0">
                <a:latin typeface="Times New Roman" pitchFamily="16" charset="0"/>
              </a:rPr>
              <a:t>Meeting number (access code): 132 016 8425 </a:t>
            </a:r>
          </a:p>
          <a:p>
            <a:r>
              <a:rPr lang="en-US" sz="1400" dirty="0">
                <a:latin typeface="Times New Roman" pitchFamily="16" charset="0"/>
              </a:rPr>
              <a:t>Meeting password: rrtag2007 (77824200 from phones) </a:t>
            </a:r>
          </a:p>
          <a:p>
            <a:pPr>
              <a:spcBef>
                <a:spcPts val="0"/>
              </a:spcBef>
            </a:pPr>
            <a:r>
              <a:rPr lang="en-US" sz="1400" dirty="0">
                <a:latin typeface="Times New Roman" pitchFamily="16" charset="0"/>
              </a:rPr>
              <a:t> </a:t>
            </a:r>
            <a:r>
              <a:rPr lang="en-US" sz="1000" dirty="0">
                <a:latin typeface="Times New Roman" pitchFamily="16" charset="0"/>
              </a:rPr>
              <a:t>			</a:t>
            </a:r>
            <a:endParaRPr lang="en-US" sz="1400" dirty="0">
              <a:latin typeface="Times New Roman" pitchFamily="16" charset="0"/>
            </a:endParaRPr>
          </a:p>
          <a:p>
            <a:r>
              <a:rPr lang="en-US" sz="1400" dirty="0">
                <a:latin typeface="Times New Roman" pitchFamily="16" charset="0"/>
              </a:rPr>
              <a:t>JOIN BY PHONE +1-510-338-9438 USA Toll Tap here to call (mobile phones only, hosts not supported): </a:t>
            </a:r>
            <a:r>
              <a:rPr lang="en-US" sz="1400" dirty="0" err="1">
                <a:latin typeface="Times New Roman" pitchFamily="16" charset="0"/>
              </a:rPr>
              <a:t>tel</a:t>
            </a:r>
            <a:r>
              <a:rPr lang="en-US" sz="1400" dirty="0">
                <a:latin typeface="Times New Roman" pitchFamily="16" charset="0"/>
              </a:rPr>
              <a:t>:%2B1-510-338-9438,,*01*1320168425%2377824200%23*01* +44-20-3198-8144 UK Toll Tap here to call (mobile phones only, hosts not supported): </a:t>
            </a:r>
            <a:r>
              <a:rPr lang="en-US" sz="1400" dirty="0" err="1">
                <a:latin typeface="Times New Roman" pitchFamily="16" charset="0"/>
              </a:rPr>
              <a:t>tel</a:t>
            </a:r>
            <a:r>
              <a:rPr lang="en-US" sz="1400" dirty="0">
                <a:latin typeface="Times New Roman" pitchFamily="16" charset="0"/>
              </a:rPr>
              <a:t>:%2B44-20-3198-8144,,*01*1320168425%2377824200%23*01* </a:t>
            </a:r>
          </a:p>
          <a:p>
            <a:r>
              <a:rPr lang="en-US" sz="1400" dirty="0">
                <a:latin typeface="Times New Roman" pitchFamily="16" charset="0"/>
              </a:rPr>
              <a:t> Global call-in numbers https://ieee802.my.webex.com/ieee802.my/globalcallin.php?MTID=m0b9118497d61a45ac482add86ab4d710 Can't join the meeting? </a:t>
            </a:r>
            <a:r>
              <a:rPr lang="en-US" sz="1400" u="sng" dirty="0">
                <a:latin typeface="Times New Roman" pitchFamily="16" charset="0"/>
                <a:hlinkClick r:id="rId5"/>
              </a:rPr>
              <a:t>https://collaborationhelp.cisco.com/article/WBX000029055</a:t>
            </a:r>
            <a:r>
              <a:rPr lang="en-US" sz="1400" dirty="0">
                <a:latin typeface="Times New Roman" pitchFamily="16" charset="0"/>
              </a:rPr>
              <a:t> </a:t>
            </a:r>
          </a:p>
          <a:p>
            <a:pPr>
              <a:spcBef>
                <a:spcPts val="0"/>
              </a:spcBef>
            </a:pPr>
            <a:r>
              <a:rPr lang="en-US" sz="1400" dirty="0">
                <a:latin typeface="Times New Roman" pitchFamily="16" charset="0"/>
              </a:rPr>
              <a:t> </a:t>
            </a:r>
          </a:p>
          <a:p>
            <a:r>
              <a:rPr lang="en-US" sz="1400" dirty="0">
                <a:latin typeface="Times New Roman" pitchFamily="16" charset="0"/>
              </a:rPr>
              <a:t>IMPORTANT NOTICE: Please note that this </a:t>
            </a:r>
            <a:r>
              <a:rPr lang="en-US" sz="1400" dirty="0" err="1">
                <a:latin typeface="Times New Roman" pitchFamily="16" charset="0"/>
              </a:rPr>
              <a:t>Webex</a:t>
            </a:r>
            <a:r>
              <a:rPr lang="en-US" sz="14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r>
              <a:rPr lang="en-US" sz="1400" dirty="0">
                <a:latin typeface="Times New Roman" pitchFamily="16" charset="0"/>
              </a:rPr>
              <a:t> </a:t>
            </a:r>
            <a:r>
              <a:rPr lang="en-US" sz="1400" u="sng" dirty="0">
                <a:latin typeface="Times New Roman" pitchFamily="16" charset="0"/>
                <a:hlinkClick r:id="rId6"/>
              </a:rPr>
              <a:t>more details»</a:t>
            </a:r>
            <a:r>
              <a:rPr lang="en-US" sz="1400" dirty="0">
                <a:latin typeface="Times New Roman" pitchFamily="16" charset="0"/>
              </a:rPr>
              <a:t>  </a:t>
            </a:r>
            <a:r>
              <a:rPr lang="en-US" sz="1400" u="sng" dirty="0">
                <a:latin typeface="Times New Roman" pitchFamily="16" charset="0"/>
                <a:hlinkClick r:id="rId7"/>
              </a:rPr>
              <a:t>copy to my calendar»</a:t>
            </a:r>
            <a:endParaRPr lang="en-US" sz="1400" dirty="0"/>
          </a:p>
          <a:p>
            <a:pPr>
              <a:spcBef>
                <a:spcPts val="0"/>
              </a:spcBef>
            </a:pPr>
            <a:endParaRPr lang="en-US" sz="1800" kern="0" dirty="0"/>
          </a:p>
        </p:txBody>
      </p:sp>
    </p:spTree>
    <p:extLst>
      <p:ext uri="{BB962C8B-B14F-4D97-AF65-F5344CB8AC3E}">
        <p14:creationId xmlns:p14="http://schemas.microsoft.com/office/powerpoint/2010/main" val="2788246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Calendars</a:t>
            </a:r>
            <a:endParaRPr lang="en-US" sz="2400" dirty="0"/>
          </a:p>
        </p:txBody>
      </p:sp>
      <p:sp>
        <p:nvSpPr>
          <p:cNvPr id="3" name="Content Placeholder 2"/>
          <p:cNvSpPr>
            <a:spLocks noGrp="1"/>
          </p:cNvSpPr>
          <p:nvPr>
            <p:ph idx="1"/>
          </p:nvPr>
        </p:nvSpPr>
        <p:spPr>
          <a:xfrm>
            <a:off x="685800" y="1096022"/>
            <a:ext cx="8153400" cy="5512522"/>
          </a:xfrm>
        </p:spPr>
        <p:txBody>
          <a:bodyPr/>
          <a:lstStyle/>
          <a:p>
            <a:pPr marL="285750" indent="-285750">
              <a:buFont typeface="Arial" panose="020B0604020202020204" pitchFamily="34" charset="0"/>
              <a:buChar char="•"/>
            </a:pPr>
            <a:endParaRPr lang="en-US" sz="1800" b="0" dirty="0"/>
          </a:p>
          <a:p>
            <a:pPr>
              <a:buFont typeface="Arial" panose="020B0604020202020204" pitchFamily="34" charset="0"/>
              <a:buChar char="•"/>
            </a:pPr>
            <a:r>
              <a:rPr lang="en-US" sz="1800" dirty="0"/>
              <a:t>#1 - Official </a:t>
            </a:r>
            <a:r>
              <a:rPr lang="en-US" sz="1800" dirty="0" err="1">
                <a:highlight>
                  <a:srgbClr val="FFFF00"/>
                </a:highlight>
              </a:rPr>
              <a:t>Webex</a:t>
            </a:r>
            <a:r>
              <a:rPr lang="en-US" sz="1800" dirty="0">
                <a:highlight>
                  <a:srgbClr val="FFFF00"/>
                </a:highlight>
              </a:rPr>
              <a:t> </a:t>
            </a:r>
            <a:r>
              <a:rPr lang="en-US" sz="1800" dirty="0"/>
              <a:t>calendar for IEEE 802 </a:t>
            </a:r>
            <a:r>
              <a:rPr lang="en-US" sz="1800" dirty="0" err="1"/>
              <a:t>Webex</a:t>
            </a:r>
            <a:r>
              <a:rPr lang="en-US" sz="1800" dirty="0"/>
              <a:t> meetings through mid-Aug. </a:t>
            </a:r>
          </a:p>
          <a:p>
            <a:pPr>
              <a:buFont typeface="Arial" panose="020B0604020202020204" pitchFamily="34" charset="0"/>
              <a:buChar char="•"/>
            </a:pPr>
            <a:r>
              <a:rPr lang="en-US" sz="1800" b="0" u="sng" dirty="0">
                <a:hlinkClick r:id="rId3"/>
              </a:rPr>
              <a:t>http://ieee802.org/802tele_calendar.html</a:t>
            </a:r>
            <a:endParaRPr lang="en-US" sz="1800" b="0" u="sng" dirty="0"/>
          </a:p>
          <a:p>
            <a:pPr lvl="1">
              <a:buFont typeface="Arial" panose="020B0604020202020204" pitchFamily="34" charset="0"/>
              <a:buChar char="•"/>
            </a:pPr>
            <a:r>
              <a:rPr lang="en-US" sz="1600" dirty="0"/>
              <a:t>Note:  </a:t>
            </a:r>
            <a:r>
              <a:rPr lang="en-US" sz="1600" dirty="0" err="1"/>
              <a:t>Webex</a:t>
            </a:r>
            <a:r>
              <a:rPr lang="en-US" sz="1600" dirty="0"/>
              <a:t> will be changing mid-August, looking to go to IEEE  </a:t>
            </a:r>
            <a:r>
              <a:rPr lang="en-US" sz="1600" dirty="0" err="1"/>
              <a:t>Webex</a:t>
            </a:r>
            <a:r>
              <a:rPr lang="en-US" sz="1600" dirty="0"/>
              <a:t>, from the IEEE 802 </a:t>
            </a:r>
            <a:r>
              <a:rPr lang="en-US" sz="1600" dirty="0" err="1"/>
              <a:t>Webex</a:t>
            </a:r>
            <a:r>
              <a:rPr lang="en-US" sz="1600" dirty="0"/>
              <a:t>.  More details coming. </a:t>
            </a:r>
            <a:endParaRPr lang="en-US" sz="1600" b="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#2 - LMSC working on a new </a:t>
            </a:r>
            <a:r>
              <a:rPr lang="en-US" sz="1800" dirty="0">
                <a:highlight>
                  <a:srgbClr val="FFFF00"/>
                </a:highlight>
              </a:rPr>
              <a:t>overall </a:t>
            </a:r>
            <a:r>
              <a:rPr lang="en-US" sz="1800" dirty="0"/>
              <a:t>IEEE 802 calendar, it is sill in a temporary spot  (under 802.16):   </a:t>
            </a:r>
            <a:r>
              <a:rPr lang="en-US" sz="1800" dirty="0">
                <a:hlinkClick r:id="rId4"/>
              </a:rPr>
              <a:t>http://ieee802.org/16/cal-temp.html</a:t>
            </a:r>
            <a:r>
              <a:rPr lang="en-US" sz="1800" dirty="0"/>
              <a:t> </a:t>
            </a:r>
          </a:p>
          <a:p>
            <a:pPr lvl="1">
              <a:buFont typeface="Arial" panose="020B0604020202020204" pitchFamily="34" charset="0"/>
              <a:buChar char="•"/>
            </a:pPr>
            <a:r>
              <a:rPr lang="en-US" sz="1600" dirty="0"/>
              <a:t>Top right corner there is drop down and can get to 802.18 only, in the different views. </a:t>
            </a:r>
          </a:p>
          <a:p>
            <a:pPr lvl="1">
              <a:buFont typeface="Arial" panose="020B0604020202020204" pitchFamily="34" charset="0"/>
              <a:buChar char="•"/>
            </a:pPr>
            <a:r>
              <a:rPr lang="en-US" sz="1600" dirty="0"/>
              <a:t>Or at the bottom is a link to the 802.18 calendar used. </a:t>
            </a:r>
          </a:p>
          <a:p>
            <a:pPr lvl="2">
              <a:buFont typeface="Arial" panose="020B0604020202020204" pitchFamily="34" charset="0"/>
              <a:buChar char="•"/>
            </a:pPr>
            <a:r>
              <a:rPr lang="en-US" sz="1600" dirty="0">
                <a:hlinkClick r:id="rId5"/>
              </a:rPr>
              <a:t>IEEE 802.18 WG Calendar (tentative)</a:t>
            </a:r>
            <a:endParaRPr lang="en-US" sz="1600" dirty="0"/>
          </a:p>
          <a:p>
            <a:pPr lvl="1">
              <a:buFont typeface="Arial" panose="020B0604020202020204" pitchFamily="34" charset="0"/>
              <a:buChar char="•"/>
            </a:pPr>
            <a:r>
              <a:rPr lang="en-US" sz="1600" dirty="0"/>
              <a:t>Which is only on the 802.18 home page now also. </a:t>
            </a:r>
          </a:p>
          <a:p>
            <a:pPr lvl="1">
              <a:buFont typeface="Arial" panose="020B0604020202020204" pitchFamily="34" charset="0"/>
              <a:buChar char="•"/>
            </a:pPr>
            <a:r>
              <a:rPr lang="en-US" sz="1600" b="1" dirty="0">
                <a:solidFill>
                  <a:schemeClr val="accent5">
                    <a:lumMod val="75000"/>
                  </a:schemeClr>
                </a:solidFill>
              </a:rPr>
              <a:t>Schedule of Teleconferences and Face to Faces:  </a:t>
            </a:r>
            <a:br>
              <a:rPr lang="en-US" sz="1600" b="1" dirty="0">
                <a:solidFill>
                  <a:schemeClr val="accent5">
                    <a:lumMod val="75000"/>
                  </a:schemeClr>
                </a:solidFill>
              </a:rPr>
            </a:br>
            <a:r>
              <a:rPr lang="en-US" sz="1600" u="sng" dirty="0">
                <a:hlinkClick r:id="rId5"/>
              </a:rPr>
              <a:t>&lt;&lt;click here for full calendar&gt;&gt;</a:t>
            </a:r>
            <a:r>
              <a:rPr lang="en-US" sz="1600" b="1" dirty="0"/>
              <a:t> select meeting, go to more details near bottom</a:t>
            </a:r>
            <a:endParaRPr lang="en-US" sz="1600" dirty="0"/>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18 Jun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4006026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and FNPRM 6GHz -2</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endParaRPr lang="en-US" sz="1800" b="0" dirty="0"/>
          </a:p>
          <a:p>
            <a:pPr>
              <a:buFont typeface="Arial" panose="020B0604020202020204" pitchFamily="34" charset="0"/>
              <a:buChar char="•"/>
            </a:pPr>
            <a:r>
              <a:rPr lang="en-US" sz="1800" b="0" dirty="0"/>
              <a:t>On this web page, the voted-on PDF and commission statements are expected Friday 24 April;</a:t>
            </a:r>
          </a:p>
          <a:p>
            <a:pPr>
              <a:buFont typeface="Arial" panose="020B0604020202020204" pitchFamily="34" charset="0"/>
              <a:buChar char="•"/>
            </a:pPr>
            <a:r>
              <a:rPr lang="en-US" sz="1800" dirty="0">
                <a:hlinkClick r:id="rId3"/>
              </a:rPr>
              <a:t>https://www.fcc.gov/document/promoting-unlicensed-use-6-ghz-band-0</a:t>
            </a:r>
            <a:r>
              <a:rPr lang="en-US" sz="1800" dirty="0"/>
              <a:t> </a:t>
            </a:r>
          </a:p>
          <a:p>
            <a:pPr>
              <a:buFont typeface="Arial" panose="020B0604020202020204" pitchFamily="34" charset="0"/>
              <a:buChar char="•"/>
            </a:pPr>
            <a:r>
              <a:rPr lang="en-US" sz="1400" dirty="0">
                <a:hlinkClick r:id="rId4"/>
              </a:rPr>
              <a:t>https://www.federalregister.gov/documents/2020/04/24/2020-08724/open-commission-meeting-by-teleconference-thursday-april-23-2020?utm_campaign=subscription+mailing+list&amp;utm_source=federalregister.gov&amp;utm_medium=email</a:t>
            </a:r>
            <a:r>
              <a:rPr lang="en-US" sz="1400" dirty="0"/>
              <a:t> </a:t>
            </a:r>
            <a:endParaRPr lang="en-US" sz="1400" b="0" dirty="0"/>
          </a:p>
          <a:p>
            <a:pPr>
              <a:buFont typeface="Arial" panose="020B0604020202020204" pitchFamily="34" charset="0"/>
              <a:buChar char="•"/>
            </a:pPr>
            <a:r>
              <a:rPr lang="en-US" sz="1800" b="0" dirty="0"/>
              <a:t>Some quick points discussed in our teleconference. </a:t>
            </a:r>
          </a:p>
          <a:p>
            <a:pPr>
              <a:buFont typeface="Arial" panose="020B0604020202020204" pitchFamily="34" charset="0"/>
              <a:buChar char="•"/>
            </a:pPr>
            <a:r>
              <a:rPr lang="en-US" sz="1800" b="0" dirty="0"/>
              <a:t>Client was to be 6 dB below APs (dynamic)</a:t>
            </a:r>
          </a:p>
          <a:p>
            <a:pPr lvl="1">
              <a:buFont typeface="Arial" panose="020B0604020202020204" pitchFamily="34" charset="0"/>
              <a:buChar char="•"/>
            </a:pPr>
            <a:r>
              <a:rPr lang="en-US" sz="1600" b="0" dirty="0"/>
              <a:t>However it returned to a fixed power limit for Client.  </a:t>
            </a:r>
            <a:r>
              <a:rPr lang="en-US" sz="1600" dirty="0"/>
              <a:t>T</a:t>
            </a:r>
            <a:r>
              <a:rPr lang="en-US" sz="1600" b="0" dirty="0"/>
              <a:t>his is new  and need to find the details. </a:t>
            </a:r>
          </a:p>
          <a:p>
            <a:pPr>
              <a:buFont typeface="Arial" panose="020B0604020202020204" pitchFamily="34" charset="0"/>
              <a:buChar char="•"/>
            </a:pPr>
            <a:r>
              <a:rPr lang="en-US" sz="1800" b="0" dirty="0"/>
              <a:t>Need to review the FNPMR about indoor clients. </a:t>
            </a:r>
          </a:p>
          <a:p>
            <a:pPr>
              <a:buFont typeface="Arial" panose="020B0604020202020204" pitchFamily="34" charset="0"/>
              <a:buChar char="•"/>
            </a:pPr>
            <a:r>
              <a:rPr lang="en-US" sz="1800" b="0" dirty="0"/>
              <a:t>Portable (as a Master) under AFC control, should look at that also. </a:t>
            </a:r>
          </a:p>
          <a:p>
            <a:pPr>
              <a:buFont typeface="Arial" panose="020B0604020202020204" pitchFamily="34" charset="0"/>
              <a:buChar char="•"/>
            </a:pPr>
            <a:r>
              <a:rPr lang="en-US" sz="1800" b="0" dirty="0"/>
              <a:t>Need to watch for updates to the related KDBs as they come,  with lower level details. </a:t>
            </a:r>
          </a:p>
          <a:p>
            <a:pPr lvl="1">
              <a:buFont typeface="Arial" panose="020B0604020202020204" pitchFamily="34" charset="0"/>
              <a:buChar char="•"/>
            </a:pPr>
            <a:r>
              <a:rPr lang="en-US" sz="1400" dirty="0"/>
              <a:t>.e.g. </a:t>
            </a:r>
            <a:r>
              <a:rPr lang="en-US" sz="1400" b="0" dirty="0"/>
              <a:t>KDB 905462 d03 (</a:t>
            </a:r>
            <a:r>
              <a:rPr lang="en-US" sz="1400" dirty="0"/>
              <a:t>U-NII CLIENT DEVICES WITHOUT RADAR DETECTION CAPABILITY) </a:t>
            </a:r>
            <a:r>
              <a:rPr lang="en-US" sz="1400" b="0" dirty="0"/>
              <a:t>from the previous rules. To cover all the </a:t>
            </a:r>
            <a:r>
              <a:rPr lang="en-US" sz="1400" dirty="0"/>
              <a:t>U-NII bands, these new ones will need to be added.  </a:t>
            </a:r>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18 Jun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276485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ITU-R SM.2352 on THz</a:t>
            </a:r>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Author was calling in next week, 16 April, to vote on submission. </a:t>
            </a:r>
          </a:p>
          <a:p>
            <a:pPr>
              <a:spcBef>
                <a:spcPts val="0"/>
              </a:spcBef>
              <a:buFont typeface="Arial" panose="020B0604020202020204" pitchFamily="34" charset="0"/>
              <a:buChar char="•"/>
            </a:pPr>
            <a:r>
              <a:rPr lang="en-US" sz="1800" dirty="0"/>
              <a:t>However just learned Wednesday, 8</a:t>
            </a:r>
            <a:r>
              <a:rPr lang="en-US" sz="1800" baseline="30000" dirty="0"/>
              <a:t>th</a:t>
            </a:r>
            <a:r>
              <a:rPr lang="en-US" sz="1800" dirty="0"/>
              <a:t>, the WP1A meeting originally to be on 29 May, has been postponed. </a:t>
            </a:r>
          </a:p>
          <a:p>
            <a:pPr>
              <a:spcBef>
                <a:spcPts val="0"/>
              </a:spcBef>
              <a:buFont typeface="Arial" panose="020B0604020202020204" pitchFamily="34" charset="0"/>
              <a:buChar char="•"/>
            </a:pPr>
            <a:r>
              <a:rPr lang="en-US" sz="1800" dirty="0"/>
              <a:t>Final plans for the postponed is not known yet, stay tuned.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From 802.15.3d, ITU-R SM.2352 on THz communications updates, standing by  </a:t>
            </a:r>
          </a:p>
          <a:p>
            <a:pPr lvl="1">
              <a:spcBef>
                <a:spcPts val="600"/>
              </a:spcBef>
              <a:buFont typeface="Arial" panose="020B0604020202020204" pitchFamily="34" charset="0"/>
              <a:buChar char="•"/>
            </a:pPr>
            <a:r>
              <a:rPr lang="en-US" sz="1800" dirty="0"/>
              <a:t>802.15.3d has a draft of a submission to ITU-R on updates needed on SM.2352 and needs to get to ITR-R  WP1A </a:t>
            </a:r>
          </a:p>
          <a:p>
            <a:pPr lvl="2">
              <a:spcBef>
                <a:spcPts val="600"/>
              </a:spcBef>
              <a:buFont typeface="Arial" panose="020B0604020202020204" pitchFamily="34" charset="0"/>
              <a:buChar char="•"/>
            </a:pPr>
            <a:r>
              <a:rPr lang="en-US" dirty="0"/>
              <a:t>.15:      </a:t>
            </a:r>
            <a:r>
              <a:rPr lang="en-US" dirty="0">
                <a:solidFill>
                  <a:schemeClr val="tx1"/>
                </a:solidFill>
                <a:hlinkClick r:id="rId3"/>
              </a:rPr>
              <a:t>https://mentor.ieee.org/802.15/dcn/19/15-19-0276-03-0thz-ieee-802-15-tag-thz-input-to-the-revision-of-itu-r-sm-2352.docx</a:t>
            </a:r>
            <a:r>
              <a:rPr lang="en-US" dirty="0">
                <a:solidFill>
                  <a:schemeClr val="tx1"/>
                </a:solidFill>
              </a:rPr>
              <a:t>  </a:t>
            </a:r>
          </a:p>
          <a:p>
            <a:pPr lvl="2">
              <a:spcBef>
                <a:spcPts val="600"/>
              </a:spcBef>
              <a:buFont typeface="Arial" panose="020B0604020202020204" pitchFamily="34" charset="0"/>
              <a:buChar char="•"/>
            </a:pPr>
            <a:r>
              <a:rPr lang="en-US" dirty="0">
                <a:solidFill>
                  <a:schemeClr val="tx1"/>
                </a:solidFill>
              </a:rPr>
              <a:t>.18:   (will be):  </a:t>
            </a:r>
            <a:r>
              <a:rPr lang="en-US" u="sng" dirty="0">
                <a:hlinkClick r:id="rId4"/>
              </a:rPr>
              <a:t>https://mentor.ieee.org/802.18/dcn/20/18-20-0052</a:t>
            </a:r>
            <a:endParaRPr lang="en-US" dirty="0">
              <a:solidFill>
                <a:schemeClr val="tx1"/>
              </a:solidFill>
            </a:endParaRPr>
          </a:p>
          <a:p>
            <a:pPr lvl="2">
              <a:spcBef>
                <a:spcPts val="0"/>
              </a:spcBef>
              <a:buFont typeface="Arial" panose="020B0604020202020204" pitchFamily="34" charset="0"/>
              <a:buChar char="•"/>
            </a:pPr>
            <a:endParaRPr lang="en-US" dirty="0">
              <a:solidFill>
                <a:schemeClr val="tx1"/>
              </a:solidFill>
            </a:endParaRPr>
          </a:p>
          <a:p>
            <a:pPr lvl="1">
              <a:spcBef>
                <a:spcPts val="0"/>
              </a:spcBef>
              <a:buFont typeface="Arial" panose="020B0604020202020204" pitchFamily="34" charset="0"/>
              <a:buChar char="•"/>
            </a:pPr>
            <a:r>
              <a:rPr lang="en-US" sz="1800" dirty="0">
                <a:solidFill>
                  <a:schemeClr val="tx1"/>
                </a:solidFill>
              </a:rPr>
              <a:t>Goal was to have approved by the EC by 01 May so time to get submitted for 29 May meeting that is now postponed, however.  </a:t>
            </a:r>
          </a:p>
          <a:p>
            <a:pPr lvl="2">
              <a:spcBef>
                <a:spcPts val="0"/>
              </a:spcBef>
              <a:buFont typeface="Arial" panose="020B0604020202020204" pitchFamily="34" charset="0"/>
              <a:buChar char="•"/>
            </a:pPr>
            <a:r>
              <a:rPr lang="en-US" sz="1600" dirty="0">
                <a:solidFill>
                  <a:schemeClr val="tx1"/>
                </a:solidFill>
              </a:rPr>
              <a:t>So was best to approve in .18 by 16 April for either EC teleconference 21 Apr or a 10-day ballot. </a:t>
            </a:r>
          </a:p>
          <a:p>
            <a:pPr lvl="1">
              <a:spcBef>
                <a:spcPts val="0"/>
              </a:spcBef>
              <a:buFont typeface="Arial" panose="020B0604020202020204" pitchFamily="34" charset="0"/>
              <a:buChar char="•"/>
            </a:pPr>
            <a:r>
              <a:rPr lang="en-US" sz="1800" dirty="0">
                <a:solidFill>
                  <a:schemeClr val="tx1"/>
                </a:solidFill>
              </a:rPr>
              <a:t>So waiting to learn when WP1A meeting will be re-scheduled. </a:t>
            </a:r>
          </a:p>
          <a:p>
            <a:pPr lvl="1">
              <a:spcBef>
                <a:spcPts val="60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18 Jun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533426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THz SM.2352 submission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200" u="sng" dirty="0"/>
              <a:t>Motion:</a:t>
            </a:r>
            <a:r>
              <a:rPr lang="en-US" sz="1200" dirty="0"/>
              <a:t> </a:t>
            </a:r>
            <a:r>
              <a:rPr lang="en-US" sz="1200" b="0" dirty="0"/>
              <a:t>Move to approve document </a:t>
            </a:r>
            <a:r>
              <a:rPr lang="en-US" sz="1200" b="0" u="sng" dirty="0">
                <a:hlinkClick r:id="rId3"/>
              </a:rPr>
              <a:t>https://mentor.ieee.org/802.18/dcn/20/18-20-0052-00-0000-itu-r-sm-2352-ieee802-thz-input-to-wp1a.docx</a:t>
            </a:r>
            <a:r>
              <a:rPr lang="en-US" sz="1200" b="0" u="sng" dirty="0"/>
              <a:t> </a:t>
            </a:r>
            <a:r>
              <a:rPr lang="en-US" sz="1200" b="0" dirty="0"/>
              <a:t>  on ITU-R SM.2352 report on THz communications updates. </a:t>
            </a:r>
            <a:r>
              <a:rPr lang="en-GB" sz="1200" b="0" dirty="0">
                <a:solidFill>
                  <a:schemeClr val="tx1"/>
                </a:solidFill>
              </a:rPr>
              <a:t>For review and approval by the LMSC(EC) for submission to ITU-R WP1A via ITU-R Liaison before 3 weeks before ITU-R WP1A next meeting if still needed (802.18 Chair to determine). The Chair of 802.18 is authorized to make editorial changes as necessary.</a:t>
            </a:r>
            <a:endParaRPr lang="en-US" sz="1200" b="0" dirty="0">
              <a:solidFill>
                <a:schemeClr val="tx1"/>
              </a:solidFill>
            </a:endParaRPr>
          </a:p>
          <a:p>
            <a:endParaRPr lang="en-US" altLang="en-US" sz="1200" dirty="0">
              <a:solidFill>
                <a:schemeClr val="tx1"/>
              </a:solidFill>
            </a:endParaRPr>
          </a:p>
          <a:p>
            <a:r>
              <a:rPr lang="en-US" altLang="en-US" sz="1200" dirty="0"/>
              <a:t>		</a:t>
            </a:r>
            <a:r>
              <a:rPr lang="en-US" altLang="en-US" sz="1100" dirty="0"/>
              <a:t>Moved by:  	 	</a:t>
            </a:r>
          </a:p>
          <a:p>
            <a:pPr lvl="1"/>
            <a:r>
              <a:rPr lang="en-US" altLang="en-US" sz="1100" b="1" dirty="0"/>
              <a:t>Seconded by:  	 </a:t>
            </a:r>
          </a:p>
          <a:p>
            <a:pPr lvl="1"/>
            <a:r>
              <a:rPr lang="en-US" altLang="en-US" sz="1100" b="1" dirty="0"/>
              <a:t>Discussion?	none</a:t>
            </a:r>
          </a:p>
          <a:p>
            <a:pPr lvl="1"/>
            <a:r>
              <a:rPr lang="en-US" altLang="en-US" sz="1100" b="1" dirty="0">
                <a:solidFill>
                  <a:schemeClr val="tx1"/>
                </a:solidFill>
              </a:rPr>
              <a:t>Vote:  		___Y   /  ___N   /  ___A </a:t>
            </a:r>
          </a:p>
          <a:p>
            <a:pPr lvl="1"/>
            <a:endParaRPr lang="en-US" altLang="en-US" sz="1100" b="1" dirty="0">
              <a:solidFill>
                <a:schemeClr val="tx1"/>
              </a:solidFill>
            </a:endParaRPr>
          </a:p>
          <a:p>
            <a:pPr lvl="1"/>
            <a:r>
              <a:rPr lang="en-US" altLang="en-US" sz="1100" b="1" dirty="0">
                <a:solidFill>
                  <a:schemeClr val="tx1"/>
                </a:solidFill>
              </a:rPr>
              <a:t>Voters:   </a:t>
            </a:r>
          </a:p>
          <a:p>
            <a:pPr lvl="1"/>
            <a:r>
              <a:rPr lang="en-US" altLang="en-US" sz="1100" b="1" dirty="0">
                <a:solidFill>
                  <a:schemeClr val="tx1"/>
                </a:solidFill>
              </a:rPr>
              <a:t>Motion </a:t>
            </a:r>
            <a:r>
              <a:rPr lang="en-US" altLang="en-US" sz="1100" b="1" dirty="0">
                <a:solidFill>
                  <a:schemeClr val="bg1">
                    <a:lumMod val="75000"/>
                  </a:schemeClr>
                </a:solidFill>
              </a:rPr>
              <a:t>- Passes</a:t>
            </a:r>
          </a:p>
          <a:p>
            <a:pPr lvl="1"/>
            <a:r>
              <a:rPr lang="en-US" altLang="en-US" sz="11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Jun 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Jun 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18 Jun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18 Jun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18 Jun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18 Jun 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30</a:t>
            </a:fld>
            <a:endParaRPr lang="en-US" altLang="en-US" sz="1200" b="0" dirty="0"/>
          </a:p>
        </p:txBody>
      </p:sp>
      <p:sp>
        <p:nvSpPr>
          <p:cNvPr id="2" name="Date Placeholder 1"/>
          <p:cNvSpPr>
            <a:spLocks noGrp="1"/>
          </p:cNvSpPr>
          <p:nvPr>
            <p:ph type="dt" idx="15"/>
          </p:nvPr>
        </p:nvSpPr>
        <p:spPr/>
        <p:txBody>
          <a:bodyPr/>
          <a:lstStyle/>
          <a:p>
            <a:r>
              <a:rPr lang="en-US"/>
              <a:t>18 Jun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18 Jun 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31</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18 Jun 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Jun 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Jun 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Jun 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18 Jun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Someone to take some notes, </a:t>
            </a:r>
            <a:r>
              <a:rPr lang="en-US" altLang="en-US" sz="1400" dirty="0">
                <a:solidFill>
                  <a:schemeClr val="bg1">
                    <a:lumMod val="85000"/>
                  </a:schemeClr>
                </a:solidFill>
              </a:rPr>
              <a:t>Peter</a:t>
            </a:r>
            <a:r>
              <a:rPr lang="en-US" altLang="en-US" sz="1400" dirty="0">
                <a:solidFill>
                  <a:schemeClr val="tx1"/>
                </a:solidFill>
              </a:rPr>
              <a:t> </a:t>
            </a:r>
            <a:r>
              <a:rPr lang="en-US" altLang="en-US" sz="1400" dirty="0">
                <a:solidFill>
                  <a:schemeClr val="bg1">
                    <a:lumMod val="85000"/>
                  </a:schemeClr>
                </a:solidFill>
              </a:rPr>
              <a:t>E.</a:t>
            </a:r>
          </a:p>
          <a:p>
            <a:pPr lvl="1">
              <a:buFont typeface="Arial" panose="020B0604020202020204" pitchFamily="34" charset="0"/>
              <a:buChar char="•"/>
            </a:pPr>
            <a:r>
              <a:rPr lang="en-US" altLang="en-US" sz="1400" dirty="0">
                <a:solidFill>
                  <a:schemeClr val="tx1"/>
                </a:solidFill>
              </a:rPr>
              <a:t>Attendance and queue, </a:t>
            </a:r>
            <a:r>
              <a:rPr lang="en-US" altLang="en-US" sz="1400" dirty="0">
                <a:solidFill>
                  <a:schemeClr val="bg1">
                    <a:lumMod val="65000"/>
                  </a:schemeClr>
                </a:solidFill>
              </a:rPr>
              <a:t>Stuart K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 Latest on plenary in July 2020</a:t>
            </a:r>
          </a:p>
          <a:p>
            <a:pPr>
              <a:buFont typeface="Arial" panose="020B0604020202020204" pitchFamily="34" charset="0"/>
              <a:buChar char="•"/>
            </a:pPr>
            <a:r>
              <a:rPr lang="en-US" altLang="en-US" sz="14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FCC R&amp;O-FNPRM on 6 GHz</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929820"/>
            <a:ext cx="3966441"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endParaRPr lang="en-US" altLang="en-US" sz="1400" b="0" kern="0" dirty="0">
              <a:solidFill>
                <a:schemeClr val="tx1"/>
              </a:solidFill>
            </a:endParaRPr>
          </a:p>
          <a:p>
            <a:pPr marL="0" indent="0">
              <a:spcBef>
                <a:spcPts val="0"/>
              </a:spcBef>
            </a:pPr>
            <a:endParaRPr lang="en-US" altLang="en-US" sz="1400" b="0" kern="0" dirty="0">
              <a:solidFill>
                <a:schemeClr val="tx1"/>
              </a:solidFill>
            </a:endParaRPr>
          </a:p>
          <a:p>
            <a:pPr marL="914400" lvl="2" indent="0">
              <a:spcBef>
                <a:spcPts val="0"/>
              </a:spcBef>
            </a:pPr>
            <a:endParaRPr lang="en-US" sz="140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R&amp;O-FNPRM on 6 GHz</a:t>
            </a:r>
          </a:p>
          <a:p>
            <a:pPr lvl="1">
              <a:spcBef>
                <a:spcPts val="0"/>
              </a:spcBef>
              <a:buFont typeface="Arial" panose="020B0604020202020204" pitchFamily="34" charset="0"/>
              <a:buChar char="•"/>
            </a:pPr>
            <a:r>
              <a:rPr lang="en-US" altLang="en-US" sz="1400" kern="0" dirty="0">
                <a:solidFill>
                  <a:schemeClr val="tx1"/>
                </a:solidFill>
              </a:rPr>
              <a:t>The stay and extension</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sz="1400" dirty="0"/>
              <a:t> </a:t>
            </a:r>
          </a:p>
          <a:p>
            <a:pPr lvl="1">
              <a:spcBef>
                <a:spcPts val="0"/>
              </a:spcBef>
              <a:buFont typeface="Arial" panose="020B0604020202020204" pitchFamily="34" charset="0"/>
              <a:buChar char="•"/>
            </a:pPr>
            <a:r>
              <a:rPr lang="en-US" sz="1400" dirty="0"/>
              <a:t>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685800"/>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0"/>
              </a:spcBef>
            </a:pPr>
            <a:r>
              <a:rPr lang="en-US" altLang="en-US" sz="1600" b="1" dirty="0"/>
              <a:t>	</a:t>
            </a:r>
            <a:r>
              <a:rPr lang="en-US" altLang="en-US" sz="1600" b="1" dirty="0">
                <a:solidFill>
                  <a:schemeClr val="tx1"/>
                </a:solidFill>
              </a:rPr>
              <a:t>	</a:t>
            </a:r>
            <a:r>
              <a:rPr lang="en-US" altLang="en-US" sz="1600" b="0" dirty="0">
                <a:solidFill>
                  <a:schemeClr val="tx1"/>
                </a:solidFill>
              </a:rPr>
              <a:t>Moved by: 	</a:t>
            </a:r>
            <a:r>
              <a:rPr lang="en-US" altLang="en-US" sz="1600" b="0" dirty="0">
                <a:solidFill>
                  <a:schemeClr val="bg1">
                    <a:lumMod val="65000"/>
                  </a:schemeClr>
                </a:solidFill>
              </a:rPr>
              <a:t>Vijay A. </a:t>
            </a:r>
          </a:p>
          <a:p>
            <a:pPr>
              <a:spcBef>
                <a:spcPts val="0"/>
              </a:spcBef>
            </a:pPr>
            <a:r>
              <a:rPr lang="en-US" altLang="en-US" sz="1600" b="0" dirty="0">
                <a:solidFill>
                  <a:schemeClr val="bg1">
                    <a:lumMod val="65000"/>
                  </a:schemeClr>
                </a:solidFill>
              </a:rPr>
              <a:t>		Seconded by: 	Mike L.</a:t>
            </a:r>
          </a:p>
          <a:p>
            <a:pPr>
              <a:spcBef>
                <a:spcPts val="0"/>
              </a:spcBef>
            </a:pPr>
            <a:r>
              <a:rPr lang="en-US" altLang="en-US" sz="1600" b="0" dirty="0">
                <a:solidFill>
                  <a:schemeClr val="bg1">
                    <a:lumMod val="65000"/>
                  </a:schemeClr>
                </a:solidFill>
              </a:rPr>
              <a:t>		Discussion?  	None</a:t>
            </a:r>
          </a:p>
          <a:p>
            <a:pPr lvl="1">
              <a:spcBef>
                <a:spcPts val="0"/>
              </a:spcBef>
            </a:pPr>
            <a:r>
              <a:rPr lang="en-US" altLang="en-US" sz="1600" dirty="0">
                <a:solidFill>
                  <a:schemeClr val="bg1">
                    <a:lumMod val="65000"/>
                  </a:schemeClr>
                </a:solidFill>
              </a:rPr>
              <a:t>Vote:  Approved by unanimous consent</a:t>
            </a:r>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t>To approve the minutes from the IEEE 802.18 Teleconference 11 June 2020 in document </a:t>
            </a:r>
            <a:r>
              <a:rPr lang="en-GB" sz="1800" b="0" dirty="0">
                <a:hlinkClick r:id="rId3"/>
              </a:rPr>
              <a:t>https://mentor.ieee.org/802.18/dcn/20/18-20-0093-00-0000-minutes-11jun20-rrtag-teleconference.docx</a:t>
            </a:r>
            <a:r>
              <a:rPr lang="en-GB" sz="1800" b="0" dirty="0"/>
              <a:t> </a:t>
            </a:r>
            <a:r>
              <a:rPr lang="en-US" sz="1800" b="0" dirty="0"/>
              <a:t> 12-Jun-2020 17:58:48 ET, </a:t>
            </a:r>
            <a:r>
              <a:rPr lang="en-US" altLang="en-US" sz="1800" b="0" dirty="0">
                <a:solidFill>
                  <a:schemeClr val="tx1"/>
                </a:solidFill>
              </a:rPr>
              <a:t>with editorial privilege for the 802.18 chair.</a:t>
            </a:r>
          </a:p>
          <a:p>
            <a:pPr marL="0" indent="0">
              <a:spcBef>
                <a:spcPts val="400"/>
              </a:spcBef>
            </a:pPr>
            <a:r>
              <a:rPr lang="en-US" altLang="en-US" sz="1200" b="0" dirty="0">
                <a:solidFill>
                  <a:schemeClr val="tx1"/>
                </a:solidFill>
              </a:rPr>
              <a:t>	</a:t>
            </a:r>
            <a:r>
              <a:rPr lang="en-US" altLang="en-US" sz="1600" b="0" dirty="0">
                <a:solidFill>
                  <a:schemeClr val="tx1"/>
                </a:solidFill>
              </a:rPr>
              <a:t>Moved by:  	</a:t>
            </a:r>
            <a:r>
              <a:rPr lang="en-US" altLang="en-US" sz="1600" b="0" dirty="0">
                <a:solidFill>
                  <a:schemeClr val="bg1">
                    <a:lumMod val="65000"/>
                  </a:schemeClr>
                </a:solidFill>
              </a:rPr>
              <a:t>Stuart K.</a:t>
            </a:r>
          </a:p>
          <a:p>
            <a:pPr marL="0" indent="0">
              <a:spcBef>
                <a:spcPts val="0"/>
              </a:spcBef>
            </a:pPr>
            <a:r>
              <a:rPr lang="en-US" altLang="en-US" sz="1600" b="0" dirty="0">
                <a:solidFill>
                  <a:schemeClr val="bg1">
                    <a:lumMod val="65000"/>
                  </a:schemeClr>
                </a:solidFill>
              </a:rPr>
              <a:t>	Seconded by:	Ben R. </a:t>
            </a:r>
          </a:p>
          <a:p>
            <a:pPr marL="0" indent="0">
              <a:spcBef>
                <a:spcPts val="0"/>
              </a:spcBef>
            </a:pPr>
            <a:r>
              <a:rPr lang="en-US" altLang="en-US" sz="1600" b="0" dirty="0">
                <a:solidFill>
                  <a:schemeClr val="bg1">
                    <a:lumMod val="65000"/>
                  </a:schemeClr>
                </a:solidFill>
              </a:rPr>
              <a:t>	Discussion?  	None</a:t>
            </a:r>
          </a:p>
          <a:p>
            <a:pPr lvl="1">
              <a:spcBef>
                <a:spcPts val="0"/>
              </a:spcBef>
            </a:pPr>
            <a:r>
              <a:rPr lang="en-US" altLang="en-US" sz="1600" dirty="0">
                <a:solidFill>
                  <a:schemeClr val="bg1">
                    <a:lumMod val="65000"/>
                  </a:schemeClr>
                </a:solidFill>
              </a:rPr>
              <a:t>Vote:  Approved by unanimous consent</a:t>
            </a:r>
          </a:p>
          <a:p>
            <a:pPr lvl="2">
              <a:spcBef>
                <a:spcPts val="0"/>
              </a:spcBef>
              <a:buFont typeface="Arial" panose="020B0604020202020204" pitchFamily="34" charset="0"/>
              <a:buChar char="•"/>
            </a:pPr>
            <a:endParaRPr lang="en-US" altLang="en-US" sz="1200" b="0" dirty="0">
              <a:solidFill>
                <a:schemeClr val="tx1"/>
              </a:solidFill>
            </a:endParaRPr>
          </a:p>
          <a:p>
            <a:pPr marL="285750" indent="-285750">
              <a:spcBef>
                <a:spcPts val="400"/>
              </a:spcBef>
              <a:buFont typeface="Arial" panose="020B0604020202020204" pitchFamily="34" charset="0"/>
              <a:buChar char="•"/>
            </a:pPr>
            <a:r>
              <a:rPr lang="en-US" altLang="en-US" sz="1800" b="0" dirty="0">
                <a:solidFill>
                  <a:schemeClr val="tx1"/>
                </a:solidFill>
              </a:rPr>
              <a:t>For September 2020 Wireless Interim (Atlanta) , the Wireless Chairs will be meeting – 24June20, 11:00et  (and again 14Jul20 @11:00et for the plenary) </a:t>
            </a:r>
            <a:endParaRPr lang="en-US" altLang="en-US" sz="1200" dirty="0">
              <a:solidFill>
                <a:schemeClr val="tx1"/>
              </a:solidFill>
            </a:endParaRPr>
          </a:p>
          <a:p>
            <a:pPr marL="1543050" lvl="3">
              <a:buFont typeface="Arial" panose="020B0604020202020204" pitchFamily="34" charset="0"/>
              <a:buChar char="•"/>
            </a:pPr>
            <a:endParaRPr lang="en-US" altLang="en-US" sz="1000" b="0" dirty="0">
              <a:solidFill>
                <a:schemeClr val="tx1"/>
              </a:solidFill>
            </a:endParaRPr>
          </a:p>
          <a:p>
            <a:pPr marL="285750" indent="-285750">
              <a:spcBef>
                <a:spcPts val="400"/>
              </a:spcBef>
              <a:buFont typeface="Arial" panose="020B0604020202020204" pitchFamily="34" charset="0"/>
              <a:buChar char="•"/>
            </a:pPr>
            <a:r>
              <a:rPr lang="en-US" altLang="en-US" sz="1800" b="0" dirty="0">
                <a:solidFill>
                  <a:schemeClr val="tx1"/>
                </a:solidFill>
              </a:rPr>
              <a:t>For November 2020 Plenary (Bangkok), the LMSC call on 07July will decide. </a:t>
            </a:r>
          </a:p>
          <a:p>
            <a:pPr marL="685800" lvl="1">
              <a:spcBef>
                <a:spcPts val="400"/>
              </a:spcBef>
              <a:buFont typeface="Arial" panose="020B0604020202020204" pitchFamily="34" charset="0"/>
              <a:buChar char="•"/>
            </a:pPr>
            <a:r>
              <a:rPr lang="en-US" altLang="en-US" sz="1600" dirty="0">
                <a:solidFill>
                  <a:schemeClr val="tx1"/>
                </a:solidFill>
              </a:rPr>
              <a:t>The survey (will be anonymous) has been sent out to everyone, on travel etc.  </a:t>
            </a:r>
          </a:p>
          <a:p>
            <a:pPr>
              <a:spcBef>
                <a:spcPts val="0"/>
              </a:spcBef>
              <a:buFont typeface="Arial" panose="020B0604020202020204" pitchFamily="34" charset="0"/>
              <a:buChar char="•"/>
            </a:pPr>
            <a:r>
              <a:rPr lang="en-US" altLang="en-US" sz="1800" b="0" dirty="0">
                <a:solidFill>
                  <a:schemeClr val="tx1"/>
                </a:solidFill>
              </a:rPr>
              <a:t> </a:t>
            </a:r>
          </a:p>
          <a:p>
            <a:pPr>
              <a:spcBef>
                <a:spcPts val="0"/>
              </a:spcBef>
              <a:buFont typeface="Arial" panose="020B0604020202020204" pitchFamily="34" charset="0"/>
              <a:buChar char="•"/>
            </a:pPr>
            <a:endParaRPr lang="en-US" altLang="en-US" sz="18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18 Jun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more</a:t>
            </a:r>
          </a:p>
        </p:txBody>
      </p:sp>
      <p:sp>
        <p:nvSpPr>
          <p:cNvPr id="16387" name="Content Placeholder 2"/>
          <p:cNvSpPr>
            <a:spLocks noGrp="1"/>
          </p:cNvSpPr>
          <p:nvPr>
            <p:ph idx="1"/>
          </p:nvPr>
        </p:nvSpPr>
        <p:spPr>
          <a:xfrm>
            <a:off x="685798" y="1004222"/>
            <a:ext cx="8229602" cy="5471191"/>
          </a:xfrm>
        </p:spPr>
        <p:txBody>
          <a:bodyPr/>
          <a:lstStyle/>
          <a:p>
            <a:pPr marL="285750" indent="-285750">
              <a:spcBef>
                <a:spcPts val="400"/>
              </a:spcBef>
              <a:buFont typeface="Arial" panose="020B0604020202020204" pitchFamily="34" charset="0"/>
              <a:buChar char="•"/>
            </a:pPr>
            <a:r>
              <a:rPr lang="en-US" altLang="en-US" sz="1800" b="0" dirty="0">
                <a:solidFill>
                  <a:schemeClr val="tx1"/>
                </a:solidFill>
              </a:rPr>
              <a:t>For July 2020 Plenary: </a:t>
            </a:r>
            <a:endParaRPr lang="en-US" altLang="en-US" sz="1200" dirty="0">
              <a:solidFill>
                <a:schemeClr val="tx1"/>
              </a:solidFill>
            </a:endParaRPr>
          </a:p>
          <a:p>
            <a:pPr marL="685800" lvl="1">
              <a:spcBef>
                <a:spcPts val="400"/>
              </a:spcBef>
              <a:buFont typeface="Arial" panose="020B0604020202020204" pitchFamily="34" charset="0"/>
              <a:buChar char="•"/>
            </a:pPr>
            <a:r>
              <a:rPr lang="en-US" altLang="en-US" sz="1600" b="0" dirty="0">
                <a:solidFill>
                  <a:schemeClr val="tx1"/>
                </a:solidFill>
              </a:rPr>
              <a:t>LMSC motion to temporarily change rules for a July 2020 electronic Plenary, passed</a:t>
            </a:r>
          </a:p>
          <a:p>
            <a:pPr marL="685800" lvl="1">
              <a:spcBef>
                <a:spcPts val="400"/>
              </a:spcBef>
              <a:buFont typeface="Arial" panose="020B0604020202020204" pitchFamily="34" charset="0"/>
              <a:buChar char="•"/>
            </a:pPr>
            <a:r>
              <a:rPr lang="en-US" sz="1600" dirty="0"/>
              <a:t>The plenary will start Friday 10 July 20 13:00 EDT, with an EC meeting</a:t>
            </a:r>
          </a:p>
          <a:p>
            <a:pPr marL="685800" lvl="1">
              <a:spcBef>
                <a:spcPts val="400"/>
              </a:spcBef>
              <a:buFont typeface="Arial" panose="020B0604020202020204" pitchFamily="34" charset="0"/>
              <a:buChar char="•"/>
            </a:pPr>
            <a:r>
              <a:rPr lang="en-US" sz="1600" dirty="0"/>
              <a:t>And close on Friday 24 July 20 17:00 EDT, with an EC meeting.</a:t>
            </a:r>
          </a:p>
          <a:p>
            <a:pPr marL="1543050" lvl="3">
              <a:buFont typeface="Arial" panose="020B0604020202020204" pitchFamily="34" charset="0"/>
              <a:buChar char="•"/>
            </a:pPr>
            <a:endParaRPr lang="en-US" altLang="en-US" sz="1000" b="0" dirty="0">
              <a:solidFill>
                <a:schemeClr val="tx1"/>
              </a:solidFill>
            </a:endParaRPr>
          </a:p>
          <a:p>
            <a:pPr marL="285750">
              <a:spcBef>
                <a:spcPts val="400"/>
              </a:spcBef>
              <a:buFont typeface="Arial" panose="020B0604020202020204" pitchFamily="34" charset="0"/>
              <a:buChar char="•"/>
            </a:pPr>
            <a:r>
              <a:rPr lang="en-US" altLang="en-US" sz="1800" b="0" dirty="0">
                <a:solidFill>
                  <a:schemeClr val="tx1"/>
                </a:solidFill>
              </a:rPr>
              <a:t>For the RR-TAG, we will have 2 meetings during a plenary session, which will be: </a:t>
            </a:r>
          </a:p>
          <a:p>
            <a:pPr lvl="1"/>
            <a:r>
              <a:rPr lang="en-US" sz="1800" dirty="0">
                <a:solidFill>
                  <a:schemeClr val="tx1"/>
                </a:solidFill>
                <a:cs typeface="+mn-cs"/>
              </a:rPr>
              <a:t>1)  </a:t>
            </a:r>
            <a:r>
              <a:rPr lang="en-US" sz="1600" dirty="0">
                <a:solidFill>
                  <a:schemeClr val="tx1"/>
                </a:solidFill>
                <a:cs typeface="+mn-cs"/>
              </a:rPr>
              <a:t>Thursday, 16 July 2020, 15:00-17:00 EDT (opening)</a:t>
            </a:r>
          </a:p>
          <a:p>
            <a:pPr lvl="1"/>
            <a:r>
              <a:rPr lang="en-US" sz="1600" dirty="0">
                <a:solidFill>
                  <a:schemeClr val="tx1"/>
                </a:solidFill>
                <a:cs typeface="+mn-cs"/>
              </a:rPr>
              <a:t>2)  Thursday, 23 July 2020, 15:00-17:00 EDT  (closing) </a:t>
            </a:r>
          </a:p>
          <a:p>
            <a:pPr lvl="1">
              <a:buFont typeface="Arial" panose="020B0604020202020204" pitchFamily="34" charset="0"/>
              <a:buChar char="•"/>
            </a:pPr>
            <a:r>
              <a:rPr lang="en-US" sz="1600" dirty="0">
                <a:solidFill>
                  <a:schemeClr val="tx1"/>
                </a:solidFill>
                <a:cs typeface="+mn-cs"/>
              </a:rPr>
              <a:t>As RR-TAG has done in plenaries,  it will take attending both for attendance credit. </a:t>
            </a:r>
          </a:p>
          <a:p>
            <a:pPr lvl="1">
              <a:buFont typeface="Arial" panose="020B0604020202020204" pitchFamily="34" charset="0"/>
              <a:buChar char="•"/>
            </a:pPr>
            <a:r>
              <a:rPr lang="en-US" sz="1600" dirty="0">
                <a:solidFill>
                  <a:schemeClr val="tx1"/>
                </a:solidFill>
                <a:cs typeface="+mn-cs"/>
              </a:rPr>
              <a:t>Call-in is in back up slides here, on the 802.18 web site and an email soon. </a:t>
            </a:r>
          </a:p>
          <a:p>
            <a:pPr lvl="2">
              <a:buFont typeface="Arial" panose="020B0604020202020204" pitchFamily="34" charset="0"/>
              <a:buChar char="•"/>
            </a:pPr>
            <a:endParaRPr lang="en-US" sz="1200" dirty="0">
              <a:solidFill>
                <a:schemeClr val="tx1"/>
              </a:solidFill>
              <a:cs typeface="+mn-cs"/>
            </a:endParaRPr>
          </a:p>
          <a:p>
            <a:pPr>
              <a:buFont typeface="Arial" panose="020B0604020202020204" pitchFamily="34" charset="0"/>
              <a:buChar char="•"/>
            </a:pPr>
            <a:r>
              <a:rPr lang="en-US" sz="1800" b="0" dirty="0">
                <a:solidFill>
                  <a:schemeClr val="tx1"/>
                </a:solidFill>
              </a:rPr>
              <a:t>Elections will be held, for RR-TAG, during meeting on 16 July 20. </a:t>
            </a:r>
          </a:p>
          <a:p>
            <a:pPr lvl="1">
              <a:buFont typeface="Arial" panose="020B0604020202020204" pitchFamily="34" charset="0"/>
              <a:buChar char="•"/>
            </a:pPr>
            <a:r>
              <a:rPr lang="en-US" sz="1600" dirty="0">
                <a:solidFill>
                  <a:schemeClr val="tx1"/>
                </a:solidFill>
                <a:cs typeface="+mn-cs"/>
              </a:rPr>
              <a:t>Nominations have been re-opened per the email on 15 June 20 (Monday). </a:t>
            </a:r>
          </a:p>
          <a:p>
            <a:pPr lvl="1">
              <a:buFont typeface="Arial" panose="020B0604020202020204" pitchFamily="34" charset="0"/>
              <a:buChar char="•"/>
            </a:pPr>
            <a:r>
              <a:rPr lang="en-US" sz="1600" dirty="0">
                <a:solidFill>
                  <a:schemeClr val="tx1"/>
                </a:solidFill>
                <a:cs typeface="+mn-cs"/>
              </a:rPr>
              <a:t>Nominations will close on 01 July 2020 – </a:t>
            </a:r>
            <a:r>
              <a:rPr lang="en-US" sz="1600" dirty="0" err="1">
                <a:solidFill>
                  <a:schemeClr val="tx1"/>
                </a:solidFill>
                <a:cs typeface="+mn-cs"/>
              </a:rPr>
              <a:t>AoE</a:t>
            </a:r>
            <a:r>
              <a:rPr lang="en-US" sz="1600" dirty="0">
                <a:solidFill>
                  <a:schemeClr val="tx1"/>
                </a:solidFill>
                <a:cs typeface="+mn-cs"/>
              </a:rPr>
              <a:t>.   Send to 802.18 chair. </a:t>
            </a:r>
          </a:p>
          <a:p>
            <a:pPr lvl="1">
              <a:buFont typeface="Arial" panose="020B0604020202020204" pitchFamily="34" charset="0"/>
              <a:buChar char="•"/>
            </a:pPr>
            <a:r>
              <a:rPr lang="en-US" sz="1600" dirty="0">
                <a:solidFill>
                  <a:schemeClr val="tx1"/>
                </a:solidFill>
                <a:cs typeface="+mn-cs"/>
              </a:rPr>
              <a:t>The current 802.18 Chair will run for re-election. </a:t>
            </a:r>
          </a:p>
          <a:p>
            <a:pPr lvl="1">
              <a:buFont typeface="Arial" panose="020B0604020202020204" pitchFamily="34" charset="0"/>
              <a:buChar char="•"/>
            </a:pPr>
            <a:r>
              <a:rPr lang="en-US" sz="1600" dirty="0"/>
              <a:t>Remember, officers must be IEEE SA members </a:t>
            </a:r>
          </a:p>
          <a:p>
            <a:pPr lvl="1">
              <a:buFont typeface="Arial" panose="020B0604020202020204" pitchFamily="34" charset="0"/>
              <a:buChar char="•"/>
            </a:pPr>
            <a:r>
              <a:rPr lang="en-US" sz="1600" dirty="0"/>
              <a:t>And Chairs and Vice-Chairs require letters of endorsement and affiliation to the IEEE 802 recording secretary ahead of time.  </a:t>
            </a:r>
          </a:p>
          <a:p>
            <a:pPr lvl="1">
              <a:buFont typeface="Arial" panose="020B0604020202020204" pitchFamily="34" charset="0"/>
              <a:buChar char="•"/>
            </a:pPr>
            <a:endParaRPr lang="en-US" sz="1600" dirty="0">
              <a:solidFill>
                <a:schemeClr val="tx1"/>
              </a:solidFill>
              <a:cs typeface="+mn-cs"/>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18 Jun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96934730"/>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49517</TotalTime>
  <Words>6781</Words>
  <Application>Microsoft Office PowerPoint</Application>
  <PresentationFormat>On-screen Show (4:3)</PresentationFormat>
  <Paragraphs>730</Paragraphs>
  <Slides>32</Slides>
  <Notes>17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32</vt:i4>
      </vt:variant>
    </vt:vector>
  </HeadingPairs>
  <TitlesOfParts>
    <vt:vector size="41" baseType="lpstr">
      <vt:lpstr>Arial</vt:lpstr>
      <vt:lpstr>Calibri</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 – more</vt:lpstr>
      <vt:lpstr>EU items to share -1  - will discuss next week</vt:lpstr>
      <vt:lpstr>EU items to share -2 will discuss next week</vt:lpstr>
      <vt:lpstr>ITU-R items to share will discuss next week</vt:lpstr>
      <vt:lpstr>FCC R&amp;O 6 GHz</vt:lpstr>
      <vt:lpstr>FCC FNPRM 6 GHz</vt:lpstr>
      <vt:lpstr>General Discussion Items</vt:lpstr>
      <vt:lpstr>Actions Required</vt:lpstr>
      <vt:lpstr>Any Other Business</vt:lpstr>
      <vt:lpstr>Adjourn</vt:lpstr>
      <vt:lpstr>PowerPoint Presentation</vt:lpstr>
      <vt:lpstr>PowerPoint Presentation</vt:lpstr>
      <vt:lpstr>PowerPoint Presentation</vt:lpstr>
      <vt:lpstr>Calendars</vt:lpstr>
      <vt:lpstr>FCC R&amp;O and FNPRM 6GHz -2</vt:lpstr>
      <vt:lpstr>ITU-R SM.2352 on THz</vt:lpstr>
      <vt:lpstr>ITU-R THz SM.2352 submission – standing by</vt:lpstr>
      <vt:lpstr>ITU-R SM.2352 on THz</vt:lpstr>
      <vt:lpstr>Responsibilities of Working Group Officers</vt:lpstr>
      <vt:lpstr>Responsibilities of WG Chair</vt:lpstr>
      <vt:lpstr>Responsibilities of WG Vice Chair</vt:lpstr>
      <vt:lpstr>Responsibilities of WG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2913</cp:revision>
  <cp:lastPrinted>1601-01-01T00:00:00Z</cp:lastPrinted>
  <dcterms:created xsi:type="dcterms:W3CDTF">2016-03-03T14:54:45Z</dcterms:created>
  <dcterms:modified xsi:type="dcterms:W3CDTF">2020-06-17T18:01:50Z</dcterms:modified>
</cp:coreProperties>
</file>