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88" r:id="rId10"/>
    <p:sldId id="603" r:id="rId11"/>
    <p:sldId id="606" r:id="rId12"/>
    <p:sldId id="608" r:id="rId13"/>
    <p:sldId id="675" r:id="rId14"/>
    <p:sldId id="683" r:id="rId15"/>
    <p:sldId id="685" r:id="rId16"/>
    <p:sldId id="650" r:id="rId17"/>
    <p:sldId id="498" r:id="rId18"/>
    <p:sldId id="402" r:id="rId19"/>
    <p:sldId id="403" r:id="rId20"/>
    <p:sldId id="673" r:id="rId21"/>
    <p:sldId id="687" r:id="rId22"/>
    <p:sldId id="679" r:id="rId23"/>
    <p:sldId id="672" r:id="rId24"/>
    <p:sldId id="671" r:id="rId25"/>
    <p:sldId id="664" r:id="rId26"/>
    <p:sldId id="663" r:id="rId27"/>
    <p:sldId id="425" r:id="rId28"/>
    <p:sldId id="652" r:id="rId29"/>
    <p:sldId id="689" r:id="rId30"/>
    <p:sldId id="549"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6" autoAdjust="0"/>
    <p:restoredTop sz="96215" autoAdjust="0"/>
  </p:normalViewPr>
  <p:slideViewPr>
    <p:cSldViewPr>
      <p:cViewPr varScale="1">
        <p:scale>
          <a:sx n="81" d="100"/>
          <a:sy n="81" d="100"/>
        </p:scale>
        <p:origin x="96" y="72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17-Jun-20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751359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65473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Jun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Jun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Jun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802.18-20/0094r00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7.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3-00-0000-minutes-11jun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18 Jun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18 June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7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Agenda rev 2 is out for meeting #106 and  6 GHz discussions will be PM CEST.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   this week.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 </a:t>
            </a:r>
            <a:r>
              <a:rPr lang="en-US" sz="1200" dirty="0">
                <a:solidFill>
                  <a:schemeClr val="bg1">
                    <a:lumMod val="65000"/>
                  </a:schemeClr>
                </a:solidFill>
              </a:rPr>
              <a:t>nothing to share today</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#86,  28Sep-02Oct20;  Web-meeting</a:t>
            </a:r>
          </a:p>
          <a:p>
            <a:pPr lvl="1">
              <a:spcBef>
                <a:spcPts val="0"/>
              </a:spcBef>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meeting, tbd  </a:t>
            </a:r>
            <a:endParaRPr lang="en-US" altLang="en-US" sz="1400" dirty="0"/>
          </a:p>
          <a:p>
            <a:pPr lvl="1">
              <a:spcBef>
                <a:spcPts val="0"/>
              </a:spcBef>
              <a:buFont typeface="Arial" panose="020B0604020202020204" pitchFamily="34" charset="0"/>
              <a:buChar char="•"/>
            </a:pPr>
            <a:r>
              <a:rPr lang="en-US" sz="1200" dirty="0"/>
              <a:t>SE45 back on remission.</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08-12Jun20; Web-meeting   </a:t>
            </a:r>
            <a:r>
              <a:rPr lang="en-US" altLang="en-US" sz="1400" dirty="0">
                <a:solidFill>
                  <a:schemeClr val="tx1"/>
                </a:solidFill>
                <a:sym typeface="Wingdings" panose="05000000000000000000" pitchFamily="2" charset="2"/>
              </a:rPr>
              <a:t> this week</a:t>
            </a:r>
            <a:endParaRPr lang="en-US" altLang="en-US" sz="140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WG FM sent LS to WG SE to study OOB, Frequency Use, etc. in parallel with public consultation and report back to FM57 ahead of Oct 5 comment resolution meeting.</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08-10Jul20;  Web-meeting     (#12-05-07Oct20)</a:t>
            </a:r>
            <a:endParaRPr lang="en-US" sz="1400" dirty="0"/>
          </a:p>
          <a:p>
            <a:pPr lvl="1">
              <a:buFont typeface="Arial" panose="020B0604020202020204" pitchFamily="34" charset="0"/>
              <a:buChar char="•"/>
            </a:pPr>
            <a:r>
              <a:rPr lang="en-US" sz="1200" dirty="0">
                <a:solidFill>
                  <a:schemeClr val="bg1">
                    <a:lumMod val="65000"/>
                  </a:schemeClr>
                </a:solidFill>
              </a:rPr>
              <a:t>nothing to share today</a:t>
            </a:r>
          </a:p>
          <a:p>
            <a:pPr lvl="1">
              <a:buFont typeface="Arial" panose="020B0604020202020204" pitchFamily="34" charset="0"/>
              <a:buChar char="•"/>
            </a:pPr>
            <a:r>
              <a:rPr lang="en-US" sz="1600" dirty="0"/>
              <a:t>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lvl="0">
              <a:buFont typeface="Arial" panose="020B0604020202020204" pitchFamily="34" charset="0"/>
              <a:buChar char="•"/>
            </a:pPr>
            <a:r>
              <a:rPr lang="en-US" sz="1600" b="0" dirty="0">
                <a:solidFill>
                  <a:schemeClr val="tx1"/>
                </a:solidFill>
              </a:rPr>
              <a:t>ITU-R SG5 working on moving to fully electronic meeting starting 31July20. </a:t>
            </a:r>
          </a:p>
          <a:p>
            <a:pPr lvl="0">
              <a:buFont typeface="Arial" panose="020B0604020202020204" pitchFamily="34" charset="0"/>
              <a:buChar char="•"/>
            </a:pPr>
            <a:r>
              <a:rPr lang="en-US" sz="1600" b="0" dirty="0">
                <a:solidFill>
                  <a:schemeClr val="tx1"/>
                </a:solidFill>
              </a:rPr>
              <a:t>With that asking member states any objection before 30June20. </a:t>
            </a:r>
          </a:p>
          <a:p>
            <a:pPr lvl="0">
              <a:buFont typeface="Arial" panose="020B0604020202020204" pitchFamily="34" charset="0"/>
              <a:buChar char="•"/>
            </a:pPr>
            <a:r>
              <a:rPr lang="en-US" sz="1600" b="0" dirty="0">
                <a:solidFill>
                  <a:schemeClr val="tx1"/>
                </a:solidFill>
              </a:rPr>
              <a:t>And WP 5A, 5B and 5C will also be virtual meeting the week before. </a:t>
            </a:r>
          </a:p>
          <a:p>
            <a:pPr lvl="0">
              <a:buFont typeface="Arial" panose="020B0604020202020204" pitchFamily="34" charset="0"/>
              <a:buChar char="•"/>
            </a:pPr>
            <a:r>
              <a:rPr lang="en-US" sz="1600" b="0" dirty="0">
                <a:solidFill>
                  <a:schemeClr val="tx1"/>
                </a:solidFill>
              </a:rPr>
              <a:t>One note, the ITU Constitution does note provide for remote meetings, so working through that.</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4451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Proceeding:   </a:t>
            </a:r>
            <a:r>
              <a:rPr lang="en-US" sz="1600" dirty="0">
                <a:hlinkClick r:id="rId4"/>
              </a:rPr>
              <a:t>https://www.fcc.gov/ecfs/search/filings?proceedings_name=18-295&amp;sort=date_disseminated,DESC</a:t>
            </a:r>
            <a:r>
              <a:rPr lang="en-US" sz="1600" dirty="0"/>
              <a:t> </a:t>
            </a:r>
            <a:endParaRPr lang="en-US" sz="1800" dirty="0"/>
          </a:p>
          <a:p>
            <a:pPr lvl="1">
              <a:buFont typeface="Arial" panose="020B0604020202020204" pitchFamily="34" charset="0"/>
              <a:buChar char="•"/>
            </a:pPr>
            <a:r>
              <a:rPr lang="en-US" sz="1800" b="1" u="sng"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800" b="0" dirty="0"/>
              <a:t>APCO filed for a Stay </a:t>
            </a:r>
            <a:r>
              <a:rPr lang="en-US" sz="1800" u="sng" dirty="0"/>
              <a:t>and</a:t>
            </a:r>
            <a:r>
              <a:rPr lang="en-US" sz="1800" b="0" dirty="0"/>
              <a:t> Reconsideration</a:t>
            </a:r>
            <a:r>
              <a:rPr lang="en-US" sz="1600" b="0" dirty="0"/>
              <a:t>. See 18-295 proceeding link above for more.</a:t>
            </a:r>
          </a:p>
          <a:p>
            <a:pPr>
              <a:buFont typeface="Arial" panose="020B0604020202020204" pitchFamily="34" charset="0"/>
              <a:buChar char="•"/>
            </a:pPr>
            <a:r>
              <a:rPr lang="en-US" sz="1800" b="0" dirty="0"/>
              <a:t>30 days for FCC to rule on these.  </a:t>
            </a:r>
          </a:p>
          <a:p>
            <a:pPr lvl="1">
              <a:buFont typeface="Arial" panose="020B0604020202020204" pitchFamily="34" charset="0"/>
              <a:buChar char="•"/>
            </a:pPr>
            <a:r>
              <a:rPr lang="en-US" sz="1600" b="0" dirty="0"/>
              <a:t>Response to the Stay is first, though may tie it all together, tbd. </a:t>
            </a:r>
          </a:p>
          <a:p>
            <a:pPr>
              <a:buFont typeface="Arial" panose="020B0604020202020204" pitchFamily="34" charset="0"/>
              <a:buChar char="•"/>
            </a:pPr>
            <a:r>
              <a:rPr lang="en-US" sz="1800" b="0" dirty="0"/>
              <a:t>Several oppositions to the stay.   </a:t>
            </a:r>
            <a:endParaRPr lang="en-US" sz="1600" b="0" dirty="0"/>
          </a:p>
          <a:p>
            <a:pPr>
              <a:buFont typeface="Arial" panose="020B0604020202020204" pitchFamily="34" charset="0"/>
              <a:buChar char="•"/>
            </a:pPr>
            <a:r>
              <a:rPr lang="en-US" sz="1600" b="0" dirty="0"/>
              <a:t> </a:t>
            </a:r>
          </a:p>
          <a:p>
            <a:pPr>
              <a:buFont typeface="Arial" panose="020B0604020202020204" pitchFamily="34" charset="0"/>
              <a:buChar char="•"/>
            </a:pPr>
            <a:r>
              <a:rPr lang="en-US" sz="1600" b="0" dirty="0"/>
              <a:t> (FNPRM-next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dirty="0"/>
              <a:t>FNPRM as approved on 24 Apr 20 is on Mentor:   </a:t>
            </a:r>
            <a:r>
              <a:rPr lang="en-US" sz="1600" b="1" dirty="0"/>
              <a:t>With erratum now, 21May20:  </a:t>
            </a:r>
            <a:r>
              <a:rPr lang="en-US" sz="1400" dirty="0">
                <a:hlinkClick r:id="rId3"/>
              </a:rPr>
              <a:t>https://mentor.ieee.org/802.18/dcn/20/18-20-0062-</a:t>
            </a:r>
            <a:r>
              <a:rPr lang="en-US" sz="1400" dirty="0">
                <a:highlight>
                  <a:srgbClr val="00FFFF"/>
                </a:highlight>
                <a:hlinkClick r:id="rId3"/>
              </a:rPr>
              <a:t>02</a:t>
            </a:r>
            <a:r>
              <a:rPr lang="en-US" sz="1400" dirty="0">
                <a:hlinkClick r:id="rId3"/>
              </a:rPr>
              <a:t>-0000-fcc-r-o-fnprm-promoting-unlicensed-use-of-the-6ghz-band-et-18-295.docx</a:t>
            </a:r>
            <a:r>
              <a:rPr lang="en-US" sz="1400" dirty="0"/>
              <a:t> 			31 Seek Comments</a:t>
            </a:r>
          </a:p>
          <a:p>
            <a:pPr lvl="1">
              <a:buFont typeface="Arial" panose="020B0604020202020204" pitchFamily="34" charset="0"/>
              <a:buChar char="•"/>
            </a:pPr>
            <a:r>
              <a:rPr lang="en-US" sz="1600" dirty="0"/>
              <a:t>In Federal Register today (28</a:t>
            </a:r>
            <a:r>
              <a:rPr lang="en-US" sz="1600" baseline="30000" dirty="0"/>
              <a:t>th</a:t>
            </a:r>
            <a:r>
              <a:rPr lang="en-US" sz="1600" dirty="0"/>
              <a:t>): </a:t>
            </a:r>
            <a:r>
              <a:rPr lang="en-US" sz="1400" dirty="0">
                <a:hlinkClick r:id="rId4"/>
              </a:rPr>
              <a:t>https://www.federalregister.gov/documents/2020/05/28/2020-11320/unlicensed-use-of-the-6-ghz-band?utm_campaign=subscription+mailing+list&amp;utm_source=federalregister.gov&amp;utm_medium=email</a:t>
            </a:r>
            <a:r>
              <a:rPr lang="en-US" sz="1400" dirty="0"/>
              <a:t> </a:t>
            </a:r>
            <a:endParaRPr lang="en-US" sz="1200" dirty="0"/>
          </a:p>
          <a:p>
            <a:pPr lvl="1">
              <a:buFont typeface="Arial" panose="020B0604020202020204" pitchFamily="34" charset="0"/>
              <a:buChar char="•"/>
            </a:pPr>
            <a:r>
              <a:rPr lang="en-US" sz="1600" dirty="0"/>
              <a:t>Comments due: 29June20;	 </a:t>
            </a:r>
            <a:r>
              <a:rPr lang="en-US" sz="1600" b="1" dirty="0"/>
              <a:t>Comments from 802.18 by 11June20-this week </a:t>
            </a:r>
          </a:p>
          <a:p>
            <a:pPr lvl="1">
              <a:buFont typeface="Arial" panose="020B0604020202020204" pitchFamily="34" charset="0"/>
              <a:buChar char="•"/>
            </a:pPr>
            <a:r>
              <a:rPr lang="en-US" sz="1600" dirty="0"/>
              <a:t>Reply Comments due:  27July20.</a:t>
            </a:r>
          </a:p>
          <a:p>
            <a:pPr lvl="1">
              <a:buFont typeface="Arial" panose="020B0604020202020204" pitchFamily="34" charset="0"/>
              <a:buChar char="•"/>
            </a:pPr>
            <a:r>
              <a:rPr lang="en-US" sz="1600" dirty="0"/>
              <a:t>Anything for IEEE 802 as a whole to consider? _________ </a:t>
            </a:r>
          </a:p>
          <a:p>
            <a:pPr>
              <a:buFont typeface="Arial" panose="020B0604020202020204" pitchFamily="34" charset="0"/>
              <a:buChar char="•"/>
            </a:pPr>
            <a:endParaRPr lang="en-US" sz="1800" b="0" dirty="0"/>
          </a:p>
          <a:p>
            <a:pPr>
              <a:buFont typeface="Arial" panose="020B0604020202020204" pitchFamily="34" charset="0"/>
              <a:buChar char="•"/>
            </a:pPr>
            <a:r>
              <a:rPr lang="en-US" sz="1600" b="0" dirty="0"/>
              <a:t>No comment ready text contributions to date, so will pass for now.</a:t>
            </a:r>
          </a:p>
          <a:p>
            <a:pPr>
              <a:buFont typeface="Arial" panose="020B0604020202020204" pitchFamily="34" charset="0"/>
              <a:buChar char="•"/>
            </a:pPr>
            <a:r>
              <a:rPr lang="en-US" sz="1600" b="0" dirty="0"/>
              <a:t>However, there is one request to the FCC for an extension. </a:t>
            </a:r>
          </a:p>
          <a:p>
            <a:pPr>
              <a:buFont typeface="Arial" panose="020B0604020202020204" pitchFamily="34" charset="0"/>
              <a:buChar char="•"/>
            </a:pPr>
            <a:r>
              <a:rPr lang="en-US" sz="1600" b="0" dirty="0"/>
              <a:t>If extension is granted the .18 chair will send out a note for contributions if time allows.</a:t>
            </a:r>
          </a:p>
          <a:p>
            <a:pPr>
              <a:buFont typeface="Arial" panose="020B0604020202020204" pitchFamily="34" charset="0"/>
              <a:buChar char="•"/>
            </a:pPr>
            <a:endParaRPr lang="en-US" sz="1200" b="0" dirty="0"/>
          </a:p>
          <a:p>
            <a:pPr>
              <a:buFont typeface="Arial" panose="020B0604020202020204" pitchFamily="34" charset="0"/>
              <a:buChar char="•"/>
            </a:pPr>
            <a:r>
              <a:rPr lang="en-US" sz="1200" dirty="0"/>
              <a:t>From  before: </a:t>
            </a:r>
            <a:r>
              <a:rPr lang="en-US" sz="1200" b="0" dirty="0"/>
              <a:t>Contention-based protocol maybe? Share with existing broadcast equipment and other unlicensed services.   Can this be used for better coexistence? </a:t>
            </a:r>
          </a:p>
          <a:p>
            <a:pPr>
              <a:buFont typeface="Arial" panose="020B0604020202020204" pitchFamily="34" charset="0"/>
              <a:buChar char="•"/>
            </a:pPr>
            <a:r>
              <a:rPr lang="en-US" sz="1200" b="0" dirty="0"/>
              <a:t>Some main areas in the FNPRM:  </a:t>
            </a:r>
          </a:p>
          <a:p>
            <a:pPr lvl="1">
              <a:buFont typeface="Arial" panose="020B0604020202020204" pitchFamily="34" charset="0"/>
              <a:buChar char="•"/>
            </a:pPr>
            <a:r>
              <a:rPr lang="en-US" sz="1200" b="0" dirty="0"/>
              <a:t>VLP, PSD LPI, Std. </a:t>
            </a:r>
            <a:r>
              <a:rPr lang="en-US" sz="1200" b="0" dirty="0" err="1"/>
              <a:t>pwr</a:t>
            </a:r>
            <a:r>
              <a:rPr lang="en-US" sz="1200" b="0" dirty="0"/>
              <a:t> </a:t>
            </a:r>
            <a:r>
              <a:rPr lang="en-US" sz="1200" dirty="0"/>
              <a:t>mobile</a:t>
            </a:r>
            <a:r>
              <a:rPr lang="en-US" sz="1200" b="0" dirty="0"/>
              <a:t> AFC, higher power p2p.</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b="0" dirty="0"/>
              <a:t>None today</a:t>
            </a:r>
          </a:p>
          <a:p>
            <a:pPr marL="285750" indent="-285750">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If 6 GHz FNPRM is extended, chair will send out a note.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a:t>
            </a:r>
          </a:p>
          <a:p>
            <a:pPr marL="285750" indent="-285750">
              <a:buFont typeface="Arial" panose="020B0604020202020204" pitchFamily="34" charset="0"/>
              <a:buChar char="•"/>
            </a:pPr>
            <a:r>
              <a:rPr lang="en-US" sz="1800" b="0" dirty="0">
                <a:solidFill>
                  <a:schemeClr val="tx1"/>
                </a:solidFill>
              </a:rPr>
              <a:t>voters: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25Jun20–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a:buFont typeface="Arial" panose="020B0604020202020204" pitchFamily="34" charset="0"/>
              <a:buChar char="•"/>
            </a:pPr>
            <a:r>
              <a:rPr lang="en-US" altLang="en-US" sz="1600" b="0" dirty="0">
                <a:solidFill>
                  <a:schemeClr val="accent1">
                    <a:lumMod val="50000"/>
                  </a:schemeClr>
                </a:solidFill>
              </a:rPr>
              <a:t>Plenary on 16 &amp; 23 July has a different call-in, see back up slides. </a:t>
            </a:r>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15:__________________32et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a:t>
            </a:r>
          </a:p>
          <a:p>
            <a:pPr lvl="1">
              <a:buFont typeface="Arial" panose="020B0604020202020204" pitchFamily="34" charset="0"/>
              <a:buChar char="•"/>
            </a:pPr>
            <a:r>
              <a:rPr lang="en-US" sz="1400" dirty="0"/>
              <a:t>Note,  Montreal F2F venue in July is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42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42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80660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a:t>
            </a:r>
            <a:r>
              <a:rPr lang="en-US" sz="2000" dirty="0">
                <a:highlight>
                  <a:srgbClr val="00FFFF"/>
                </a:highlight>
              </a:rPr>
              <a:t>weekly </a:t>
            </a:r>
            <a:r>
              <a:rPr lang="en-US" sz="2000" dirty="0"/>
              <a:t>teleconference call-in, </a:t>
            </a:r>
            <a:r>
              <a:rPr lang="en-US" sz="2000" dirty="0">
                <a:highlight>
                  <a:srgbClr val="FF00FF"/>
                </a:highlight>
              </a:rPr>
              <a:t>not for16 &amp; 23July20 see next</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mid-August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18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Jun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30</a:t>
            </a:fld>
            <a:endParaRPr lang="en-US" altLang="en-US" sz="1200" b="0" dirty="0"/>
          </a:p>
        </p:txBody>
      </p:sp>
      <p:sp>
        <p:nvSpPr>
          <p:cNvPr id="2" name="Date Placeholder 1"/>
          <p:cNvSpPr>
            <a:spLocks noGrp="1"/>
          </p:cNvSpPr>
          <p:nvPr>
            <p:ph type="dt" idx="15"/>
          </p:nvPr>
        </p:nvSpPr>
        <p:spPr/>
        <p:txBody>
          <a:bodyPr/>
          <a:lstStyle/>
          <a:p>
            <a:r>
              <a:rPr lang="en-US"/>
              <a:t>18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18 Jun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18 Jun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85000"/>
                  </a:schemeClr>
                </a:solidFill>
              </a:rPr>
              <a:t>Peter</a:t>
            </a:r>
            <a:r>
              <a:rPr lang="en-US" altLang="en-US" sz="1400" dirty="0">
                <a:solidFill>
                  <a:schemeClr val="tx1"/>
                </a:solidFill>
              </a:rPr>
              <a:t> </a:t>
            </a:r>
            <a:r>
              <a:rPr lang="en-US" altLang="en-US" sz="1400" dirty="0">
                <a:solidFill>
                  <a:schemeClr val="bg1">
                    <a:lumMod val="85000"/>
                  </a:schemeClr>
                </a:solidFill>
              </a:rPr>
              <a:t>E.</a:t>
            </a:r>
          </a:p>
          <a:p>
            <a:pPr lvl="1">
              <a:buFont typeface="Arial" panose="020B0604020202020204" pitchFamily="34" charset="0"/>
              <a:buChar char="•"/>
            </a:pPr>
            <a:r>
              <a:rPr lang="en-US" altLang="en-US" sz="1400" dirty="0">
                <a:solidFill>
                  <a:schemeClr val="tx1"/>
                </a:solidFill>
              </a:rPr>
              <a:t>Attendance and queue, </a:t>
            </a:r>
            <a:r>
              <a:rPr lang="en-US" altLang="en-US" sz="1400" dirty="0">
                <a:solidFill>
                  <a:schemeClr val="bg1">
                    <a:lumMod val="65000"/>
                  </a:schemeClr>
                </a:solidFill>
              </a:rPr>
              <a:t>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plenary in July 2020</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extension</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65000"/>
                  </a:schemeClr>
                </a:solidFill>
              </a:rPr>
              <a:t>Vijay A. </a:t>
            </a:r>
          </a:p>
          <a:p>
            <a:pPr>
              <a:spcBef>
                <a:spcPts val="0"/>
              </a:spcBef>
            </a:pPr>
            <a:r>
              <a:rPr lang="en-US" altLang="en-US" sz="1600" b="0" dirty="0">
                <a:solidFill>
                  <a:schemeClr val="bg1">
                    <a:lumMod val="65000"/>
                  </a:schemeClr>
                </a:solidFill>
              </a:rPr>
              <a:t>		Seconded by: 	Mike L.</a:t>
            </a:r>
          </a:p>
          <a:p>
            <a:pPr>
              <a:spcBef>
                <a:spcPts val="0"/>
              </a:spcBef>
            </a:pPr>
            <a:r>
              <a:rPr lang="en-US" altLang="en-US" sz="1600" b="0" dirty="0">
                <a:solidFill>
                  <a:schemeClr val="bg1">
                    <a:lumMod val="65000"/>
                  </a:schemeClr>
                </a:solidFill>
              </a:rPr>
              <a:t>		Discussion?  	None</a:t>
            </a:r>
          </a:p>
          <a:p>
            <a:pPr lvl="1">
              <a:spcBef>
                <a:spcPts val="0"/>
              </a:spcBef>
            </a:pPr>
            <a:r>
              <a:rPr lang="en-US" altLang="en-US" sz="1600" dirty="0">
                <a:solidFill>
                  <a:schemeClr val="bg1">
                    <a:lumMod val="65000"/>
                  </a:schemeClr>
                </a:solidFill>
              </a:rPr>
              <a:t>Vote:  Approved by unanimous consent</a:t>
            </a:r>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11 June 2020 in document </a:t>
            </a:r>
            <a:r>
              <a:rPr lang="en-GB" sz="1800" b="0" dirty="0">
                <a:hlinkClick r:id="rId3"/>
              </a:rPr>
              <a:t>https://mentor.ieee.org/802.18/dcn/20/18-20-0093-00-0000-minutes-11jun20-rrtag-teleconference.docx</a:t>
            </a:r>
            <a:r>
              <a:rPr lang="en-GB" sz="1800" b="0" dirty="0"/>
              <a:t> </a:t>
            </a:r>
            <a:r>
              <a:rPr lang="en-US" sz="1800" b="0" dirty="0"/>
              <a:t> 12-Jun-2020 17:58:48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65000"/>
                  </a:schemeClr>
                </a:solidFill>
              </a:rPr>
              <a:t>Stuart K.</a:t>
            </a:r>
          </a:p>
          <a:p>
            <a:pPr marL="0" indent="0">
              <a:spcBef>
                <a:spcPts val="0"/>
              </a:spcBef>
            </a:pPr>
            <a:r>
              <a:rPr lang="en-US" altLang="en-US" sz="1600" b="0" dirty="0">
                <a:solidFill>
                  <a:schemeClr val="bg1">
                    <a:lumMod val="65000"/>
                  </a:schemeClr>
                </a:solidFill>
              </a:rPr>
              <a:t>	Seconded by:	Ben R. </a:t>
            </a:r>
          </a:p>
          <a:p>
            <a:pPr marL="0" indent="0">
              <a:spcBef>
                <a:spcPts val="0"/>
              </a:spcBef>
            </a:pPr>
            <a:r>
              <a:rPr lang="en-US" altLang="en-US" sz="1600" b="0" dirty="0">
                <a:solidFill>
                  <a:schemeClr val="bg1">
                    <a:lumMod val="65000"/>
                  </a:schemeClr>
                </a:solidFill>
              </a:rPr>
              <a:t>	Discussion?  	None</a:t>
            </a:r>
          </a:p>
          <a:p>
            <a:pPr lvl="1">
              <a:spcBef>
                <a:spcPts val="0"/>
              </a:spcBef>
            </a:pPr>
            <a:r>
              <a:rPr lang="en-US" altLang="en-US" sz="16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will be meeting – 24June20, 11:00et  (and again 14Jul20 @11:00et for the plenary) </a:t>
            </a:r>
            <a:endParaRPr lang="en-US" altLang="en-US" sz="1200" dirty="0">
              <a:solidFill>
                <a:schemeClr val="tx1"/>
              </a:solidFill>
            </a:endParaRP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07July will decide. </a:t>
            </a:r>
          </a:p>
          <a:p>
            <a:pPr marL="685800" lvl="1">
              <a:spcBef>
                <a:spcPts val="400"/>
              </a:spcBef>
              <a:buFont typeface="Arial" panose="020B0604020202020204" pitchFamily="34" charset="0"/>
              <a:buChar char="•"/>
            </a:pPr>
            <a:r>
              <a:rPr lang="en-US" altLang="en-US" sz="1600" dirty="0">
                <a:solidFill>
                  <a:schemeClr val="tx1"/>
                </a:solidFill>
              </a:rPr>
              <a:t>The survey (will be anonymous) has been sent out to everyone, on travel etc.  </a:t>
            </a:r>
          </a:p>
          <a:p>
            <a:pPr>
              <a:spcBef>
                <a:spcPts val="0"/>
              </a:spcBef>
              <a:buFont typeface="Arial" panose="020B0604020202020204" pitchFamily="34" charset="0"/>
              <a:buChar char="•"/>
            </a:pPr>
            <a:r>
              <a:rPr lang="en-US" altLang="en-US" sz="1800" b="0" dirty="0">
                <a:solidFill>
                  <a:schemeClr val="tx1"/>
                </a:solidFill>
              </a:rPr>
              <a:t> </a:t>
            </a:r>
          </a:p>
          <a:p>
            <a:pPr>
              <a:spcBef>
                <a:spcPts val="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18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more</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July 2020 Plenary: </a:t>
            </a:r>
            <a:endParaRPr lang="en-US" altLang="en-US" sz="1200" dirty="0">
              <a:solidFill>
                <a:schemeClr val="tx1"/>
              </a:solidFill>
            </a:endParaRPr>
          </a:p>
          <a:p>
            <a:pPr marL="685800" lvl="1">
              <a:spcBef>
                <a:spcPts val="400"/>
              </a:spcBef>
              <a:buFont typeface="Arial" panose="020B0604020202020204" pitchFamily="34" charset="0"/>
              <a:buChar char="•"/>
            </a:pPr>
            <a:r>
              <a:rPr lang="en-US" altLang="en-US" sz="1600" b="0" dirty="0">
                <a:solidFill>
                  <a:schemeClr val="tx1"/>
                </a:solidFill>
              </a:rPr>
              <a:t>LMSC motion to temporarily change rules for a July 2020 electronic Plenary, passed</a:t>
            </a:r>
          </a:p>
          <a:p>
            <a:pPr marL="685800" lvl="1">
              <a:spcBef>
                <a:spcPts val="400"/>
              </a:spcBef>
              <a:buFont typeface="Arial" panose="020B0604020202020204" pitchFamily="34" charset="0"/>
              <a:buChar char="•"/>
            </a:pPr>
            <a:r>
              <a:rPr lang="en-US" sz="1600" dirty="0"/>
              <a:t>The plenary will start Friday 10 July 20 13:00 EDT, with an EC meeting</a:t>
            </a:r>
          </a:p>
          <a:p>
            <a:pPr marL="685800" lvl="1">
              <a:spcBef>
                <a:spcPts val="400"/>
              </a:spcBef>
              <a:buFont typeface="Arial" panose="020B0604020202020204" pitchFamily="34" charset="0"/>
              <a:buChar char="•"/>
            </a:pPr>
            <a:r>
              <a:rPr lang="en-US" sz="1600" dirty="0"/>
              <a:t>And close on Friday 24 July 20 17:00 EDT, with an EC meeting.</a:t>
            </a:r>
          </a:p>
          <a:p>
            <a:pPr marL="1543050" lvl="3">
              <a:buFont typeface="Arial" panose="020B0604020202020204" pitchFamily="34" charset="0"/>
              <a:buChar char="•"/>
            </a:pPr>
            <a:endParaRPr lang="en-US" altLang="en-US" sz="1000" b="0" dirty="0">
              <a:solidFill>
                <a:schemeClr val="tx1"/>
              </a:solidFill>
            </a:endParaRPr>
          </a:p>
          <a:p>
            <a:pPr marL="285750">
              <a:spcBef>
                <a:spcPts val="400"/>
              </a:spcBef>
              <a:buFont typeface="Arial" panose="020B0604020202020204" pitchFamily="34" charset="0"/>
              <a:buChar char="•"/>
            </a:pPr>
            <a:r>
              <a:rPr lang="en-US" altLang="en-US" sz="1800" b="0" dirty="0">
                <a:solidFill>
                  <a:schemeClr val="tx1"/>
                </a:solidFill>
              </a:rPr>
              <a:t>For the RR-TAG, we will have 2 meetings during a plenary session, which will be: </a:t>
            </a:r>
          </a:p>
          <a:p>
            <a:pPr lvl="1"/>
            <a:r>
              <a:rPr lang="en-US" sz="1800" dirty="0">
                <a:solidFill>
                  <a:schemeClr val="tx1"/>
                </a:solidFill>
                <a:cs typeface="+mn-cs"/>
              </a:rPr>
              <a:t>1)  </a:t>
            </a:r>
            <a:r>
              <a:rPr lang="en-US" sz="1600" dirty="0">
                <a:solidFill>
                  <a:schemeClr val="tx1"/>
                </a:solidFill>
                <a:cs typeface="+mn-cs"/>
              </a:rPr>
              <a:t>Thursday, 16 July 2020, 15:00-17:00 EDT (opening)</a:t>
            </a:r>
          </a:p>
          <a:p>
            <a:pPr lvl="1"/>
            <a:r>
              <a:rPr lang="en-US" sz="1600" dirty="0">
                <a:solidFill>
                  <a:schemeClr val="tx1"/>
                </a:solidFill>
                <a:cs typeface="+mn-cs"/>
              </a:rPr>
              <a:t>2)  Thursday, 23 July 2020, 15:00-17:00 EDT  (closing) </a:t>
            </a: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lvl="1">
              <a:buFont typeface="Arial" panose="020B0604020202020204" pitchFamily="34" charset="0"/>
              <a:buChar char="•"/>
            </a:pPr>
            <a:r>
              <a:rPr lang="en-US" sz="1600" dirty="0">
                <a:solidFill>
                  <a:schemeClr val="tx1"/>
                </a:solidFill>
                <a:cs typeface="+mn-cs"/>
              </a:rPr>
              <a:t>Call-in is in back up slides here, on the 802.18 web site and an email soon. </a:t>
            </a:r>
          </a:p>
          <a:p>
            <a:pPr lvl="2">
              <a:buFont typeface="Arial" panose="020B0604020202020204" pitchFamily="34" charset="0"/>
              <a:buChar char="•"/>
            </a:pPr>
            <a:endParaRPr lang="en-US" sz="1200" dirty="0">
              <a:solidFill>
                <a:schemeClr val="tx1"/>
              </a:solidFill>
              <a:cs typeface="+mn-cs"/>
            </a:endParaRPr>
          </a:p>
          <a:p>
            <a:pPr>
              <a:buFont typeface="Arial" panose="020B0604020202020204" pitchFamily="34" charset="0"/>
              <a:buChar char="•"/>
            </a:pPr>
            <a:r>
              <a:rPr lang="en-US" sz="1800" b="0" dirty="0">
                <a:solidFill>
                  <a:schemeClr val="tx1"/>
                </a:solidFill>
              </a:rPr>
              <a:t>Elections will be held, for RR-TAG, during meeting on 16 July 20. </a:t>
            </a:r>
          </a:p>
          <a:p>
            <a:pPr lvl="1">
              <a:buFont typeface="Arial" panose="020B0604020202020204" pitchFamily="34" charset="0"/>
              <a:buChar char="•"/>
            </a:pPr>
            <a:r>
              <a:rPr lang="en-US" sz="1600" dirty="0">
                <a:solidFill>
                  <a:schemeClr val="tx1"/>
                </a:solidFill>
                <a:cs typeface="+mn-cs"/>
              </a:rPr>
              <a:t>Nominations have been re-opened per the email on 15 June 20 (Monday). </a:t>
            </a:r>
          </a:p>
          <a:p>
            <a:pPr lvl="1">
              <a:buFont typeface="Arial" panose="020B0604020202020204" pitchFamily="34" charset="0"/>
              <a:buChar char="•"/>
            </a:pPr>
            <a:r>
              <a:rPr lang="en-US" sz="1600" dirty="0">
                <a:solidFill>
                  <a:schemeClr val="tx1"/>
                </a:solidFill>
                <a:cs typeface="+mn-cs"/>
              </a:rPr>
              <a:t>Nominations will close on 01 July 2020 – </a:t>
            </a:r>
            <a:r>
              <a:rPr lang="en-US" sz="1600" dirty="0" err="1">
                <a:solidFill>
                  <a:schemeClr val="tx1"/>
                </a:solidFill>
                <a:cs typeface="+mn-cs"/>
              </a:rPr>
              <a:t>AoE</a:t>
            </a:r>
            <a:r>
              <a:rPr lang="en-US" sz="1600" dirty="0">
                <a:solidFill>
                  <a:schemeClr val="tx1"/>
                </a:solidFill>
                <a:cs typeface="+mn-cs"/>
              </a:rPr>
              <a:t>.   Send to 802.18 chair. </a:t>
            </a:r>
          </a:p>
          <a:p>
            <a:pPr lvl="1">
              <a:buFont typeface="Arial" panose="020B0604020202020204" pitchFamily="34" charset="0"/>
              <a:buChar char="•"/>
            </a:pPr>
            <a:r>
              <a:rPr lang="en-US" sz="1600" dirty="0">
                <a:solidFill>
                  <a:schemeClr val="tx1"/>
                </a:solidFill>
                <a:cs typeface="+mn-cs"/>
              </a:rPr>
              <a:t>The current 802.18 Chair will run for re-election. </a:t>
            </a:r>
          </a:p>
          <a:p>
            <a:pPr lvl="1">
              <a:buFont typeface="Arial" panose="020B0604020202020204" pitchFamily="34" charset="0"/>
              <a:buChar char="•"/>
            </a:pPr>
            <a:r>
              <a:rPr lang="en-US" sz="1600" dirty="0"/>
              <a:t>Remember, officers must be IEEE SA members </a:t>
            </a:r>
          </a:p>
          <a:p>
            <a:pPr lvl="1">
              <a:buFont typeface="Arial" panose="020B0604020202020204" pitchFamily="34" charset="0"/>
              <a:buChar char="•"/>
            </a:pPr>
            <a:r>
              <a:rPr lang="en-US" sz="1600" dirty="0"/>
              <a:t>And Chairs and Vice-Chairs require letters of endorsement and affiliation to the IEEE 802 recording secretary ahead of time.  </a:t>
            </a:r>
          </a:p>
          <a:p>
            <a:pPr lvl="1">
              <a:buFont typeface="Arial" panose="020B0604020202020204" pitchFamily="34" charset="0"/>
              <a:buChar char="•"/>
            </a:pPr>
            <a:endParaRPr lang="en-US" sz="16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18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9693473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49517</TotalTime>
  <Words>6781</Words>
  <Application>Microsoft Office PowerPoint</Application>
  <PresentationFormat>On-screen Show (4:3)</PresentationFormat>
  <Paragraphs>730</Paragraphs>
  <Slides>32</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more</vt:lpstr>
      <vt:lpstr>EU items to share -1  - will discuss next week</vt:lpstr>
      <vt:lpstr>EU items to share -2 will discuss next week</vt:lpstr>
      <vt:lpstr>ITU-R items to share will discuss next week</vt:lpstr>
      <vt:lpstr>FCC R&amp;O 6 GHz</vt:lpstr>
      <vt:lpstr>FCC FNPRM 6 GHz</vt:lpstr>
      <vt:lpstr>General Discussion Items</vt:lpstr>
      <vt:lpstr>Actions Required</vt:lpstr>
      <vt:lpstr>Any Other Business</vt:lpstr>
      <vt:lpstr>Adjourn</vt:lpstr>
      <vt:lpstr>PowerPoint Presentation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2913</cp:revision>
  <cp:lastPrinted>1601-01-01T00:00:00Z</cp:lastPrinted>
  <dcterms:created xsi:type="dcterms:W3CDTF">2016-03-03T14:54:45Z</dcterms:created>
  <dcterms:modified xsi:type="dcterms:W3CDTF">2020-06-17T18:01:50Z</dcterms:modified>
</cp:coreProperties>
</file>