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86" r:id="rId10"/>
    <p:sldId id="603" r:id="rId11"/>
    <p:sldId id="606" r:id="rId12"/>
    <p:sldId id="608" r:id="rId13"/>
    <p:sldId id="669" r:id="rId14"/>
    <p:sldId id="675" r:id="rId15"/>
    <p:sldId id="683" r:id="rId16"/>
    <p:sldId id="674" r:id="rId17"/>
    <p:sldId id="685" r:id="rId18"/>
    <p:sldId id="650" r:id="rId19"/>
    <p:sldId id="498" r:id="rId20"/>
    <p:sldId id="402" r:id="rId21"/>
    <p:sldId id="403" r:id="rId22"/>
    <p:sldId id="673" r:id="rId23"/>
    <p:sldId id="687" r:id="rId24"/>
    <p:sldId id="679" r:id="rId25"/>
    <p:sldId id="672" r:id="rId26"/>
    <p:sldId id="671" r:id="rId27"/>
    <p:sldId id="664" r:id="rId28"/>
    <p:sldId id="663" r:id="rId29"/>
    <p:sldId id="652" r:id="rId30"/>
    <p:sldId id="549" r:id="rId31"/>
    <p:sldId id="425"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46" autoAdjust="0"/>
    <p:restoredTop sz="92244" autoAdjust="0"/>
  </p:normalViewPr>
  <p:slideViewPr>
    <p:cSldViewPr>
      <p:cViewPr varScale="1">
        <p:scale>
          <a:sx n="85" d="100"/>
          <a:sy n="85" d="100"/>
        </p:scale>
        <p:origin x="96" y="756"/>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12-Jun-20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547337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63731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955563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925342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Jun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 Jun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Jun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802.18-20/0092r01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8/dcn/17/18-17-0073-07-0000-ieee-802-viewpoints-on-wrc-19-agenda-items.pptx" TargetMode="External"/><Relationship Id="rId13" Type="http://schemas.openxmlformats.org/officeDocument/2006/relationships/hyperlink" Target="https://www.itu.int/go/ITU-R/wp1c" TargetMode="External"/><Relationship Id="rId3" Type="http://schemas.openxmlformats.org/officeDocument/2006/relationships/hyperlink" Target="https://urldefense.com/v3/__https:/www.itu.int/en/itu-r/study-groups/rsg5/rwp5d/pages/default.aspx__;!!F7jv3iA!ksG8FB76-vAIlKheHaZo7McyVHTJksIkQbuNxeZkgcDqjotBizKyy8BgCDCtkHVhaw$" TargetMode="External"/><Relationship Id="rId7" Type="http://schemas.openxmlformats.org/officeDocument/2006/relationships/hyperlink" Target="https://www.itu.int/en/ITU-R/conferences/wrc/2019/Documents/PFA-WRC19-E.pdf" TargetMode="External"/><Relationship Id="rId12" Type="http://schemas.openxmlformats.org/officeDocument/2006/relationships/hyperlink" Target="https://www.itu.int/go/ITU-R/wp1a" TargetMode="External"/><Relationship Id="rId17" Type="http://schemas.openxmlformats.org/officeDocument/2006/relationships/hyperlink" Target="https://www.itu.int/events/eventdetails.asp?eventid=17206" TargetMode="External"/><Relationship Id="rId2" Type="http://schemas.openxmlformats.org/officeDocument/2006/relationships/notesSlide" Target="../notesSlides/notesSlide7.xml"/><Relationship Id="rId16"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https://cept.org/ecc/groups/ecc/cpg/page/weekly-report-from-wrc-19/" TargetMode="External"/><Relationship Id="rId11" Type="http://schemas.openxmlformats.org/officeDocument/2006/relationships/hyperlink" Target="https://www.itu.int/go/ITU-R/sg1"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a" TargetMode="External"/><Relationship Id="rId10" Type="http://schemas.openxmlformats.org/officeDocument/2006/relationships/hyperlink" Target="https://www.itu.int/en/events/Pages/Calendar-Events.aspx?sector=ITU-R" TargetMode="External"/><Relationship Id="rId4"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9" Type="http://schemas.openxmlformats.org/officeDocument/2006/relationships/hyperlink" Target="https://mentor.ieee.org/802.18/dcn/19/18-19-0152-00-0000-summary-of-the-decisions-of-selected-agenda-items-in-wrc-19.pptx" TargetMode="External"/><Relationship Id="rId14" Type="http://schemas.openxmlformats.org/officeDocument/2006/relationships/hyperlink" Target="https://www.itu.int/go/ITU-R/sg5"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79-00-0000-acma-5year-spectrum-outlook-fys-2020-24.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0/18-20-0062-02-0000-fcc-r-o-fnprm-promoting-unlicensed-use-of-the-6ghz-band-et-18-295.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www.federalregister.gov/documents/2020/05/28/2020-11320/unlicensed-use-of-the-6-ghz-band?utm_campaign=subscription+mailing+list&amp;utm_source=federalregister.gov&amp;utm_medium=emai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urldefense.com/v3/__https:/www.ntia.gov/federal-register-notice/2020/request-comments-national-strategy-secure-5g-implementation-plan__;!!F7jv3iA!niPbWIxq7AWeDKcu0MFtHGwJIeU7xISFCxwwsNdCBe5sAg6PB4U7tqjsEwL48EHmjw$"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0/18-20-0091-00-0000-ntia-rfc-strategy-to-secure-5g-implementation-plan.pdf"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5-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16/cal-temp.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90-00-0000-minutes-04jun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11 Jun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11 June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76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 Agenda rev 2 is out for meeting #106 and  6 GHz discussions will be PM CEST.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online</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to share today</a:t>
            </a:r>
          </a:p>
          <a:p>
            <a:pPr lvl="1">
              <a:spcBef>
                <a:spcPts val="0"/>
              </a:spcBef>
              <a:buFont typeface="Arial" panose="020B0604020202020204" pitchFamily="34" charset="0"/>
              <a:buChar char="•"/>
            </a:pPr>
            <a:r>
              <a:rPr lang="en-US" sz="1200" dirty="0">
                <a:solidFill>
                  <a:schemeClr val="tx1"/>
                </a:solidFill>
              </a:rPr>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02Jul20</a:t>
            </a:r>
          </a:p>
          <a:p>
            <a:pPr lvl="1">
              <a:spcBef>
                <a:spcPts val="0"/>
              </a:spcBef>
              <a:buFont typeface="Arial" panose="020B0604020202020204" pitchFamily="34" charset="0"/>
              <a:buChar char="•"/>
            </a:pPr>
            <a:r>
              <a:rPr lang="en-US" sz="1600" dirty="0">
                <a:solidFill>
                  <a:schemeClr val="tx1"/>
                </a:solidFill>
              </a:rPr>
              <a:t> </a:t>
            </a:r>
            <a:r>
              <a:rPr lang="en-US" sz="1200" dirty="0">
                <a:solidFill>
                  <a:schemeClr val="tx1"/>
                </a:solidFill>
              </a:rPr>
              <a:t>nothing to share today</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marL="457200" lvl="1" indent="0">
              <a:spcBef>
                <a:spcPts val="0"/>
              </a:spcBef>
            </a:pPr>
            <a:endParaRPr lang="en-US" sz="700" dirty="0">
              <a:solidFill>
                <a:schemeClr val="tx1"/>
              </a:solidFill>
            </a:endParaRPr>
          </a:p>
          <a:p>
            <a:pPr marL="457200" lvl="1" indent="0">
              <a:spcBef>
                <a:spcPts val="0"/>
              </a:spcBef>
            </a:pPr>
            <a:endParaRPr lang="en-US" sz="7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misc. calls: 6 over next month</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Jun 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meeting  </a:t>
            </a:r>
            <a:r>
              <a:rPr lang="en-US" sz="1600" dirty="0"/>
              <a:t>#86,  28Sep-02Oct20;  Web-meeting</a:t>
            </a:r>
          </a:p>
          <a:p>
            <a:pPr lvl="1">
              <a:spcBef>
                <a:spcPts val="0"/>
              </a:spcBef>
              <a:buFont typeface="Arial" panose="020B0604020202020204" pitchFamily="34" charset="0"/>
              <a:buChar char="•"/>
            </a:pPr>
            <a:r>
              <a:rPr lang="en-US" sz="1400" dirty="0">
                <a:solidFill>
                  <a:schemeClr val="tx1"/>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&lt;SE45&gt;</a:t>
            </a:r>
            <a:r>
              <a:rPr lang="en-US" altLang="en-US" sz="1200" b="0" dirty="0"/>
              <a:t> </a:t>
            </a:r>
            <a:r>
              <a:rPr lang="en-US" altLang="en-US" sz="1200" dirty="0"/>
              <a:t>next meeting, tbd  </a:t>
            </a:r>
            <a:endParaRPr lang="en-US" altLang="en-US" sz="1400" dirty="0"/>
          </a:p>
          <a:p>
            <a:pPr lvl="1">
              <a:spcBef>
                <a:spcPts val="0"/>
              </a:spcBef>
              <a:buFont typeface="Arial" panose="020B0604020202020204" pitchFamily="34" charset="0"/>
              <a:buChar char="•"/>
            </a:pPr>
            <a:r>
              <a:rPr lang="en-US" sz="1200" dirty="0"/>
              <a:t>SE45 back on remission.</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600" b="0" dirty="0">
                <a:hlinkClick r:id="rId5"/>
              </a:rPr>
              <a:t>&lt;WGFM&gt;</a:t>
            </a:r>
            <a:r>
              <a:rPr lang="en-US" altLang="en-US" sz="1600" b="0" dirty="0"/>
              <a:t>  </a:t>
            </a:r>
            <a:r>
              <a:rPr lang="en-US" altLang="en-US" sz="1400" dirty="0">
                <a:solidFill>
                  <a:schemeClr val="tx1"/>
                </a:solidFill>
              </a:rPr>
              <a:t>next meeting #96, 08-12Jun20; Web-meeting   </a:t>
            </a:r>
            <a:r>
              <a:rPr lang="en-US" altLang="en-US" sz="1400" dirty="0">
                <a:solidFill>
                  <a:schemeClr val="tx1"/>
                </a:solidFill>
                <a:sym typeface="Wingdings" panose="05000000000000000000" pitchFamily="2" charset="2"/>
              </a:rPr>
              <a:t> this week</a:t>
            </a:r>
            <a:endParaRPr lang="en-US" altLang="en-US" sz="1400" dirty="0">
              <a:solidFill>
                <a:schemeClr val="tx1"/>
              </a:solidFill>
            </a:endParaRPr>
          </a:p>
          <a:p>
            <a:pPr lvl="1">
              <a:spcBef>
                <a:spcPts val="0"/>
              </a:spcBef>
              <a:buFont typeface="Arial" panose="020B0604020202020204" pitchFamily="34" charset="0"/>
              <a:buChar char="•"/>
            </a:pPr>
            <a:r>
              <a:rPr lang="en-US" sz="1600" dirty="0"/>
              <a:t>WG FM sent LS to WG SE to study OOB, Frequency Use, etc. in parallel with public consultation and report back to FM57 ahead of Oct 5 comment resolution meeting.</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endParaRPr lang="en-US" sz="1400" dirty="0">
              <a:solidFill>
                <a:schemeClr val="bg1">
                  <a:lumMod val="75000"/>
                </a:schemeClr>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#11, 08-10Jul20;  Web-meeting     (#12-05-07Oct20)</a:t>
            </a:r>
            <a:endParaRPr lang="en-US" sz="1400" dirty="0"/>
          </a:p>
          <a:p>
            <a:pPr lvl="1">
              <a:buFont typeface="Arial" panose="020B0604020202020204" pitchFamily="34" charset="0"/>
              <a:buChar char="•"/>
            </a:pPr>
            <a:r>
              <a:rPr lang="en-US" sz="1200" dirty="0">
                <a:solidFill>
                  <a:schemeClr val="tx1"/>
                </a:solidFill>
              </a:rPr>
              <a:t>nothing to share today</a:t>
            </a:r>
          </a:p>
          <a:p>
            <a:pPr lvl="1">
              <a:buFont typeface="Arial" panose="020B0604020202020204" pitchFamily="34" charset="0"/>
              <a:buChar char="•"/>
            </a:pPr>
            <a:r>
              <a:rPr lang="en-US" sz="1600" dirty="0"/>
              <a:t> </a:t>
            </a:r>
          </a:p>
          <a:p>
            <a:pPr>
              <a:buFont typeface="Arial" panose="020B0604020202020204" pitchFamily="34" charset="0"/>
              <a:buChar char="•"/>
            </a:pPr>
            <a:endParaRPr lang="en-US" sz="1400" dirty="0">
              <a:solidFill>
                <a:srgbClr val="0070C0"/>
              </a:solidFill>
            </a:endParaRPr>
          </a:p>
          <a:p>
            <a:pPr>
              <a:buFont typeface="Arial" panose="020B0604020202020204" pitchFamily="34" charset="0"/>
              <a:buChar char="•"/>
            </a:pPr>
            <a:endParaRPr lang="en-US" sz="1400" dirty="0">
              <a:solidFill>
                <a:srgbClr val="0070C0"/>
              </a:solidFill>
            </a:endParaRPr>
          </a:p>
          <a:p>
            <a:pPr>
              <a:buFont typeface="Arial" panose="020B0604020202020204" pitchFamily="34" charset="0"/>
              <a:buChar char="•"/>
            </a:pPr>
            <a:endParaRPr lang="en-US" sz="1400" dirty="0">
              <a:solidFill>
                <a:srgbClr val="0070C0"/>
              </a:solidFill>
            </a:endParaRPr>
          </a:p>
          <a:p>
            <a:pPr>
              <a:buFont typeface="Arial" panose="020B0604020202020204" pitchFamily="34" charset="0"/>
              <a:buChar char="•"/>
            </a:pPr>
            <a:endParaRPr lang="en-US" sz="1400" dirty="0">
              <a:solidFill>
                <a:srgbClr val="0070C0"/>
              </a:solidFill>
            </a:endParaRP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Jun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endParaRPr lang="en-US" sz="1600" b="0" dirty="0"/>
          </a:p>
          <a:p>
            <a:pPr lvl="0">
              <a:buFont typeface="Arial" panose="020B0604020202020204" pitchFamily="34" charset="0"/>
              <a:buChar char="•"/>
            </a:pPr>
            <a:r>
              <a:rPr lang="en-US" sz="1600" b="0" dirty="0"/>
              <a:t>ITU-R WP 5D: The 35th meeting of </a:t>
            </a:r>
            <a:r>
              <a:rPr lang="en-US" sz="1600" b="0" u="sng" dirty="0">
                <a:hlinkClick r:id="rId3"/>
              </a:rPr>
              <a:t>ITU-R Working Party 5D on IMT Systems</a:t>
            </a:r>
            <a:r>
              <a:rPr lang="en-US" sz="1600" b="0" dirty="0"/>
              <a:t> is now a fully virtual meeting, starting on </a:t>
            </a:r>
            <a:r>
              <a:rPr lang="en-US" sz="1600" dirty="0"/>
              <a:t>23 June and extended to 9 July 2020. </a:t>
            </a:r>
            <a:r>
              <a:rPr lang="en-US" sz="1600" b="0" dirty="0"/>
              <a:t>ITU-R WP 5D is responsible for the overall radio system aspects of International Mobile Telecommunications (IMT) systems, comprising the IMT-2000, IMT-Advanced and IMT for 2020 and beyond.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t>ITU-R WP 5A meeting 20July2020, is now an E-Meeting (20July – 30July20).  This is for the submissions we approved a few weeks back, from the 802.11 Ad Hoc.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4"/>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5"/>
              </a:rPr>
              <a:t>https://cept.org/ecc/groups/ecc/cpg/page/weekly-report-from-wrc-19</a:t>
            </a:r>
            <a:r>
              <a:rPr lang="en-US" sz="1200" u="sng" dirty="0">
                <a:hlinkClick r:id="rId6"/>
              </a:rPr>
              <a:t>/</a:t>
            </a:r>
            <a:r>
              <a:rPr lang="en-US" sz="1200" dirty="0"/>
              <a:t> </a:t>
            </a:r>
          </a:p>
          <a:p>
            <a:pPr lvl="1">
              <a:spcBef>
                <a:spcPts val="0"/>
              </a:spcBef>
              <a:buFont typeface="Arial" panose="020B0604020202020204" pitchFamily="34" charset="0"/>
              <a:buChar char="•"/>
            </a:pPr>
            <a:r>
              <a:rPr lang="en-US" sz="1200" u="sng" dirty="0">
                <a:hlinkClick r:id="rId7"/>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8"/>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9"/>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9"/>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10"/>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1"/>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2"/>
              </a:rPr>
              <a:t>Working Party 1A (WP 1A) - Spectrum engineering techniques</a:t>
            </a:r>
            <a:r>
              <a:rPr lang="en-US" sz="900" u="sng" dirty="0"/>
              <a:t>     and     </a:t>
            </a:r>
            <a:r>
              <a:rPr lang="en-US" sz="900" dirty="0">
                <a:hlinkClick r:id="rId13"/>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4"/>
              </a:rPr>
              <a:t>Study Group 5 (SG 5) Terrestrial </a:t>
            </a:r>
            <a:r>
              <a:rPr lang="en-US" sz="1050" b="0" dirty="0">
                <a:hlinkClick r:id="rId14"/>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5"/>
              </a:rPr>
              <a:t>Working Party 5A (WP 5A) - Land mobile service above 30 MHz* (excluding IMT); wireless access in the fixed service; amateur and amateur-satellite services</a:t>
            </a:r>
            <a:r>
              <a:rPr lang="en-US" sz="900" dirty="0"/>
              <a:t>  </a:t>
            </a:r>
            <a:endParaRPr lang="en-US" sz="900" dirty="0">
              <a:hlinkClick r:id="rId16"/>
            </a:endParaRPr>
          </a:p>
          <a:p>
            <a:pPr lvl="1">
              <a:spcBef>
                <a:spcPts val="0"/>
              </a:spcBef>
              <a:buFont typeface="Arial" panose="020B0604020202020204" pitchFamily="34" charset="0"/>
              <a:buChar char="•"/>
            </a:pPr>
            <a:r>
              <a:rPr lang="en-US" sz="900" dirty="0">
                <a:hlinkClick r:id="rId16"/>
              </a:rPr>
              <a:t>Working Party 5D (WP 5D) - IMT Systems</a:t>
            </a:r>
            <a:r>
              <a:rPr lang="en-US" sz="900" dirty="0"/>
              <a:t>       </a:t>
            </a:r>
            <a:r>
              <a:rPr lang="en-US" sz="700" dirty="0">
                <a:hlinkClick r:id="rId17"/>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Jun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ACMA 5-year spectrum Outlook</a:t>
            </a:r>
            <a:endParaRPr lang="en-US" sz="1200" dirty="0">
              <a:solidFill>
                <a:schemeClr val="tx1"/>
              </a:solidFill>
            </a:endParaRPr>
          </a:p>
        </p:txBody>
      </p:sp>
      <p:sp>
        <p:nvSpPr>
          <p:cNvPr id="3" name="Content Placeholder 2"/>
          <p:cNvSpPr>
            <a:spLocks noGrp="1"/>
          </p:cNvSpPr>
          <p:nvPr>
            <p:ph idx="1"/>
          </p:nvPr>
        </p:nvSpPr>
        <p:spPr>
          <a:xfrm>
            <a:off x="685800" y="1169010"/>
            <a:ext cx="8429445" cy="5408613"/>
          </a:xfrm>
        </p:spPr>
        <p:txBody>
          <a:bodyPr/>
          <a:lstStyle/>
          <a:p>
            <a:pPr>
              <a:buFont typeface="Arial" panose="020B0604020202020204" pitchFamily="34" charset="0"/>
              <a:buChar char="•"/>
            </a:pPr>
            <a:r>
              <a:rPr lang="en-US" sz="1200" u="sng" dirty="0">
                <a:hlinkClick r:id="rId3"/>
              </a:rPr>
              <a:t>https://mentor.ieee.org/802.18/dcn/20/18-20-0079-00-0000-acma-5year-spectrum-outlook-fys-2020-24.docx</a:t>
            </a:r>
            <a:r>
              <a:rPr lang="en-US" sz="1200" u="sng" dirty="0"/>
              <a:t> </a:t>
            </a:r>
          </a:p>
          <a:p>
            <a:pPr>
              <a:spcBef>
                <a:spcPts val="0"/>
              </a:spcBef>
              <a:buFont typeface="Arial" panose="020B0604020202020204" pitchFamily="34" charset="0"/>
              <a:buChar char="•"/>
            </a:pPr>
            <a:r>
              <a:rPr lang="en-AU" sz="1800" b="0" dirty="0"/>
              <a:t>The closing date for submissions is COB, Wednesday 24 June 2020.</a:t>
            </a:r>
          </a:p>
          <a:p>
            <a:pPr lvl="1">
              <a:spcBef>
                <a:spcPts val="0"/>
              </a:spcBef>
              <a:buFont typeface="Arial" panose="020B0604020202020204" pitchFamily="34" charset="0"/>
              <a:buChar char="•"/>
            </a:pPr>
            <a:r>
              <a:rPr lang="en-AU" sz="1800" dirty="0"/>
              <a:t>Need to have 802.18 approval by Thursday 11 June 2020-today</a:t>
            </a:r>
          </a:p>
          <a:p>
            <a:pPr>
              <a:buFont typeface="Arial" panose="020B0604020202020204" pitchFamily="34" charset="0"/>
              <a:buChar char="•"/>
            </a:pPr>
            <a:r>
              <a:rPr lang="en-AU" sz="1800" b="0" dirty="0"/>
              <a:t>The ACMA invites comments on the draft FYSO 2020-–24 and on the following specific questions:</a:t>
            </a:r>
            <a:endParaRPr lang="en-US" sz="1800" b="0" dirty="0"/>
          </a:p>
          <a:p>
            <a:pPr lvl="1">
              <a:buFont typeface="Arial" panose="020B0604020202020204" pitchFamily="34" charset="0"/>
              <a:buChar char="•"/>
            </a:pPr>
            <a:r>
              <a:rPr lang="en-AU" sz="1600" dirty="0"/>
              <a:t>What are the expected impacts of the COVID-19 pandemic on the short- and medium-term capacity of your industry? </a:t>
            </a:r>
            <a:endParaRPr lang="en-US" sz="1400" dirty="0"/>
          </a:p>
          <a:p>
            <a:pPr lvl="1">
              <a:buFont typeface="Arial" panose="020B0604020202020204" pitchFamily="34" charset="0"/>
              <a:buChar char="•"/>
            </a:pPr>
            <a:r>
              <a:rPr lang="en-AU" sz="1600" dirty="0"/>
              <a:t>Do you have any feedback on the ACMA’s approach to its spectrum work program in the current environment? Do you have alternative proposals or priorities?</a:t>
            </a:r>
            <a:endParaRPr lang="en-AU" sz="1400" dirty="0"/>
          </a:p>
          <a:p>
            <a:pPr lvl="1">
              <a:buFont typeface="Arial" panose="020B0604020202020204" pitchFamily="34" charset="0"/>
              <a:buChar char="•"/>
            </a:pPr>
            <a:r>
              <a:rPr lang="en-AU" sz="1600" dirty="0"/>
              <a:t>Are there other technology developments or sources of spectrum demand that the ACMA should be aware of in considering spectrum management over the next five years?</a:t>
            </a:r>
            <a:endParaRPr lang="en-US" sz="1600" dirty="0"/>
          </a:p>
          <a:p>
            <a:pPr lvl="1">
              <a:buFont typeface="Arial" panose="020B0604020202020204" pitchFamily="34" charset="0"/>
              <a:buChar char="•"/>
            </a:pPr>
            <a:r>
              <a:rPr lang="en-AU" sz="1600" dirty="0"/>
              <a:t>Do you have any other feedback on the ACMA’s plans for monitoring, initial investigation, preliminary replanning or replanning of bands? </a:t>
            </a:r>
            <a:endParaRPr lang="en-AU" sz="1400" dirty="0"/>
          </a:p>
          <a:p>
            <a:pPr lvl="1">
              <a:buFont typeface="Arial" panose="020B0604020202020204" pitchFamily="34" charset="0"/>
              <a:buChar char="•"/>
            </a:pPr>
            <a:r>
              <a:rPr lang="en-AU" sz="1600" dirty="0"/>
              <a:t>Do you have any comments about the ACMA’s approach to forward allocations?</a:t>
            </a:r>
          </a:p>
          <a:p>
            <a:pPr lvl="1">
              <a:buFont typeface="Arial" panose="020B0604020202020204" pitchFamily="34" charset="0"/>
              <a:buChar char="•"/>
            </a:pPr>
            <a:r>
              <a:rPr lang="en-AU" sz="1600" dirty="0"/>
              <a:t>Could look at Sharing, LIPDs (6 GHz), WRC-19 1.16 and 1.2.  See APAC update 18-20/0082r02 for great review of these points to consider.</a:t>
            </a:r>
            <a:endParaRPr lang="en-US" sz="1400" dirty="0"/>
          </a:p>
          <a:p>
            <a:pPr>
              <a:buFont typeface="Arial" panose="020B0604020202020204" pitchFamily="34" charset="0"/>
              <a:buChar char="•"/>
            </a:pPr>
            <a:r>
              <a:rPr lang="en-US" sz="1800" b="0" dirty="0"/>
              <a:t>No comment ready text contributions to date, so we will pass. </a:t>
            </a:r>
          </a:p>
          <a:p>
            <a:pPr lvl="2">
              <a:buFont typeface="Arial" panose="020B0604020202020204" pitchFamily="34" charset="0"/>
              <a:buChar char="•"/>
            </a:pPr>
            <a:r>
              <a:rPr lang="en-AU" sz="1400" dirty="0"/>
              <a:t>  </a:t>
            </a:r>
            <a:endParaRPr lang="en-US" sz="1400" dirty="0"/>
          </a:p>
          <a:p>
            <a:pPr lvl="2">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Jun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698889" y="962891"/>
            <a:ext cx="8445111"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6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600" dirty="0"/>
              <a:t>Proceeding:   </a:t>
            </a:r>
            <a:r>
              <a:rPr lang="en-US" sz="1600" dirty="0">
                <a:hlinkClick r:id="rId4"/>
              </a:rPr>
              <a:t>https://www.fcc.gov/ecfs/search/filings?proceedings_name=18-295&amp;sort=date_disseminated,DESC</a:t>
            </a:r>
            <a:r>
              <a:rPr lang="en-US" sz="1600" dirty="0"/>
              <a:t> </a:t>
            </a:r>
            <a:endParaRPr lang="en-US" sz="1800" dirty="0"/>
          </a:p>
          <a:p>
            <a:pPr lvl="1">
              <a:buFont typeface="Arial" panose="020B0604020202020204" pitchFamily="34" charset="0"/>
              <a:buChar char="•"/>
            </a:pPr>
            <a:r>
              <a:rPr lang="en-US" sz="1800" b="1" u="sng" dirty="0"/>
              <a:t>R&amp;O is effective 27July20, </a:t>
            </a:r>
          </a:p>
          <a:p>
            <a:pPr marL="457200" lvl="1" indent="0"/>
            <a:r>
              <a:rPr lang="en-US" sz="1400" dirty="0">
                <a:hlinkClick r:id="rId5"/>
              </a:rPr>
              <a:t>https://www.federalregister.gov/documents/2020/05/26/2020-11236/unlicensed-use-of-the-6-ghz-band?utm_campaign=subscription+mailing+list&amp;utm_source=federalregister.gov&amp;utm_medium=email</a:t>
            </a:r>
            <a:endParaRPr lang="en-US" sz="1400" dirty="0"/>
          </a:p>
          <a:p>
            <a:pPr>
              <a:buFont typeface="Arial" panose="020B0604020202020204" pitchFamily="34" charset="0"/>
              <a:buChar char="•"/>
            </a:pPr>
            <a:r>
              <a:rPr lang="en-US" sz="1800" b="0" dirty="0"/>
              <a:t>APCO filed for a Stay </a:t>
            </a:r>
            <a:r>
              <a:rPr lang="en-US" sz="1800" u="sng" dirty="0"/>
              <a:t>and</a:t>
            </a:r>
            <a:r>
              <a:rPr lang="en-US" sz="1800" b="0" dirty="0"/>
              <a:t> Reconsideration</a:t>
            </a:r>
            <a:r>
              <a:rPr lang="en-US" sz="1600" b="0" dirty="0"/>
              <a:t>. See 18-295 proceeding link above for more.</a:t>
            </a:r>
          </a:p>
          <a:p>
            <a:pPr>
              <a:buFont typeface="Arial" panose="020B0604020202020204" pitchFamily="34" charset="0"/>
              <a:buChar char="•"/>
            </a:pPr>
            <a:r>
              <a:rPr lang="en-US" sz="1800" b="0" dirty="0"/>
              <a:t>30 days for FCC to rule on these.  </a:t>
            </a:r>
          </a:p>
          <a:p>
            <a:pPr lvl="1">
              <a:buFont typeface="Arial" panose="020B0604020202020204" pitchFamily="34" charset="0"/>
              <a:buChar char="•"/>
            </a:pPr>
            <a:r>
              <a:rPr lang="en-US" sz="1600" b="0" dirty="0"/>
              <a:t>Response to the Stay is first, though may tie it all together, tbd. </a:t>
            </a:r>
          </a:p>
          <a:p>
            <a:pPr>
              <a:buFont typeface="Arial" panose="020B0604020202020204" pitchFamily="34" charset="0"/>
              <a:buChar char="•"/>
            </a:pPr>
            <a:r>
              <a:rPr lang="en-US" sz="1800" b="0" dirty="0"/>
              <a:t>Several oppositions to the stay.   </a:t>
            </a:r>
            <a:endParaRPr lang="en-US" sz="1600" b="0" dirty="0"/>
          </a:p>
          <a:p>
            <a:pPr>
              <a:buFont typeface="Arial" panose="020B0604020202020204" pitchFamily="34" charset="0"/>
              <a:buChar char="•"/>
            </a:pPr>
            <a:r>
              <a:rPr lang="en-US" sz="1600" b="0" dirty="0"/>
              <a:t> </a:t>
            </a:r>
          </a:p>
          <a:p>
            <a:pPr>
              <a:buFont typeface="Arial" panose="020B0604020202020204" pitchFamily="34" charset="0"/>
              <a:buChar char="•"/>
            </a:pPr>
            <a:r>
              <a:rPr lang="en-US" sz="1600" b="0" dirty="0"/>
              <a:t> (FNPRM-next slides)</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11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CHAIRMAN PAI PROPOSES NEW RULES FOR THE 6 GHz BAND, UNLEASHING 1,200 MEGAHERTZ FOR UNLICENSED USE</a:t>
            </a:r>
          </a:p>
          <a:p>
            <a:pPr lvl="1">
              <a:buFont typeface="Arial" panose="020B0604020202020204" pitchFamily="34" charset="0"/>
              <a:buChar char="•"/>
            </a:pPr>
            <a:r>
              <a:rPr lang="en-US" sz="1600" dirty="0"/>
              <a:t>FNPRM as approved on 24 Apr 20 is on Mentor:   </a:t>
            </a:r>
            <a:r>
              <a:rPr lang="en-US" sz="1600" b="1" dirty="0"/>
              <a:t>With erratum now, 21May20:  </a:t>
            </a:r>
            <a:r>
              <a:rPr lang="en-US" sz="1400" dirty="0">
                <a:hlinkClick r:id="rId3"/>
              </a:rPr>
              <a:t>https://mentor.ieee.org/802.18/dcn/20/18-20-0062-</a:t>
            </a:r>
            <a:r>
              <a:rPr lang="en-US" sz="1400" dirty="0">
                <a:highlight>
                  <a:srgbClr val="00FFFF"/>
                </a:highlight>
                <a:hlinkClick r:id="rId3"/>
              </a:rPr>
              <a:t>02</a:t>
            </a:r>
            <a:r>
              <a:rPr lang="en-US" sz="1400" dirty="0">
                <a:hlinkClick r:id="rId3"/>
              </a:rPr>
              <a:t>-0000-fcc-r-o-fnprm-promoting-unlicensed-use-of-the-6ghz-band-et-18-295.docx</a:t>
            </a:r>
            <a:r>
              <a:rPr lang="en-US" sz="1400" dirty="0"/>
              <a:t> 			31 Seek Comments</a:t>
            </a:r>
          </a:p>
          <a:p>
            <a:pPr lvl="1">
              <a:buFont typeface="Arial" panose="020B0604020202020204" pitchFamily="34" charset="0"/>
              <a:buChar char="•"/>
            </a:pPr>
            <a:r>
              <a:rPr lang="en-US" sz="1600" dirty="0"/>
              <a:t>In Federal Register today (28</a:t>
            </a:r>
            <a:r>
              <a:rPr lang="en-US" sz="1600" baseline="30000" dirty="0"/>
              <a:t>th</a:t>
            </a:r>
            <a:r>
              <a:rPr lang="en-US" sz="1600" dirty="0"/>
              <a:t>): </a:t>
            </a:r>
            <a:r>
              <a:rPr lang="en-US" sz="1400" dirty="0">
                <a:hlinkClick r:id="rId4"/>
              </a:rPr>
              <a:t>https://www.federalregister.gov/documents/2020/05/28/2020-11320/unlicensed-use-of-the-6-ghz-band?utm_campaign=subscription+mailing+list&amp;utm_source=federalregister.gov&amp;utm_medium=email</a:t>
            </a:r>
            <a:r>
              <a:rPr lang="en-US" sz="1400" dirty="0"/>
              <a:t> </a:t>
            </a:r>
            <a:endParaRPr lang="en-US" sz="1200" dirty="0"/>
          </a:p>
          <a:p>
            <a:pPr lvl="1">
              <a:buFont typeface="Arial" panose="020B0604020202020204" pitchFamily="34" charset="0"/>
              <a:buChar char="•"/>
            </a:pPr>
            <a:r>
              <a:rPr lang="en-US" sz="1600" dirty="0"/>
              <a:t>Comments due: 29June20;	 </a:t>
            </a:r>
            <a:r>
              <a:rPr lang="en-US" sz="1600" b="1" dirty="0"/>
              <a:t>Comments from 802.18 by 11June20-this week </a:t>
            </a:r>
          </a:p>
          <a:p>
            <a:pPr lvl="1">
              <a:buFont typeface="Arial" panose="020B0604020202020204" pitchFamily="34" charset="0"/>
              <a:buChar char="•"/>
            </a:pPr>
            <a:r>
              <a:rPr lang="en-US" sz="1600" dirty="0"/>
              <a:t>Reply Comments due:  27July20.</a:t>
            </a:r>
          </a:p>
          <a:p>
            <a:pPr lvl="1">
              <a:buFont typeface="Arial" panose="020B0604020202020204" pitchFamily="34" charset="0"/>
              <a:buChar char="•"/>
            </a:pPr>
            <a:r>
              <a:rPr lang="en-US" sz="1600" dirty="0"/>
              <a:t>Anything for IEEE 802 as a whole to consider? _________ </a:t>
            </a:r>
          </a:p>
          <a:p>
            <a:pPr>
              <a:buFont typeface="Arial" panose="020B0604020202020204" pitchFamily="34" charset="0"/>
              <a:buChar char="•"/>
            </a:pPr>
            <a:endParaRPr lang="en-US" sz="1800" b="0" dirty="0"/>
          </a:p>
          <a:p>
            <a:pPr>
              <a:buFont typeface="Arial" panose="020B0604020202020204" pitchFamily="34" charset="0"/>
              <a:buChar char="•"/>
            </a:pPr>
            <a:r>
              <a:rPr lang="en-US" sz="1600" b="0" dirty="0"/>
              <a:t>No comment ready text contributions to date, so will pass for now.</a:t>
            </a:r>
          </a:p>
          <a:p>
            <a:pPr>
              <a:buFont typeface="Arial" panose="020B0604020202020204" pitchFamily="34" charset="0"/>
              <a:buChar char="•"/>
            </a:pPr>
            <a:r>
              <a:rPr lang="en-US" sz="1600" b="0" dirty="0"/>
              <a:t>However, there is one request to the FCC for an extension. </a:t>
            </a:r>
          </a:p>
          <a:p>
            <a:pPr>
              <a:buFont typeface="Arial" panose="020B0604020202020204" pitchFamily="34" charset="0"/>
              <a:buChar char="•"/>
            </a:pPr>
            <a:r>
              <a:rPr lang="en-US" sz="1600" b="0" dirty="0"/>
              <a:t>If extension is granted the .18 chair will send out a note for contributions if time allows.</a:t>
            </a:r>
          </a:p>
          <a:p>
            <a:pPr>
              <a:buFont typeface="Arial" panose="020B0604020202020204" pitchFamily="34" charset="0"/>
              <a:buChar char="•"/>
            </a:pPr>
            <a:endParaRPr lang="en-US" sz="1200" b="0" dirty="0"/>
          </a:p>
          <a:p>
            <a:pPr>
              <a:buFont typeface="Arial" panose="020B0604020202020204" pitchFamily="34" charset="0"/>
              <a:buChar char="•"/>
            </a:pPr>
            <a:r>
              <a:rPr lang="en-US" sz="1200" dirty="0"/>
              <a:t>From  before: </a:t>
            </a:r>
            <a:r>
              <a:rPr lang="en-US" sz="1200" b="0" dirty="0"/>
              <a:t>Contention-based protocol maybe? Share with existing broadcast equipment and other unlicensed services.   Can this be used for better coexistence? </a:t>
            </a:r>
          </a:p>
          <a:p>
            <a:pPr>
              <a:buFont typeface="Arial" panose="020B0604020202020204" pitchFamily="34" charset="0"/>
              <a:buChar char="•"/>
            </a:pPr>
            <a:r>
              <a:rPr lang="en-US" sz="1200" b="0" dirty="0"/>
              <a:t>Some main areas in the FNPRM:  </a:t>
            </a:r>
          </a:p>
          <a:p>
            <a:pPr lvl="1">
              <a:buFont typeface="Arial" panose="020B0604020202020204" pitchFamily="34" charset="0"/>
              <a:buChar char="•"/>
            </a:pPr>
            <a:r>
              <a:rPr lang="en-US" sz="1200" b="0" dirty="0"/>
              <a:t>VLP, PSD LPI, Std. </a:t>
            </a:r>
            <a:r>
              <a:rPr lang="en-US" sz="1200" b="0" dirty="0" err="1"/>
              <a:t>pwr</a:t>
            </a:r>
            <a:r>
              <a:rPr lang="en-US" sz="1200" b="0" dirty="0"/>
              <a:t> </a:t>
            </a:r>
            <a:r>
              <a:rPr lang="en-US" sz="1200" dirty="0"/>
              <a:t>mobile</a:t>
            </a:r>
            <a:r>
              <a:rPr lang="en-US" sz="1200" b="0" dirty="0"/>
              <a:t> AFC, higher power p2p.</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11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5636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NTIA RFC Secure 5G Implementation Plan</a:t>
            </a:r>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r>
              <a:rPr lang="en-US" sz="1800" dirty="0"/>
              <a:t>NTIA RFC on National Strategy to Secure 5G Implementation Plan</a:t>
            </a:r>
            <a:endParaRPr lang="en-US" sz="1800" b="0" dirty="0">
              <a:solidFill>
                <a:schemeClr val="tx1"/>
              </a:solidFill>
            </a:endParaRPr>
          </a:p>
          <a:p>
            <a:pPr marL="685800" lvl="1">
              <a:buFont typeface="Arial" panose="020B0604020202020204" pitchFamily="34" charset="0"/>
              <a:buChar char="•"/>
            </a:pPr>
            <a:r>
              <a:rPr lang="en-US" sz="1600" dirty="0"/>
              <a:t>The US Government/NTIA is looking at the opportunities and challenges of implementing 5G.  They released a Request for Comment at this link: </a:t>
            </a:r>
            <a:r>
              <a:rPr lang="en-US" sz="1600" u="sng" dirty="0">
                <a:hlinkClick r:id="rId3"/>
              </a:rPr>
              <a:t>https://www.ntia.gov/federal-register-notice/2020/request-comments-national-strategy-secure-5g-implementation-plan</a:t>
            </a:r>
            <a:r>
              <a:rPr lang="en-US" sz="1600" dirty="0"/>
              <a:t>.  The input and responses will likely form a basis for developing/enacting an implementation plan (and includes a security focus). </a:t>
            </a:r>
          </a:p>
          <a:p>
            <a:pPr marL="685800" lvl="1">
              <a:buFont typeface="Arial" panose="020B0604020202020204" pitchFamily="34" charset="0"/>
              <a:buChar char="•"/>
            </a:pPr>
            <a:r>
              <a:rPr lang="en-US" sz="1600" b="0" dirty="0">
                <a:solidFill>
                  <a:schemeClr val="tx1"/>
                </a:solidFill>
              </a:rPr>
              <a:t> Comments due 18 June 2020, next week.  (20 day period seems unusually short…) </a:t>
            </a:r>
          </a:p>
          <a:p>
            <a:pPr lvl="1">
              <a:buFont typeface="Arial" panose="020B0604020202020204" pitchFamily="34" charset="0"/>
              <a:buChar char="•"/>
            </a:pPr>
            <a:r>
              <a:rPr lang="en-US" sz="1600" b="0" dirty="0"/>
              <a:t>In accordance with the Secure 5G and Beyond Act of 2020, the National Telecommunications and Information Administration (NTIA), on behalf of the Executive Branch, is requesting comments to inform the development of an Implementation Plan for the National Strategy to Secure 5G.</a:t>
            </a:r>
          </a:p>
          <a:p>
            <a:pPr lvl="1">
              <a:buFont typeface="Arial" panose="020B0604020202020204" pitchFamily="34" charset="0"/>
              <a:buChar char="•"/>
            </a:pPr>
            <a:r>
              <a:rPr lang="en-US" sz="1600" dirty="0">
                <a:solidFill>
                  <a:schemeClr val="tx1"/>
                </a:solidFill>
              </a:rPr>
              <a:t>Mentor:  </a:t>
            </a:r>
            <a:r>
              <a:rPr lang="en-US" sz="1600" dirty="0">
                <a:solidFill>
                  <a:schemeClr val="tx1"/>
                </a:solidFill>
                <a:hlinkClick r:id="rId4"/>
              </a:rPr>
              <a:t>https://mentor.ieee.org/802.18/dcn/20/18-20-0091-00-0000-ntia-rfc-strategy-to-secure-5g-implementation-plan.pdf</a:t>
            </a:r>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800" dirty="0">
                <a:solidFill>
                  <a:schemeClr val="tx1"/>
                </a:solidFill>
              </a:rPr>
              <a:t>All 802 technologies may have a stake in this, it is more than “5G”. </a:t>
            </a:r>
          </a:p>
          <a:p>
            <a:pPr lvl="1">
              <a:buFont typeface="Arial" panose="020B0604020202020204" pitchFamily="34" charset="0"/>
              <a:buChar char="•"/>
            </a:pPr>
            <a:r>
              <a:rPr lang="en-US" sz="1800" dirty="0">
                <a:solidFill>
                  <a:schemeClr val="tx1"/>
                </a:solidFill>
              </a:rPr>
              <a:t>Some discussion and no interest to pursue any further. </a:t>
            </a:r>
          </a:p>
          <a:p>
            <a:pPr marL="685800" lvl="1">
              <a:buFont typeface="Arial" panose="020B0604020202020204" pitchFamily="34" charset="0"/>
              <a:buChar char="•"/>
            </a:pPr>
            <a:endParaRPr lang="en-US" sz="16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11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8514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r>
              <a:rPr lang="en-US" sz="1800" b="0" dirty="0"/>
              <a:t>None today</a:t>
            </a:r>
          </a:p>
          <a:p>
            <a:pPr marL="285750" indent="-285750">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11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1800" dirty="0">
                <a:solidFill>
                  <a:srgbClr val="00B0F0"/>
                </a:solidFill>
              </a:rPr>
              <a:t>  If 6 GHz FNPRM is extended, chair will send out a note. </a:t>
            </a: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11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285750" indent="-285750">
              <a:buFont typeface="Arial" panose="020B0604020202020204" pitchFamily="34" charset="0"/>
              <a:buChar char="•"/>
            </a:pPr>
            <a:endParaRPr lang="en-US" sz="1800" b="0" dirty="0">
              <a:solidFill>
                <a:schemeClr val="tx1"/>
              </a:solidFill>
            </a:endParaRPr>
          </a:p>
          <a:p>
            <a:pPr marL="285750" indent="-285750">
              <a:buFont typeface="Arial" panose="020B0604020202020204" pitchFamily="34" charset="0"/>
              <a:buChar char="•"/>
            </a:pPr>
            <a:r>
              <a:rPr lang="en-US" sz="1800" b="0" dirty="0">
                <a:solidFill>
                  <a:schemeClr val="tx1"/>
                </a:solidFill>
              </a:rPr>
              <a:t>FYI: The IEEE is continuing with an RFP (3</a:t>
            </a:r>
            <a:r>
              <a:rPr lang="en-US" sz="1800" b="0" baseline="30000" dirty="0">
                <a:solidFill>
                  <a:schemeClr val="tx1"/>
                </a:solidFill>
              </a:rPr>
              <a:t>rd</a:t>
            </a:r>
            <a:r>
              <a:rPr lang="en-US" sz="1800" b="0" dirty="0">
                <a:solidFill>
                  <a:schemeClr val="tx1"/>
                </a:solidFill>
              </a:rPr>
              <a:t> parties to put the requirements together) process for a Mentor replacement.  Have not seen an overall timeline.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r>
              <a:rPr lang="en-US" sz="1800" b="0" dirty="0">
                <a:solidFill>
                  <a:schemeClr val="tx1"/>
                </a:solidFill>
              </a:rPr>
              <a:t>present:  14</a:t>
            </a:r>
          </a:p>
          <a:p>
            <a:pPr marL="285750" indent="-285750">
              <a:buFont typeface="Arial" panose="020B0604020202020204" pitchFamily="34" charset="0"/>
              <a:buChar char="•"/>
            </a:pPr>
            <a:r>
              <a:rPr lang="en-US" sz="1800" b="0" dirty="0">
                <a:solidFill>
                  <a:schemeClr val="tx1"/>
                </a:solidFill>
              </a:rPr>
              <a:t>voters:  11</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11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11 Jun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412"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413"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a:buFont typeface="Arial" panose="020B0604020202020204" pitchFamily="34" charset="0"/>
              <a:buChar char="•"/>
            </a:pPr>
            <a:r>
              <a:rPr lang="en-US" sz="2000" dirty="0"/>
              <a:t>Next weekly teleconference </a:t>
            </a:r>
            <a:r>
              <a:rPr lang="en-US" sz="1400" dirty="0"/>
              <a:t>(scheduled to 03sep)</a:t>
            </a:r>
            <a:r>
              <a:rPr lang="en-US" sz="2000" dirty="0"/>
              <a:t>: 18Jun20–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https://mentor.ieee.org/802.18/dcn/16/18-16-0038-15-0000-teleconference-call-in-info.pptx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(new – starting 14 May 20)</a:t>
            </a:r>
          </a:p>
          <a:p>
            <a:pPr lvl="2">
              <a:buFont typeface="Arial" panose="020B0604020202020204" pitchFamily="34" charset="0"/>
              <a:buChar char="•"/>
            </a:pPr>
            <a:r>
              <a:rPr lang="en-US" altLang="en-US" sz="1600" dirty="0"/>
              <a:t>Or back up slide in this agenda.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400" dirty="0"/>
              <a:t>Now on the IEEE </a:t>
            </a:r>
            <a:r>
              <a:rPr lang="en-US" sz="1400" dirty="0" err="1"/>
              <a:t>Webex</a:t>
            </a:r>
            <a:r>
              <a:rPr lang="en-US" sz="1400" dirty="0"/>
              <a:t> teleconference calendar:  </a:t>
            </a:r>
            <a:r>
              <a:rPr lang="en-US" sz="1400" dirty="0">
                <a:hlinkClick r:id="rId3"/>
              </a:rPr>
              <a:t>http://ieee802.org/802tele_calendar.html</a:t>
            </a:r>
            <a:endParaRPr lang="en-US" sz="1400" dirty="0"/>
          </a:p>
          <a:p>
            <a:pPr lvl="1">
              <a:buFont typeface="Arial" panose="020B0604020202020204" pitchFamily="34" charset="0"/>
              <a:buChar char="•"/>
            </a:pPr>
            <a:r>
              <a:rPr lang="en-US" sz="1400" dirty="0"/>
              <a:t>And Overall schedule, works in progress: </a:t>
            </a:r>
            <a:r>
              <a:rPr lang="en-US" sz="1400" dirty="0">
                <a:hlinkClick r:id="rId4"/>
              </a:rPr>
              <a:t>http://ieee802.org/16/cal-temp.html</a:t>
            </a:r>
            <a:endParaRPr lang="en-US" sz="1400" dirty="0"/>
          </a:p>
          <a:p>
            <a:pPr>
              <a:buFont typeface="Arial" panose="020B0604020202020204" pitchFamily="34" charset="0"/>
              <a:buChar char="•"/>
            </a:pPr>
            <a:r>
              <a:rPr lang="en-US" altLang="en-US" sz="1600" b="0" dirty="0">
                <a:solidFill>
                  <a:schemeClr val="accent1">
                    <a:lumMod val="50000"/>
                  </a:schemeClr>
                </a:solidFill>
              </a:rPr>
              <a:t>Note: if Plenary in July is approved, 16&amp;23July will likely have a different call in. </a:t>
            </a:r>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15:32et </a:t>
            </a:r>
          </a:p>
          <a:p>
            <a:pPr>
              <a:buFont typeface="Arial" panose="020B0604020202020204" pitchFamily="34" charset="0"/>
              <a:buChar char="•"/>
            </a:pPr>
            <a:endParaRPr lang="en-US" sz="1800" u="sng" dirty="0"/>
          </a:p>
          <a:p>
            <a:pPr>
              <a:buFont typeface="Arial" panose="020B0604020202020204" pitchFamily="34" charset="0"/>
              <a:buChar char="•"/>
            </a:pPr>
            <a:r>
              <a:rPr lang="en-US" sz="1800" u="sng" dirty="0"/>
              <a:t>The next face to face meeting is tbd.   </a:t>
            </a:r>
          </a:p>
          <a:p>
            <a:pPr lvl="1">
              <a:buFont typeface="Arial" panose="020B0604020202020204" pitchFamily="34" charset="0"/>
              <a:buChar char="•"/>
            </a:pPr>
            <a:r>
              <a:rPr lang="en-US" sz="1400" dirty="0"/>
              <a:t>Note,  Montreal F2F venue in July is cancelled.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Jun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80660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a:t>
            </a:r>
            <a:r>
              <a:rPr lang="en-US" sz="2000" dirty="0">
                <a:highlight>
                  <a:srgbClr val="00FFFF"/>
                </a:highlight>
              </a:rPr>
              <a:t>weekly </a:t>
            </a:r>
            <a:r>
              <a:rPr lang="en-US" sz="2000" dirty="0"/>
              <a:t>teleconference call-in, </a:t>
            </a:r>
            <a:r>
              <a:rPr lang="en-US" sz="2000" dirty="0">
                <a:highlight>
                  <a:srgbClr val="FF00FF"/>
                </a:highlight>
              </a:rPr>
              <a:t>not for16 &amp; 23July20 see next</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change md-August 2020,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Jun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weekly teleconference call-in, </a:t>
            </a:r>
            <a:r>
              <a:rPr lang="en-US" sz="2000" dirty="0">
                <a:highlight>
                  <a:srgbClr val="00FF00"/>
                </a:highlight>
              </a:rPr>
              <a:t>for just 16 &amp; 23Jul20 </a:t>
            </a:r>
          </a:p>
          <a:p>
            <a:pPr>
              <a:spcBef>
                <a:spcPts val="0"/>
              </a:spcBef>
            </a:pPr>
            <a:r>
              <a:rPr lang="en-US" sz="1400" dirty="0"/>
              <a:t> </a:t>
            </a:r>
          </a:p>
          <a:p>
            <a:pPr>
              <a:spcBef>
                <a:spcPts val="0"/>
              </a:spcBef>
            </a:pPr>
            <a:r>
              <a:rPr lang="en-US" sz="1400" kern="0" dirty="0"/>
              <a:t> </a:t>
            </a:r>
          </a:p>
          <a:p>
            <a:pPr>
              <a:spcBef>
                <a:spcPts val="0"/>
              </a:spcBef>
            </a:pPr>
            <a:r>
              <a:rPr lang="en-US" sz="1400" kern="0" dirty="0"/>
              <a:t> coming…… </a:t>
            </a:r>
            <a:endParaRPr lang="en-US" sz="1800" kern="0" dirty="0"/>
          </a:p>
        </p:txBody>
      </p:sp>
    </p:spTree>
    <p:extLst>
      <p:ext uri="{BB962C8B-B14F-4D97-AF65-F5344CB8AC3E}">
        <p14:creationId xmlns:p14="http://schemas.microsoft.com/office/powerpoint/2010/main" val="278824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Calendars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a:buFont typeface="Arial" panose="020B0604020202020204" pitchFamily="34" charset="0"/>
              <a:buChar char="•"/>
            </a:pPr>
            <a:r>
              <a:rPr lang="en-US" sz="1800" dirty="0"/>
              <a:t>#1 - Official </a:t>
            </a:r>
            <a:r>
              <a:rPr lang="en-US" sz="1800" dirty="0" err="1">
                <a:highlight>
                  <a:srgbClr val="FFFF00"/>
                </a:highlight>
              </a:rPr>
              <a:t>Webex</a:t>
            </a:r>
            <a:r>
              <a:rPr lang="en-US" sz="1800" dirty="0">
                <a:highlight>
                  <a:srgbClr val="FFFF00"/>
                </a:highlight>
              </a:rPr>
              <a:t> </a:t>
            </a:r>
            <a:r>
              <a:rPr lang="en-US" sz="1800" dirty="0"/>
              <a:t>calendar for IEEE 802 </a:t>
            </a:r>
            <a:r>
              <a:rPr lang="en-US" sz="1800" dirty="0" err="1"/>
              <a:t>Webex</a:t>
            </a:r>
            <a:r>
              <a:rPr lang="en-US" sz="1800" dirty="0"/>
              <a:t> meetings through mid-Aug. </a:t>
            </a:r>
          </a:p>
          <a:p>
            <a:pPr>
              <a:buFont typeface="Arial" panose="020B0604020202020204" pitchFamily="34" charset="0"/>
              <a:buChar char="•"/>
            </a:pPr>
            <a:r>
              <a:rPr lang="en-US" sz="1800" b="0" u="sng" dirty="0">
                <a:hlinkClick r:id="rId3"/>
              </a:rPr>
              <a:t>http://ieee802.org/802tele_calendar.html</a:t>
            </a:r>
            <a:endParaRPr lang="en-US" sz="1800" b="0" u="sng" dirty="0"/>
          </a:p>
          <a:p>
            <a:pPr lvl="1">
              <a:buFont typeface="Arial" panose="020B0604020202020204" pitchFamily="34" charset="0"/>
              <a:buChar char="•"/>
            </a:pPr>
            <a:r>
              <a:rPr lang="en-US" sz="1600" dirty="0"/>
              <a:t>Note:  </a:t>
            </a:r>
            <a:r>
              <a:rPr lang="en-US" sz="1600" dirty="0" err="1"/>
              <a:t>Webex</a:t>
            </a:r>
            <a:r>
              <a:rPr lang="en-US" sz="1600" dirty="0"/>
              <a:t> will be changing mid-August, looking to go to IEEE  </a:t>
            </a:r>
            <a:r>
              <a:rPr lang="en-US" sz="1600" dirty="0" err="1"/>
              <a:t>Webex</a:t>
            </a:r>
            <a:r>
              <a:rPr lang="en-US" sz="1600" dirty="0"/>
              <a:t>, from the IEEE 802 </a:t>
            </a:r>
            <a:r>
              <a:rPr lang="en-US" sz="1600" dirty="0" err="1"/>
              <a:t>Webex</a:t>
            </a:r>
            <a:r>
              <a:rPr lang="en-US" sz="1600" dirty="0"/>
              <a:t>.  More details coming. </a:t>
            </a:r>
            <a:endParaRPr lang="en-US" sz="1600" b="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#2 - LMSC working on a new </a:t>
            </a:r>
            <a:r>
              <a:rPr lang="en-US" sz="1800" dirty="0">
                <a:highlight>
                  <a:srgbClr val="FFFF00"/>
                </a:highlight>
              </a:rPr>
              <a:t>overall </a:t>
            </a:r>
            <a:r>
              <a:rPr lang="en-US" sz="1800" dirty="0"/>
              <a:t>IEEE 802 calendar, it is sill in a temporary spot  (under 802.16):   </a:t>
            </a:r>
            <a:r>
              <a:rPr lang="en-US" sz="1800" dirty="0">
                <a:hlinkClick r:id="rId4"/>
              </a:rPr>
              <a:t>http://ieee802.org/16/cal-temp.html</a:t>
            </a:r>
            <a:r>
              <a:rPr lang="en-US" sz="1800" dirty="0"/>
              <a:t> </a:t>
            </a:r>
          </a:p>
          <a:p>
            <a:pPr lvl="1">
              <a:buFont typeface="Arial" panose="020B0604020202020204" pitchFamily="34" charset="0"/>
              <a:buChar char="•"/>
            </a:pPr>
            <a:r>
              <a:rPr lang="en-US" sz="1600" dirty="0"/>
              <a:t>Top right corner there is drop down and can get to 802.18 only, in the different views. </a:t>
            </a:r>
          </a:p>
          <a:p>
            <a:pPr lvl="1">
              <a:buFont typeface="Arial" panose="020B0604020202020204" pitchFamily="34" charset="0"/>
              <a:buChar char="•"/>
            </a:pPr>
            <a:r>
              <a:rPr lang="en-US" sz="1600" dirty="0"/>
              <a:t>Or at the bottom is a link to the 802.18 calendar used. </a:t>
            </a:r>
          </a:p>
          <a:p>
            <a:pPr lvl="2">
              <a:buFont typeface="Arial" panose="020B0604020202020204" pitchFamily="34" charset="0"/>
              <a:buChar char="•"/>
            </a:pPr>
            <a:r>
              <a:rPr lang="en-US" sz="1600" dirty="0">
                <a:hlinkClick r:id="rId5"/>
              </a:rPr>
              <a:t>IEEE 802.18 WG Calendar (tentative)</a:t>
            </a:r>
            <a:endParaRPr lang="en-US" sz="1600" dirty="0"/>
          </a:p>
          <a:p>
            <a:pPr lvl="1">
              <a:buFont typeface="Arial" panose="020B0604020202020204" pitchFamily="34" charset="0"/>
              <a:buChar char="•"/>
            </a:pPr>
            <a:r>
              <a:rPr lang="en-US" sz="1600" dirty="0"/>
              <a:t>Which is only on the 802.18 home page now also. </a:t>
            </a:r>
          </a:p>
          <a:p>
            <a:pPr lvl="1">
              <a:buFont typeface="Arial" panose="020B0604020202020204" pitchFamily="34" charset="0"/>
              <a:buChar char="•"/>
            </a:pPr>
            <a:r>
              <a:rPr lang="en-US" sz="1600" b="1" dirty="0">
                <a:solidFill>
                  <a:schemeClr val="accent5">
                    <a:lumMod val="75000"/>
                  </a:schemeClr>
                </a:solidFill>
              </a:rPr>
              <a:t>Schedule of Teleconferences and Face to Faces:  </a:t>
            </a:r>
            <a:br>
              <a:rPr lang="en-US" sz="1600" b="1" dirty="0">
                <a:solidFill>
                  <a:schemeClr val="accent5">
                    <a:lumMod val="75000"/>
                  </a:schemeClr>
                </a:solidFill>
              </a:rPr>
            </a:br>
            <a:r>
              <a:rPr lang="en-US" sz="1600" u="sng" dirty="0">
                <a:hlinkClick r:id="rId5"/>
              </a:rPr>
              <a:t>&lt;&lt;click here for full calendar&gt;&gt;</a:t>
            </a:r>
            <a:r>
              <a:rPr lang="en-US" sz="1600" b="1" dirty="0"/>
              <a:t> select meeting, go to more details near bottom</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11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006026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11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11 Jun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Jun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Jun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11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 Jun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30</a:t>
            </a:fld>
            <a:endParaRPr lang="en-US" altLang="en-US" sz="1200" b="0" dirty="0"/>
          </a:p>
        </p:txBody>
      </p:sp>
      <p:sp>
        <p:nvSpPr>
          <p:cNvPr id="2" name="Date Placeholder 1"/>
          <p:cNvSpPr>
            <a:spLocks noGrp="1"/>
          </p:cNvSpPr>
          <p:nvPr>
            <p:ph type="dt" idx="15"/>
          </p:nvPr>
        </p:nvSpPr>
        <p:spPr/>
        <p:txBody>
          <a:bodyPr/>
          <a:lstStyle/>
          <a:p>
            <a:r>
              <a:rPr lang="en-US"/>
              <a:t>11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11 Jun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11 Jun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11 Jun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Jun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Jun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Jun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11 Jun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a:t>
            </a:r>
            <a:endParaRPr lang="en-US" altLang="en-US" sz="1400" dirty="0">
              <a:solidFill>
                <a:schemeClr val="bg1">
                  <a:lumMod val="85000"/>
                </a:schemeClr>
              </a:solidFill>
            </a:endParaRPr>
          </a:p>
          <a:p>
            <a:pPr lvl="1">
              <a:buFont typeface="Arial" panose="020B0604020202020204" pitchFamily="34" charset="0"/>
              <a:buChar char="•"/>
            </a:pPr>
            <a:r>
              <a:rPr lang="en-US" altLang="en-US" sz="1400" dirty="0">
                <a:solidFill>
                  <a:schemeClr val="tx1"/>
                </a:solidFill>
              </a:rPr>
              <a:t>Attendance and queue, Stuart K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Latest on week in July 2020</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ACMA 5-year spectrum outlook</a:t>
            </a:r>
          </a:p>
          <a:p>
            <a:pPr lvl="1">
              <a:spcBef>
                <a:spcPts val="0"/>
              </a:spcBef>
              <a:buFont typeface="Arial" panose="020B0604020202020204" pitchFamily="34" charset="0"/>
              <a:buChar char="•"/>
            </a:pPr>
            <a:r>
              <a:rPr lang="en-US" altLang="en-US" sz="1400" dirty="0">
                <a:solidFill>
                  <a:schemeClr val="tx1"/>
                </a:solidFill>
              </a:rPr>
              <a:t>FCC FNPRM on 6 GHz</a:t>
            </a:r>
          </a:p>
          <a:p>
            <a:pPr lvl="1">
              <a:spcBef>
                <a:spcPts val="0"/>
              </a:spcBef>
              <a:buFont typeface="Arial" panose="020B0604020202020204" pitchFamily="34" charset="0"/>
              <a:buChar char="•"/>
            </a:pPr>
            <a:r>
              <a:rPr lang="en-US" sz="1400" dirty="0"/>
              <a:t>NTIA - RFC on National Strategy to Secure 5G Implementation Plan</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NTIA RFC comments, if we can file late.</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ACMA 5-year spectrum outlook</a:t>
            </a:r>
            <a:r>
              <a:rPr lang="en-US" altLang="en-US" sz="140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No comment contributions to date.</a:t>
            </a: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FNPRM on 6 GHz</a:t>
            </a:r>
          </a:p>
          <a:p>
            <a:pPr lvl="1">
              <a:spcBef>
                <a:spcPts val="0"/>
              </a:spcBef>
              <a:buFont typeface="Arial" panose="020B0604020202020204" pitchFamily="34" charset="0"/>
              <a:buChar char="•"/>
            </a:pPr>
            <a:r>
              <a:rPr lang="en-US" altLang="en-US" sz="1400" kern="0" dirty="0">
                <a:solidFill>
                  <a:schemeClr val="tx1"/>
                </a:solidFill>
              </a:rPr>
              <a:t>No comment contributions to date.</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sz="1400" b="0" dirty="0"/>
              <a:t>NTIA - RFC on National Strategy to Secure 5G Implementation Plan</a:t>
            </a:r>
            <a:endParaRPr lang="en-US" altLang="en-US" sz="1400" b="0" kern="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Do want to file late if we can?</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Vijay A. </a:t>
            </a:r>
          </a:p>
          <a:p>
            <a:pPr>
              <a:spcBef>
                <a:spcPts val="0"/>
              </a:spcBef>
            </a:pPr>
            <a:r>
              <a:rPr lang="en-US" altLang="en-US" sz="1600" b="0" dirty="0">
                <a:solidFill>
                  <a:schemeClr val="tx1"/>
                </a:solidFill>
              </a:rPr>
              <a:t>		Seconded by: 	Mike L.</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Teleconference 04 June 2020 in document  </a:t>
            </a:r>
            <a:r>
              <a:rPr lang="en-GB" sz="1800" b="0" u="sng" dirty="0">
                <a:hlinkClick r:id="rId3"/>
              </a:rPr>
              <a:t>https://mentor.ieee.org/802.18/dcn/20/18-20-0090-00-0000-minutes-04jun20-rrtag-teleconference.docx</a:t>
            </a:r>
            <a:r>
              <a:rPr lang="en-GB" sz="1800" b="0" u="sng" dirty="0"/>
              <a:t> </a:t>
            </a:r>
            <a:r>
              <a:rPr lang="en-US" sz="1800" b="0" dirty="0"/>
              <a:t>05-Jun-2020 17:23:53 ET, </a:t>
            </a:r>
            <a:r>
              <a:rPr lang="en-US" altLang="en-US" sz="1800" b="0" dirty="0">
                <a:solidFill>
                  <a:schemeClr val="tx1"/>
                </a:solidFill>
              </a:rPr>
              <a:t>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Stuart K.</a:t>
            </a:r>
          </a:p>
          <a:p>
            <a:pPr marL="0" indent="0">
              <a:spcBef>
                <a:spcPts val="0"/>
              </a:spcBef>
            </a:pPr>
            <a:r>
              <a:rPr lang="en-US" altLang="en-US" sz="1600" b="0" dirty="0">
                <a:solidFill>
                  <a:schemeClr val="tx1"/>
                </a:solidFill>
              </a:rPr>
              <a:t>	Seconded by:	Ben R. </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11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more</a:t>
            </a:r>
          </a:p>
        </p:txBody>
      </p:sp>
      <p:sp>
        <p:nvSpPr>
          <p:cNvPr id="16387" name="Content Placeholder 2"/>
          <p:cNvSpPr>
            <a:spLocks noGrp="1"/>
          </p:cNvSpPr>
          <p:nvPr>
            <p:ph idx="1"/>
          </p:nvPr>
        </p:nvSpPr>
        <p:spPr>
          <a:xfrm>
            <a:off x="685798" y="1004222"/>
            <a:ext cx="8229602" cy="5471191"/>
          </a:xfrm>
        </p:spPr>
        <p:txBody>
          <a:bodyPr/>
          <a:lstStyle/>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 the Wireless Chairs will be meeting – looks like 24June20, early morning. </a:t>
            </a:r>
            <a:endParaRPr lang="en-US" altLang="en-US" sz="1200" dirty="0">
              <a:solidFill>
                <a:schemeClr val="tx1"/>
              </a:solidFill>
            </a:endParaRPr>
          </a:p>
          <a:p>
            <a:pPr marL="1543050" lvl="3">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07July will decide. </a:t>
            </a:r>
          </a:p>
          <a:p>
            <a:pPr marL="685800" lvl="1">
              <a:spcBef>
                <a:spcPts val="400"/>
              </a:spcBef>
              <a:buFont typeface="Arial" panose="020B0604020202020204" pitchFamily="34" charset="0"/>
              <a:buChar char="•"/>
            </a:pPr>
            <a:r>
              <a:rPr lang="en-US" altLang="en-US" sz="1600" dirty="0">
                <a:solidFill>
                  <a:schemeClr val="tx1"/>
                </a:solidFill>
              </a:rPr>
              <a:t>A</a:t>
            </a:r>
            <a:r>
              <a:rPr lang="en-US" altLang="en-US" sz="1600" b="0" dirty="0">
                <a:solidFill>
                  <a:schemeClr val="tx1"/>
                </a:solidFill>
              </a:rPr>
              <a:t> survey is being prepared for everyone, on travel etc.  </a:t>
            </a:r>
          </a:p>
          <a:p>
            <a:pPr marL="685800" lvl="1">
              <a:spcBef>
                <a:spcPts val="400"/>
              </a:spcBef>
              <a:buFont typeface="Arial" panose="020B0604020202020204" pitchFamily="34" charset="0"/>
              <a:buChar char="•"/>
            </a:pPr>
            <a:r>
              <a:rPr lang="en-US" altLang="en-US" sz="1600" b="0" dirty="0">
                <a:solidFill>
                  <a:schemeClr val="tx1"/>
                </a:solidFill>
              </a:rPr>
              <a:t>In the meantime, be thinking about your situation or possible situation about travel moving forward, including November. </a:t>
            </a:r>
          </a:p>
          <a:p>
            <a:pPr marL="685800" lvl="1">
              <a:spcBef>
                <a:spcPts val="400"/>
              </a:spcBef>
              <a:buFont typeface="Arial" panose="020B0604020202020204" pitchFamily="34" charset="0"/>
              <a:buChar char="•"/>
            </a:pPr>
            <a:r>
              <a:rPr lang="en-US" altLang="en-US" sz="1600" dirty="0">
                <a:solidFill>
                  <a:schemeClr val="tx1"/>
                </a:solidFill>
              </a:rPr>
              <a:t>Plan is to be private no names or companies collected, anonymous. </a:t>
            </a:r>
          </a:p>
          <a:p>
            <a:pPr marL="1543050" lvl="3">
              <a:buFont typeface="Arial" panose="020B0604020202020204" pitchFamily="34" charset="0"/>
              <a:buChar char="•"/>
            </a:pPr>
            <a:endParaRPr lang="en-US" altLang="en-US" sz="1200" dirty="0">
              <a:solidFill>
                <a:schemeClr val="tx1"/>
              </a:solidFill>
            </a:endParaRPr>
          </a:p>
          <a:p>
            <a:pPr marL="285750">
              <a:spcBef>
                <a:spcPts val="400"/>
              </a:spcBef>
              <a:buFont typeface="Arial" panose="020B0604020202020204" pitchFamily="34" charset="0"/>
              <a:buChar char="•"/>
            </a:pPr>
            <a:r>
              <a:rPr lang="en-US" altLang="en-US" sz="1800" b="0" dirty="0">
                <a:solidFill>
                  <a:schemeClr val="tx1"/>
                </a:solidFill>
              </a:rPr>
              <a:t>LMSC(EC) motion to change rules to allow for electronic Plenaries, failed. </a:t>
            </a:r>
          </a:p>
          <a:p>
            <a:pPr marL="285750">
              <a:spcBef>
                <a:spcPts val="400"/>
              </a:spcBef>
              <a:buFont typeface="Arial" panose="020B0604020202020204" pitchFamily="34" charset="0"/>
              <a:buChar char="•"/>
            </a:pPr>
            <a:r>
              <a:rPr lang="en-US" altLang="en-US" sz="1800" b="0" dirty="0">
                <a:solidFill>
                  <a:schemeClr val="tx1"/>
                </a:solidFill>
              </a:rPr>
              <a:t>However the IEEE802 chair has a 2</a:t>
            </a:r>
            <a:r>
              <a:rPr lang="en-US" altLang="en-US" sz="1800" b="0" baseline="30000" dirty="0">
                <a:solidFill>
                  <a:schemeClr val="tx1"/>
                </a:solidFill>
              </a:rPr>
              <a:t>nd</a:t>
            </a:r>
            <a:r>
              <a:rPr lang="en-US" altLang="en-US" sz="1800" b="0" dirty="0">
                <a:solidFill>
                  <a:schemeClr val="tx1"/>
                </a:solidFill>
              </a:rPr>
              <a:t> motion started that will temporarily suspend needing to be f2f in July.  Motion is still in ballot. </a:t>
            </a:r>
          </a:p>
          <a:p>
            <a:pPr marL="685800" lvl="1">
              <a:spcBef>
                <a:spcPts val="400"/>
              </a:spcBef>
              <a:buFont typeface="Arial" panose="020B0604020202020204" pitchFamily="34" charset="0"/>
              <a:buChar char="•"/>
            </a:pPr>
            <a:r>
              <a:rPr lang="en-US" altLang="en-US" sz="1600" dirty="0">
                <a:solidFill>
                  <a:schemeClr val="tx1"/>
                </a:solidFill>
              </a:rPr>
              <a:t>The session would be Friday 10Jul20 13:00EDT to Friday 24Jul20 13:00/17:00EDT.</a:t>
            </a:r>
          </a:p>
          <a:p>
            <a:pPr marL="685800" lvl="1">
              <a:spcBef>
                <a:spcPts val="400"/>
              </a:spcBef>
              <a:buFont typeface="Arial" panose="020B0604020202020204" pitchFamily="34" charset="0"/>
              <a:buChar char="•"/>
            </a:pPr>
            <a:r>
              <a:rPr lang="en-US" altLang="en-US" sz="1600" dirty="0">
                <a:solidFill>
                  <a:schemeClr val="tx1"/>
                </a:solidFill>
              </a:rPr>
              <a:t>Elections will be held (in the first meeting like was the plan for the RR-TAG).  </a:t>
            </a:r>
            <a:endParaRPr lang="en-US" altLang="en-US" sz="1600" b="0" dirty="0">
              <a:solidFill>
                <a:schemeClr val="tx1"/>
              </a:solidFill>
            </a:endParaRPr>
          </a:p>
          <a:p>
            <a:pPr marL="685800" lvl="1">
              <a:spcBef>
                <a:spcPts val="400"/>
              </a:spcBef>
              <a:buFont typeface="Arial" panose="020B0604020202020204" pitchFamily="34" charset="0"/>
              <a:buChar char="•"/>
            </a:pPr>
            <a:r>
              <a:rPr lang="en-US" altLang="en-US" sz="1600" b="0" dirty="0">
                <a:solidFill>
                  <a:schemeClr val="tx1"/>
                </a:solidFill>
              </a:rPr>
              <a:t>WG/TAG Chairs to determine meetings for participation credit and what is 100%. </a:t>
            </a:r>
          </a:p>
          <a:p>
            <a:pPr marL="1085850" lvl="2">
              <a:spcBef>
                <a:spcPts val="400"/>
              </a:spcBef>
              <a:buFont typeface="Arial" panose="020B0604020202020204" pitchFamily="34" charset="0"/>
              <a:buChar char="•"/>
            </a:pPr>
            <a:r>
              <a:rPr lang="en-US" altLang="en-US" sz="1600" dirty="0">
                <a:solidFill>
                  <a:schemeClr val="tx1"/>
                </a:solidFill>
              </a:rPr>
              <a:t>Then attendees will be able to gain, maintain or lose voting membership.  </a:t>
            </a:r>
          </a:p>
          <a:p>
            <a:pPr marL="1085850" lvl="2">
              <a:spcBef>
                <a:spcPts val="400"/>
              </a:spcBef>
              <a:buFont typeface="Arial" panose="020B0604020202020204" pitchFamily="34" charset="0"/>
              <a:buChar char="•"/>
            </a:pPr>
            <a:r>
              <a:rPr lang="en-US" altLang="en-US" sz="1600" b="0" dirty="0">
                <a:solidFill>
                  <a:schemeClr val="tx1"/>
                </a:solidFill>
              </a:rPr>
              <a:t>RR-TAG looking to have 2 – 2 </a:t>
            </a:r>
            <a:r>
              <a:rPr lang="en-US" altLang="en-US" sz="1600" b="0" dirty="0" err="1">
                <a:solidFill>
                  <a:schemeClr val="tx1"/>
                </a:solidFill>
              </a:rPr>
              <a:t>hr</a:t>
            </a:r>
            <a:r>
              <a:rPr lang="en-US" altLang="en-US" sz="1600" b="0" dirty="0">
                <a:solidFill>
                  <a:schemeClr val="tx1"/>
                </a:solidFill>
              </a:rPr>
              <a:t> meetings like a normal F2F, though use our normal weekly time </a:t>
            </a:r>
            <a:r>
              <a:rPr lang="en-US" altLang="en-US" sz="1600" dirty="0">
                <a:solidFill>
                  <a:schemeClr val="tx1"/>
                </a:solidFill>
              </a:rPr>
              <a:t>slot, </a:t>
            </a:r>
            <a:r>
              <a:rPr lang="en-US" altLang="en-US" sz="1600" b="0" dirty="0">
                <a:solidFill>
                  <a:schemeClr val="tx1"/>
                </a:solidFill>
              </a:rPr>
              <a:t>Thursday 3pm-et on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 if the ballot passes.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11 Jun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794639656"/>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49532</TotalTime>
  <Words>6433</Words>
  <Application>Microsoft Office PowerPoint</Application>
  <PresentationFormat>On-screen Show (4:3)</PresentationFormat>
  <Paragraphs>709</Paragraphs>
  <Slides>33</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2"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more</vt:lpstr>
      <vt:lpstr>EU items to share -1  - will discuss next week</vt:lpstr>
      <vt:lpstr>EU items to share -2 will discuss next week</vt:lpstr>
      <vt:lpstr>ITU-R items to share will discuss next week</vt:lpstr>
      <vt:lpstr>ACMA 5-year spectrum Outlook</vt:lpstr>
      <vt:lpstr>FCC R&amp;O 6 GHz</vt:lpstr>
      <vt:lpstr>FCC FNPRM 6 GHz</vt:lpstr>
      <vt:lpstr>NTIA RFC Secure 5G Implementation Plan</vt:lpstr>
      <vt:lpstr>General Discussion Items</vt:lpstr>
      <vt:lpstr>Actions Required</vt:lpstr>
      <vt:lpstr>Any Other Business</vt:lpstr>
      <vt:lpstr>Adjourn</vt:lpstr>
      <vt:lpstr>PowerPoint Presentation</vt:lpstr>
      <vt:lpstr>PowerPoint Presentation</vt:lpstr>
      <vt:lpstr>PowerPoint Presentation</vt:lpstr>
      <vt:lpstr>Calendars</vt:lpstr>
      <vt:lpstr>FCC R&amp;O and FNPRM 6GHz -2</vt:lpstr>
      <vt:lpstr>ITU-R SM.2352 on THz</vt:lpstr>
      <vt:lpstr>ITU-R THz SM.2352 submission – standing by</vt:lpstr>
      <vt:lpstr>ITU-R SM.2352 on THz</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2905</cp:revision>
  <cp:lastPrinted>1601-01-01T00:00:00Z</cp:lastPrinted>
  <dcterms:created xsi:type="dcterms:W3CDTF">2016-03-03T14:54:45Z</dcterms:created>
  <dcterms:modified xsi:type="dcterms:W3CDTF">2020-06-12T21:55:41Z</dcterms:modified>
</cp:coreProperties>
</file>