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86" r:id="rId10"/>
    <p:sldId id="603" r:id="rId11"/>
    <p:sldId id="606" r:id="rId12"/>
    <p:sldId id="608" r:id="rId13"/>
    <p:sldId id="669" r:id="rId14"/>
    <p:sldId id="675" r:id="rId15"/>
    <p:sldId id="683" r:id="rId16"/>
    <p:sldId id="674" r:id="rId17"/>
    <p:sldId id="685" r:id="rId18"/>
    <p:sldId id="650" r:id="rId19"/>
    <p:sldId id="498" r:id="rId20"/>
    <p:sldId id="402" r:id="rId21"/>
    <p:sldId id="403" r:id="rId22"/>
    <p:sldId id="673" r:id="rId23"/>
    <p:sldId id="679" r:id="rId24"/>
    <p:sldId id="672" r:id="rId25"/>
    <p:sldId id="671" r:id="rId26"/>
    <p:sldId id="664" r:id="rId27"/>
    <p:sldId id="663" r:id="rId28"/>
    <p:sldId id="652" r:id="rId29"/>
    <p:sldId id="549" r:id="rId30"/>
    <p:sldId id="425" r:id="rId31"/>
    <p:sldId id="656" r:id="rId32"/>
    <p:sldId id="65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46" autoAdjust="0"/>
    <p:restoredTop sz="92244" autoAdjust="0"/>
  </p:normalViewPr>
  <p:slideViewPr>
    <p:cSldViewPr>
      <p:cViewPr varScale="1">
        <p:scale>
          <a:sx n="103" d="100"/>
          <a:sy n="103" d="100"/>
        </p:scale>
        <p:origin x="120" y="31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11-Jun-20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92534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Jun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 Jun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Jun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802.18-20/0092r00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wg-se/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ecodocdb.dk/implementation/443"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wp1c" TargetMode="External"/><Relationship Id="rId3" Type="http://schemas.openxmlformats.org/officeDocument/2006/relationships/hyperlink" Target="https://urldefense.com/v3/__https:/www.itu.int/en/itu-r/study-groups/rsg5/rwp5d/pages/default.aspx__;!!F7jv3iA!ksG8FB76-vAIlKheHaZo7McyVHTJksIkQbuNxeZkgcDqjotBizKyy8BgCDCtkHVhaw$"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a" TargetMode="External"/><Relationship Id="rId17" Type="http://schemas.openxmlformats.org/officeDocument/2006/relationships/hyperlink" Target="https://www.itu.int/events/eventdetails.asp?eventid=17206" TargetMode="External"/><Relationship Id="rId2" Type="http://schemas.openxmlformats.org/officeDocument/2006/relationships/notesSlide" Target="../notesSlides/notesSlide7.xml"/><Relationship Id="rId16"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sg1"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a" TargetMode="External"/><Relationship Id="rId10" Type="http://schemas.openxmlformats.org/officeDocument/2006/relationships/hyperlink" Target="https://www.itu.int/en/events/Pages/Calendar-Events.aspx?sector=ITU-R" TargetMode="External"/><Relationship Id="rId4"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9" Type="http://schemas.openxmlformats.org/officeDocument/2006/relationships/hyperlink" Target="https://mentor.ieee.org/802.18/dcn/19/18-19-0152-00-0000-summary-of-the-decisions-of-selected-agenda-items-in-wrc-19.pptx" TargetMode="External"/><Relationship Id="rId14" Type="http://schemas.openxmlformats.org/officeDocument/2006/relationships/hyperlink" Target="https://www.itu.int/go/ITU-R/sg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ntia.gov/federal-register-notice/2020/request-comments-national-strategy-secure-5g-implementation-plan__;!!F7jv3iA!niPbWIxq7AWeDKcu0MFtHGwJIeU7xISFCxwwsNdCBe5sAg6PB4U7tqjsEwL48EHmj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0/18-20-0091-00-0000-ntia-rfc-strategy-to-secure-5g-implementation-plan.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0-00-0000-minutes-04jun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Jun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11 June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75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6 GHz adaptivity papers are coming in, with a deadline 1400 CET 08June20. </a:t>
            </a:r>
          </a:p>
          <a:p>
            <a:pPr lvl="1">
              <a:spcBef>
                <a:spcPts val="0"/>
              </a:spcBef>
              <a:buFont typeface="Arial" panose="020B0604020202020204" pitchFamily="34" charset="0"/>
              <a:buChar char="•"/>
            </a:pPr>
            <a:r>
              <a:rPr lang="en-US" sz="1200" dirty="0">
                <a:solidFill>
                  <a:schemeClr val="tx1"/>
                </a:solidFill>
              </a:rPr>
              <a:t>Bran website has calendar you can import into outlook for all that is going on.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bg1">
                    <a:lumMod val="75000"/>
                  </a:schemeClr>
                </a:solidFill>
              </a:rPr>
              <a:t>nothing to share today</a:t>
            </a:r>
          </a:p>
          <a:p>
            <a:pPr lvl="1">
              <a:spcBef>
                <a:spcPts val="0"/>
              </a:spcBef>
              <a:buFont typeface="Arial" panose="020B0604020202020204" pitchFamily="34" charset="0"/>
              <a:buChar char="•"/>
            </a:pPr>
            <a:r>
              <a:rPr lang="en-US" sz="14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04Jun20 call today:  Main participants working offline with inputs to SRDoc, back to TG11 in 2 weeks, before next call on 02July.</a:t>
            </a:r>
          </a:p>
          <a:p>
            <a:pPr lvl="1">
              <a:spcBef>
                <a:spcPts val="0"/>
              </a:spcBef>
              <a:buFont typeface="Arial" panose="020B0604020202020204" pitchFamily="34" charset="0"/>
              <a:buChar char="•"/>
            </a:pPr>
            <a:r>
              <a:rPr lang="en-US" sz="1200" dirty="0">
                <a:solidFill>
                  <a:schemeClr val="tx1"/>
                </a:solidFill>
              </a:rPr>
              <a:t>.11 </a:t>
            </a:r>
            <a:r>
              <a:rPr lang="en-US" sz="1200" dirty="0" err="1">
                <a:solidFill>
                  <a:schemeClr val="tx1"/>
                </a:solidFill>
              </a:rPr>
              <a:t>CoEx</a:t>
            </a:r>
            <a:r>
              <a:rPr lang="en-US" sz="1200" dirty="0">
                <a:solidFill>
                  <a:schemeClr val="tx1"/>
                </a:solidFill>
              </a:rPr>
              <a:t> SC is working on response to the liaison from TG-11.  </a:t>
            </a: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#86,  26Oct-02Nov20;  Web-meeting</a:t>
            </a:r>
          </a:p>
          <a:p>
            <a:pPr lvl="1">
              <a:spcBef>
                <a:spcPts val="0"/>
              </a:spcBef>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meeting, tbd  </a:t>
            </a:r>
            <a:endParaRPr lang="en-US" altLang="en-US" sz="1400" dirty="0"/>
          </a:p>
          <a:p>
            <a:pPr lvl="1">
              <a:spcBef>
                <a:spcPts val="0"/>
              </a:spcBef>
              <a:buFont typeface="Arial" panose="020B0604020202020204" pitchFamily="34" charset="0"/>
              <a:buChar char="•"/>
            </a:pPr>
            <a:r>
              <a:rPr lang="en-US" sz="1200" dirty="0"/>
              <a:t>SE45 back on remission.</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#96, 08-12Jun20; Web-meeting   </a:t>
            </a:r>
            <a:r>
              <a:rPr lang="en-US" altLang="en-US" sz="1400" dirty="0">
                <a:solidFill>
                  <a:schemeClr val="tx1"/>
                </a:solidFill>
                <a:sym typeface="Wingdings" panose="05000000000000000000" pitchFamily="2" charset="2"/>
              </a:rPr>
              <a:t> this week</a:t>
            </a:r>
            <a:endParaRPr lang="en-US" alt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New France Doc in the past day for next Monday (start of #96) and they are pushing again what they have in the past with some adds. </a:t>
            </a:r>
          </a:p>
          <a:p>
            <a:pPr lvl="1">
              <a:spcBef>
                <a:spcPts val="0"/>
              </a:spcBef>
              <a:buFont typeface="Arial" panose="020B0604020202020204" pitchFamily="34" charset="0"/>
              <a:buChar char="•"/>
            </a:pPr>
            <a:r>
              <a:rPr lang="en-US" sz="1200" dirty="0">
                <a:solidFill>
                  <a:schemeClr val="tx1"/>
                </a:solidFill>
              </a:rPr>
              <a:t>Rules per country web site: </a:t>
            </a:r>
            <a:r>
              <a:rPr lang="en-US" sz="1200" dirty="0">
                <a:solidFill>
                  <a:schemeClr val="tx1"/>
                </a:solidFill>
                <a:hlinkClick r:id="rId6"/>
              </a:rPr>
              <a:t>https://www.ecodocdb.dk/implementation/443</a:t>
            </a:r>
            <a:r>
              <a:rPr lang="en-US" sz="1200" dirty="0">
                <a:solidFill>
                  <a:schemeClr val="tx1"/>
                </a:solidFill>
              </a:rPr>
              <a:t> </a:t>
            </a:r>
          </a:p>
          <a:p>
            <a:pPr lvl="2">
              <a:spcBef>
                <a:spcPts val="0"/>
              </a:spcBef>
              <a:buFont typeface="Arial" panose="020B0604020202020204" pitchFamily="34" charset="0"/>
              <a:buChar char="•"/>
            </a:pPr>
            <a:r>
              <a:rPr lang="en-US" sz="1200" dirty="0">
                <a:solidFill>
                  <a:schemeClr val="tx1"/>
                </a:solidFill>
              </a:rPr>
              <a:t>What to do before energy in the air…….</a:t>
            </a:r>
          </a:p>
          <a:p>
            <a:pPr lvl="1">
              <a:spcBef>
                <a:spcPts val="0"/>
              </a:spcBef>
              <a:buFont typeface="Arial" panose="020B0604020202020204" pitchFamily="34" charset="0"/>
              <a:buChar char="•"/>
            </a:pPr>
            <a:r>
              <a:rPr lang="en-US" sz="1200" dirty="0">
                <a:solidFill>
                  <a:schemeClr val="tx1"/>
                </a:solidFill>
              </a:rPr>
              <a:t>This could be implemented in months, and not required to go through ETSI</a:t>
            </a:r>
          </a:p>
          <a:p>
            <a:pPr marL="457200" lvl="1" indent="0">
              <a:spcBef>
                <a:spcPts val="0"/>
              </a:spcBef>
            </a:pPr>
            <a:endParaRPr lang="en-US" sz="1400" dirty="0">
              <a:solidFill>
                <a:schemeClr val="bg1">
                  <a:lumMod val="75000"/>
                </a:schemeClr>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meeting #11, 08-10Jul20;  Web-meeting</a:t>
            </a:r>
            <a:endParaRPr lang="en-US" sz="1400" dirty="0"/>
          </a:p>
          <a:p>
            <a:pPr lvl="1">
              <a:spcBef>
                <a:spcPts val="0"/>
              </a:spcBef>
              <a:buFont typeface="Arial" panose="020B0604020202020204" pitchFamily="34" charset="0"/>
              <a:buChar char="•"/>
            </a:pPr>
            <a:r>
              <a:rPr lang="en-US" sz="1600" dirty="0">
                <a:solidFill>
                  <a:schemeClr val="tx1"/>
                </a:solidFill>
              </a:rPr>
              <a:t> </a:t>
            </a:r>
            <a:r>
              <a:rPr lang="en-US" sz="1600" dirty="0">
                <a:solidFill>
                  <a:schemeClr val="bg1">
                    <a:lumMod val="75000"/>
                  </a:schemeClr>
                </a:solidFill>
              </a:rPr>
              <a:t>nothing new to share today</a:t>
            </a:r>
            <a:endParaRPr lang="en-US" sz="900" dirty="0">
              <a:solidFill>
                <a:schemeClr val="bg1">
                  <a:lumMod val="75000"/>
                </a:schemeClr>
              </a:solidFill>
            </a:endParaRPr>
          </a:p>
          <a:p>
            <a:pPr marL="457200" lvl="1" indent="0">
              <a:spcBef>
                <a:spcPts val="0"/>
              </a:spcBef>
            </a:pPr>
            <a:endParaRPr lang="en-US" sz="1600" dirty="0"/>
          </a:p>
          <a:p>
            <a:pPr marL="457200" lvl="1" indent="0">
              <a:spcBef>
                <a:spcPts val="0"/>
              </a:spcBef>
            </a:pPr>
            <a:endParaRPr lang="en-US" sz="1600" dirty="0"/>
          </a:p>
          <a:p>
            <a:pPr marL="457200" lvl="1" indent="0">
              <a:spcBef>
                <a:spcPts val="0"/>
              </a:spcBef>
            </a:pPr>
            <a:endParaRPr lang="en-US" sz="1600" dirty="0"/>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lvl="0">
              <a:buFont typeface="Arial" panose="020B0604020202020204" pitchFamily="34" charset="0"/>
              <a:buChar char="•"/>
            </a:pPr>
            <a:r>
              <a:rPr lang="en-US" sz="1600" b="0" dirty="0"/>
              <a:t>ITU-R WP 5D: The 35th meeting of </a:t>
            </a:r>
            <a:r>
              <a:rPr lang="en-US" sz="1600" b="0" u="sng" dirty="0">
                <a:hlinkClick r:id="rId3"/>
              </a:rPr>
              <a:t>ITU-R Working Party 5D on IMT Systems</a:t>
            </a:r>
            <a:r>
              <a:rPr lang="en-US" sz="1600" b="0" dirty="0"/>
              <a:t> is now a fully virtual meeting, starting on </a:t>
            </a:r>
            <a:r>
              <a:rPr lang="en-US" sz="1600" dirty="0"/>
              <a:t>23 June and extended to 9 July 2020. </a:t>
            </a:r>
            <a:r>
              <a:rPr lang="en-US" sz="1600" b="0" dirty="0"/>
              <a:t>ITU-R WP 5D is responsible for the overall radio system aspects of International Mobile Telecommunications (IMT) systems, comprising the IMT-2000, IMT-Advanced and IMT for 2020 and beyond.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ITU-R WP 5A meeting 20July2020, is now an E-Meeting (20July – 30July20).  This is for the submissions we approved a few weeks back, from the 802.11 Ad Hoc.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4"/>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9"/>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9"/>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0"/>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1"/>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2"/>
              </a:rPr>
              <a:t>Working Party 1A (WP 1A) - Spectrum engineering techniques</a:t>
            </a:r>
            <a:r>
              <a:rPr lang="en-US" sz="900" u="sng" dirty="0"/>
              <a:t>     and     </a:t>
            </a:r>
            <a:r>
              <a:rPr lang="en-US" sz="900" dirty="0">
                <a:hlinkClick r:id="rId13"/>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4"/>
              </a:rPr>
              <a:t>Study Group 5 (SG 5) Terrestrial </a:t>
            </a:r>
            <a:r>
              <a:rPr lang="en-US" sz="1050" b="0" dirty="0">
                <a:hlinkClick r:id="rId14"/>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5"/>
              </a:rPr>
              <a:t>Working Party 5A (WP 5A) - Land mobile service above 30 MHz* (excluding IMT); wireless access in the fixed service; amateur and amateur-satellite services</a:t>
            </a:r>
            <a:r>
              <a:rPr lang="en-US" sz="900" dirty="0"/>
              <a:t>  </a:t>
            </a:r>
            <a:endParaRPr lang="en-US" sz="900" dirty="0">
              <a:hlinkClick r:id="rId16"/>
            </a:endParaRPr>
          </a:p>
          <a:p>
            <a:pPr lvl="1">
              <a:spcBef>
                <a:spcPts val="0"/>
              </a:spcBef>
              <a:buFont typeface="Arial" panose="020B0604020202020204" pitchFamily="34" charset="0"/>
              <a:buChar char="•"/>
            </a:pPr>
            <a:r>
              <a:rPr lang="en-US" sz="900" dirty="0">
                <a:hlinkClick r:id="rId16"/>
              </a:rPr>
              <a:t>Working Party 5D (WP 5D) - IMT Systems</a:t>
            </a:r>
            <a:r>
              <a:rPr lang="en-US" sz="900" dirty="0"/>
              <a:t>       </a:t>
            </a:r>
            <a:r>
              <a:rPr lang="en-US" sz="700" dirty="0">
                <a:hlinkClick r:id="rId17"/>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dirty="0"/>
              <a:t>Need to have 802.18 approval by Thursday 11 June 2020-today</a:t>
            </a:r>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1">
              <a:buFont typeface="Arial" panose="020B0604020202020204" pitchFamily="34" charset="0"/>
              <a:buChar char="•"/>
            </a:pPr>
            <a:r>
              <a:rPr lang="en-AU" sz="1600" dirty="0"/>
              <a:t>What are the expected impacts of the COVID-19 pandemic on the short- and medium-term capacity of your industry? </a:t>
            </a:r>
            <a:endParaRPr lang="en-US" sz="1400" dirty="0"/>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AU" sz="1400" dirty="0"/>
          </a:p>
          <a:p>
            <a:pPr lvl="1">
              <a:buFont typeface="Arial" panose="020B0604020202020204" pitchFamily="34" charset="0"/>
              <a:buChar char="•"/>
            </a:pPr>
            <a:r>
              <a:rPr lang="en-AU" sz="1600" dirty="0"/>
              <a:t>Are there other technology developments or sources of spectrum demand that the ACMA should be aware of in considering spectrum management over the next five years?</a:t>
            </a:r>
            <a:endParaRPr lang="en-US" sz="1600" dirty="0"/>
          </a:p>
          <a:p>
            <a:pPr lvl="1">
              <a:buFont typeface="Arial" panose="020B0604020202020204" pitchFamily="34" charset="0"/>
              <a:buChar char="•"/>
            </a:pPr>
            <a:r>
              <a:rPr lang="en-AU" sz="1600" dirty="0"/>
              <a:t>Do you have any other feedback on the ACMA’s plans for monitoring, initial investigation, preliminary replanning or replanning of bands? </a:t>
            </a:r>
            <a:endParaRPr lang="en-AU" sz="1400" dirty="0"/>
          </a:p>
          <a:p>
            <a:pPr lvl="1">
              <a:buFont typeface="Arial" panose="020B0604020202020204" pitchFamily="34" charset="0"/>
              <a:buChar char="•"/>
            </a:pPr>
            <a:r>
              <a:rPr lang="en-AU" sz="1600" dirty="0"/>
              <a:t>Do you have any comments about the ACMA’s approach to forward allocations?</a:t>
            </a:r>
          </a:p>
          <a:p>
            <a:pPr lvl="1">
              <a:buFont typeface="Arial" panose="020B0604020202020204" pitchFamily="34" charset="0"/>
              <a:buChar char="•"/>
            </a:pPr>
            <a:r>
              <a:rPr lang="en-AU" sz="1600" dirty="0"/>
              <a:t>Could look at Sharing, LIPDs (6 GHz), WRC-19 1.16 and 1.2.  See APAC update 18-20/0082r02 for great review of these points to consider.</a:t>
            </a:r>
            <a:endParaRPr lang="en-US" sz="1400" dirty="0"/>
          </a:p>
          <a:p>
            <a:pPr>
              <a:buFont typeface="Arial" panose="020B0604020202020204" pitchFamily="34" charset="0"/>
              <a:buChar char="•"/>
            </a:pPr>
            <a:r>
              <a:rPr lang="en-US" sz="1800" b="0" dirty="0"/>
              <a:t>No comment ready text contributions to date.</a:t>
            </a:r>
          </a:p>
          <a:p>
            <a:pPr lvl="2">
              <a:buFont typeface="Arial" panose="020B0604020202020204" pitchFamily="34" charset="0"/>
              <a:buChar char="•"/>
            </a:pPr>
            <a:r>
              <a:rPr lang="en-AU" sz="1400" dirty="0"/>
              <a:t>  </a:t>
            </a:r>
            <a:endParaRPr lang="en-US" sz="1400" dirty="0"/>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4451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6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Proceeding:   </a:t>
            </a:r>
            <a:r>
              <a:rPr lang="en-US" sz="1600" dirty="0">
                <a:hlinkClick r:id="rId4"/>
              </a:rPr>
              <a:t>https://www.fcc.gov/ecfs/search/filings?proceedings_name=18-295&amp;sort=date_disseminated,DESC</a:t>
            </a:r>
            <a:r>
              <a:rPr lang="en-US" sz="1600" dirty="0"/>
              <a:t> </a:t>
            </a:r>
            <a:endParaRPr lang="en-US" sz="1800" dirty="0"/>
          </a:p>
          <a:p>
            <a:pPr lvl="1">
              <a:buFont typeface="Arial" panose="020B0604020202020204" pitchFamily="34" charset="0"/>
              <a:buChar char="•"/>
            </a:pPr>
            <a:r>
              <a:rPr lang="en-US" sz="1800" b="1" u="sng" dirty="0"/>
              <a:t>R&amp;O is effective 27July20,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800" b="0" dirty="0"/>
              <a:t>APCO filed for a Stay </a:t>
            </a:r>
            <a:r>
              <a:rPr lang="en-US" sz="1800" u="sng" dirty="0"/>
              <a:t>and</a:t>
            </a:r>
            <a:r>
              <a:rPr lang="en-US" sz="1800" b="0" dirty="0"/>
              <a:t> Reconsideration</a:t>
            </a:r>
            <a:r>
              <a:rPr lang="en-US" sz="1600" b="0" dirty="0"/>
              <a:t>. See 18-295 proceeding link above for more.</a:t>
            </a:r>
          </a:p>
          <a:p>
            <a:pPr>
              <a:buFont typeface="Arial" panose="020B0604020202020204" pitchFamily="34" charset="0"/>
              <a:buChar char="•"/>
            </a:pPr>
            <a:r>
              <a:rPr lang="en-US" sz="1800" b="0" dirty="0"/>
              <a:t>30 days for FCC to rule on these.  </a:t>
            </a:r>
          </a:p>
          <a:p>
            <a:pPr lvl="1">
              <a:buFont typeface="Arial" panose="020B0604020202020204" pitchFamily="34" charset="0"/>
              <a:buChar char="•"/>
            </a:pPr>
            <a:r>
              <a:rPr lang="en-US" sz="1600" b="0" dirty="0"/>
              <a:t>Response to the Stay is first, though may tie it all together, tbd. </a:t>
            </a:r>
          </a:p>
          <a:p>
            <a:pPr>
              <a:buFont typeface="Arial" panose="020B0604020202020204" pitchFamily="34" charset="0"/>
              <a:buChar char="•"/>
            </a:pPr>
            <a:r>
              <a:rPr lang="en-US" sz="1800" b="0" dirty="0"/>
              <a:t>Several oppositions to the stay.   </a:t>
            </a:r>
            <a:endParaRPr lang="en-US" sz="1600" b="0" dirty="0"/>
          </a:p>
          <a:p>
            <a:pPr>
              <a:buFont typeface="Arial" panose="020B0604020202020204" pitchFamily="34" charset="0"/>
              <a:buChar char="•"/>
            </a:pPr>
            <a:r>
              <a:rPr lang="en-US" sz="1600" b="0" dirty="0"/>
              <a:t> </a:t>
            </a:r>
          </a:p>
          <a:p>
            <a:pPr>
              <a:buFont typeface="Arial" panose="020B0604020202020204" pitchFamily="34" charset="0"/>
              <a:buChar char="•"/>
            </a:pPr>
            <a:r>
              <a:rPr lang="en-US" sz="1600" b="0" dirty="0"/>
              <a:t> </a:t>
            </a:r>
          </a:p>
          <a:p>
            <a:pPr>
              <a:buFont typeface="Arial" panose="020B0604020202020204" pitchFamily="34" charset="0"/>
              <a:buChar char="•"/>
            </a:pPr>
            <a:r>
              <a:rPr lang="en-US" sz="1600" b="0" dirty="0"/>
              <a:t>(FNPRM-next slides)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dirty="0"/>
              <a:t>FNPRM as approved on 24 Apr 20 is on Mentor:   </a:t>
            </a:r>
            <a:r>
              <a:rPr lang="en-US" sz="1600" b="1" dirty="0"/>
              <a:t>With erratum now, 21May20:  </a:t>
            </a:r>
            <a:r>
              <a:rPr lang="en-US" sz="1400" dirty="0">
                <a:hlinkClick r:id="rId3"/>
              </a:rPr>
              <a:t>https://mentor.ieee.org/802.18/dcn/20/18-20-0062-</a:t>
            </a:r>
            <a:r>
              <a:rPr lang="en-US" sz="1400" dirty="0">
                <a:highlight>
                  <a:srgbClr val="00FFFF"/>
                </a:highlight>
                <a:hlinkClick r:id="rId3"/>
              </a:rPr>
              <a:t>02</a:t>
            </a:r>
            <a:r>
              <a:rPr lang="en-US" sz="1400" dirty="0">
                <a:hlinkClick r:id="rId3"/>
              </a:rPr>
              <a:t>-0000-fcc-r-o-fnprm-promoting-unlicensed-use-of-the-6ghz-band-et-18-295.docx</a:t>
            </a:r>
            <a:r>
              <a:rPr lang="en-US" sz="1400" dirty="0"/>
              <a:t> 			31 Seek Comments</a:t>
            </a:r>
          </a:p>
          <a:p>
            <a:pPr lvl="1">
              <a:buFont typeface="Arial" panose="020B0604020202020204" pitchFamily="34" charset="0"/>
              <a:buChar char="•"/>
            </a:pPr>
            <a:r>
              <a:rPr lang="en-US" sz="1600" dirty="0"/>
              <a:t>In Federal Register today (28</a:t>
            </a:r>
            <a:r>
              <a:rPr lang="en-US" sz="1600" baseline="30000" dirty="0"/>
              <a:t>th</a:t>
            </a:r>
            <a:r>
              <a:rPr lang="en-US" sz="1600" dirty="0"/>
              <a:t>): </a:t>
            </a:r>
            <a:r>
              <a:rPr lang="en-US" sz="1400" dirty="0">
                <a:hlinkClick r:id="rId4"/>
              </a:rPr>
              <a:t>https://www.federalregister.gov/documents/2020/05/28/2020-11320/unlicensed-use-of-the-6-ghz-band?utm_campaign=subscription+mailing+list&amp;utm_source=federalregister.gov&amp;utm_medium=email</a:t>
            </a:r>
            <a:r>
              <a:rPr lang="en-US" sz="1400" dirty="0"/>
              <a:t> </a:t>
            </a:r>
            <a:endParaRPr lang="en-US" sz="1200" dirty="0"/>
          </a:p>
          <a:p>
            <a:pPr lvl="1">
              <a:buFont typeface="Arial" panose="020B0604020202020204" pitchFamily="34" charset="0"/>
              <a:buChar char="•"/>
            </a:pPr>
            <a:r>
              <a:rPr lang="en-US" sz="1600" dirty="0"/>
              <a:t>Comments due: 29June20;	 </a:t>
            </a:r>
            <a:r>
              <a:rPr lang="en-US" sz="1600" b="1" dirty="0"/>
              <a:t>Comments from 802.18 by 11June20-this week </a:t>
            </a:r>
          </a:p>
          <a:p>
            <a:pPr lvl="1">
              <a:buFont typeface="Arial" panose="020B0604020202020204" pitchFamily="34" charset="0"/>
              <a:buChar char="•"/>
            </a:pPr>
            <a:r>
              <a:rPr lang="en-US" sz="1600" dirty="0"/>
              <a:t>Reply Comments due:  27July20.</a:t>
            </a:r>
          </a:p>
          <a:p>
            <a:pPr lvl="1">
              <a:buFont typeface="Arial" panose="020B0604020202020204" pitchFamily="34" charset="0"/>
              <a:buChar char="•"/>
            </a:pPr>
            <a:r>
              <a:rPr lang="en-US" sz="1600" dirty="0"/>
              <a:t>Anything for IEEE 802 as a whole to consider? _________ </a:t>
            </a:r>
          </a:p>
          <a:p>
            <a:pPr>
              <a:buFont typeface="Arial" panose="020B0604020202020204" pitchFamily="34" charset="0"/>
              <a:buChar char="•"/>
            </a:pPr>
            <a:endParaRPr lang="en-US" sz="1800" b="0" dirty="0"/>
          </a:p>
          <a:p>
            <a:pPr>
              <a:buFont typeface="Arial" panose="020B0604020202020204" pitchFamily="34" charset="0"/>
              <a:buChar char="•"/>
            </a:pPr>
            <a:r>
              <a:rPr lang="en-US" sz="1600" b="0" dirty="0"/>
              <a:t>No comment ready text contributions to date. </a:t>
            </a:r>
          </a:p>
          <a:p>
            <a:pPr>
              <a:buFont typeface="Arial" panose="020B0604020202020204" pitchFamily="34" charset="0"/>
              <a:buChar char="•"/>
            </a:pPr>
            <a:r>
              <a:rPr lang="en-US" sz="1600" b="0" dirty="0"/>
              <a:t>One request to the FCC for an extension. </a:t>
            </a:r>
          </a:p>
          <a:p>
            <a:pPr>
              <a:buFont typeface="Arial" panose="020B0604020202020204" pitchFamily="34" charset="0"/>
              <a:buChar char="•"/>
            </a:pPr>
            <a:endParaRPr lang="en-US" sz="1200" b="0" dirty="0"/>
          </a:p>
          <a:p>
            <a:pPr>
              <a:buFont typeface="Arial" panose="020B0604020202020204" pitchFamily="34" charset="0"/>
              <a:buChar char="•"/>
            </a:pPr>
            <a:endParaRPr lang="en-US" sz="1200" b="0" dirty="0"/>
          </a:p>
          <a:p>
            <a:pPr>
              <a:buFont typeface="Arial" panose="020B0604020202020204" pitchFamily="34" charset="0"/>
              <a:buChar char="•"/>
            </a:pPr>
            <a:r>
              <a:rPr lang="en-US" sz="1200" dirty="0"/>
              <a:t>From  before: </a:t>
            </a:r>
            <a:r>
              <a:rPr lang="en-US" sz="1200" b="0" dirty="0"/>
              <a:t>Contention-based protocol maybe? Share with existing broadcast equipment and other unlicensed services.   Can this be used for better coexistence? </a:t>
            </a:r>
          </a:p>
          <a:p>
            <a:pPr>
              <a:buFont typeface="Arial" panose="020B0604020202020204" pitchFamily="34" charset="0"/>
              <a:buChar char="•"/>
            </a:pPr>
            <a:r>
              <a:rPr lang="en-US" sz="1200" b="0" dirty="0"/>
              <a:t>Some main areas in the FNPRM:  </a:t>
            </a:r>
          </a:p>
          <a:p>
            <a:pPr lvl="1">
              <a:buFont typeface="Arial" panose="020B0604020202020204" pitchFamily="34" charset="0"/>
              <a:buChar char="•"/>
            </a:pPr>
            <a:r>
              <a:rPr lang="en-US" sz="1200" b="0" dirty="0"/>
              <a:t>VLP, PSD LPI, Std. </a:t>
            </a:r>
            <a:r>
              <a:rPr lang="en-US" sz="1200" b="0" dirty="0" err="1"/>
              <a:t>pwr</a:t>
            </a:r>
            <a:r>
              <a:rPr lang="en-US" sz="1200" b="0" dirty="0"/>
              <a:t> </a:t>
            </a:r>
            <a:r>
              <a:rPr lang="en-US" sz="1200" dirty="0"/>
              <a:t>mobile</a:t>
            </a:r>
            <a:r>
              <a:rPr lang="en-US" sz="1200" b="0" dirty="0"/>
              <a:t> AFC, higher power p2p.</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NTIA RFC Secure 5G Implementation Plan</a:t>
            </a:r>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dirty="0"/>
              <a:t>NTIA RFC on National Strategy to Secure 5G Implementation Plan</a:t>
            </a:r>
            <a:endParaRPr lang="en-US" sz="1800" b="0" dirty="0">
              <a:solidFill>
                <a:schemeClr val="tx1"/>
              </a:solidFill>
            </a:endParaRPr>
          </a:p>
          <a:p>
            <a:pPr marL="685800" lvl="1">
              <a:buFont typeface="Arial" panose="020B0604020202020204" pitchFamily="34" charset="0"/>
              <a:buChar char="•"/>
            </a:pPr>
            <a:r>
              <a:rPr lang="en-US" sz="1600" dirty="0"/>
              <a:t>The US Government/NTIA is looking at the opportunities and challenges of implementing 5G.  They released a Request for Comment at this link: </a:t>
            </a:r>
            <a:r>
              <a:rPr lang="en-US" sz="1600" u="sng" dirty="0">
                <a:hlinkClick r:id="rId3"/>
              </a:rPr>
              <a:t>https://www.ntia.gov/federal-register-notice/2020/request-comments-national-strategy-secure-5g-implementation-plan</a:t>
            </a:r>
            <a:r>
              <a:rPr lang="en-US" sz="1600" dirty="0"/>
              <a:t>.  The input and responses will likely form a basis for developing/enacting an implementation plan (and includes a security focus). </a:t>
            </a:r>
          </a:p>
          <a:p>
            <a:pPr marL="685800" lvl="1">
              <a:buFont typeface="Arial" panose="020B0604020202020204" pitchFamily="34" charset="0"/>
              <a:buChar char="•"/>
            </a:pPr>
            <a:r>
              <a:rPr lang="en-US" sz="1600" b="0" dirty="0">
                <a:solidFill>
                  <a:schemeClr val="tx1"/>
                </a:solidFill>
              </a:rPr>
              <a:t> Comments due 18 June 2020, next week.  (20 day period seems unusually short…) </a:t>
            </a:r>
          </a:p>
          <a:p>
            <a:pPr lvl="1">
              <a:buFont typeface="Arial" panose="020B0604020202020204" pitchFamily="34" charset="0"/>
              <a:buChar char="•"/>
            </a:pPr>
            <a:r>
              <a:rPr lang="en-US" sz="1600" b="0" dirty="0"/>
              <a:t>In accordance with the Secure 5G and Beyond Act of 2020, the National Telecommunications and Information Administration (NTIA), on behalf of the Executive Branch, is requesting comments to inform the development of an Implementation Plan for the National Strategy to Secure 5G.</a:t>
            </a:r>
          </a:p>
          <a:p>
            <a:pPr lvl="1">
              <a:buFont typeface="Arial" panose="020B0604020202020204" pitchFamily="34" charset="0"/>
              <a:buChar char="•"/>
            </a:pPr>
            <a:r>
              <a:rPr lang="en-US" sz="1600" dirty="0">
                <a:solidFill>
                  <a:schemeClr val="tx1"/>
                </a:solidFill>
              </a:rPr>
              <a:t>Mentor:  </a:t>
            </a:r>
            <a:r>
              <a:rPr lang="en-US" sz="1600" dirty="0">
                <a:solidFill>
                  <a:schemeClr val="tx1"/>
                </a:solidFill>
                <a:hlinkClick r:id="rId4"/>
              </a:rPr>
              <a:t>https://mentor.ieee.org/802.18/dcn/20/18-20-0091-00-0000-ntia-rfc-strategy-to-secure-5g-implementation-plan.pdf</a:t>
            </a: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All 802 technologies may have a stake in this, it is more than “5G”. </a:t>
            </a:r>
          </a:p>
          <a:p>
            <a:pPr marL="685800" lvl="1">
              <a:buFont typeface="Arial" panose="020B0604020202020204" pitchFamily="34" charset="0"/>
              <a:buChar char="•"/>
            </a:pPr>
            <a:endParaRPr 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NTIA RFC, should we/can we file something late?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b="0" dirty="0">
                <a:solidFill>
                  <a:schemeClr val="tx1"/>
                </a:solidFill>
              </a:rPr>
              <a:t> </a:t>
            </a:r>
          </a:p>
          <a:p>
            <a:pPr marL="285750" indent="-285750">
              <a:buFont typeface="Arial" panose="020B0604020202020204" pitchFamily="34" charset="0"/>
              <a:buChar char="•"/>
            </a:pPr>
            <a:r>
              <a:rPr lang="en-US" sz="1800" b="0" dirty="0">
                <a:solidFill>
                  <a:schemeClr val="tx1"/>
                </a:solidFill>
              </a:rPr>
              <a:t>FYI: The IEEE is continuing with an RFP (3</a:t>
            </a:r>
            <a:r>
              <a:rPr lang="en-US" sz="1800" b="0" baseline="30000" dirty="0">
                <a:solidFill>
                  <a:schemeClr val="tx1"/>
                </a:solidFill>
              </a:rPr>
              <a:t>rd</a:t>
            </a:r>
            <a:r>
              <a:rPr lang="en-US" sz="1800" b="0" dirty="0">
                <a:solidFill>
                  <a:schemeClr val="tx1"/>
                </a:solidFill>
              </a:rPr>
              <a:t> parties to put the requirements together) process for a Mentor replacement.  Have not seen an overall timeline.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a:t>
            </a:r>
          </a:p>
          <a:p>
            <a:pPr marL="285750" indent="-285750">
              <a:buFont typeface="Arial" panose="020B0604020202020204" pitchFamily="34" charset="0"/>
              <a:buChar char="•"/>
            </a:pPr>
            <a:r>
              <a:rPr lang="en-US" sz="1800" b="0" dirty="0">
                <a:solidFill>
                  <a:schemeClr val="tx1"/>
                </a:solidFill>
              </a:rPr>
              <a:t>voters: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04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04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37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37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18Jun20–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15:__________________59et </a:t>
            </a:r>
          </a:p>
          <a:p>
            <a:pPr lvl="1">
              <a:buFont typeface="Arial" panose="020B0604020202020204" pitchFamily="34" charset="0"/>
              <a:buChar char="•"/>
            </a:pPr>
            <a:endParaRPr lang="en-US" sz="1800" u="sng" dirty="0"/>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Note,  Montreal in July is cancelled. </a:t>
            </a:r>
            <a:endParaRPr lang="en-US" sz="18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04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04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 Jun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04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04 Jun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04 Jun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Jun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04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85000"/>
                  </a:schemeClr>
                </a:solidFill>
              </a:rPr>
              <a:t>Peter</a:t>
            </a:r>
            <a:r>
              <a:rPr lang="en-US" altLang="en-US" sz="1400" dirty="0">
                <a:solidFill>
                  <a:schemeClr val="tx1"/>
                </a:solidFill>
              </a:rPr>
              <a:t> </a:t>
            </a:r>
            <a:r>
              <a:rPr lang="en-US" altLang="en-US" sz="1400" dirty="0">
                <a:solidFill>
                  <a:schemeClr val="bg1">
                    <a:lumMod val="85000"/>
                  </a:schemeClr>
                </a:solidFill>
              </a:rPr>
              <a:t>E.</a:t>
            </a:r>
          </a:p>
          <a:p>
            <a:pPr lvl="1">
              <a:buFont typeface="Arial" panose="020B0604020202020204" pitchFamily="34" charset="0"/>
              <a:buChar char="•"/>
            </a:pPr>
            <a:r>
              <a:rPr lang="en-US" altLang="en-US" sz="1400" dirty="0">
                <a:solidFill>
                  <a:schemeClr val="tx1"/>
                </a:solidFill>
              </a:rPr>
              <a:t>Attendance and queue,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sz="1400" dirty="0"/>
              <a:t>NTIA - RFC on National Strategy to Secure 5G Implementation Plan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NTIA RFC comments, if we can file late.</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No comment contributions to date.</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kern="0" dirty="0">
                <a:solidFill>
                  <a:schemeClr val="tx1"/>
                </a:solidFill>
              </a:rPr>
              <a:t>No comment contributions to date.</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t>NTIA - RFC on National Strategy to Secure 5G Implementation Plan</a:t>
            </a:r>
            <a:endParaRPr lang="en-US" altLang="en-US" sz="1400" b="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Do want to file late if we can?</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Tim H. </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04 June 2020 in document  </a:t>
            </a:r>
            <a:r>
              <a:rPr lang="en-GB" sz="1800" b="0" u="sng" dirty="0">
                <a:hlinkClick r:id="rId3"/>
              </a:rPr>
              <a:t>https://mentor.ieee.org/802.18/dcn/20/18-20-0090-00-0000-minutes-04jun20-rrtag-teleconference.docx</a:t>
            </a:r>
            <a:r>
              <a:rPr lang="en-GB" sz="1800" b="0" u="sng" dirty="0"/>
              <a:t> </a:t>
            </a:r>
            <a:r>
              <a:rPr lang="en-US" sz="1800" b="0" dirty="0"/>
              <a:t>05-Jun-2020 17:23:53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Peter E.</a:t>
            </a:r>
          </a:p>
          <a:p>
            <a:pPr marL="0" indent="0">
              <a:spcBef>
                <a:spcPts val="0"/>
              </a:spcBef>
            </a:pPr>
            <a:r>
              <a:rPr lang="en-US" altLang="en-US" sz="1600" b="0" dirty="0">
                <a:solidFill>
                  <a:schemeClr val="bg1">
                    <a:lumMod val="75000"/>
                  </a:schemeClr>
                </a:solidFill>
              </a:rPr>
              <a:t>	Seconded by:	Ben R.</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04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more</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will be meeting – looks like 24June20, early morning. </a:t>
            </a:r>
            <a:endParaRPr lang="en-US" altLang="en-US" sz="120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 Plenary (Bangkok), the LMSC call on 07July will decide. </a:t>
            </a:r>
          </a:p>
          <a:p>
            <a:pPr marL="685800" lvl="1">
              <a:spcBef>
                <a:spcPts val="400"/>
              </a:spcBef>
              <a:buFont typeface="Arial" panose="020B0604020202020204" pitchFamily="34" charset="0"/>
              <a:buChar char="•"/>
            </a:pPr>
            <a:r>
              <a:rPr lang="en-US" altLang="en-US" sz="1600" dirty="0">
                <a:solidFill>
                  <a:schemeClr val="tx1"/>
                </a:solidFill>
              </a:rPr>
              <a:t>A</a:t>
            </a:r>
            <a:r>
              <a:rPr lang="en-US" altLang="en-US" sz="1600" b="0" dirty="0">
                <a:solidFill>
                  <a:schemeClr val="tx1"/>
                </a:solidFill>
              </a:rPr>
              <a:t> survey is being prepared for everyone, on travel etc.  </a:t>
            </a:r>
          </a:p>
          <a:p>
            <a:pPr marL="685800" lvl="1">
              <a:spcBef>
                <a:spcPts val="400"/>
              </a:spcBef>
              <a:buFont typeface="Arial" panose="020B0604020202020204" pitchFamily="34" charset="0"/>
              <a:buChar char="•"/>
            </a:pPr>
            <a:r>
              <a:rPr lang="en-US" altLang="en-US" sz="1600" b="0" dirty="0">
                <a:solidFill>
                  <a:schemeClr val="tx1"/>
                </a:solidFill>
              </a:rPr>
              <a:t>In the meantime, be thinking about your situation or possible situation about travel moving forward, including November. </a:t>
            </a:r>
          </a:p>
          <a:p>
            <a:pPr marL="685800" lvl="1">
              <a:spcBef>
                <a:spcPts val="400"/>
              </a:spcBef>
              <a:buFont typeface="Arial" panose="020B0604020202020204" pitchFamily="34" charset="0"/>
              <a:buChar char="•"/>
            </a:pPr>
            <a:endParaRPr lang="en-US" altLang="en-US" sz="1600" dirty="0">
              <a:solidFill>
                <a:schemeClr val="tx1"/>
              </a:solidFill>
            </a:endParaRPr>
          </a:p>
          <a:p>
            <a:pPr marL="285750">
              <a:spcBef>
                <a:spcPts val="400"/>
              </a:spcBef>
              <a:buFont typeface="Arial" panose="020B0604020202020204" pitchFamily="34" charset="0"/>
              <a:buChar char="•"/>
            </a:pPr>
            <a:r>
              <a:rPr lang="en-US" altLang="en-US" sz="2000" b="0" dirty="0">
                <a:solidFill>
                  <a:schemeClr val="tx1"/>
                </a:solidFill>
              </a:rPr>
              <a:t>LMSC(EC) motion to change rules to allow for electronic Plenaries, failed. </a:t>
            </a:r>
          </a:p>
          <a:p>
            <a:pPr marL="285750">
              <a:spcBef>
                <a:spcPts val="400"/>
              </a:spcBef>
              <a:buFont typeface="Arial" panose="020B0604020202020204" pitchFamily="34" charset="0"/>
              <a:buChar char="•"/>
            </a:pPr>
            <a:r>
              <a:rPr lang="en-US" altLang="en-US" sz="2000" b="0" dirty="0">
                <a:solidFill>
                  <a:schemeClr val="tx1"/>
                </a:solidFill>
              </a:rPr>
              <a:t>However the IEEE802 chair has a 2</a:t>
            </a:r>
            <a:r>
              <a:rPr lang="en-US" altLang="en-US" sz="2000" b="0" baseline="30000" dirty="0">
                <a:solidFill>
                  <a:schemeClr val="tx1"/>
                </a:solidFill>
              </a:rPr>
              <a:t>nd</a:t>
            </a:r>
            <a:r>
              <a:rPr lang="en-US" altLang="en-US" sz="2000" b="0" dirty="0">
                <a:solidFill>
                  <a:schemeClr val="tx1"/>
                </a:solidFill>
              </a:rPr>
              <a:t> motion started that will temporarily suspend needing to be f2f in July.  Motion is still in ballot. </a:t>
            </a:r>
          </a:p>
          <a:p>
            <a:pPr marL="685800" lvl="1">
              <a:spcBef>
                <a:spcPts val="400"/>
              </a:spcBef>
              <a:buFont typeface="Arial" panose="020B0604020202020204" pitchFamily="34" charset="0"/>
              <a:buChar char="•"/>
            </a:pPr>
            <a:r>
              <a:rPr lang="en-US" altLang="en-US" sz="1600" dirty="0">
                <a:solidFill>
                  <a:schemeClr val="tx1"/>
                </a:solidFill>
              </a:rPr>
              <a:t>The session would be Friday 10Jul20 13:00EDT to Friday 24Jul20 13:00/17:00EDT.</a:t>
            </a:r>
          </a:p>
          <a:p>
            <a:pPr marL="685800" lvl="1">
              <a:spcBef>
                <a:spcPts val="400"/>
              </a:spcBef>
              <a:buFont typeface="Arial" panose="020B0604020202020204" pitchFamily="34" charset="0"/>
              <a:buChar char="•"/>
            </a:pPr>
            <a:r>
              <a:rPr lang="en-US" altLang="en-US" sz="1600" dirty="0">
                <a:solidFill>
                  <a:schemeClr val="tx1"/>
                </a:solidFill>
              </a:rPr>
              <a:t>Elections will be held.  </a:t>
            </a:r>
            <a:endParaRPr lang="en-US" altLang="en-US" sz="1600" b="0" dirty="0">
              <a:solidFill>
                <a:schemeClr val="tx1"/>
              </a:solidFill>
            </a:endParaRPr>
          </a:p>
          <a:p>
            <a:pPr marL="685800" lvl="1">
              <a:spcBef>
                <a:spcPts val="400"/>
              </a:spcBef>
              <a:buFont typeface="Arial" panose="020B0604020202020204" pitchFamily="34" charset="0"/>
              <a:buChar char="•"/>
            </a:pPr>
            <a:r>
              <a:rPr lang="en-US" altLang="en-US" sz="1600" b="0" dirty="0">
                <a:solidFill>
                  <a:schemeClr val="tx1"/>
                </a:solidFill>
              </a:rPr>
              <a:t>WG/TAG Chairs to determine meetings for participation credit and what is 100%. </a:t>
            </a:r>
          </a:p>
          <a:p>
            <a:pPr marL="1085850" lvl="2">
              <a:spcBef>
                <a:spcPts val="400"/>
              </a:spcBef>
              <a:buFont typeface="Arial" panose="020B0604020202020204" pitchFamily="34" charset="0"/>
              <a:buChar char="•"/>
            </a:pPr>
            <a:r>
              <a:rPr lang="en-US" altLang="en-US" sz="1600" dirty="0">
                <a:solidFill>
                  <a:schemeClr val="tx1"/>
                </a:solidFill>
              </a:rPr>
              <a:t>Then attendees will be able to gain, maintain or lose voting membership.  </a:t>
            </a:r>
            <a:r>
              <a:rPr lang="en-US" altLang="en-US" sz="1600" b="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04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9463965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49278</TotalTime>
  <Words>6358</Words>
  <Application>Microsoft Office PowerPoint</Application>
  <PresentationFormat>On-screen Show (4:3)</PresentationFormat>
  <Paragraphs>704</Paragraphs>
  <Slides>32</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more</vt:lpstr>
      <vt:lpstr>EU items to share -1  - will discuss next week</vt:lpstr>
      <vt:lpstr>EU items to share -2 will discuss next week</vt:lpstr>
      <vt:lpstr>ITU-R items to share will discuss next week</vt:lpstr>
      <vt:lpstr>ACMA 5-year spectrum Outlook</vt:lpstr>
      <vt:lpstr>FCC R&amp;O 6 GHz</vt:lpstr>
      <vt:lpstr>FCC FNPRM 6 GHz</vt:lpstr>
      <vt:lpstr>NTIA RFC Secure 5G Implementation Plan</vt:lpstr>
      <vt:lpstr>General Discussion Items</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2886</cp:revision>
  <cp:lastPrinted>1601-01-01T00:00:00Z</cp:lastPrinted>
  <dcterms:created xsi:type="dcterms:W3CDTF">2016-03-03T14:54:45Z</dcterms:created>
  <dcterms:modified xsi:type="dcterms:W3CDTF">2020-06-11T12:49:16Z</dcterms:modified>
</cp:coreProperties>
</file>