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341" r:id="rId3"/>
    <p:sldId id="329" r:id="rId4"/>
    <p:sldId id="604" r:id="rId5"/>
    <p:sldId id="624" r:id="rId6"/>
    <p:sldId id="605" r:id="rId7"/>
    <p:sldId id="516" r:id="rId8"/>
    <p:sldId id="596" r:id="rId9"/>
    <p:sldId id="684" r:id="rId10"/>
    <p:sldId id="603" r:id="rId11"/>
    <p:sldId id="606" r:id="rId12"/>
    <p:sldId id="608" r:id="rId13"/>
    <p:sldId id="669" r:id="rId14"/>
    <p:sldId id="681" r:id="rId15"/>
    <p:sldId id="675" r:id="rId16"/>
    <p:sldId id="683" r:id="rId17"/>
    <p:sldId id="674" r:id="rId18"/>
    <p:sldId id="685" r:id="rId19"/>
    <p:sldId id="650" r:id="rId20"/>
    <p:sldId id="498" r:id="rId21"/>
    <p:sldId id="402" r:id="rId22"/>
    <p:sldId id="403" r:id="rId23"/>
    <p:sldId id="673" r:id="rId24"/>
    <p:sldId id="679" r:id="rId25"/>
    <p:sldId id="672" r:id="rId26"/>
    <p:sldId id="671" r:id="rId27"/>
    <p:sldId id="664" r:id="rId28"/>
    <p:sldId id="663" r:id="rId29"/>
    <p:sldId id="652" r:id="rId30"/>
    <p:sldId id="549" r:id="rId31"/>
    <p:sldId id="425" r:id="rId32"/>
    <p:sldId id="656" r:id="rId33"/>
    <p:sldId id="655" r:id="rId3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46" autoAdjust="0"/>
    <p:restoredTop sz="92244" autoAdjust="0"/>
  </p:normalViewPr>
  <p:slideViewPr>
    <p:cSldViewPr>
      <p:cViewPr varScale="1">
        <p:scale>
          <a:sx n="85" d="100"/>
          <a:sy n="85" d="100"/>
        </p:scale>
        <p:origin x="96" y="756"/>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05-Jun-20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mentor.ieee.org/802.18/dcn/20/18-20-0052"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5551131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6547337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5637319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780278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a:buFont typeface="Arial" panose="020B0604020202020204" pitchFamily="34" charset="0"/>
              <a:buChar char="•"/>
            </a:pPr>
            <a:r>
              <a:rPr lang="en-US" sz="1800" b="0" dirty="0"/>
              <a:t>From 802.15.3d, ITU-R SM.2352 on THz communications updates, </a:t>
            </a:r>
            <a:r>
              <a:rPr lang="en-US" sz="1800" dirty="0"/>
              <a:t>standing by  </a:t>
            </a:r>
          </a:p>
          <a:p>
            <a:pPr lvl="1">
              <a:buFont typeface="Arial" panose="020B0604020202020204" pitchFamily="34" charset="0"/>
              <a:buChar char="•"/>
            </a:pPr>
            <a:r>
              <a:rPr lang="en-US" sz="1600" dirty="0"/>
              <a:t>ITU-R WP1A 29May20 meeting is postponed until 24Nov20, no word if e-meeting, we are on standby.  Mentor: </a:t>
            </a:r>
            <a:r>
              <a:rPr lang="en-US" sz="1600" u="sng" dirty="0">
                <a:hlinkClick r:id="rId3"/>
              </a:rPr>
              <a:t>https://mentor.ieee.org/802.18/dcn/20/18-20-0052</a:t>
            </a:r>
            <a:endParaRPr lang="en-US" sz="16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9555631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7911591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688418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8317260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9616081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04 Jun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04 Jun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04 Jun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802.18-20/0089r01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portal.etsi.org/tb.aspx?tbid=729&amp;SubTB=729"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wg-se/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www.ecodocdb.dk/implementation/443" TargetMode="External"/><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8/dcn/19/18-19-0152-00-0000-summary-of-the-decisions-of-selected-agenda-items-in-wrc-19.pptx" TargetMode="External"/><Relationship Id="rId13" Type="http://schemas.openxmlformats.org/officeDocument/2006/relationships/hyperlink" Target="https://www.itu.int/go/ITU-R/sg5" TargetMode="External"/><Relationship Id="rId3"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7" Type="http://schemas.openxmlformats.org/officeDocument/2006/relationships/hyperlink" Target="https://mentor.ieee.org/802.18/dcn/17/18-17-0073-07-0000-ieee-802-viewpoints-on-wrc-19-agenda-items.pptx" TargetMode="External"/><Relationship Id="rId12" Type="http://schemas.openxmlformats.org/officeDocument/2006/relationships/hyperlink" Target="https://www.itu.int/go/ITU-R/wp1c" TargetMode="External"/><Relationship Id="rId2" Type="http://schemas.openxmlformats.org/officeDocument/2006/relationships/notesSlide" Target="../notesSlides/notesSlide7.xml"/><Relationship Id="rId16"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https://www.itu.int/en/ITU-R/conferences/wrc/2019/Documents/PFA-WRC19-E.pdf" TargetMode="External"/><Relationship Id="rId11" Type="http://schemas.openxmlformats.org/officeDocument/2006/relationships/hyperlink" Target="https://www.itu.int/go/ITU-R/wp1a"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d" TargetMode="External"/><Relationship Id="rId10" Type="http://schemas.openxmlformats.org/officeDocument/2006/relationships/hyperlink" Target="https://www.itu.int/go/ITU-R/sg1"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en/events/Pages/Calendar-Events.aspx?sector=ITU-R" TargetMode="External"/><Relationship Id="rId14" Type="http://schemas.openxmlformats.org/officeDocument/2006/relationships/hyperlink" Target="https://www.itu.int/go/ITU-R/wp5a"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0/18-20-0079-00-0000-acma-5year-spectrum-outlook-fys-2020-24.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0/18-20-0079-00-0000-acma-5year-spectrum-outlook-fys-2020-24.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urldefense.proofpoint.com/v2/url?u=https-3A__docs.fcc.gov_public_attachments_DOC-2D363451A1.docx&amp;d=DwMFAg&amp;c=pqcuzKEN_84c78MOSc5_fw&amp;r=z8R-nWJ8GIxwjOjNKhEFByb-tZ6XE3GZXWSggNdVo-w&amp;m=qkYmo1P6XmH1YvH1UkP-tyoCfcURwF2UYPYmrj-ahdc&amp;s=C2AkcvEPrUX932nUH8F7u7RFWhncPxXDubaY_WcjOgY&amp;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hyperlink" Target="https://www.federalregister.gov/documents/2020/05/26/2020-11236/unlicensed-use-of-the-6-ghz-band?utm_campaign=subscription+mailing+list&amp;utm_source=federalregister.gov&amp;utm_medium=email" TargetMode="External"/><Relationship Id="rId4" Type="http://schemas.openxmlformats.org/officeDocument/2006/relationships/hyperlink" Target="https://www.fcc.gov/ecfs/search/filings?proceedings_name=18-295&amp;sort=date_disseminated,DESC"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0/18-20-0062-02-0000-fcc-r-o-fnprm-promoting-unlicensed-use-of-the-6ghz-band-et-18-295.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www.federalregister.gov/documents/2020/05/28/2020-11320/unlicensed-use-of-the-6-ghz-band?utm_campaign=subscription+mailing+list&amp;utm_source=federalregister.gov&amp;utm_medium=emai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urldefense.com/v3/__https:/www.ntia.gov/federal-register-notice/2020/request-comments-national-strategy-secure-5g-implementation-plan__;!!F7jv3iA!niPbWIxq7AWeDKcu0MFtHGwJIeU7xISFCxwwsNdCBe5sAg6PB4U7tqjsEwL48EHmjw$"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mentor.ieee.org/802.18/dcn/20/18-20-0091-00-0000-ntia-rfc-strategy-to-secure-5g-implementation-plan.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itu.int/events/eventdetails.asp?eventid=17353"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www.itu.int/events/eventdetails.asp?eventid=17353&amp;action=addtocalendar"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5-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ieee802.org/16/cal-temp.html"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c65329f017bd7a77e763eeb88cf0a699" TargetMode="External"/><Relationship Id="rId2" Type="http://schemas.openxmlformats.org/officeDocument/2006/relationships/hyperlink" Target="https://ieee802.my.webex.com/ieee802.my/j.php?MTID=mc65329f017bd7a77e763eeb88cf0a699" TargetMode="External"/><Relationship Id="rId1" Type="http://schemas.openxmlformats.org/officeDocument/2006/relationships/slideLayout" Target="../slideLayouts/slideLayout2.xml"/><Relationship Id="rId5" Type="http://schemas.openxmlformats.org/officeDocument/2006/relationships/hyperlink" Target="https://collaborationhelp.cisco.com/article/WBX000029055" TargetMode="External"/><Relationship Id="rId4" Type="http://schemas.openxmlformats.org/officeDocument/2006/relationships/hyperlink" Target="tel:%2B44-20-3198-8144,,*01*796860468%23%23*01*"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16/cal-temp.html"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ww.fcc.gov/document/promoting-unlicensed-use-6-ghz-band-0"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hyperlink" Target="https://www.federalregister.gov/documents/2020/04/24/2020-08724/open-commission-meeting-by-teleconference-thursday-april-23-2020?utm_campaign=subscription+mailing+list&amp;utm_source=federalregister.gov&amp;utm_medium=email"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8/dcn/20/18-20-0052-00-0000-itu-r-sm-2352-ieee802-thz-input-to-wp1a.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088-00-0000-minutes-28may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04 Jun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04 June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733"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  - will discuss next week</a:t>
            </a:r>
            <a:endParaRPr lang="en-US" sz="1200" dirty="0"/>
          </a:p>
        </p:txBody>
      </p:sp>
      <p:sp>
        <p:nvSpPr>
          <p:cNvPr id="3" name="Content Placeholder 2"/>
          <p:cNvSpPr>
            <a:spLocks noGrp="1"/>
          </p:cNvSpPr>
          <p:nvPr>
            <p:ph idx="1"/>
          </p:nvPr>
        </p:nvSpPr>
        <p:spPr>
          <a:xfrm>
            <a:off x="685800" y="990600"/>
            <a:ext cx="82296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a:t>
            </a:r>
            <a:r>
              <a:rPr lang="en-US" altLang="en-US" sz="1400" b="0" dirty="0" err="1">
                <a:hlinkClick r:id="rId3"/>
              </a:rPr>
              <a:t>ojeu</a:t>
            </a:r>
            <a:r>
              <a:rPr lang="en-US" altLang="en-US" sz="1400" b="0" dirty="0">
                <a:hlinkClick r:id="rId3"/>
              </a:rPr>
              <a:t>&gt;</a:t>
            </a:r>
            <a:r>
              <a:rPr lang="en-US" altLang="en-US" sz="1400" b="0" dirty="0"/>
              <a:t>   </a:t>
            </a:r>
            <a:r>
              <a:rPr lang="en-US" altLang="en-US" sz="1400" b="0" dirty="0">
                <a:hlinkClick r:id="rId4"/>
              </a:rPr>
              <a:t>&lt;</a:t>
            </a:r>
            <a:r>
              <a:rPr lang="en-US" altLang="en-US" sz="1400" b="0" dirty="0" err="1">
                <a:hlinkClick r:id="rId4"/>
              </a:rPr>
              <a:t>HStds</a:t>
            </a:r>
            <a:r>
              <a:rPr lang="en-US" altLang="en-US" sz="1400" b="0" dirty="0">
                <a:hlinkClick r:id="rId4"/>
              </a:rPr>
              <a:t>&gt;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a:t>
            </a:r>
            <a:r>
              <a:rPr lang="en-US" sz="1800" dirty="0"/>
              <a:t>6, 22-26Jun20;  Online  </a:t>
            </a:r>
            <a:endParaRPr lang="en-US" sz="1800" b="0" dirty="0">
              <a:solidFill>
                <a:srgbClr val="C00000"/>
              </a:solidFill>
            </a:endParaRPr>
          </a:p>
          <a:p>
            <a:pPr lvl="1">
              <a:spcBef>
                <a:spcPts val="0"/>
              </a:spcBef>
              <a:buFont typeface="Arial" panose="020B0604020202020204" pitchFamily="34" charset="0"/>
              <a:buChar char="•"/>
            </a:pPr>
            <a:r>
              <a:rPr lang="en-US" sz="1600" dirty="0">
                <a:solidFill>
                  <a:schemeClr val="tx1"/>
                </a:solidFill>
              </a:rPr>
              <a:t>6 GHz adaptivity papers are coming in, with a deadline 1400 CET 08June20. </a:t>
            </a:r>
          </a:p>
          <a:p>
            <a:pPr lvl="1">
              <a:spcBef>
                <a:spcPts val="0"/>
              </a:spcBef>
              <a:buFont typeface="Arial" panose="020B0604020202020204" pitchFamily="34" charset="0"/>
              <a:buChar char="•"/>
            </a:pPr>
            <a:r>
              <a:rPr lang="en-US" sz="1600" dirty="0">
                <a:solidFill>
                  <a:schemeClr val="tx1"/>
                </a:solidFill>
              </a:rPr>
              <a:t>Bran website has calendar you can import into outlook for all that is going on.  </a:t>
            </a: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#71,  16-19Jun20; </a:t>
            </a:r>
            <a:r>
              <a:rPr lang="en-US" sz="1400" b="0" dirty="0"/>
              <a:t>online</a:t>
            </a:r>
            <a:endParaRPr lang="en-US" sz="1400" b="0" dirty="0">
              <a:solidFill>
                <a:schemeClr val="tx1"/>
              </a:solidFill>
            </a:endParaRPr>
          </a:p>
          <a:p>
            <a:pPr lvl="1">
              <a:spcBef>
                <a:spcPts val="0"/>
              </a:spcBef>
              <a:buFont typeface="Arial" panose="020B0604020202020204" pitchFamily="34" charset="0"/>
              <a:buChar char="•"/>
            </a:pPr>
            <a:r>
              <a:rPr lang="en-US" sz="1100" dirty="0">
                <a:solidFill>
                  <a:schemeClr val="tx1"/>
                </a:solidFill>
              </a:rPr>
              <a:t>nothing to share today</a:t>
            </a:r>
            <a:endParaRPr lang="en-US" sz="1100" dirty="0"/>
          </a:p>
          <a:p>
            <a:pPr lvl="1">
              <a:spcBef>
                <a:spcPts val="0"/>
              </a:spcBef>
              <a:buFont typeface="Arial" panose="020B0604020202020204" pitchFamily="34" charset="0"/>
              <a:buChar char="•"/>
            </a:pPr>
            <a:r>
              <a:rPr lang="en-US" sz="1400" dirty="0">
                <a:solidFill>
                  <a:schemeClr val="tx1"/>
                </a:solidFill>
              </a:rPr>
              <a:t>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7"/>
              </a:rPr>
              <a:t>&lt;TG-11&gt;</a:t>
            </a:r>
            <a:r>
              <a:rPr lang="en-US" altLang="en-US" sz="1800" b="0" dirty="0"/>
              <a:t>  </a:t>
            </a:r>
            <a:r>
              <a:rPr lang="en-US" sz="1800" dirty="0">
                <a:solidFill>
                  <a:schemeClr val="tx1"/>
                </a:solidFill>
              </a:rPr>
              <a:t>next  call: 02Jul20</a:t>
            </a:r>
          </a:p>
          <a:p>
            <a:pPr lvl="1">
              <a:spcBef>
                <a:spcPts val="0"/>
              </a:spcBef>
              <a:buFont typeface="Arial" panose="020B0604020202020204" pitchFamily="34" charset="0"/>
              <a:buChar char="•"/>
            </a:pPr>
            <a:r>
              <a:rPr lang="en-US" sz="1600" dirty="0">
                <a:solidFill>
                  <a:schemeClr val="tx1"/>
                </a:solidFill>
              </a:rPr>
              <a:t>04Jun20 call today:  Main participants working offline with inputs to SRDoc, back to TG11 in 2 weeks, before next call on 02July.</a:t>
            </a:r>
          </a:p>
          <a:p>
            <a:pPr lvl="1">
              <a:spcBef>
                <a:spcPts val="0"/>
              </a:spcBef>
              <a:buFont typeface="Arial" panose="020B0604020202020204" pitchFamily="34" charset="0"/>
              <a:buChar char="•"/>
            </a:pPr>
            <a:r>
              <a:rPr lang="en-US" sz="1600" dirty="0">
                <a:solidFill>
                  <a:schemeClr val="tx1"/>
                </a:solidFill>
              </a:rPr>
              <a:t>.11 </a:t>
            </a:r>
            <a:r>
              <a:rPr lang="en-US" sz="1600" dirty="0" err="1">
                <a:solidFill>
                  <a:schemeClr val="tx1"/>
                </a:solidFill>
              </a:rPr>
              <a:t>CoEx</a:t>
            </a:r>
            <a:r>
              <a:rPr lang="en-US" sz="1600" dirty="0">
                <a:solidFill>
                  <a:schemeClr val="tx1"/>
                </a:solidFill>
              </a:rPr>
              <a:t> SC is working on response to the liaison from TG-11.  </a:t>
            </a:r>
          </a:p>
          <a:p>
            <a:pPr lvl="1">
              <a:spcBef>
                <a:spcPts val="0"/>
              </a:spcBef>
              <a:buFont typeface="Arial" panose="020B0604020202020204" pitchFamily="34" charset="0"/>
              <a:buChar char="•"/>
            </a:pPr>
            <a:endParaRPr lang="en-US" sz="1200" dirty="0">
              <a:solidFill>
                <a:schemeClr val="tx1"/>
              </a:solidFill>
            </a:endParaRPr>
          </a:p>
          <a:p>
            <a:pPr lvl="1">
              <a:spcBef>
                <a:spcPts val="0"/>
              </a:spcBef>
              <a:buFont typeface="Arial" panose="020B0604020202020204" pitchFamily="34" charset="0"/>
              <a:buChar char="•"/>
            </a:pPr>
            <a:endParaRPr lang="en-US" sz="1200" dirty="0">
              <a:solidFill>
                <a:schemeClr val="tx1"/>
              </a:solidFill>
            </a:endParaRPr>
          </a:p>
          <a:p>
            <a:pPr lvl="1">
              <a:spcBef>
                <a:spcPts val="0"/>
              </a:spcBef>
              <a:buFont typeface="Arial" panose="020B0604020202020204" pitchFamily="34" charset="0"/>
              <a:buChar char="•"/>
            </a:pPr>
            <a:r>
              <a:rPr lang="en-US" sz="1200" b="1" dirty="0">
                <a:solidFill>
                  <a:schemeClr val="tx1"/>
                </a:solidFill>
              </a:rPr>
              <a:t>From 28May:   </a:t>
            </a:r>
            <a:r>
              <a:rPr lang="en-US" sz="1200" dirty="0">
                <a:solidFill>
                  <a:schemeClr val="tx1"/>
                </a:solidFill>
              </a:rPr>
              <a:t>Interesting doc:  ERMTG11(20)000033r1 Background of the MU concept.  (It is in .11 members area)</a:t>
            </a:r>
          </a:p>
          <a:p>
            <a:pPr lvl="1">
              <a:spcBef>
                <a:spcPts val="0"/>
              </a:spcBef>
              <a:buFont typeface="Arial" panose="020B0604020202020204" pitchFamily="34" charset="0"/>
              <a:buChar char="•"/>
            </a:pPr>
            <a:r>
              <a:rPr lang="en-US" sz="1200" dirty="0">
                <a:solidFill>
                  <a:schemeClr val="tx1"/>
                </a:solidFill>
              </a:rPr>
              <a:t> Medium Utilization  - MU – Today it is devices can use 10mW, with 10% duty cycle over 100mS.  There is an effort to update, as it is time to bring up to date.</a:t>
            </a:r>
          </a:p>
          <a:p>
            <a:pPr lvl="1">
              <a:spcBef>
                <a:spcPts val="0"/>
              </a:spcBef>
              <a:buFont typeface="Arial" panose="020B0604020202020204" pitchFamily="34" charset="0"/>
              <a:buChar char="•"/>
            </a:pPr>
            <a:r>
              <a:rPr lang="en-US" sz="1200" dirty="0">
                <a:solidFill>
                  <a:schemeClr val="tx1"/>
                </a:solidFill>
              </a:rPr>
              <a:t>Today there are so many different products with so many different functions., compared to years ago.  </a:t>
            </a:r>
          </a:p>
          <a:p>
            <a:pPr marL="457200" lvl="1" indent="0">
              <a:spcBef>
                <a:spcPts val="0"/>
              </a:spcBef>
            </a:pPr>
            <a:endParaRPr lang="en-US" sz="700" dirty="0">
              <a:solidFill>
                <a:schemeClr val="tx1"/>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8"/>
              </a:rPr>
              <a:t>&lt;TG-UWB&gt;</a:t>
            </a:r>
            <a:r>
              <a:rPr lang="en-US" sz="1400" b="0" dirty="0">
                <a:solidFill>
                  <a:schemeClr val="tx1"/>
                </a:solidFill>
              </a:rPr>
              <a:t> </a:t>
            </a:r>
            <a:r>
              <a:rPr lang="en-US" sz="1400" dirty="0">
                <a:solidFill>
                  <a:schemeClr val="tx1"/>
                </a:solidFill>
              </a:rPr>
              <a:t>misc. calls: 6 over next month</a:t>
            </a:r>
            <a:endParaRPr lang="en-US" sz="1200" b="0" dirty="0">
              <a:solidFill>
                <a:schemeClr val="tx1"/>
              </a:solidFill>
            </a:endParaRPr>
          </a:p>
          <a:p>
            <a:pPr lvl="1">
              <a:spcBef>
                <a:spcPts val="0"/>
              </a:spcBef>
              <a:buFont typeface="Arial" panose="020B0604020202020204" pitchFamily="34" charset="0"/>
              <a:buChar char="•"/>
            </a:pPr>
            <a:r>
              <a:rPr lang="en-US" sz="1100" dirty="0">
                <a:solidFill>
                  <a:schemeClr val="tx1"/>
                </a:solidFill>
              </a:rPr>
              <a:t>nothing to share today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Jun 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r>
              <a:rPr lang="en-US" sz="1200" dirty="0"/>
              <a:t>will discuss next week</a:t>
            </a:r>
          </a:p>
        </p:txBody>
      </p:sp>
      <p:sp>
        <p:nvSpPr>
          <p:cNvPr id="3" name="Content Placeholder 2"/>
          <p:cNvSpPr>
            <a:spLocks noGrp="1"/>
          </p:cNvSpPr>
          <p:nvPr>
            <p:ph idx="1"/>
          </p:nvPr>
        </p:nvSpPr>
        <p:spPr>
          <a:xfrm>
            <a:off x="720213" y="1114792"/>
            <a:ext cx="8378520" cy="5360621"/>
          </a:xfrm>
        </p:spPr>
        <p:txBody>
          <a:bodyPr/>
          <a:lstStyle/>
          <a:p>
            <a:pPr>
              <a:buFont typeface="Arial" panose="020B0604020202020204" pitchFamily="34" charset="0"/>
              <a:buChar char="•"/>
            </a:pPr>
            <a:r>
              <a:rPr lang="en-US" sz="1600" dirty="0">
                <a:solidFill>
                  <a:schemeClr val="tx1"/>
                </a:solidFill>
              </a:rPr>
              <a:t>CEPT – ECC </a:t>
            </a:r>
            <a:r>
              <a:rPr lang="en-US" altLang="en-US" sz="1600" b="0" dirty="0">
                <a:hlinkClick r:id="rId3"/>
              </a:rPr>
              <a:t>&lt;WGSE&gt;</a:t>
            </a:r>
            <a:r>
              <a:rPr lang="en-US" altLang="en-US" sz="1600" b="0" dirty="0"/>
              <a:t> </a:t>
            </a:r>
            <a:r>
              <a:rPr lang="en-US" altLang="en-US" sz="1600" dirty="0"/>
              <a:t>next meeting  </a:t>
            </a:r>
            <a:r>
              <a:rPr lang="en-US" sz="1600" dirty="0"/>
              <a:t>#86,  26Oct-02Nov20;  Web-meeting</a:t>
            </a:r>
          </a:p>
          <a:p>
            <a:pPr lvl="1">
              <a:spcBef>
                <a:spcPts val="0"/>
              </a:spcBef>
              <a:buFont typeface="Arial" panose="020B0604020202020204" pitchFamily="34" charset="0"/>
              <a:buChar char="•"/>
            </a:pPr>
            <a:r>
              <a:rPr lang="en-US" sz="1400" dirty="0">
                <a:solidFill>
                  <a:schemeClr val="tx1"/>
                </a:solidFill>
              </a:rPr>
              <a:t>nothing to share today</a:t>
            </a:r>
          </a:p>
          <a:p>
            <a:pPr>
              <a:buFont typeface="Arial" panose="020B0604020202020204" pitchFamily="34" charset="0"/>
              <a:buChar char="•"/>
            </a:pPr>
            <a:r>
              <a:rPr lang="en-US" sz="1200" dirty="0">
                <a:solidFill>
                  <a:schemeClr val="tx1"/>
                </a:solidFill>
              </a:rPr>
              <a:t>CEPT – ECC </a:t>
            </a:r>
            <a:r>
              <a:rPr lang="en-US" altLang="en-US" sz="1200" b="0" dirty="0">
                <a:hlinkClick r:id="rId4"/>
              </a:rPr>
              <a:t>&lt;SE45&gt;</a:t>
            </a:r>
            <a:r>
              <a:rPr lang="en-US" altLang="en-US" sz="1200" b="0" dirty="0"/>
              <a:t> </a:t>
            </a:r>
            <a:r>
              <a:rPr lang="en-US" altLang="en-US" sz="1200" dirty="0"/>
              <a:t>next meeting, tbd  </a:t>
            </a:r>
            <a:endParaRPr lang="en-US" altLang="en-US" sz="1400" dirty="0"/>
          </a:p>
          <a:p>
            <a:pPr lvl="1">
              <a:spcBef>
                <a:spcPts val="0"/>
              </a:spcBef>
              <a:buFont typeface="Arial" panose="020B0604020202020204" pitchFamily="34" charset="0"/>
              <a:buChar char="•"/>
            </a:pPr>
            <a:r>
              <a:rPr lang="en-US" sz="1200" dirty="0"/>
              <a:t>SE45 back on remission.</a:t>
            </a: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600" b="0" dirty="0">
                <a:hlinkClick r:id="rId5"/>
              </a:rPr>
              <a:t>&lt;WGFM&gt;</a:t>
            </a:r>
            <a:r>
              <a:rPr lang="en-US" altLang="en-US" sz="1600" b="0" dirty="0"/>
              <a:t>  </a:t>
            </a:r>
            <a:r>
              <a:rPr lang="en-US" altLang="en-US" sz="1400" dirty="0">
                <a:solidFill>
                  <a:schemeClr val="tx1"/>
                </a:solidFill>
              </a:rPr>
              <a:t>next meeting #96, 08-12Jun20; Web-meeting   </a:t>
            </a:r>
            <a:r>
              <a:rPr lang="en-US" altLang="en-US" sz="1400" dirty="0">
                <a:solidFill>
                  <a:schemeClr val="tx1"/>
                </a:solidFill>
                <a:sym typeface="Wingdings" panose="05000000000000000000" pitchFamily="2" charset="2"/>
              </a:rPr>
              <a:t> next week</a:t>
            </a:r>
            <a:endParaRPr lang="en-US" altLang="en-US" sz="1400" dirty="0">
              <a:solidFill>
                <a:schemeClr val="tx1"/>
              </a:solidFill>
            </a:endParaRPr>
          </a:p>
          <a:p>
            <a:pPr lvl="1">
              <a:spcBef>
                <a:spcPts val="0"/>
              </a:spcBef>
              <a:buFont typeface="Arial" panose="020B0604020202020204" pitchFamily="34" charset="0"/>
              <a:buChar char="•"/>
            </a:pPr>
            <a:r>
              <a:rPr lang="en-US" sz="1600" dirty="0">
                <a:solidFill>
                  <a:schemeClr val="tx1"/>
                </a:solidFill>
              </a:rPr>
              <a:t>New France Doc in the past day for next Monday (start of #96) and they are pushing again what they have in the past with some adds.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Rules per country web site: </a:t>
            </a:r>
            <a:r>
              <a:rPr lang="en-US" sz="1600" dirty="0">
                <a:solidFill>
                  <a:schemeClr val="tx1"/>
                </a:solidFill>
                <a:hlinkClick r:id="rId6"/>
              </a:rPr>
              <a:t>https://www.ecodocdb.dk/implementation/443</a:t>
            </a:r>
            <a:r>
              <a:rPr lang="en-US" sz="1600" dirty="0">
                <a:solidFill>
                  <a:schemeClr val="tx1"/>
                </a:solidFill>
              </a:rPr>
              <a:t> </a:t>
            </a:r>
          </a:p>
          <a:p>
            <a:pPr lvl="2">
              <a:spcBef>
                <a:spcPts val="0"/>
              </a:spcBef>
              <a:buFont typeface="Arial" panose="020B0604020202020204" pitchFamily="34" charset="0"/>
              <a:buChar char="•"/>
            </a:pPr>
            <a:r>
              <a:rPr lang="en-US" sz="1600" dirty="0">
                <a:solidFill>
                  <a:schemeClr val="tx1"/>
                </a:solidFill>
              </a:rPr>
              <a:t>What to do before energy in the air…….</a:t>
            </a:r>
          </a:p>
          <a:p>
            <a:pPr lvl="1">
              <a:spcBef>
                <a:spcPts val="0"/>
              </a:spcBef>
              <a:buFont typeface="Arial" panose="020B0604020202020204" pitchFamily="34" charset="0"/>
              <a:buChar char="•"/>
            </a:pPr>
            <a:r>
              <a:rPr lang="en-US" sz="1600" dirty="0">
                <a:solidFill>
                  <a:schemeClr val="tx1"/>
                </a:solidFill>
              </a:rPr>
              <a:t>This could be implemented in months, and not required to go through ETSI</a:t>
            </a:r>
          </a:p>
          <a:p>
            <a:pPr marL="457200" lvl="1" indent="0">
              <a:spcBef>
                <a:spcPts val="0"/>
              </a:spcBef>
            </a:pPr>
            <a:endParaRPr lang="en-US" sz="1400" dirty="0">
              <a:solidFill>
                <a:schemeClr val="bg1">
                  <a:lumMod val="75000"/>
                </a:schemeClr>
              </a:solidFill>
            </a:endParaRP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7"/>
              </a:rPr>
              <a:t>&lt;FM57&gt;</a:t>
            </a:r>
            <a:r>
              <a:rPr lang="en-US" altLang="en-US" sz="1600" b="0" dirty="0"/>
              <a:t>  </a:t>
            </a:r>
            <a:r>
              <a:rPr lang="en-US" sz="1600" dirty="0"/>
              <a:t>next meeting #11, 08-10Jul20;  Web-meeting</a:t>
            </a:r>
            <a:endParaRPr lang="en-US" sz="1400" dirty="0"/>
          </a:p>
          <a:p>
            <a:pPr lvl="1">
              <a:spcBef>
                <a:spcPts val="0"/>
              </a:spcBef>
              <a:buFont typeface="Arial" panose="020B0604020202020204" pitchFamily="34" charset="0"/>
              <a:buChar char="•"/>
            </a:pPr>
            <a:r>
              <a:rPr lang="en-US" sz="1600" dirty="0">
                <a:solidFill>
                  <a:schemeClr val="tx1"/>
                </a:solidFill>
              </a:rPr>
              <a:t> nothing new to share today</a:t>
            </a:r>
            <a:endParaRPr lang="en-US" sz="900" dirty="0">
              <a:solidFill>
                <a:schemeClr val="tx1"/>
              </a:solidFill>
            </a:endParaRPr>
          </a:p>
          <a:p>
            <a:pPr marL="457200" lvl="1" indent="0">
              <a:spcBef>
                <a:spcPts val="0"/>
              </a:spcBef>
            </a:pPr>
            <a:endParaRPr lang="en-US" sz="1600" dirty="0"/>
          </a:p>
          <a:p>
            <a:pPr marL="457200" lvl="1" indent="0">
              <a:spcBef>
                <a:spcPts val="0"/>
              </a:spcBef>
            </a:pPr>
            <a:endParaRPr lang="en-US" sz="1600" dirty="0"/>
          </a:p>
          <a:p>
            <a:pPr marL="457200" lvl="1" indent="0">
              <a:spcBef>
                <a:spcPts val="0"/>
              </a:spcBef>
            </a:pPr>
            <a:endParaRPr lang="en-US" sz="1600" dirty="0"/>
          </a:p>
          <a:p>
            <a:pPr>
              <a:buFont typeface="Arial" panose="020B0604020202020204" pitchFamily="34" charset="0"/>
              <a:buChar char="•"/>
            </a:pPr>
            <a:r>
              <a:rPr lang="en-US" sz="1400" dirty="0">
                <a:solidFill>
                  <a:srgbClr val="0070C0"/>
                </a:solidFill>
              </a:rPr>
              <a:t>See notes on this slide for basics of Report A, B, 302, 316</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Jun 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1200" dirty="0"/>
              <a:t>will discuss next week</a:t>
            </a:r>
          </a:p>
        </p:txBody>
      </p:sp>
      <p:sp>
        <p:nvSpPr>
          <p:cNvPr id="3" name="Content Placeholder 2"/>
          <p:cNvSpPr>
            <a:spLocks noGrp="1"/>
          </p:cNvSpPr>
          <p:nvPr>
            <p:ph idx="1"/>
          </p:nvPr>
        </p:nvSpPr>
        <p:spPr>
          <a:xfrm>
            <a:off x="727841" y="1169936"/>
            <a:ext cx="8353245" cy="5305477"/>
          </a:xfrm>
        </p:spPr>
        <p:txBody>
          <a:bodyPr/>
          <a:lstStyle/>
          <a:p>
            <a:pPr>
              <a:buFont typeface="Arial" panose="020B0604020202020204" pitchFamily="34" charset="0"/>
              <a:buChar char="•"/>
            </a:pPr>
            <a:endParaRPr lang="en-US" sz="1600" b="0" dirty="0"/>
          </a:p>
          <a:p>
            <a:pPr lvl="0">
              <a:buFont typeface="Arial" panose="020B0604020202020204" pitchFamily="34" charset="0"/>
              <a:buChar char="•"/>
            </a:pPr>
            <a:r>
              <a:rPr lang="en-US" sz="1800" b="0" dirty="0"/>
              <a:t>Hearing from ITU-R HQ, that meetings will be remote until at least the end of September.</a:t>
            </a:r>
          </a:p>
          <a:p>
            <a:pPr lvl="1">
              <a:buFont typeface="Arial" panose="020B0604020202020204" pitchFamily="34" charset="0"/>
              <a:buChar char="•"/>
            </a:pPr>
            <a:r>
              <a:rPr lang="en-US" sz="1600" dirty="0"/>
              <a:t>Have not found on ITU-R website (yet)</a:t>
            </a:r>
            <a:endParaRPr lang="en-US" sz="1600" b="0" dirty="0"/>
          </a:p>
          <a:p>
            <a:pPr>
              <a:buFont typeface="Arial" panose="020B0604020202020204" pitchFamily="34" charset="0"/>
              <a:buChar char="•"/>
            </a:pPr>
            <a:endParaRPr lang="en-US" sz="2000" dirty="0"/>
          </a:p>
          <a:p>
            <a:pPr marL="0" indent="0"/>
            <a:r>
              <a:rPr lang="en-US" sz="2000" dirty="0"/>
              <a:t> </a:t>
            </a: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3"/>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4"/>
              </a:rPr>
              <a:t>https://cept.org/ecc/groups/ecc/cpg/page/weekly-report-from-wrc-19</a:t>
            </a:r>
            <a:r>
              <a:rPr lang="en-US" sz="1200" u="sng" dirty="0">
                <a:hlinkClick r:id="rId5"/>
              </a:rPr>
              <a:t>/</a:t>
            </a:r>
            <a:r>
              <a:rPr lang="en-US" sz="1200" dirty="0"/>
              <a:t> </a:t>
            </a:r>
          </a:p>
          <a:p>
            <a:pPr lvl="1">
              <a:spcBef>
                <a:spcPts val="0"/>
              </a:spcBef>
              <a:buFont typeface="Arial" panose="020B0604020202020204" pitchFamily="34" charset="0"/>
              <a:buChar char="•"/>
            </a:pPr>
            <a:r>
              <a:rPr lang="en-US" sz="1200" u="sng" dirty="0">
                <a:hlinkClick r:id="rId6"/>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7"/>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8"/>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8"/>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9"/>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0"/>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1"/>
              </a:rPr>
              <a:t>Working Party 1A (WP 1A) - Spectrum engineering techniques</a:t>
            </a:r>
            <a:r>
              <a:rPr lang="en-US" sz="900" u="sng" dirty="0"/>
              <a:t>     and     </a:t>
            </a:r>
            <a:r>
              <a:rPr lang="en-US" sz="900" dirty="0">
                <a:hlinkClick r:id="rId12"/>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3"/>
              </a:rPr>
              <a:t>Study Group 5 (SG 5) Terrestrial </a:t>
            </a:r>
            <a:r>
              <a:rPr lang="en-US" sz="1050" b="0" dirty="0">
                <a:hlinkClick r:id="rId13"/>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4"/>
              </a:rPr>
              <a:t>Working Party 5A (WP 5A) - Land mobile service above 30 MHz* (excluding IMT); wireless access in the fixed service; amateur and amateur-satellite services</a:t>
            </a:r>
            <a:r>
              <a:rPr lang="en-US" sz="900" dirty="0"/>
              <a:t>  </a:t>
            </a:r>
            <a:endParaRPr lang="en-US" sz="900" dirty="0">
              <a:hlinkClick r:id="rId15"/>
            </a:endParaRPr>
          </a:p>
          <a:p>
            <a:pPr lvl="1">
              <a:spcBef>
                <a:spcPts val="0"/>
              </a:spcBef>
              <a:buFont typeface="Arial" panose="020B0604020202020204" pitchFamily="34" charset="0"/>
              <a:buChar char="•"/>
            </a:pPr>
            <a:r>
              <a:rPr lang="en-US" sz="900" dirty="0">
                <a:hlinkClick r:id="rId15"/>
              </a:rPr>
              <a:t>Working Party 5D (WP 5D) - IMT Systems</a:t>
            </a:r>
            <a:r>
              <a:rPr lang="en-US" sz="900" dirty="0"/>
              <a:t>       </a:t>
            </a:r>
            <a:r>
              <a:rPr lang="en-US" sz="700" dirty="0">
                <a:hlinkClick r:id="rId16"/>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Jun 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ACMA 5-year spectrum Outlook -1 </a:t>
            </a:r>
            <a:endParaRPr lang="en-US" sz="1200" dirty="0">
              <a:solidFill>
                <a:schemeClr val="tx1"/>
              </a:solidFill>
            </a:endParaRPr>
          </a:p>
        </p:txBody>
      </p:sp>
      <p:sp>
        <p:nvSpPr>
          <p:cNvPr id="3" name="Content Placeholder 2"/>
          <p:cNvSpPr>
            <a:spLocks noGrp="1"/>
          </p:cNvSpPr>
          <p:nvPr>
            <p:ph idx="1"/>
          </p:nvPr>
        </p:nvSpPr>
        <p:spPr>
          <a:xfrm>
            <a:off x="685800" y="1169010"/>
            <a:ext cx="8429445" cy="5408613"/>
          </a:xfrm>
        </p:spPr>
        <p:txBody>
          <a:bodyPr/>
          <a:lstStyle/>
          <a:p>
            <a:pPr>
              <a:buFont typeface="Arial" panose="020B0604020202020204" pitchFamily="34" charset="0"/>
              <a:buChar char="•"/>
            </a:pPr>
            <a:r>
              <a:rPr lang="en-US" sz="1200" u="sng" dirty="0">
                <a:hlinkClick r:id="rId3"/>
              </a:rPr>
              <a:t>https://mentor.ieee.org/802.18/dcn/20/18-20-0079-00-0000-acma-5year-spectrum-outlook-fys-2020-24.docx</a:t>
            </a:r>
            <a:r>
              <a:rPr lang="en-US" sz="1200" u="sng" dirty="0"/>
              <a:t> </a:t>
            </a:r>
          </a:p>
          <a:p>
            <a:pPr>
              <a:spcBef>
                <a:spcPts val="0"/>
              </a:spcBef>
              <a:buFont typeface="Arial" panose="020B0604020202020204" pitchFamily="34" charset="0"/>
              <a:buChar char="•"/>
            </a:pPr>
            <a:r>
              <a:rPr lang="en-AU" sz="1800" b="0" dirty="0"/>
              <a:t>The closing date for submissions is COB, Wednesday 24 June 2020.</a:t>
            </a:r>
          </a:p>
          <a:p>
            <a:pPr lvl="1">
              <a:spcBef>
                <a:spcPts val="0"/>
              </a:spcBef>
              <a:buFont typeface="Arial" panose="020B0604020202020204" pitchFamily="34" charset="0"/>
              <a:buChar char="•"/>
            </a:pPr>
            <a:r>
              <a:rPr lang="en-AU" sz="1800" dirty="0"/>
              <a:t>Need to have 802.18 approval by Thursday 11 June 2020-next week</a:t>
            </a:r>
          </a:p>
          <a:p>
            <a:pPr>
              <a:buFont typeface="Arial" panose="020B0604020202020204" pitchFamily="34" charset="0"/>
              <a:buChar char="•"/>
            </a:pPr>
            <a:endParaRPr lang="en-AU" sz="1800" b="0" dirty="0"/>
          </a:p>
          <a:p>
            <a:pPr>
              <a:buFont typeface="Arial" panose="020B0604020202020204" pitchFamily="34" charset="0"/>
              <a:buChar char="•"/>
            </a:pPr>
            <a:r>
              <a:rPr lang="en-AU" sz="1800" b="0" dirty="0"/>
              <a:t>The ACMA invites comments on the draft FYSO 2020-–24 and on the following specific questions:</a:t>
            </a:r>
            <a:endParaRPr lang="en-US" sz="1800" b="0" dirty="0"/>
          </a:p>
          <a:p>
            <a:pPr lvl="1">
              <a:buFont typeface="Arial" panose="020B0604020202020204" pitchFamily="34" charset="0"/>
              <a:buChar char="•"/>
            </a:pPr>
            <a:r>
              <a:rPr lang="en-AU" sz="1600" dirty="0"/>
              <a:t>What are the expected impacts of the COVID-19 pandemic on the short- and medium-term capacity of your industry? </a:t>
            </a:r>
            <a:endParaRPr lang="en-US" sz="1400" dirty="0"/>
          </a:p>
          <a:p>
            <a:pPr lvl="1">
              <a:buFont typeface="Arial" panose="020B0604020202020204" pitchFamily="34" charset="0"/>
              <a:buChar char="•"/>
            </a:pPr>
            <a:r>
              <a:rPr lang="en-AU" sz="1600" dirty="0"/>
              <a:t>Do you have any feedback on the ACMA’s approach to its spectrum work program in the current environment? Do you have alternative proposals or priorities?</a:t>
            </a:r>
            <a:endParaRPr lang="en-AU" sz="1400" dirty="0"/>
          </a:p>
          <a:p>
            <a:pPr lvl="1">
              <a:buFont typeface="Arial" panose="020B0604020202020204" pitchFamily="34" charset="0"/>
              <a:buChar char="•"/>
            </a:pPr>
            <a:endParaRPr lang="en-AU" sz="1600" b="1" dirty="0"/>
          </a:p>
          <a:p>
            <a:pPr lvl="1">
              <a:buFont typeface="Arial" panose="020B0604020202020204" pitchFamily="34" charset="0"/>
              <a:buChar char="•"/>
            </a:pPr>
            <a:r>
              <a:rPr lang="en-AU" sz="1600" b="1" dirty="0"/>
              <a:t>Are there other technology developments or sources of spectrum demand that the ACMA should be aware of in considering spectrum management over the next five years?</a:t>
            </a:r>
            <a:endParaRPr lang="en-US" sz="1600" b="1" dirty="0"/>
          </a:p>
          <a:p>
            <a:pPr lvl="2">
              <a:buFont typeface="Arial" panose="020B0604020202020204" pitchFamily="34" charset="0"/>
              <a:buChar char="•"/>
            </a:pPr>
            <a:r>
              <a:rPr lang="en-AU" sz="1400" dirty="0"/>
              <a:t>  </a:t>
            </a:r>
          </a:p>
          <a:p>
            <a:pPr lvl="2">
              <a:buFont typeface="Arial" panose="020B0604020202020204" pitchFamily="34" charset="0"/>
              <a:buChar char="•"/>
            </a:pPr>
            <a:r>
              <a:rPr lang="en-US" sz="1400" dirty="0"/>
              <a:t> </a:t>
            </a:r>
          </a:p>
          <a:p>
            <a:pPr lvl="2">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Jun 20</a:t>
            </a:r>
            <a:endParaRPr lang="en-GB" dirty="0"/>
          </a:p>
        </p:txBody>
      </p:sp>
    </p:spTree>
    <p:extLst>
      <p:ext uri="{BB962C8B-B14F-4D97-AF65-F5344CB8AC3E}">
        <p14:creationId xmlns:p14="http://schemas.microsoft.com/office/powerpoint/2010/main" val="14094174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ACMA 5-year spectrum Outlook -2 </a:t>
            </a:r>
            <a:endParaRPr lang="en-US" sz="1200" dirty="0">
              <a:solidFill>
                <a:schemeClr val="tx1"/>
              </a:solidFill>
            </a:endParaRPr>
          </a:p>
        </p:txBody>
      </p:sp>
      <p:sp>
        <p:nvSpPr>
          <p:cNvPr id="3" name="Content Placeholder 2"/>
          <p:cNvSpPr>
            <a:spLocks noGrp="1"/>
          </p:cNvSpPr>
          <p:nvPr>
            <p:ph idx="1"/>
          </p:nvPr>
        </p:nvSpPr>
        <p:spPr>
          <a:xfrm>
            <a:off x="685800" y="1169010"/>
            <a:ext cx="8429445" cy="5408613"/>
          </a:xfrm>
        </p:spPr>
        <p:txBody>
          <a:bodyPr/>
          <a:lstStyle/>
          <a:p>
            <a:pPr>
              <a:buFont typeface="Arial" panose="020B0604020202020204" pitchFamily="34" charset="0"/>
              <a:buChar char="•"/>
            </a:pPr>
            <a:r>
              <a:rPr lang="en-US" sz="1200" u="sng" dirty="0">
                <a:hlinkClick r:id="rId3"/>
              </a:rPr>
              <a:t>https://mentor.ieee.org/802.18/dcn/20/18-20-0079-00-0000-acma-5year-spectrum-outlook-fys-2020-24.docx</a:t>
            </a:r>
            <a:r>
              <a:rPr lang="en-US" sz="1200" u="sng" dirty="0"/>
              <a:t> </a:t>
            </a:r>
          </a:p>
          <a:p>
            <a:pPr>
              <a:spcBef>
                <a:spcPts val="0"/>
              </a:spcBef>
              <a:buFont typeface="Arial" panose="020B0604020202020204" pitchFamily="34" charset="0"/>
              <a:buChar char="•"/>
            </a:pPr>
            <a:r>
              <a:rPr lang="en-AU" sz="1800" b="0" dirty="0"/>
              <a:t>The closing date for submissions is COB, Wednesday 24 June 2020.</a:t>
            </a:r>
          </a:p>
          <a:p>
            <a:pPr lvl="1">
              <a:spcBef>
                <a:spcPts val="0"/>
              </a:spcBef>
              <a:buFont typeface="Arial" panose="020B0604020202020204" pitchFamily="34" charset="0"/>
              <a:buChar char="•"/>
            </a:pPr>
            <a:r>
              <a:rPr lang="en-AU" sz="1800" dirty="0"/>
              <a:t>Need to have .18 approval by Thursday 11 June 2020-next week.</a:t>
            </a:r>
            <a:endParaRPr lang="en-US" sz="1800" dirty="0"/>
          </a:p>
          <a:p>
            <a:pPr lvl="3">
              <a:buFont typeface="Arial" panose="020B0604020202020204" pitchFamily="34" charset="0"/>
              <a:buChar char="•"/>
            </a:pPr>
            <a:endParaRPr lang="en-AU" sz="1000" b="0" dirty="0"/>
          </a:p>
          <a:p>
            <a:pPr>
              <a:buFont typeface="Arial" panose="020B0604020202020204" pitchFamily="34" charset="0"/>
              <a:buChar char="•"/>
            </a:pPr>
            <a:r>
              <a:rPr lang="en-AU" sz="1800" b="0" dirty="0"/>
              <a:t>The ACMA invites comments on the draft FYSO 2020-–24 and on the following specific questions:</a:t>
            </a:r>
            <a:endParaRPr lang="en-US" sz="1800" b="0" dirty="0"/>
          </a:p>
          <a:p>
            <a:pPr lvl="3">
              <a:buFont typeface="Arial" panose="020B0604020202020204" pitchFamily="34" charset="0"/>
              <a:buChar char="•"/>
            </a:pPr>
            <a:endParaRPr lang="en-AU" sz="600" dirty="0"/>
          </a:p>
          <a:p>
            <a:pPr lvl="1">
              <a:buFont typeface="Arial" panose="020B0604020202020204" pitchFamily="34" charset="0"/>
              <a:buChar char="•"/>
            </a:pPr>
            <a:r>
              <a:rPr lang="en-AU" sz="1600" b="1" dirty="0"/>
              <a:t>Do you have any other feedback on the ACMA’s plans for monitoring, initial investigation, preliminary replanning or replanning of bands? </a:t>
            </a:r>
            <a:endParaRPr lang="en-US" sz="1600" b="1" dirty="0"/>
          </a:p>
          <a:p>
            <a:pPr lvl="2">
              <a:buFont typeface="Arial" panose="020B0604020202020204" pitchFamily="34" charset="0"/>
              <a:buChar char="•"/>
            </a:pPr>
            <a:r>
              <a:rPr lang="en-AU" sz="1400" dirty="0"/>
              <a:t>  </a:t>
            </a:r>
          </a:p>
          <a:p>
            <a:pPr marL="457200" lvl="1" indent="0"/>
            <a:endParaRPr lang="en-AU" sz="1600" dirty="0"/>
          </a:p>
          <a:p>
            <a:pPr lvl="1">
              <a:buFont typeface="Arial" panose="020B0604020202020204" pitchFamily="34" charset="0"/>
              <a:buChar char="•"/>
            </a:pPr>
            <a:r>
              <a:rPr lang="en-AU" sz="1600" dirty="0"/>
              <a:t>Do you have any comments about the ACMA’s approach to forward allocations?</a:t>
            </a:r>
          </a:p>
          <a:p>
            <a:pPr lvl="1">
              <a:buFont typeface="Arial" panose="020B0604020202020204" pitchFamily="34" charset="0"/>
              <a:buChar char="•"/>
            </a:pPr>
            <a:r>
              <a:rPr lang="en-AU" sz="1600" b="1" dirty="0"/>
              <a:t>Could look at Sharing, LIPDs (6 GHz), WRC-19 1.16 and 1.2.  See APAC update 18-20/0082r02 for great review of these points to consider.</a:t>
            </a:r>
          </a:p>
          <a:p>
            <a:pPr lvl="2">
              <a:buFont typeface="Arial" panose="020B0604020202020204" pitchFamily="34" charset="0"/>
              <a:buChar char="•"/>
            </a:pPr>
            <a:r>
              <a:rPr lang="en-US" sz="1400" dirty="0"/>
              <a:t> </a:t>
            </a:r>
          </a:p>
          <a:p>
            <a:pPr lvl="2">
              <a:buFont typeface="Arial" panose="020B0604020202020204" pitchFamily="34" charset="0"/>
              <a:buChar char="•"/>
            </a:pPr>
            <a:endParaRPr lang="en-US" sz="1400" dirty="0"/>
          </a:p>
          <a:p>
            <a:pPr>
              <a:buFont typeface="Arial" panose="020B0604020202020204" pitchFamily="34" charset="0"/>
              <a:buChar char="•"/>
            </a:pPr>
            <a:r>
              <a:rPr lang="en-US" sz="1800" b="0" dirty="0"/>
              <a:t>No comment ready text contributions to date.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Jun 20</a:t>
            </a:r>
            <a:endParaRPr lang="en-GB" dirty="0"/>
          </a:p>
        </p:txBody>
      </p:sp>
    </p:spTree>
    <p:extLst>
      <p:ext uri="{BB962C8B-B14F-4D97-AF65-F5344CB8AC3E}">
        <p14:creationId xmlns:p14="http://schemas.microsoft.com/office/powerpoint/2010/main" val="34490053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and FNPRM 6 GHz-1</a:t>
            </a:r>
            <a:endParaRPr lang="en-US" sz="2400" dirty="0"/>
          </a:p>
        </p:txBody>
      </p:sp>
      <p:sp>
        <p:nvSpPr>
          <p:cNvPr id="3" name="Content Placeholder 2"/>
          <p:cNvSpPr>
            <a:spLocks noGrp="1"/>
          </p:cNvSpPr>
          <p:nvPr>
            <p:ph idx="1"/>
          </p:nvPr>
        </p:nvSpPr>
        <p:spPr>
          <a:xfrm>
            <a:off x="698888" y="962891"/>
            <a:ext cx="8445111" cy="5512522"/>
          </a:xfrm>
        </p:spPr>
        <p:txBody>
          <a:bodyPr/>
          <a:lstStyle/>
          <a:p>
            <a:pPr>
              <a:buFont typeface="Arial" panose="020B0604020202020204" pitchFamily="34" charset="0"/>
              <a:buChar char="•"/>
            </a:pPr>
            <a:r>
              <a:rPr lang="en-US" sz="1800" b="0" dirty="0"/>
              <a:t>CHAIRMAN PAI PROPOSES NEW RULES FOR THE 6 GHz BAND, UNLEASHING 1,200 MEGAHERTZ FOR UNLICENSED USE      </a:t>
            </a:r>
            <a:r>
              <a:rPr lang="en-US" sz="1400" dirty="0"/>
              <a:t>News Release: </a:t>
            </a:r>
            <a:r>
              <a:rPr lang="en-US" sz="1400" u="sng" dirty="0">
                <a:hlinkClick r:id="rId3"/>
              </a:rPr>
              <a:t>Docx</a:t>
            </a:r>
            <a:endParaRPr lang="en-US" sz="1400" dirty="0"/>
          </a:p>
          <a:p>
            <a:pPr lvl="1">
              <a:buFont typeface="Arial" panose="020B0604020202020204" pitchFamily="34" charset="0"/>
              <a:buChar char="•"/>
            </a:pPr>
            <a:r>
              <a:rPr lang="en-US" sz="1600" dirty="0"/>
              <a:t>The Report and Order authorizes two different types of unlicensed operations: standard-power in 850-megahertz of the band and indoor low-power operations over the full 1,200-megahertz available in the 6 GHz band.  An automated frequency coordination system would prevent standard power access points from operating where they could cause interference to incumbent services.  </a:t>
            </a:r>
          </a:p>
          <a:p>
            <a:pPr lvl="1">
              <a:buFont typeface="Arial" panose="020B0604020202020204" pitchFamily="34" charset="0"/>
              <a:buChar char="•"/>
            </a:pPr>
            <a:r>
              <a:rPr lang="en-US" sz="1800" dirty="0"/>
              <a:t>Proceeding:   </a:t>
            </a:r>
            <a:r>
              <a:rPr lang="en-US" sz="1800" dirty="0">
                <a:hlinkClick r:id="rId4"/>
              </a:rPr>
              <a:t>https://www.fcc.gov/ecfs/search/filings?proceedings_name=18-295&amp;sort=date_disseminated,DESC</a:t>
            </a:r>
            <a:r>
              <a:rPr lang="en-US" sz="1800" dirty="0"/>
              <a:t> </a:t>
            </a:r>
          </a:p>
          <a:p>
            <a:pPr lvl="1">
              <a:buFont typeface="Arial" panose="020B0604020202020204" pitchFamily="34" charset="0"/>
              <a:buChar char="•"/>
            </a:pPr>
            <a:r>
              <a:rPr lang="en-US" sz="1800" b="1" u="sng" dirty="0"/>
              <a:t>R&amp;O is effective 27July20, </a:t>
            </a:r>
          </a:p>
          <a:p>
            <a:pPr marL="457200" lvl="1" indent="0"/>
            <a:r>
              <a:rPr lang="en-US" sz="1400" dirty="0">
                <a:hlinkClick r:id="rId5"/>
              </a:rPr>
              <a:t>https://www.federalregister.gov/documents/2020/05/26/2020-11236/unlicensed-use-of-the-6-ghz-band?utm_campaign=subscription+mailing+list&amp;utm_source=federalregister.gov&amp;utm_medium=email</a:t>
            </a:r>
            <a:endParaRPr lang="en-US" sz="1400" dirty="0"/>
          </a:p>
          <a:p>
            <a:pPr>
              <a:buFont typeface="Arial" panose="020B0604020202020204" pitchFamily="34" charset="0"/>
              <a:buChar char="•"/>
            </a:pPr>
            <a:r>
              <a:rPr lang="en-US" sz="1800" b="0" dirty="0"/>
              <a:t>APCO filed for a Stay </a:t>
            </a:r>
            <a:r>
              <a:rPr lang="en-US" sz="1800" u="sng" dirty="0"/>
              <a:t>and</a:t>
            </a:r>
            <a:r>
              <a:rPr lang="en-US" sz="1800" b="0" dirty="0"/>
              <a:t> Reconsideration</a:t>
            </a:r>
            <a:r>
              <a:rPr lang="en-US" sz="1600" b="0" dirty="0"/>
              <a:t>. </a:t>
            </a:r>
          </a:p>
          <a:p>
            <a:pPr lvl="1">
              <a:buFont typeface="Arial" panose="020B0604020202020204" pitchFamily="34" charset="0"/>
              <a:buChar char="•"/>
            </a:pPr>
            <a:r>
              <a:rPr lang="en-US" sz="1600" b="0" dirty="0"/>
              <a:t>Internal FCC review deadline is today, 04Jun20. </a:t>
            </a:r>
          </a:p>
          <a:p>
            <a:pPr>
              <a:buFont typeface="Arial" panose="020B0604020202020204" pitchFamily="34" charset="0"/>
              <a:buChar char="•"/>
            </a:pPr>
            <a:r>
              <a:rPr lang="en-US" sz="1800" b="0" dirty="0"/>
              <a:t>May see some replies to this petition in the next days.   See 18-295 proceeding link above. </a:t>
            </a:r>
          </a:p>
          <a:p>
            <a:pPr>
              <a:buFont typeface="Arial" panose="020B0604020202020204" pitchFamily="34" charset="0"/>
              <a:buChar char="•"/>
            </a:pPr>
            <a:r>
              <a:rPr lang="en-US" sz="1800" b="0" dirty="0"/>
              <a:t>30 days for FCC to rule on these.  Response to the Stay is first, though may tie it all together, tbd. </a:t>
            </a:r>
          </a:p>
          <a:p>
            <a:pPr>
              <a:buFont typeface="Arial" panose="020B0604020202020204" pitchFamily="34" charset="0"/>
              <a:buChar char="•"/>
            </a:pPr>
            <a:r>
              <a:rPr lang="en-US" sz="1600" b="0" dirty="0"/>
              <a:t>(FNPRM-next slides)</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04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53968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FNPRM 6 GHz-2</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r>
              <a:rPr lang="en-US" sz="1800" b="0" dirty="0"/>
              <a:t>CHAIRMAN PAI PROPOSES NEW RULES FOR THE 6 GHz BAND, UNLEASHING 1,200 MEGAHERTZ FOR UNLICENSED USE</a:t>
            </a:r>
          </a:p>
          <a:p>
            <a:pPr lvl="1">
              <a:buFont typeface="Arial" panose="020B0604020202020204" pitchFamily="34" charset="0"/>
              <a:buChar char="•"/>
            </a:pPr>
            <a:r>
              <a:rPr lang="en-US" sz="1600" dirty="0"/>
              <a:t>FNPRM as approved on 24 Apr 20 is on Mentor:   </a:t>
            </a:r>
            <a:r>
              <a:rPr lang="en-US" sz="1600" b="1" dirty="0"/>
              <a:t>With erratum now, 21May20:  </a:t>
            </a:r>
            <a:r>
              <a:rPr lang="en-US" sz="1400" dirty="0">
                <a:hlinkClick r:id="rId3"/>
              </a:rPr>
              <a:t>https://mentor.ieee.org/802.18/dcn/20/18-20-0062-</a:t>
            </a:r>
            <a:r>
              <a:rPr lang="en-US" sz="1400" dirty="0">
                <a:highlight>
                  <a:srgbClr val="00FFFF"/>
                </a:highlight>
                <a:hlinkClick r:id="rId3"/>
              </a:rPr>
              <a:t>02</a:t>
            </a:r>
            <a:r>
              <a:rPr lang="en-US" sz="1400" dirty="0">
                <a:hlinkClick r:id="rId3"/>
              </a:rPr>
              <a:t>-0000-fcc-r-o-fnprm-promoting-unlicensed-use-of-the-6ghz-band-et-18-295.docx</a:t>
            </a:r>
            <a:r>
              <a:rPr lang="en-US" sz="1400" dirty="0"/>
              <a:t> 			31 Seek Comments</a:t>
            </a:r>
          </a:p>
          <a:p>
            <a:pPr lvl="1">
              <a:buFont typeface="Arial" panose="020B0604020202020204" pitchFamily="34" charset="0"/>
              <a:buChar char="•"/>
            </a:pPr>
            <a:r>
              <a:rPr lang="en-US" sz="1600" dirty="0"/>
              <a:t>In Federal Register today (28</a:t>
            </a:r>
            <a:r>
              <a:rPr lang="en-US" sz="1600" baseline="30000" dirty="0"/>
              <a:t>th</a:t>
            </a:r>
            <a:r>
              <a:rPr lang="en-US" sz="1600" dirty="0"/>
              <a:t>): </a:t>
            </a:r>
            <a:r>
              <a:rPr lang="en-US" sz="1400" dirty="0">
                <a:hlinkClick r:id="rId4"/>
              </a:rPr>
              <a:t>https://www.federalregister.gov/documents/2020/05/28/2020-11320/unlicensed-use-of-the-6-ghz-band?utm_campaign=subscription+mailing+list&amp;utm_source=federalregister.gov&amp;utm_medium=email</a:t>
            </a:r>
            <a:r>
              <a:rPr lang="en-US" sz="1400" dirty="0"/>
              <a:t> </a:t>
            </a:r>
          </a:p>
          <a:p>
            <a:pPr lvl="3">
              <a:buFont typeface="Arial" panose="020B0604020202020204" pitchFamily="34" charset="0"/>
              <a:buChar char="•"/>
            </a:pPr>
            <a:endParaRPr lang="en-US" sz="1200" dirty="0"/>
          </a:p>
          <a:p>
            <a:pPr lvl="1">
              <a:buFont typeface="Arial" panose="020B0604020202020204" pitchFamily="34" charset="0"/>
              <a:buChar char="•"/>
            </a:pPr>
            <a:r>
              <a:rPr lang="en-US" sz="1600" dirty="0"/>
              <a:t>Comments due: 29June20;	 </a:t>
            </a:r>
            <a:r>
              <a:rPr lang="en-US" sz="1600" b="1" dirty="0"/>
              <a:t>Comments from 802.18 by 11June20-next week </a:t>
            </a:r>
          </a:p>
          <a:p>
            <a:pPr lvl="1">
              <a:buFont typeface="Arial" panose="020B0604020202020204" pitchFamily="34" charset="0"/>
              <a:buChar char="•"/>
            </a:pPr>
            <a:r>
              <a:rPr lang="en-US" sz="1600" dirty="0"/>
              <a:t>Reply Comments due:  27July20.</a:t>
            </a:r>
          </a:p>
          <a:p>
            <a:pPr lvl="1">
              <a:buFont typeface="Arial" panose="020B0604020202020204" pitchFamily="34" charset="0"/>
              <a:buChar char="•"/>
            </a:pPr>
            <a:r>
              <a:rPr lang="en-US" sz="1600" dirty="0"/>
              <a:t>Anything for IEEE 802 as a whole to consider? _________ </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Sent out email on reflectors and no comment ready text contributions to date.</a:t>
            </a:r>
          </a:p>
          <a:p>
            <a:pPr>
              <a:buFont typeface="Arial" panose="020B0604020202020204" pitchFamily="34" charset="0"/>
              <a:buChar char="•"/>
            </a:pPr>
            <a:endParaRPr lang="en-US" sz="1200" b="0" dirty="0"/>
          </a:p>
          <a:p>
            <a:pPr>
              <a:buFont typeface="Arial" panose="020B0604020202020204" pitchFamily="34" charset="0"/>
              <a:buChar char="•"/>
            </a:pPr>
            <a:r>
              <a:rPr lang="en-US" sz="1200" dirty="0"/>
              <a:t>From 28May: </a:t>
            </a:r>
            <a:r>
              <a:rPr lang="en-US" sz="1200" b="0" dirty="0"/>
              <a:t>Contention-based protocol maybe? Share with existing broadcast equipment and other unlicensed services.   Can this be used for better coexistence? </a:t>
            </a:r>
          </a:p>
          <a:p>
            <a:pPr>
              <a:buFont typeface="Arial" panose="020B0604020202020204" pitchFamily="34" charset="0"/>
              <a:buChar char="•"/>
            </a:pPr>
            <a:r>
              <a:rPr lang="en-US" sz="1200" b="0" dirty="0"/>
              <a:t>One member sees there are 4 main areas in the FNPRM:  </a:t>
            </a:r>
          </a:p>
          <a:p>
            <a:pPr lvl="1">
              <a:buFont typeface="Arial" panose="020B0604020202020204" pitchFamily="34" charset="0"/>
              <a:buChar char="•"/>
            </a:pPr>
            <a:r>
              <a:rPr lang="en-US" sz="1200" b="0" dirty="0"/>
              <a:t>VLP, PSD LPI, Std. </a:t>
            </a:r>
            <a:r>
              <a:rPr lang="en-US" sz="1200" b="0" dirty="0" err="1"/>
              <a:t>pwr</a:t>
            </a:r>
            <a:r>
              <a:rPr lang="en-US" sz="1200" b="0" dirty="0"/>
              <a:t> </a:t>
            </a:r>
            <a:r>
              <a:rPr lang="en-US" sz="1200" dirty="0"/>
              <a:t>mobile</a:t>
            </a:r>
            <a:r>
              <a:rPr lang="en-US" sz="1200" b="0" dirty="0"/>
              <a:t> AFC, higher power p2p.</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04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856363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Items-1</a:t>
            </a:r>
            <a:endParaRPr lang="en-US" sz="2400" dirty="0"/>
          </a:p>
        </p:txBody>
      </p:sp>
      <p:sp>
        <p:nvSpPr>
          <p:cNvPr id="3" name="Content Placeholder 2"/>
          <p:cNvSpPr>
            <a:spLocks noGrp="1"/>
          </p:cNvSpPr>
          <p:nvPr>
            <p:ph idx="1"/>
          </p:nvPr>
        </p:nvSpPr>
        <p:spPr>
          <a:xfrm>
            <a:off x="685800" y="1096022"/>
            <a:ext cx="8153400" cy="5512522"/>
          </a:xfrm>
        </p:spPr>
        <p:txBody>
          <a:bodyPr/>
          <a:lstStyle/>
          <a:p>
            <a:pPr marL="285750" indent="-285750">
              <a:buFont typeface="Arial" panose="020B0604020202020204" pitchFamily="34" charset="0"/>
              <a:buChar char="•"/>
            </a:pPr>
            <a:r>
              <a:rPr lang="en-US" sz="1800" dirty="0"/>
              <a:t>NTIA RFC on National Strategy to Secure 5G Implementation Plan - FYI</a:t>
            </a:r>
            <a:endParaRPr lang="en-US" sz="1800" b="0" dirty="0">
              <a:solidFill>
                <a:schemeClr val="tx1"/>
              </a:solidFill>
            </a:endParaRPr>
          </a:p>
          <a:p>
            <a:pPr marL="685800" lvl="1">
              <a:buFont typeface="Arial" panose="020B0604020202020204" pitchFamily="34" charset="0"/>
              <a:buChar char="•"/>
            </a:pPr>
            <a:r>
              <a:rPr lang="en-US" sz="1600" dirty="0"/>
              <a:t>The US Government/NTIA is looking at the opportunities and challenges of implementing 5G.  They released a Request for Comment at this link: </a:t>
            </a:r>
            <a:r>
              <a:rPr lang="en-US" sz="1600" u="sng" dirty="0">
                <a:hlinkClick r:id="rId3"/>
              </a:rPr>
              <a:t>https://www.ntia.gov/federal-register-notice/2020/request-comments-national-strategy-secure-5g-implementation-plan</a:t>
            </a:r>
            <a:r>
              <a:rPr lang="en-US" sz="1600" dirty="0"/>
              <a:t>.  The input and responses will likely form a basis for developing/enacting an implementation plan (and includes a security focus). </a:t>
            </a:r>
          </a:p>
          <a:p>
            <a:pPr marL="685800" lvl="1">
              <a:buFont typeface="Arial" panose="020B0604020202020204" pitchFamily="34" charset="0"/>
              <a:buChar char="•"/>
            </a:pPr>
            <a:r>
              <a:rPr lang="en-US" sz="1600" b="0" dirty="0">
                <a:solidFill>
                  <a:schemeClr val="tx1"/>
                </a:solidFill>
              </a:rPr>
              <a:t> Comments due 18 June 2020.  (20 day period seems unusually short…) </a:t>
            </a:r>
          </a:p>
          <a:p>
            <a:pPr lvl="1">
              <a:buFont typeface="Arial" panose="020B0604020202020204" pitchFamily="34" charset="0"/>
              <a:buChar char="•"/>
            </a:pPr>
            <a:r>
              <a:rPr lang="en-US" sz="1600" b="0" dirty="0"/>
              <a:t>In accordance with the Secure 5G and Beyond Act of 2020, the National Telecommunications and Information Administration (NTIA), on behalf of the Executive Branch, is requesting comments to inform the development of an Implementation Plan for the National Strategy to Secure 5G.</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sz="1600" dirty="0">
                <a:solidFill>
                  <a:schemeClr val="tx1"/>
                </a:solidFill>
              </a:rPr>
              <a:t>Mentor:  </a:t>
            </a:r>
            <a:r>
              <a:rPr lang="en-US" sz="1600" dirty="0">
                <a:solidFill>
                  <a:schemeClr val="tx1"/>
                </a:solidFill>
                <a:hlinkClick r:id="rId4"/>
              </a:rPr>
              <a:t>https://mentor.ieee.org/802.18/dcn/20/18-20-0091-00-0000-ntia-rfc-strategy-to-secure-5g-implementation-plan.pdf</a:t>
            </a:r>
            <a:r>
              <a:rPr lang="en-US" sz="1600" dirty="0">
                <a:solidFill>
                  <a:schemeClr val="tx1"/>
                </a:solidFill>
              </a:rPr>
              <a:t>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sz="1600" dirty="0">
                <a:solidFill>
                  <a:schemeClr val="tx1"/>
                </a:solidFill>
              </a:rPr>
              <a:t>All 802 technologies may have a stake in this, it is more than “5G”. </a:t>
            </a:r>
          </a:p>
          <a:p>
            <a:pPr lvl="1">
              <a:buFont typeface="Arial" panose="020B0604020202020204" pitchFamily="34" charset="0"/>
              <a:buChar char="•"/>
            </a:pPr>
            <a:r>
              <a:rPr lang="en-US" sz="1600" b="0" dirty="0">
                <a:solidFill>
                  <a:schemeClr val="tx1"/>
                </a:solidFill>
              </a:rPr>
              <a:t>Much discussion that</a:t>
            </a:r>
            <a:r>
              <a:rPr lang="en-US" sz="1600" dirty="0">
                <a:solidFill>
                  <a:schemeClr val="tx1"/>
                </a:solidFill>
              </a:rPr>
              <a:t> we should look at this more and could we file late? </a:t>
            </a:r>
          </a:p>
          <a:p>
            <a:pPr lvl="1">
              <a:buFont typeface="Arial" panose="020B0604020202020204" pitchFamily="34" charset="0"/>
              <a:buChar char="•"/>
            </a:pPr>
            <a:r>
              <a:rPr lang="en-US" sz="1600" b="0" dirty="0">
                <a:solidFill>
                  <a:schemeClr val="tx1"/>
                </a:solidFill>
              </a:rPr>
              <a:t>Will keep </a:t>
            </a:r>
            <a:r>
              <a:rPr lang="en-US" sz="1600" dirty="0">
                <a:solidFill>
                  <a:schemeClr val="tx1"/>
                </a:solidFill>
              </a:rPr>
              <a:t>active and can we do something.  </a:t>
            </a:r>
            <a:endParaRPr lang="en-US" sz="1600" b="0" dirty="0">
              <a:solidFill>
                <a:schemeClr val="tx1"/>
              </a:solidFill>
            </a:endParaRPr>
          </a:p>
          <a:p>
            <a:pPr marL="685800" lvl="1">
              <a:buFont typeface="Arial" panose="020B0604020202020204" pitchFamily="34" charset="0"/>
              <a:buChar char="•"/>
            </a:pPr>
            <a:endParaRPr lang="en-US" sz="16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04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085145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Items-2</a:t>
            </a:r>
            <a:endParaRPr lang="en-US" sz="2400" dirty="0"/>
          </a:p>
        </p:txBody>
      </p:sp>
      <p:sp>
        <p:nvSpPr>
          <p:cNvPr id="3" name="Content Placeholder 2"/>
          <p:cNvSpPr>
            <a:spLocks noGrp="1"/>
          </p:cNvSpPr>
          <p:nvPr>
            <p:ph idx="1"/>
          </p:nvPr>
        </p:nvSpPr>
        <p:spPr>
          <a:xfrm>
            <a:off x="685800" y="1096022"/>
            <a:ext cx="8153400" cy="5512522"/>
          </a:xfrm>
        </p:spPr>
        <p:txBody>
          <a:bodyPr/>
          <a:lstStyle/>
          <a:p>
            <a:pPr marL="400050" lvl="1" indent="0"/>
            <a:endParaRPr lang="en-US" sz="1600" b="0" dirty="0">
              <a:solidFill>
                <a:schemeClr val="tx1"/>
              </a:solidFill>
            </a:endParaRPr>
          </a:p>
          <a:p>
            <a:pPr marL="285750" indent="-285750">
              <a:buFont typeface="Arial" panose="020B0604020202020204" pitchFamily="34" charset="0"/>
              <a:buChar char="•"/>
            </a:pPr>
            <a:r>
              <a:rPr lang="en-US" sz="1800" b="0" dirty="0">
                <a:solidFill>
                  <a:schemeClr val="tx1"/>
                </a:solidFill>
              </a:rPr>
              <a:t>The 2 ITU-R WP5A submissions (M.1450/M/1801-802.18 approved before) </a:t>
            </a:r>
          </a:p>
          <a:p>
            <a:pPr marL="0" indent="0">
              <a:spcBef>
                <a:spcPts val="0"/>
              </a:spcBef>
            </a:pPr>
            <a:r>
              <a:rPr lang="en-US" sz="1800" b="0" dirty="0">
                <a:solidFill>
                  <a:schemeClr val="tx1"/>
                </a:solidFill>
              </a:rPr>
              <a:t>	was on EC call of 02Jun20 consent agenda:  Motion passed.   </a:t>
            </a:r>
          </a:p>
          <a:p>
            <a:pPr marL="685800" lvl="1">
              <a:buFont typeface="Arial" panose="020B0604020202020204" pitchFamily="34" charset="0"/>
              <a:buChar char="•"/>
            </a:pPr>
            <a:r>
              <a:rPr lang="en-US" sz="1600" dirty="0">
                <a:solidFill>
                  <a:schemeClr val="tx1"/>
                </a:solidFill>
              </a:rPr>
              <a:t>Will prepare copies to get to ITU-R Liaison for early July submission.</a:t>
            </a:r>
          </a:p>
          <a:p>
            <a:pPr marL="685800" lvl="1">
              <a:buFont typeface="Arial" panose="020B0604020202020204" pitchFamily="34" charset="0"/>
              <a:buChar char="•"/>
            </a:pPr>
            <a:r>
              <a:rPr lang="en-US" sz="1600" dirty="0">
                <a:solidFill>
                  <a:schemeClr val="tx1"/>
                </a:solidFill>
              </a:rPr>
              <a:t>Will watch ITU-R WP5A meeting dates in case we want to delay submission.  </a:t>
            </a:r>
          </a:p>
          <a:p>
            <a:pPr marL="685800" lvl="1">
              <a:spcBef>
                <a:spcPts val="0"/>
              </a:spcBef>
              <a:buFont typeface="Arial" panose="020B0604020202020204" pitchFamily="34" charset="0"/>
              <a:buChar char="•"/>
            </a:pPr>
            <a:r>
              <a:rPr lang="en-US" sz="1600" dirty="0">
                <a:solidFill>
                  <a:schemeClr val="tx1"/>
                </a:solidFill>
              </a:rPr>
              <a:t>As of today (04Jun20): 			</a:t>
            </a:r>
            <a:r>
              <a:rPr lang="en-US" sz="1600" dirty="0">
                <a:hlinkClick r:id="rId3"/>
              </a:rPr>
              <a:t>Monday 2020-07-20 - Thursday 2020-07-30</a:t>
            </a:r>
            <a:endParaRPr lang="en-US" sz="1600" dirty="0"/>
          </a:p>
          <a:p>
            <a:pPr lvl="2">
              <a:spcBef>
                <a:spcPts val="0"/>
              </a:spcBef>
            </a:pPr>
            <a:r>
              <a:rPr lang="en-US" sz="1600" dirty="0"/>
              <a:t>Place : Switzerland [Geneva]		Status : Confirmed - </a:t>
            </a:r>
            <a:r>
              <a:rPr lang="en-US" sz="1600" dirty="0">
                <a:hlinkClick r:id="rId4"/>
              </a:rPr>
              <a:t>Add to Calendar</a:t>
            </a:r>
            <a:r>
              <a:rPr lang="en-US" sz="1800" b="0" dirty="0"/>
              <a:t> </a:t>
            </a:r>
          </a:p>
          <a:p>
            <a:pPr marL="285750" indent="-285750">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04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1671849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altLang="en-US" sz="1800" dirty="0">
                <a:solidFill>
                  <a:srgbClr val="00B0F0"/>
                </a:solidFill>
              </a:rPr>
              <a:t>  NTIA RFC, should we/can we file something? </a:t>
            </a:r>
          </a:p>
          <a:p>
            <a:pPr marL="285750" indent="-285750">
              <a:buFont typeface="Wingdings" panose="05000000000000000000" pitchFamily="2" charset="2"/>
              <a:buChar char="q"/>
            </a:pPr>
            <a:r>
              <a:rPr lang="en-US" sz="1800" dirty="0">
                <a:solidFill>
                  <a:srgbClr val="00B0F0"/>
                </a:solidFill>
              </a:rPr>
              <a:t> </a:t>
            </a:r>
          </a:p>
          <a:p>
            <a:pPr marL="285750" indent="-285750">
              <a:buFont typeface="Wingdings" panose="05000000000000000000" pitchFamily="2" charset="2"/>
              <a:buChar char="q"/>
            </a:pPr>
            <a:r>
              <a:rPr lang="en-US" sz="1800" dirty="0">
                <a:solidFill>
                  <a:srgbClr val="00B0F0"/>
                </a:solidFill>
              </a:rPr>
              <a:t> </a:t>
            </a: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04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04 Jun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0340"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0341"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285750" indent="-285750">
              <a:buFont typeface="Arial" panose="020B0604020202020204" pitchFamily="34" charset="0"/>
              <a:buChar char="•"/>
            </a:pPr>
            <a:endParaRPr lang="en-US" sz="1800" b="0" dirty="0">
              <a:solidFill>
                <a:schemeClr val="tx1"/>
              </a:solidFill>
            </a:endParaRPr>
          </a:p>
          <a:p>
            <a:pPr marL="285750" indent="-285750">
              <a:buFont typeface="Arial" panose="020B0604020202020204" pitchFamily="34" charset="0"/>
              <a:buChar char="•"/>
            </a:pPr>
            <a:r>
              <a:rPr lang="en-US" sz="1800" b="0" dirty="0">
                <a:solidFill>
                  <a:schemeClr val="tx1"/>
                </a:solidFill>
              </a:rPr>
              <a:t>FYI: The IEEE is continuing with an RFP (3</a:t>
            </a:r>
            <a:r>
              <a:rPr lang="en-US" sz="1800" b="0" baseline="30000" dirty="0">
                <a:solidFill>
                  <a:schemeClr val="tx1"/>
                </a:solidFill>
              </a:rPr>
              <a:t>rd</a:t>
            </a:r>
            <a:r>
              <a:rPr lang="en-US" sz="1800" b="0" dirty="0">
                <a:solidFill>
                  <a:schemeClr val="tx1"/>
                </a:solidFill>
              </a:rPr>
              <a:t> parties to put the requirements together) process for a Mentor replacement.  Have not seen an overall timeline.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r>
              <a:rPr lang="en-US" sz="1800" b="0" dirty="0">
                <a:solidFill>
                  <a:schemeClr val="tx1"/>
                </a:solidFill>
              </a:rPr>
              <a:t>present:  14</a:t>
            </a:r>
          </a:p>
          <a:p>
            <a:pPr marL="285750" indent="-285750">
              <a:buFont typeface="Arial" panose="020B0604020202020204" pitchFamily="34" charset="0"/>
              <a:buChar char="•"/>
            </a:pPr>
            <a:r>
              <a:rPr lang="en-US" sz="1800" b="0" dirty="0">
                <a:solidFill>
                  <a:schemeClr val="tx1"/>
                </a:solidFill>
              </a:rPr>
              <a:t>voters:  12</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04 Jun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a:buFont typeface="Arial" panose="020B0604020202020204" pitchFamily="34" charset="0"/>
              <a:buChar char="•"/>
            </a:pPr>
            <a:r>
              <a:rPr lang="en-US" sz="2000" dirty="0"/>
              <a:t>Next weekly teleconference </a:t>
            </a:r>
            <a:r>
              <a:rPr lang="en-US" sz="1400" dirty="0"/>
              <a:t>(scheduled to 03sep)</a:t>
            </a:r>
            <a:r>
              <a:rPr lang="en-US" sz="2000" dirty="0"/>
              <a:t>: 11Jun20–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https://mentor.ieee.org/802.18/dcn/16/18-16-0038-15-0000-teleconference-call-in-info.pptx</a:t>
            </a:r>
            <a:r>
              <a:rPr lang="en-US" sz="1800" dirty="0"/>
              <a:t>  </a:t>
            </a:r>
            <a:r>
              <a:rPr lang="en-US" altLang="en-US" sz="1800" dirty="0"/>
              <a:t>(</a:t>
            </a:r>
            <a:r>
              <a:rPr lang="en-US" altLang="en-US" sz="1800" i="1" u="sng" dirty="0"/>
              <a:t>or latest)</a:t>
            </a:r>
            <a:r>
              <a:rPr lang="en-US" altLang="en-US" sz="1400" i="1" dirty="0"/>
              <a:t>  </a:t>
            </a:r>
            <a:r>
              <a:rPr lang="en-US" altLang="en-US" sz="1800" b="1" i="1" dirty="0"/>
              <a:t>(new – starting 14 May 20)</a:t>
            </a:r>
          </a:p>
          <a:p>
            <a:pPr lvl="2">
              <a:buFont typeface="Arial" panose="020B0604020202020204" pitchFamily="34" charset="0"/>
              <a:buChar char="•"/>
            </a:pPr>
            <a:r>
              <a:rPr lang="en-US" altLang="en-US" sz="1600" dirty="0"/>
              <a:t>Or back up slide in this agenda. </a:t>
            </a:r>
          </a:p>
          <a:p>
            <a:pPr lvl="1">
              <a:buFont typeface="Arial" panose="020B0604020202020204" pitchFamily="34" charset="0"/>
              <a:buChar char="•"/>
            </a:pPr>
            <a:r>
              <a:rPr lang="en-US" sz="1800" dirty="0"/>
              <a:t>All late changes/cancellations will be sent out to the 802.18 list server. </a:t>
            </a:r>
          </a:p>
          <a:p>
            <a:pPr lvl="1">
              <a:buFont typeface="Arial" panose="020B0604020202020204" pitchFamily="34" charset="0"/>
              <a:buChar char="•"/>
            </a:pPr>
            <a:r>
              <a:rPr lang="en-US" sz="1400" dirty="0"/>
              <a:t>Now on the IEEE </a:t>
            </a:r>
            <a:r>
              <a:rPr lang="en-US" sz="1400" dirty="0" err="1"/>
              <a:t>Webex</a:t>
            </a:r>
            <a:r>
              <a:rPr lang="en-US" sz="1400" dirty="0"/>
              <a:t> teleconference calendar:  </a:t>
            </a:r>
            <a:r>
              <a:rPr lang="en-US" sz="1400" dirty="0">
                <a:hlinkClick r:id="rId3"/>
              </a:rPr>
              <a:t>http://ieee802.org/802tele_calendar.html</a:t>
            </a:r>
            <a:endParaRPr lang="en-US" sz="1400" dirty="0"/>
          </a:p>
          <a:p>
            <a:pPr lvl="1">
              <a:buFont typeface="Arial" panose="020B0604020202020204" pitchFamily="34" charset="0"/>
              <a:buChar char="•"/>
            </a:pPr>
            <a:r>
              <a:rPr lang="en-US" sz="1400" dirty="0"/>
              <a:t>And Overall schedule, works in progress: </a:t>
            </a:r>
            <a:r>
              <a:rPr lang="en-US" sz="1400" dirty="0">
                <a:hlinkClick r:id="rId4"/>
              </a:rPr>
              <a:t>http://ieee802.org/16/cal-temp.html</a:t>
            </a:r>
            <a:endParaRPr lang="en-US" sz="1400" dirty="0"/>
          </a:p>
          <a:p>
            <a:pPr lvl="1">
              <a:buFont typeface="Arial" panose="020B0604020202020204" pitchFamily="34" charset="0"/>
              <a:buChar char="•"/>
            </a:pPr>
            <a:endParaRPr lang="en-US" sz="1800" b="1" u="sng" dirty="0">
              <a:solidFill>
                <a:schemeClr val="accent1">
                  <a:lumMod val="50000"/>
                </a:schemeClr>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15:59et (Sorry, we ran long…) </a:t>
            </a:r>
          </a:p>
          <a:p>
            <a:pPr lvl="1">
              <a:buFont typeface="Arial" panose="020B0604020202020204" pitchFamily="34" charset="0"/>
              <a:buChar char="•"/>
            </a:pPr>
            <a:endParaRPr lang="en-US" sz="1000" b="0" dirty="0"/>
          </a:p>
          <a:p>
            <a:pPr>
              <a:buFont typeface="Arial" panose="020B0604020202020204" pitchFamily="34" charset="0"/>
              <a:buChar char="•"/>
            </a:pPr>
            <a:r>
              <a:rPr lang="en-US" sz="1800" u="sng" dirty="0"/>
              <a:t>The next face to face meeting is tbd.   Note,  Montreal in July is cancelled. </a:t>
            </a:r>
            <a:endParaRPr lang="en-US" sz="16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Jun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04 Jun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04 Jun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79898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t>Seat4-802.18 weekly teleconference call-in</a:t>
            </a:r>
          </a:p>
          <a:p>
            <a:pPr>
              <a:spcBef>
                <a:spcPts val="0"/>
              </a:spcBef>
            </a:pPr>
            <a:r>
              <a:rPr lang="en-US" sz="1400" dirty="0"/>
              <a:t>When	14May20 to 04Sep20,   noon-13:00-pt,  15:00-16:00-et</a:t>
            </a:r>
          </a:p>
          <a:p>
            <a:pPr>
              <a:spcBef>
                <a:spcPts val="0"/>
              </a:spcBef>
            </a:pPr>
            <a:r>
              <a:rPr lang="en-US" sz="1400" dirty="0"/>
              <a:t>	note:  IEEE </a:t>
            </a:r>
            <a:r>
              <a:rPr lang="en-US" sz="1400" dirty="0" err="1"/>
              <a:t>webex</a:t>
            </a:r>
            <a:r>
              <a:rPr lang="en-US" sz="1400" dirty="0"/>
              <a:t> may change md-August 2020, tbd</a:t>
            </a:r>
          </a:p>
          <a:p>
            <a:pPr>
              <a:spcBef>
                <a:spcPts val="0"/>
              </a:spcBef>
            </a:pPr>
            <a:r>
              <a:rPr lang="en-US" sz="1400" dirty="0"/>
              <a:t>Where</a:t>
            </a:r>
          </a:p>
          <a:p>
            <a:pPr>
              <a:spcBef>
                <a:spcPts val="0"/>
              </a:spcBef>
            </a:pPr>
            <a:r>
              <a:rPr lang="en-US" sz="1400" u="sng" dirty="0">
                <a:hlinkClick r:id="rId2"/>
              </a:rPr>
              <a:t>https://ieee802.my.webex.com/ieee802.my/j.php?MTID=mc65329f017bd7a77e763eeb88cf0a699</a:t>
            </a:r>
            <a:r>
              <a:rPr lang="en-US" sz="1400" dirty="0"/>
              <a:t>  (</a:t>
            </a:r>
            <a:r>
              <a:rPr lang="en-US" sz="1400" u="sng" dirty="0">
                <a:hlinkClick r:id="rId3"/>
              </a:rPr>
              <a:t>map</a:t>
            </a:r>
            <a:r>
              <a:rPr lang="en-US" sz="1400" dirty="0"/>
              <a:t>)</a:t>
            </a:r>
          </a:p>
          <a:p>
            <a:pPr>
              <a:spcBef>
                <a:spcPts val="0"/>
              </a:spcBef>
            </a:pPr>
            <a:r>
              <a:rPr lang="en-US" sz="1400" dirty="0"/>
              <a:t>Description JOIN WEBEX MEETING </a:t>
            </a:r>
            <a:r>
              <a:rPr lang="en-US" sz="1400" u="sng" dirty="0">
                <a:hlinkClick r:id="rId2"/>
              </a:rPr>
              <a:t>https://ieee802.my.webex.com/ieee802.my/j.php?MTID=mc65329f017bd7a77e763eeb88cf0a699</a:t>
            </a:r>
            <a:r>
              <a:rPr lang="en-US" sz="1400" dirty="0"/>
              <a:t> </a:t>
            </a:r>
          </a:p>
          <a:p>
            <a:pPr>
              <a:spcBef>
                <a:spcPts val="0"/>
              </a:spcBef>
            </a:pPr>
            <a:endParaRPr lang="en-US" sz="1400" dirty="0"/>
          </a:p>
          <a:p>
            <a:pPr>
              <a:spcBef>
                <a:spcPts val="0"/>
              </a:spcBef>
            </a:pPr>
            <a:r>
              <a:rPr lang="en-US" sz="1600" dirty="0"/>
              <a:t>Meeting number (access code): 796 860 468 		Meeting password: rrtag20b </a:t>
            </a:r>
            <a:endParaRPr lang="en-US" sz="1400" dirty="0"/>
          </a:p>
          <a:p>
            <a:pPr>
              <a:spcBef>
                <a:spcPts val="0"/>
              </a:spcBef>
            </a:pPr>
            <a:r>
              <a:rPr lang="en-US" sz="1400" dirty="0"/>
              <a:t> </a:t>
            </a:r>
          </a:p>
          <a:p>
            <a:pPr>
              <a:spcBef>
                <a:spcPts val="0"/>
              </a:spcBef>
            </a:pPr>
            <a:r>
              <a:rPr lang="en-US" sz="1400" dirty="0"/>
              <a:t>JOIN BY PHONE +1-510-338-9438 USA Toll </a:t>
            </a:r>
          </a:p>
          <a:p>
            <a:pPr>
              <a:spcBef>
                <a:spcPts val="0"/>
              </a:spcBef>
            </a:pPr>
            <a:r>
              <a:rPr lang="en-US" sz="1400" dirty="0"/>
              <a:t>Tap here to call (mobile phones only, hosts not supported): </a:t>
            </a:r>
          </a:p>
          <a:p>
            <a:pPr>
              <a:spcBef>
                <a:spcPts val="0"/>
              </a:spcBef>
            </a:pPr>
            <a:r>
              <a:rPr lang="en-US" sz="1400" dirty="0" err="1"/>
              <a:t>tel</a:t>
            </a:r>
            <a:r>
              <a:rPr lang="en-US" sz="1400" dirty="0"/>
              <a:t>:%2B1-510-338-9438,,*01*796860468%23%23*01* +44-20-3198-8144 UK </a:t>
            </a:r>
          </a:p>
          <a:p>
            <a:pPr>
              <a:spcBef>
                <a:spcPts val="0"/>
              </a:spcBef>
            </a:pPr>
            <a:r>
              <a:rPr lang="en-US" sz="1400" dirty="0"/>
              <a:t>Toll Tap here to call (mobile phones only, hosts not supported): </a:t>
            </a:r>
            <a:r>
              <a:rPr lang="en-US" sz="1400" u="sng" dirty="0" err="1">
                <a:hlinkClick r:id="rId4"/>
              </a:rPr>
              <a:t>tel</a:t>
            </a:r>
            <a:r>
              <a:rPr lang="en-US" sz="1400" u="sng" dirty="0">
                <a:hlinkClick r:id="rId4"/>
              </a:rPr>
              <a:t>:%2B44-20-3198-8144,,*01*796860468%23%23*01*</a:t>
            </a:r>
            <a:r>
              <a:rPr lang="en-US" sz="1400" dirty="0"/>
              <a:t> </a:t>
            </a:r>
          </a:p>
          <a:p>
            <a:pPr>
              <a:spcBef>
                <a:spcPts val="0"/>
              </a:spcBef>
            </a:pPr>
            <a:r>
              <a:rPr lang="en-US" sz="1400" dirty="0"/>
              <a:t> </a:t>
            </a:r>
          </a:p>
          <a:p>
            <a:pPr>
              <a:spcBef>
                <a:spcPts val="0"/>
              </a:spcBef>
            </a:pPr>
            <a:r>
              <a:rPr lang="en-US" sz="1400" dirty="0"/>
              <a:t>Global call-in numbers https://ieee802.my.webex.com/ieee802.my/globalcallin.php?MTID=m3d9294e033585bf9580e6de28861cf5e Can't join the meeting? </a:t>
            </a:r>
          </a:p>
          <a:p>
            <a:pPr>
              <a:spcBef>
                <a:spcPts val="0"/>
              </a:spcBef>
            </a:pPr>
            <a:r>
              <a:rPr lang="en-US" sz="1400" u="sng" dirty="0">
                <a:hlinkClick r:id="rId5"/>
              </a:rPr>
              <a:t>https://collaborationhelp.cisco.com/article/WBX000029055</a:t>
            </a:r>
            <a:r>
              <a:rPr lang="en-US" sz="1400" dirty="0"/>
              <a:t> </a:t>
            </a:r>
          </a:p>
          <a:p>
            <a:pPr>
              <a:spcBef>
                <a:spcPts val="0"/>
              </a:spcBef>
            </a:pPr>
            <a:r>
              <a:rPr lang="en-US" sz="1400" dirty="0"/>
              <a:t> </a:t>
            </a:r>
          </a:p>
          <a:p>
            <a:pPr>
              <a:spcBef>
                <a:spcPts val="0"/>
              </a:spcBef>
            </a:pPr>
            <a:r>
              <a:rPr lang="en-US" sz="1400" dirty="0"/>
              <a:t>IMPORTANT NOTICE: </a:t>
            </a:r>
          </a:p>
          <a:p>
            <a:pPr>
              <a:spcBef>
                <a:spcPts val="0"/>
              </a:spcBef>
            </a:pPr>
            <a:r>
              <a:rPr lang="en-US" sz="1400" dirty="0"/>
              <a:t>Please note that this </a:t>
            </a:r>
            <a:r>
              <a:rPr lang="en-US" sz="1400" dirty="0" err="1"/>
              <a:t>Webex</a:t>
            </a:r>
            <a:r>
              <a:rPr lang="en-US" sz="1400" dirty="0"/>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endParaRPr lang="en-US" sz="1800" kern="0" dirty="0"/>
          </a:p>
        </p:txBody>
      </p:sp>
    </p:spTree>
    <p:extLst>
      <p:ext uri="{BB962C8B-B14F-4D97-AF65-F5344CB8AC3E}">
        <p14:creationId xmlns:p14="http://schemas.microsoft.com/office/powerpoint/2010/main" val="37882122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Calendars</a:t>
            </a:r>
            <a:endParaRPr lang="en-US" sz="2400" dirty="0"/>
          </a:p>
        </p:txBody>
      </p:sp>
      <p:sp>
        <p:nvSpPr>
          <p:cNvPr id="3" name="Content Placeholder 2"/>
          <p:cNvSpPr>
            <a:spLocks noGrp="1"/>
          </p:cNvSpPr>
          <p:nvPr>
            <p:ph idx="1"/>
          </p:nvPr>
        </p:nvSpPr>
        <p:spPr>
          <a:xfrm>
            <a:off x="685800" y="1096022"/>
            <a:ext cx="8153400" cy="5512522"/>
          </a:xfrm>
        </p:spPr>
        <p:txBody>
          <a:bodyPr/>
          <a:lstStyle/>
          <a:p>
            <a:pPr marL="285750" indent="-285750">
              <a:buFont typeface="Arial" panose="020B0604020202020204" pitchFamily="34" charset="0"/>
              <a:buChar char="•"/>
            </a:pPr>
            <a:endParaRPr lang="en-US" sz="1800" b="0" dirty="0"/>
          </a:p>
          <a:p>
            <a:pPr>
              <a:buFont typeface="Arial" panose="020B0604020202020204" pitchFamily="34" charset="0"/>
              <a:buChar char="•"/>
            </a:pPr>
            <a:r>
              <a:rPr lang="en-US" sz="1800" dirty="0"/>
              <a:t>#1 - Official </a:t>
            </a:r>
            <a:r>
              <a:rPr lang="en-US" sz="1800" dirty="0" err="1">
                <a:highlight>
                  <a:srgbClr val="FFFF00"/>
                </a:highlight>
              </a:rPr>
              <a:t>Webex</a:t>
            </a:r>
            <a:r>
              <a:rPr lang="en-US" sz="1800" dirty="0">
                <a:highlight>
                  <a:srgbClr val="FFFF00"/>
                </a:highlight>
              </a:rPr>
              <a:t> </a:t>
            </a:r>
            <a:r>
              <a:rPr lang="en-US" sz="1800" dirty="0"/>
              <a:t>calendar for IEEE 802 </a:t>
            </a:r>
            <a:r>
              <a:rPr lang="en-US" sz="1800" dirty="0" err="1"/>
              <a:t>Webex</a:t>
            </a:r>
            <a:r>
              <a:rPr lang="en-US" sz="1800" dirty="0"/>
              <a:t> meetings through mid-Aug. </a:t>
            </a:r>
          </a:p>
          <a:p>
            <a:pPr>
              <a:buFont typeface="Arial" panose="020B0604020202020204" pitchFamily="34" charset="0"/>
              <a:buChar char="•"/>
            </a:pPr>
            <a:r>
              <a:rPr lang="en-US" sz="1800" b="0" u="sng" dirty="0">
                <a:hlinkClick r:id="rId3"/>
              </a:rPr>
              <a:t>http://ieee802.org/802tele_calendar.html</a:t>
            </a:r>
            <a:endParaRPr lang="en-US" sz="1800" b="0" u="sng" dirty="0"/>
          </a:p>
          <a:p>
            <a:pPr lvl="1">
              <a:buFont typeface="Arial" panose="020B0604020202020204" pitchFamily="34" charset="0"/>
              <a:buChar char="•"/>
            </a:pPr>
            <a:r>
              <a:rPr lang="en-US" sz="1600" dirty="0"/>
              <a:t>Note:  </a:t>
            </a:r>
            <a:r>
              <a:rPr lang="en-US" sz="1600" dirty="0" err="1"/>
              <a:t>Webex</a:t>
            </a:r>
            <a:r>
              <a:rPr lang="en-US" sz="1600" dirty="0"/>
              <a:t> will be changing mid-August, looking to go to IEEE  </a:t>
            </a:r>
            <a:r>
              <a:rPr lang="en-US" sz="1600" dirty="0" err="1"/>
              <a:t>Webex</a:t>
            </a:r>
            <a:r>
              <a:rPr lang="en-US" sz="1600" dirty="0"/>
              <a:t>, from the IEEE 802 </a:t>
            </a:r>
            <a:r>
              <a:rPr lang="en-US" sz="1600" dirty="0" err="1"/>
              <a:t>Webex</a:t>
            </a:r>
            <a:r>
              <a:rPr lang="en-US" sz="1600" dirty="0"/>
              <a:t>.  More details coming. </a:t>
            </a:r>
            <a:endParaRPr lang="en-US" sz="1600" b="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#2 - LMSC working on a new </a:t>
            </a:r>
            <a:r>
              <a:rPr lang="en-US" sz="1800" dirty="0">
                <a:highlight>
                  <a:srgbClr val="FFFF00"/>
                </a:highlight>
              </a:rPr>
              <a:t>overall </a:t>
            </a:r>
            <a:r>
              <a:rPr lang="en-US" sz="1800" dirty="0"/>
              <a:t>IEEE 802 calendar, it is sill in a temporary spot  (under 802.16):   </a:t>
            </a:r>
            <a:r>
              <a:rPr lang="en-US" sz="1800" dirty="0">
                <a:hlinkClick r:id="rId4"/>
              </a:rPr>
              <a:t>http://ieee802.org/16/cal-temp.html</a:t>
            </a:r>
            <a:r>
              <a:rPr lang="en-US" sz="1800" dirty="0"/>
              <a:t> </a:t>
            </a:r>
          </a:p>
          <a:p>
            <a:pPr lvl="1">
              <a:buFont typeface="Arial" panose="020B0604020202020204" pitchFamily="34" charset="0"/>
              <a:buChar char="•"/>
            </a:pPr>
            <a:r>
              <a:rPr lang="en-US" sz="1600" dirty="0"/>
              <a:t>Top right corner there is drop down and can get to 802.18 only, in the different views. </a:t>
            </a:r>
          </a:p>
          <a:p>
            <a:pPr lvl="1">
              <a:buFont typeface="Arial" panose="020B0604020202020204" pitchFamily="34" charset="0"/>
              <a:buChar char="•"/>
            </a:pPr>
            <a:r>
              <a:rPr lang="en-US" sz="1600" dirty="0"/>
              <a:t>Or at the bottom is a link to the 802.18 calendar used. </a:t>
            </a:r>
          </a:p>
          <a:p>
            <a:pPr lvl="2">
              <a:buFont typeface="Arial" panose="020B0604020202020204" pitchFamily="34" charset="0"/>
              <a:buChar char="•"/>
            </a:pPr>
            <a:r>
              <a:rPr lang="en-US" sz="1600" dirty="0">
                <a:hlinkClick r:id="rId5"/>
              </a:rPr>
              <a:t>IEEE 802.18 WG Calendar (tentative)</a:t>
            </a:r>
            <a:endParaRPr lang="en-US" sz="1600" dirty="0"/>
          </a:p>
          <a:p>
            <a:pPr lvl="1">
              <a:buFont typeface="Arial" panose="020B0604020202020204" pitchFamily="34" charset="0"/>
              <a:buChar char="•"/>
            </a:pPr>
            <a:r>
              <a:rPr lang="en-US" sz="1600" dirty="0"/>
              <a:t>Which is only on the 802.18 home page now also. </a:t>
            </a:r>
          </a:p>
          <a:p>
            <a:pPr lvl="1">
              <a:buFont typeface="Arial" panose="020B0604020202020204" pitchFamily="34" charset="0"/>
              <a:buChar char="•"/>
            </a:pPr>
            <a:r>
              <a:rPr lang="en-US" sz="1600" b="1" dirty="0">
                <a:solidFill>
                  <a:schemeClr val="accent5">
                    <a:lumMod val="75000"/>
                  </a:schemeClr>
                </a:solidFill>
              </a:rPr>
              <a:t>Schedule of Teleconferences and Face to Faces:  </a:t>
            </a:r>
            <a:br>
              <a:rPr lang="en-US" sz="1600" b="1" dirty="0">
                <a:solidFill>
                  <a:schemeClr val="accent5">
                    <a:lumMod val="75000"/>
                  </a:schemeClr>
                </a:solidFill>
              </a:rPr>
            </a:br>
            <a:r>
              <a:rPr lang="en-US" sz="1600" u="sng" dirty="0">
                <a:hlinkClick r:id="rId5"/>
              </a:rPr>
              <a:t>&lt;&lt;click here for full calendar&gt;&gt;</a:t>
            </a:r>
            <a:r>
              <a:rPr lang="en-US" sz="1600" b="1" dirty="0"/>
              <a:t> select meeting, go to more details near bottom</a:t>
            </a:r>
            <a:endParaRPr lang="en-US" sz="1600" dirty="0"/>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04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4006026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and FNPRM 6GHz -2</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800" b="0" dirty="0"/>
          </a:p>
          <a:p>
            <a:pPr>
              <a:buFont typeface="Arial" panose="020B0604020202020204" pitchFamily="34" charset="0"/>
              <a:buChar char="•"/>
            </a:pPr>
            <a:r>
              <a:rPr lang="en-US" sz="1800" b="0" dirty="0"/>
              <a:t>On this web page, the voted-on PDF and commission statements are expected Friday 24 April;</a:t>
            </a:r>
          </a:p>
          <a:p>
            <a:pPr>
              <a:buFont typeface="Arial" panose="020B0604020202020204" pitchFamily="34" charset="0"/>
              <a:buChar char="•"/>
            </a:pPr>
            <a:r>
              <a:rPr lang="en-US" sz="1800" dirty="0">
                <a:hlinkClick r:id="rId3"/>
              </a:rPr>
              <a:t>https://www.fcc.gov/document/promoting-unlicensed-use-6-ghz-band-0</a:t>
            </a:r>
            <a:r>
              <a:rPr lang="en-US" sz="1800" dirty="0"/>
              <a:t> </a:t>
            </a:r>
          </a:p>
          <a:p>
            <a:pPr>
              <a:buFont typeface="Arial" panose="020B0604020202020204" pitchFamily="34" charset="0"/>
              <a:buChar char="•"/>
            </a:pPr>
            <a:r>
              <a:rPr lang="en-US" sz="1400" dirty="0">
                <a:hlinkClick r:id="rId4"/>
              </a:rPr>
              <a:t>https://www.federalregister.gov/documents/2020/04/24/2020-08724/open-commission-meeting-by-teleconference-thursday-april-23-2020?utm_campaign=subscription+mailing+list&amp;utm_source=federalregister.gov&amp;utm_medium=email</a:t>
            </a:r>
            <a:r>
              <a:rPr lang="en-US" sz="1400" dirty="0"/>
              <a:t> </a:t>
            </a:r>
            <a:endParaRPr lang="en-US" sz="1400" b="0" dirty="0"/>
          </a:p>
          <a:p>
            <a:pPr>
              <a:buFont typeface="Arial" panose="020B0604020202020204" pitchFamily="34" charset="0"/>
              <a:buChar char="•"/>
            </a:pPr>
            <a:r>
              <a:rPr lang="en-US" sz="1800" b="0" dirty="0"/>
              <a:t>Some quick points discussed in our teleconference. </a:t>
            </a:r>
          </a:p>
          <a:p>
            <a:pPr>
              <a:buFont typeface="Arial" panose="020B0604020202020204" pitchFamily="34" charset="0"/>
              <a:buChar char="•"/>
            </a:pPr>
            <a:r>
              <a:rPr lang="en-US" sz="1800" b="0" dirty="0"/>
              <a:t>Client was to be 6 dB below APs (dynamic)</a:t>
            </a:r>
          </a:p>
          <a:p>
            <a:pPr lvl="1">
              <a:buFont typeface="Arial" panose="020B0604020202020204" pitchFamily="34" charset="0"/>
              <a:buChar char="•"/>
            </a:pPr>
            <a:r>
              <a:rPr lang="en-US" sz="1600" b="0" dirty="0"/>
              <a:t>However it returned to a fixed power limit for Client.  </a:t>
            </a:r>
            <a:r>
              <a:rPr lang="en-US" sz="1600" dirty="0"/>
              <a:t>T</a:t>
            </a:r>
            <a:r>
              <a:rPr lang="en-US" sz="1600" b="0" dirty="0"/>
              <a:t>his is new  and need to find the details. </a:t>
            </a:r>
          </a:p>
          <a:p>
            <a:pPr>
              <a:buFont typeface="Arial" panose="020B0604020202020204" pitchFamily="34" charset="0"/>
              <a:buChar char="•"/>
            </a:pPr>
            <a:r>
              <a:rPr lang="en-US" sz="1800" b="0" dirty="0"/>
              <a:t>Need to review the FNPMR about indoor clients. </a:t>
            </a:r>
          </a:p>
          <a:p>
            <a:pPr>
              <a:buFont typeface="Arial" panose="020B0604020202020204" pitchFamily="34" charset="0"/>
              <a:buChar char="•"/>
            </a:pPr>
            <a:r>
              <a:rPr lang="en-US" sz="1800" b="0" dirty="0"/>
              <a:t>Portable (as a Master) under AFC control, should look at that also. </a:t>
            </a:r>
          </a:p>
          <a:p>
            <a:pPr>
              <a:buFont typeface="Arial" panose="020B0604020202020204" pitchFamily="34" charset="0"/>
              <a:buChar char="•"/>
            </a:pPr>
            <a:r>
              <a:rPr lang="en-US" sz="1800" b="0" dirty="0"/>
              <a:t>Need to watch for updates to the related KDBs as they come,  with lower level details. </a:t>
            </a:r>
          </a:p>
          <a:p>
            <a:pPr lvl="1">
              <a:buFont typeface="Arial" panose="020B0604020202020204" pitchFamily="34" charset="0"/>
              <a:buChar char="•"/>
            </a:pPr>
            <a:r>
              <a:rPr lang="en-US" sz="1400" dirty="0"/>
              <a:t>.e.g. </a:t>
            </a:r>
            <a:r>
              <a:rPr lang="en-US" sz="1400" b="0" dirty="0"/>
              <a:t>KDB 905462 d03 (</a:t>
            </a:r>
            <a:r>
              <a:rPr lang="en-US" sz="1400" dirty="0"/>
              <a:t>U-NII CLIENT DEVICES WITHOUT RADAR DETECTION CAPABILITY) </a:t>
            </a:r>
            <a:r>
              <a:rPr lang="en-US" sz="1400" b="0" dirty="0"/>
              <a:t>from the previous rules. To cover all the </a:t>
            </a:r>
            <a:r>
              <a:rPr lang="en-US" sz="1400" dirty="0"/>
              <a:t>U-NII bands, these new ones will need to be added.  </a:t>
            </a:r>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04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76485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04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200" u="sng" dirty="0"/>
              <a:t>Motion:</a:t>
            </a:r>
            <a:r>
              <a:rPr lang="en-US" sz="1200" dirty="0"/>
              <a:t> </a:t>
            </a:r>
            <a:r>
              <a:rPr lang="en-US" sz="1200" b="0" dirty="0"/>
              <a:t>Move to approve document </a:t>
            </a:r>
            <a:r>
              <a:rPr lang="en-US" sz="1200" b="0" u="sng" dirty="0">
                <a:hlinkClick r:id="rId3"/>
              </a:rPr>
              <a:t>https://mentor.ieee.org/802.18/dcn/20/18-20-0052-00-0000-itu-r-sm-2352-ieee802-thz-input-to-wp1a.docx</a:t>
            </a:r>
            <a:r>
              <a:rPr lang="en-US" sz="1200" b="0" u="sng" dirty="0"/>
              <a:t> </a:t>
            </a:r>
            <a:r>
              <a:rPr lang="en-US" sz="1200" b="0" dirty="0"/>
              <a:t>  on ITU-R SM.2352 report on THz communications updates. </a:t>
            </a:r>
            <a:r>
              <a:rPr lang="en-GB" sz="12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200" b="0" dirty="0">
              <a:solidFill>
                <a:schemeClr val="tx1"/>
              </a:solidFill>
            </a:endParaRPr>
          </a:p>
          <a:p>
            <a:endParaRPr lang="en-US" altLang="en-US" sz="1200" dirty="0">
              <a:solidFill>
                <a:schemeClr val="tx1"/>
              </a:solidFill>
            </a:endParaRPr>
          </a:p>
          <a:p>
            <a:r>
              <a:rPr lang="en-US" altLang="en-US" sz="1200" dirty="0"/>
              <a:t>		</a:t>
            </a:r>
            <a:r>
              <a:rPr lang="en-US" altLang="en-US" sz="1100" dirty="0"/>
              <a:t>Moved by:  	 	</a:t>
            </a:r>
          </a:p>
          <a:p>
            <a:pPr lvl="1"/>
            <a:r>
              <a:rPr lang="en-US" altLang="en-US" sz="1100" b="1" dirty="0"/>
              <a:t>Seconded by:  	 </a:t>
            </a:r>
          </a:p>
          <a:p>
            <a:pPr lvl="1"/>
            <a:r>
              <a:rPr lang="en-US" altLang="en-US" sz="1100" b="1" dirty="0"/>
              <a:t>Discussion?	none</a:t>
            </a:r>
          </a:p>
          <a:p>
            <a:pPr lvl="1"/>
            <a:r>
              <a:rPr lang="en-US" altLang="en-US" sz="1100" b="1" dirty="0">
                <a:solidFill>
                  <a:schemeClr val="tx1"/>
                </a:solidFill>
              </a:rPr>
              <a:t>Vote:  		___Y   /  ___N   /  ___A </a:t>
            </a:r>
          </a:p>
          <a:p>
            <a:pPr lvl="1"/>
            <a:endParaRPr lang="en-US" altLang="en-US" sz="1100" b="1" dirty="0">
              <a:solidFill>
                <a:schemeClr val="tx1"/>
              </a:solidFill>
            </a:endParaRPr>
          </a:p>
          <a:p>
            <a:pPr lvl="1"/>
            <a:r>
              <a:rPr lang="en-US" altLang="en-US" sz="1100" b="1" dirty="0">
                <a:solidFill>
                  <a:schemeClr val="tx1"/>
                </a:solidFill>
              </a:rPr>
              <a:t>Voters:   </a:t>
            </a:r>
          </a:p>
          <a:p>
            <a:pPr lvl="1"/>
            <a:r>
              <a:rPr lang="en-US" altLang="en-US" sz="1100" b="1" dirty="0">
                <a:solidFill>
                  <a:schemeClr val="tx1"/>
                </a:solidFill>
              </a:rPr>
              <a:t>Motion </a:t>
            </a:r>
            <a:r>
              <a:rPr lang="en-US" altLang="en-US" sz="1100" b="1" dirty="0">
                <a:solidFill>
                  <a:schemeClr val="bg1">
                    <a:lumMod val="75000"/>
                  </a:schemeClr>
                </a:solidFill>
              </a:rPr>
              <a:t>- Passes</a:t>
            </a:r>
          </a:p>
          <a:p>
            <a:pPr lvl="1"/>
            <a:r>
              <a:rPr lang="en-US" altLang="en-US" sz="11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Jun 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Jun 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04 Jun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04 Jun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30</a:t>
            </a:fld>
            <a:endParaRPr lang="en-US" altLang="en-US" sz="1200" b="0" dirty="0"/>
          </a:p>
        </p:txBody>
      </p:sp>
      <p:sp>
        <p:nvSpPr>
          <p:cNvPr id="2" name="Date Placeholder 1"/>
          <p:cNvSpPr>
            <a:spLocks noGrp="1"/>
          </p:cNvSpPr>
          <p:nvPr>
            <p:ph type="dt" idx="15"/>
          </p:nvPr>
        </p:nvSpPr>
        <p:spPr/>
        <p:txBody>
          <a:bodyPr/>
          <a:lstStyle/>
          <a:p>
            <a:r>
              <a:rPr lang="en-US"/>
              <a:t>04 Jun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04 Jun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04 Jun 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04 Jun 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Jun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Jun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Jun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04 Jun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Peter E.</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Update for LMSC call 02Jun20 </a:t>
            </a:r>
          </a:p>
          <a:p>
            <a:pPr>
              <a:buFont typeface="Arial" panose="020B0604020202020204" pitchFamily="34" charset="0"/>
              <a:buChar char="•"/>
            </a:pPr>
            <a:r>
              <a:rPr lang="en-US" altLang="en-US" sz="14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ACMA 5-year spectrum outlook</a:t>
            </a:r>
          </a:p>
          <a:p>
            <a:pPr lvl="1">
              <a:spcBef>
                <a:spcPts val="0"/>
              </a:spcBef>
              <a:buFont typeface="Arial" panose="020B0604020202020204" pitchFamily="34" charset="0"/>
              <a:buChar char="•"/>
            </a:pPr>
            <a:r>
              <a:rPr lang="en-US" altLang="en-US" sz="1400" dirty="0">
                <a:solidFill>
                  <a:schemeClr val="tx1"/>
                </a:solidFill>
              </a:rPr>
              <a:t>FCC FNPRM on 6 GHz</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929820"/>
            <a:ext cx="3966441"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endParaRPr lang="en-US" altLang="en-US" sz="1400" b="0" kern="0" dirty="0">
              <a:solidFill>
                <a:schemeClr val="tx1"/>
              </a:solidFill>
            </a:endParaRP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ACMA 5-year spectrum outlook</a:t>
            </a:r>
            <a:r>
              <a:rPr lang="en-US" altLang="en-US" sz="1400" kern="0" dirty="0">
                <a:solidFill>
                  <a:schemeClr val="tx1"/>
                </a:solidFill>
              </a:rPr>
              <a:t> </a:t>
            </a:r>
          </a:p>
          <a:p>
            <a:pPr lvl="1">
              <a:spcBef>
                <a:spcPts val="0"/>
              </a:spcBef>
              <a:buFont typeface="Arial" panose="020B0604020202020204" pitchFamily="34" charset="0"/>
              <a:buChar char="•"/>
            </a:pPr>
            <a:r>
              <a:rPr lang="en-US" altLang="en-US" sz="1400" kern="0" dirty="0">
                <a:solidFill>
                  <a:schemeClr val="tx1"/>
                </a:solidFill>
              </a:rPr>
              <a:t>No comment contributions to date.</a:t>
            </a:r>
          </a:p>
          <a:p>
            <a:pPr marL="914400" lvl="2" indent="0">
              <a:spcBef>
                <a:spcPts val="0"/>
              </a:spcBef>
            </a:pPr>
            <a:endParaRPr lang="en-US" sz="140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FNPRM on 6 GHz</a:t>
            </a:r>
          </a:p>
          <a:p>
            <a:pPr lvl="1">
              <a:spcBef>
                <a:spcPts val="0"/>
              </a:spcBef>
              <a:buFont typeface="Arial" panose="020B0604020202020204" pitchFamily="34" charset="0"/>
              <a:buChar char="•"/>
            </a:pPr>
            <a:r>
              <a:rPr lang="en-US" altLang="en-US" sz="1400" kern="0" dirty="0">
                <a:solidFill>
                  <a:schemeClr val="tx1"/>
                </a:solidFill>
              </a:rPr>
              <a:t>No comment contributions to date.</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sz="1400" dirty="0"/>
              <a:t>NTIA - RFC on National Strategy to Secure 5G Implementation Plan</a:t>
            </a:r>
            <a:endParaRPr lang="en-US" altLang="en-US" sz="1400" kern="0" dirty="0">
              <a:solidFill>
                <a:schemeClr val="tx1"/>
              </a:solidFill>
            </a:endParaRPr>
          </a:p>
          <a:p>
            <a:pPr lvl="1">
              <a:spcBef>
                <a:spcPts val="0"/>
              </a:spcBef>
              <a:buFont typeface="Arial" panose="020B0604020202020204" pitchFamily="34" charset="0"/>
              <a:buChar char="•"/>
            </a:pPr>
            <a:r>
              <a:rPr lang="en-US" altLang="en-US" sz="1400" kern="0" dirty="0">
                <a:solidFill>
                  <a:schemeClr val="tx1"/>
                </a:solidFill>
              </a:rPr>
              <a:t>ITU-R WP 5A approved by LMSC/EC. </a:t>
            </a:r>
          </a:p>
          <a:p>
            <a:pPr lvl="1">
              <a:spcBef>
                <a:spcPts val="0"/>
              </a:spcBef>
              <a:buFont typeface="Arial" panose="020B0604020202020204" pitchFamily="34" charset="0"/>
              <a:buChar char="•"/>
            </a:pPr>
            <a:r>
              <a:rPr lang="en-US" altLang="en-US" sz="1400" b="0" kern="0" dirty="0">
                <a:solidFill>
                  <a:schemeClr val="tx1"/>
                </a:solidFill>
              </a:rPr>
              <a:t> </a:t>
            </a:r>
            <a:endParaRPr lang="en-US" altLang="en-US" sz="1000" b="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685800"/>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4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0"/>
              </a:spcBef>
            </a:pPr>
            <a:r>
              <a:rPr lang="en-US" altLang="en-US" sz="1600" b="1" dirty="0"/>
              <a:t>	</a:t>
            </a:r>
            <a:r>
              <a:rPr lang="en-US" altLang="en-US" sz="1600" b="1" dirty="0">
                <a:solidFill>
                  <a:schemeClr val="tx1"/>
                </a:solidFill>
              </a:rPr>
              <a:t>	</a:t>
            </a:r>
            <a:r>
              <a:rPr lang="en-US" altLang="en-US" sz="1600" b="0" dirty="0">
                <a:solidFill>
                  <a:schemeClr val="tx1"/>
                </a:solidFill>
              </a:rPr>
              <a:t>Moved by: 	Stuart K.</a:t>
            </a:r>
          </a:p>
          <a:p>
            <a:pPr>
              <a:spcBef>
                <a:spcPts val="0"/>
              </a:spcBef>
            </a:pPr>
            <a:r>
              <a:rPr lang="en-US" altLang="en-US" sz="1600" b="0" dirty="0">
                <a:solidFill>
                  <a:schemeClr val="tx1"/>
                </a:solidFill>
              </a:rPr>
              <a:t>		Seconded by: 	Tim H. </a:t>
            </a:r>
          </a:p>
          <a:p>
            <a:pPr>
              <a:spcBef>
                <a:spcPts val="0"/>
              </a:spcBef>
            </a:pPr>
            <a:r>
              <a:rPr lang="en-US" altLang="en-US" sz="1600" b="0" dirty="0">
                <a:solidFill>
                  <a:schemeClr val="tx1"/>
                </a:solidFill>
              </a:rPr>
              <a:t>		Discussion?  	None</a:t>
            </a:r>
          </a:p>
          <a:p>
            <a:pPr lvl="1">
              <a:spcBef>
                <a:spcPts val="0"/>
              </a:spcBef>
            </a:pPr>
            <a:r>
              <a:rPr lang="en-US" altLang="en-US" sz="16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t>To approve the minutes from the IEEE 802.18 Teleconference 28 May 2020 in document  </a:t>
            </a:r>
            <a:r>
              <a:rPr lang="en-GB" sz="1800" b="0" u="sng" dirty="0">
                <a:hlinkClick r:id="rId3"/>
              </a:rPr>
              <a:t>https://mentor.ieee.org/802.18/dcn/20/18-20-0088-00-0000-minutes-28may20-rrtag-teleconference.docx</a:t>
            </a:r>
            <a:r>
              <a:rPr lang="en-GB" sz="1800" b="0" u="sng" dirty="0"/>
              <a:t> </a:t>
            </a:r>
            <a:r>
              <a:rPr lang="en-US" sz="1800" b="0" dirty="0"/>
              <a:t> 29-May-2020 09:39:00 ET, </a:t>
            </a:r>
            <a:r>
              <a:rPr lang="en-US" altLang="en-US" sz="1800" b="0" dirty="0">
                <a:solidFill>
                  <a:schemeClr val="tx1"/>
                </a:solidFill>
              </a:rPr>
              <a:t>with editorial privilege for the 802.18 chair.</a:t>
            </a:r>
          </a:p>
          <a:p>
            <a:pPr marL="0" indent="0">
              <a:spcBef>
                <a:spcPts val="400"/>
              </a:spcBef>
            </a:pPr>
            <a:r>
              <a:rPr lang="en-US" altLang="en-US" sz="1200" b="0" dirty="0">
                <a:solidFill>
                  <a:schemeClr val="tx1"/>
                </a:solidFill>
              </a:rPr>
              <a:t>	</a:t>
            </a:r>
            <a:r>
              <a:rPr lang="en-US" altLang="en-US" sz="1600" b="0" dirty="0">
                <a:solidFill>
                  <a:schemeClr val="tx1"/>
                </a:solidFill>
              </a:rPr>
              <a:t>Moved by:  	Peter E.</a:t>
            </a:r>
          </a:p>
          <a:p>
            <a:pPr marL="0" indent="0">
              <a:spcBef>
                <a:spcPts val="0"/>
              </a:spcBef>
            </a:pPr>
            <a:r>
              <a:rPr lang="en-US" altLang="en-US" sz="1600" b="0" dirty="0">
                <a:solidFill>
                  <a:schemeClr val="tx1"/>
                </a:solidFill>
              </a:rPr>
              <a:t>	Seconded by:	Ben R.</a:t>
            </a:r>
          </a:p>
          <a:p>
            <a:pPr marL="0" indent="0">
              <a:spcBef>
                <a:spcPts val="0"/>
              </a:spcBef>
            </a:pPr>
            <a:r>
              <a:rPr lang="en-US" altLang="en-US" sz="1600" b="0" dirty="0">
                <a:solidFill>
                  <a:schemeClr val="tx1"/>
                </a:solidFill>
              </a:rPr>
              <a:t>	Discussion?  	None</a:t>
            </a:r>
          </a:p>
          <a:p>
            <a:pPr lvl="1">
              <a:spcBef>
                <a:spcPts val="0"/>
              </a:spcBef>
            </a:pPr>
            <a:r>
              <a:rPr lang="en-US" altLang="en-US" sz="1600" dirty="0">
                <a:solidFill>
                  <a:schemeClr val="tx1"/>
                </a:solidFill>
              </a:rPr>
              <a:t>Vote:  Approved by unanimous consent</a:t>
            </a:r>
          </a:p>
          <a:p>
            <a:pPr>
              <a:spcBef>
                <a:spcPts val="0"/>
              </a:spcBef>
              <a:buFont typeface="Arial" panose="020B0604020202020204" pitchFamily="34" charset="0"/>
              <a:buChar char="•"/>
            </a:pPr>
            <a:endParaRPr lang="en-US" altLang="en-US" sz="1800" b="0" dirty="0">
              <a:solidFill>
                <a:schemeClr val="tx1"/>
              </a:solidFill>
            </a:endParaRPr>
          </a:p>
          <a:p>
            <a:pPr marL="0" indent="0">
              <a:spcBef>
                <a:spcPts val="400"/>
              </a:spcBef>
            </a:pPr>
            <a:endParaRPr lang="en-US" altLang="en-US" sz="18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04 Jun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1234409"/>
            <a:ext cx="8229602" cy="5241004"/>
          </a:xfrm>
        </p:spPr>
        <p:txBody>
          <a:bodyPr/>
          <a:lstStyle/>
          <a:p>
            <a:pPr>
              <a:spcBef>
                <a:spcPts val="0"/>
              </a:spcBef>
              <a:buFont typeface="Arial" panose="020B0604020202020204" pitchFamily="34" charset="0"/>
              <a:buChar char="•"/>
            </a:pPr>
            <a:r>
              <a:rPr lang="en-US" altLang="en-US" sz="1600" b="0" dirty="0"/>
              <a:t>Couple of quick notes from LMSC/EC call Tuesday, 02jun20. </a:t>
            </a:r>
          </a:p>
          <a:p>
            <a:pPr lvl="3">
              <a:spcBef>
                <a:spcPts val="0"/>
              </a:spcBef>
              <a:buFont typeface="Arial" panose="020B0604020202020204" pitchFamily="34" charset="0"/>
              <a:buChar char="•"/>
            </a:pPr>
            <a:endParaRPr lang="en-US" altLang="en-US" sz="800" b="0" dirty="0"/>
          </a:p>
          <a:p>
            <a:pPr>
              <a:spcBef>
                <a:spcPts val="0"/>
              </a:spcBef>
              <a:buFont typeface="Arial" panose="020B0604020202020204" pitchFamily="34" charset="0"/>
              <a:buChar char="•"/>
            </a:pPr>
            <a:r>
              <a:rPr lang="en-US" altLang="en-US" sz="1600" b="0" dirty="0"/>
              <a:t>On the LMSC call coming up on 07Jul20, decision on Bangkok November 2020 Plenary.  </a:t>
            </a:r>
          </a:p>
          <a:p>
            <a:pPr>
              <a:spcBef>
                <a:spcPts val="0"/>
              </a:spcBef>
              <a:buFont typeface="Arial" panose="020B0604020202020204" pitchFamily="34" charset="0"/>
              <a:buChar char="•"/>
            </a:pPr>
            <a:r>
              <a:rPr lang="en-US" altLang="en-US" sz="1600" b="0" dirty="0"/>
              <a:t>The LMSC is asking for input on travel restrictions known at the time (confidentiality will be respected.)</a:t>
            </a:r>
          </a:p>
          <a:p>
            <a:pPr lvl="1">
              <a:spcBef>
                <a:spcPts val="0"/>
              </a:spcBef>
              <a:buFont typeface="Arial" panose="020B0604020202020204" pitchFamily="34" charset="0"/>
              <a:buChar char="•"/>
            </a:pPr>
            <a:r>
              <a:rPr lang="en-US" altLang="en-US" sz="1600" dirty="0"/>
              <a:t>Note: LMSC focuses on Plenaries. There will be a wireless chair  meeting end of June to discuss the September wireless interim.</a:t>
            </a:r>
            <a:r>
              <a:rPr lang="en-US" altLang="en-US" sz="1600" b="0" dirty="0"/>
              <a:t> </a:t>
            </a:r>
          </a:p>
          <a:p>
            <a:pPr lvl="3">
              <a:spcBef>
                <a:spcPts val="0"/>
              </a:spcBef>
              <a:buFont typeface="Arial" panose="020B0604020202020204" pitchFamily="34" charset="0"/>
              <a:buChar char="•"/>
            </a:pPr>
            <a:endParaRPr lang="en-US" altLang="en-US" sz="800" b="0" dirty="0"/>
          </a:p>
          <a:p>
            <a:pPr>
              <a:spcBef>
                <a:spcPts val="0"/>
              </a:spcBef>
              <a:buFont typeface="Arial" panose="020B0604020202020204" pitchFamily="34" charset="0"/>
              <a:buChar char="•"/>
            </a:pPr>
            <a:r>
              <a:rPr lang="en-US" altLang="en-US" sz="1600" b="0" dirty="0"/>
              <a:t>There is LMSC emails happening, working on possible rule updates on how to handle the week of July 12</a:t>
            </a:r>
            <a:r>
              <a:rPr lang="en-US" altLang="en-US" sz="1600" b="0" baseline="30000" dirty="0"/>
              <a:t>th</a:t>
            </a:r>
            <a:r>
              <a:rPr lang="en-US" altLang="en-US" sz="1600" b="0" dirty="0"/>
              <a:t> to 17</a:t>
            </a:r>
            <a:r>
              <a:rPr lang="en-US" altLang="en-US" sz="1600" b="0" baseline="30000" dirty="0"/>
              <a:t>th</a:t>
            </a:r>
            <a:r>
              <a:rPr lang="en-US" altLang="en-US" sz="1600" b="0" dirty="0"/>
              <a:t>, when we were to have the plenary. </a:t>
            </a:r>
          </a:p>
          <a:p>
            <a:pPr lvl="1">
              <a:spcBef>
                <a:spcPts val="0"/>
              </a:spcBef>
              <a:buFont typeface="Arial" panose="020B0604020202020204" pitchFamily="34" charset="0"/>
              <a:buChar char="•"/>
            </a:pPr>
            <a:r>
              <a:rPr lang="en-US" altLang="en-US" sz="1600" dirty="0">
                <a:solidFill>
                  <a:schemeClr val="tx1"/>
                </a:solidFill>
              </a:rPr>
              <a:t>E.g. can that week be a ‘plenary’ just electronic? Then can follow all the Plenary rules. </a:t>
            </a:r>
          </a:p>
          <a:p>
            <a:pPr lvl="1">
              <a:spcBef>
                <a:spcPts val="0"/>
              </a:spcBef>
              <a:buFont typeface="Arial" panose="020B0604020202020204" pitchFamily="34" charset="0"/>
              <a:buChar char="•"/>
            </a:pPr>
            <a:r>
              <a:rPr lang="en-US" altLang="en-US" sz="1600" dirty="0">
                <a:solidFill>
                  <a:schemeClr val="tx1"/>
                </a:solidFill>
              </a:rPr>
              <a:t>Or do we look at focused topics for exceptions, like elections, PARs, etc. </a:t>
            </a:r>
          </a:p>
          <a:p>
            <a:pPr lvl="1">
              <a:spcBef>
                <a:spcPts val="0"/>
              </a:spcBef>
              <a:buFont typeface="Arial" panose="020B0604020202020204" pitchFamily="34" charset="0"/>
              <a:buChar char="•"/>
            </a:pPr>
            <a:r>
              <a:rPr lang="en-US" altLang="en-US" sz="1600" b="0" dirty="0"/>
              <a:t>Will  there be enough meeting </a:t>
            </a:r>
            <a:r>
              <a:rPr lang="en-US" altLang="en-US" sz="1600" b="0" dirty="0" err="1"/>
              <a:t>webex</a:t>
            </a:r>
            <a:r>
              <a:rPr lang="en-US" altLang="en-US" sz="1600" b="0" dirty="0"/>
              <a:t>?  That will be taken care, also affiliations may offer some also. </a:t>
            </a:r>
          </a:p>
          <a:p>
            <a:pPr lvl="1">
              <a:spcBef>
                <a:spcPts val="0"/>
              </a:spcBef>
              <a:buFont typeface="Arial" panose="020B0604020202020204" pitchFamily="34" charset="0"/>
              <a:buChar char="•"/>
            </a:pPr>
            <a:r>
              <a:rPr lang="en-US" altLang="en-US" sz="1600" b="0" dirty="0"/>
              <a:t>Note: .11 is having 2 WG teleconferences for WG business, Mon and Thurs</a:t>
            </a:r>
            <a:r>
              <a:rPr lang="en-US" altLang="en-US" sz="1600" dirty="0"/>
              <a:t>. </a:t>
            </a:r>
            <a:r>
              <a:rPr lang="en-US" altLang="en-US" sz="1600" b="0" dirty="0"/>
              <a:t>TGs, </a:t>
            </a:r>
            <a:r>
              <a:rPr lang="en-US" altLang="en-US" sz="1600" b="0" dirty="0" err="1"/>
              <a:t>etc</a:t>
            </a:r>
            <a:r>
              <a:rPr lang="en-US" altLang="en-US" sz="1600" b="0" dirty="0"/>
              <a:t>,. not required to have calls.  </a:t>
            </a:r>
          </a:p>
          <a:p>
            <a:pPr lvl="3">
              <a:spcBef>
                <a:spcPts val="0"/>
              </a:spcBef>
              <a:buFont typeface="Arial" panose="020B0604020202020204" pitchFamily="34" charset="0"/>
              <a:buChar char="•"/>
            </a:pPr>
            <a:endParaRPr lang="en-US" altLang="en-US" sz="800" b="0" dirty="0"/>
          </a:p>
          <a:p>
            <a:pPr>
              <a:spcBef>
                <a:spcPts val="0"/>
              </a:spcBef>
              <a:buFont typeface="Arial" panose="020B0604020202020204" pitchFamily="34" charset="0"/>
              <a:buChar char="•"/>
            </a:pPr>
            <a:r>
              <a:rPr lang="en-US" altLang="en-US" sz="1600" b="0" dirty="0"/>
              <a:t>So for RR-TAG, we will re—evaluate for outcome from the LMSC/EC on what that week is.   </a:t>
            </a:r>
          </a:p>
          <a:p>
            <a:pPr lvl="1">
              <a:spcBef>
                <a:spcPts val="0"/>
              </a:spcBef>
              <a:buFont typeface="Arial" panose="020B0604020202020204" pitchFamily="34" charset="0"/>
              <a:buChar char="•"/>
            </a:pPr>
            <a:r>
              <a:rPr lang="en-US" altLang="en-US" sz="1600" dirty="0">
                <a:solidFill>
                  <a:schemeClr val="tx1"/>
                </a:solidFill>
              </a:rPr>
              <a:t>Note: some may have made other plans with cancelling the face to face, the chair will consider that. </a:t>
            </a:r>
          </a:p>
          <a:p>
            <a:pPr lvl="3">
              <a:spcBef>
                <a:spcPts val="0"/>
              </a:spcBef>
              <a:buFont typeface="Arial" panose="020B0604020202020204" pitchFamily="34" charset="0"/>
              <a:buChar char="•"/>
            </a:pPr>
            <a:endParaRPr lang="en-US" altLang="en-US" sz="800" b="0" dirty="0"/>
          </a:p>
          <a:p>
            <a:pPr>
              <a:spcBef>
                <a:spcPts val="0"/>
              </a:spcBef>
              <a:buFont typeface="Arial" panose="020B0604020202020204" pitchFamily="34" charset="0"/>
              <a:buChar char="•"/>
            </a:pPr>
            <a:r>
              <a:rPr lang="en-US" altLang="en-US" sz="1600" b="0" dirty="0"/>
              <a:t>On membership question from last week, the .18 chair is working on some options to send to the LMSC, though would like to see how the July week ends up per above. </a:t>
            </a:r>
          </a:p>
          <a:p>
            <a:pPr marL="0" indent="0">
              <a:spcBef>
                <a:spcPts val="400"/>
              </a:spcBef>
            </a:pPr>
            <a:endParaRPr lang="en-US" altLang="en-US" sz="18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04 Jun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65425168"/>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49063</TotalTime>
  <Words>6667</Words>
  <Application>Microsoft Office PowerPoint</Application>
  <PresentationFormat>On-screen Show (4:3)</PresentationFormat>
  <Paragraphs>728</Paragraphs>
  <Slides>33</Slides>
  <Notes>19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33</vt:i4>
      </vt:variant>
    </vt:vector>
  </HeadingPairs>
  <TitlesOfParts>
    <vt:vector size="42" baseType="lpstr">
      <vt:lpstr>Arial</vt:lpstr>
      <vt:lpstr>Calibri</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 – motions and more</vt:lpstr>
      <vt:lpstr>EU items to share -1  - will discuss next week</vt:lpstr>
      <vt:lpstr>EU items to share -2 will discuss next week</vt:lpstr>
      <vt:lpstr>ITU-R items to share will discuss next week</vt:lpstr>
      <vt:lpstr>ACMA 5-year spectrum Outlook -1 </vt:lpstr>
      <vt:lpstr>ACMA 5-year spectrum Outlook -2 </vt:lpstr>
      <vt:lpstr>FCC R&amp;O and FNPRM 6 GHz-1</vt:lpstr>
      <vt:lpstr>FCC FNPRM 6 GHz-2</vt:lpstr>
      <vt:lpstr>General Discussion Items-1</vt:lpstr>
      <vt:lpstr>General Discussion Items-2</vt:lpstr>
      <vt:lpstr>Actions Required</vt:lpstr>
      <vt:lpstr>Any Other Business</vt:lpstr>
      <vt:lpstr>Adjourn</vt:lpstr>
      <vt:lpstr>PowerPoint Presentation</vt:lpstr>
      <vt:lpstr>PowerPoint Presentation</vt:lpstr>
      <vt:lpstr>Calendars</vt:lpstr>
      <vt:lpstr>FCC R&amp;O and FNPRM 6GHz -2</vt:lpstr>
      <vt:lpstr>ITU-R SM.2352 on THz</vt:lpstr>
      <vt:lpstr>ITU-R THz SM.2352 submission – standing by</vt:lpstr>
      <vt:lpstr>ITU-R SM.2352 on THz</vt:lpstr>
      <vt:lpstr>Responsibilities of WG Vice Chair</vt:lpstr>
      <vt:lpstr>Responsibilities of WG Secretary</vt:lpstr>
      <vt:lpstr>Responsibilities of Working Group Officers</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2867</cp:revision>
  <cp:lastPrinted>1601-01-01T00:00:00Z</cp:lastPrinted>
  <dcterms:created xsi:type="dcterms:W3CDTF">2016-03-03T14:54:45Z</dcterms:created>
  <dcterms:modified xsi:type="dcterms:W3CDTF">2020-06-05T19:49:57Z</dcterms:modified>
</cp:coreProperties>
</file>