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56" r:id="rId2"/>
    <p:sldId id="341" r:id="rId3"/>
    <p:sldId id="329" r:id="rId4"/>
    <p:sldId id="604" r:id="rId5"/>
    <p:sldId id="624" r:id="rId6"/>
    <p:sldId id="605" r:id="rId7"/>
    <p:sldId id="516" r:id="rId8"/>
    <p:sldId id="596" r:id="rId9"/>
    <p:sldId id="603" r:id="rId10"/>
    <p:sldId id="606" r:id="rId11"/>
    <p:sldId id="608" r:id="rId12"/>
    <p:sldId id="669" r:id="rId13"/>
    <p:sldId id="681" r:id="rId14"/>
    <p:sldId id="675" r:id="rId15"/>
    <p:sldId id="683" r:id="rId16"/>
    <p:sldId id="680" r:id="rId17"/>
    <p:sldId id="674" r:id="rId18"/>
    <p:sldId id="650" r:id="rId19"/>
    <p:sldId id="498" r:id="rId20"/>
    <p:sldId id="402" r:id="rId21"/>
    <p:sldId id="403" r:id="rId22"/>
    <p:sldId id="673" r:id="rId23"/>
    <p:sldId id="679" r:id="rId24"/>
    <p:sldId id="672" r:id="rId25"/>
    <p:sldId id="671" r:id="rId26"/>
    <p:sldId id="664" r:id="rId27"/>
    <p:sldId id="663" r:id="rId28"/>
    <p:sldId id="652" r:id="rId29"/>
    <p:sldId id="549" r:id="rId30"/>
    <p:sldId id="425" r:id="rId31"/>
    <p:sldId id="656" r:id="rId32"/>
    <p:sldId id="655" r:id="rId3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7C80"/>
    <a:srgbClr val="990033"/>
    <a:srgbClr val="993300"/>
    <a:srgbClr val="CC6600"/>
    <a:srgbClr val="85DFFF"/>
    <a:srgbClr val="D5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82" autoAdjust="0"/>
    <p:restoredTop sz="96357" autoAdjust="0"/>
  </p:normalViewPr>
  <p:slideViewPr>
    <p:cSldViewPr>
      <p:cViewPr varScale="1">
        <p:scale>
          <a:sx n="90" d="100"/>
          <a:sy n="90" d="100"/>
        </p:scale>
        <p:origin x="84" y="618"/>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29-May-20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mentor.ieee.org/802.18/dcn/20/18-20-0052"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9.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0.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6547337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5378049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5637319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a:buFont typeface="Arial" panose="020B0604020202020204" pitchFamily="34" charset="0"/>
              <a:buChar char="•"/>
            </a:pPr>
            <a:r>
              <a:rPr lang="en-US" sz="1800" b="0" dirty="0"/>
              <a:t>From 802.15.3d, ITU-R SM.2352 on THz communications updates, </a:t>
            </a:r>
            <a:r>
              <a:rPr lang="en-US" sz="1800" dirty="0"/>
              <a:t>standing by  </a:t>
            </a:r>
          </a:p>
          <a:p>
            <a:pPr lvl="1">
              <a:buFont typeface="Arial" panose="020B0604020202020204" pitchFamily="34" charset="0"/>
              <a:buChar char="•"/>
            </a:pPr>
            <a:r>
              <a:rPr lang="en-US" sz="1600" dirty="0"/>
              <a:t>ITU-R WP1A 29May20 meeting is postponed until 24Nov20, no word if e-meeting, we are on standby.  Mentor: </a:t>
            </a:r>
            <a:r>
              <a:rPr lang="en-US" sz="1600" u="sng" dirty="0">
                <a:hlinkClick r:id="rId3"/>
              </a:rPr>
              <a:t>https://mentor.ieee.org/802.18/dcn/20/18-20-0052</a:t>
            </a:r>
            <a:endParaRPr lang="en-US" sz="16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9555631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7911591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8121276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5"/>
              </a:rPr>
              <a:t>Hiertz</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6"/>
              </a:rPr>
              <a:t>Ericsson</a:t>
            </a:r>
            <a:r>
              <a:rPr lang="en-US" sz="1200" kern="1200" dirty="0">
                <a:solidFill>
                  <a:srgbClr val="000000"/>
                </a:solidFill>
                <a:effectLst/>
                <a:latin typeface="Times New Roman" pitchFamily="16" charset="0"/>
                <a:ea typeface="+mn-ea"/>
                <a:cs typeface="+mn-cs"/>
                <a:hlinkClick r:id="rId6"/>
              </a:rPr>
              <a:t> GmbH, </a:t>
            </a:r>
            <a:r>
              <a:rPr lang="en-US" sz="1200" kern="1200" dirty="0" err="1">
                <a:solidFill>
                  <a:srgbClr val="000000"/>
                </a:solidFill>
                <a:effectLst/>
                <a:latin typeface="Times New Roman" pitchFamily="16" charset="0"/>
                <a:ea typeface="+mn-ea"/>
                <a:cs typeface="+mn-cs"/>
                <a:hlinkClick r:id="rId6"/>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a:t>
            </a:r>
            <a:r>
              <a:rPr lang="en-US" sz="1200" kern="1200" dirty="0" err="1">
                <a:solidFill>
                  <a:srgbClr val="000000"/>
                </a:solidFill>
                <a:effectLst/>
                <a:latin typeface="Times New Roman" pitchFamily="16" charset="0"/>
                <a:ea typeface="+mn-ea"/>
                <a:cs typeface="+mn-cs"/>
                <a:hlinkClick r:id="rId7"/>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8"/>
              </a:rPr>
              <a:t>Huawei</a:t>
            </a:r>
            <a:r>
              <a:rPr lang="en-US" sz="1200" kern="1200" dirty="0">
                <a:solidFill>
                  <a:srgbClr val="000000"/>
                </a:solidFill>
                <a:effectLst/>
                <a:latin typeface="Times New Roman" pitchFamily="16" charset="0"/>
                <a:ea typeface="+mn-ea"/>
                <a:cs typeface="+mn-cs"/>
                <a:hlinkClick r:id="rId8"/>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a:t>
            </a:r>
            <a:r>
              <a:rPr lang="en-US" sz="1200" kern="1200" dirty="0" err="1">
                <a:solidFill>
                  <a:srgbClr val="000000"/>
                </a:solidFill>
                <a:effectLst/>
                <a:latin typeface="Times New Roman" pitchFamily="16" charset="0"/>
                <a:ea typeface="+mn-ea"/>
                <a:cs typeface="+mn-cs"/>
                <a:hlinkClick r:id="rId9"/>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0"/>
              </a:rPr>
              <a:t>BROADCOM</a:t>
            </a:r>
            <a:r>
              <a:rPr lang="en-US" sz="1200" kern="1200" dirty="0">
                <a:solidFill>
                  <a:srgbClr val="000000"/>
                </a:solidFill>
                <a:effectLst/>
                <a:latin typeface="Times New Roman" pitchFamily="16" charset="0"/>
                <a:ea typeface="+mn-ea"/>
                <a:cs typeface="+mn-cs"/>
                <a:hlinkClick r:id="rId10"/>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14"/>
              </a:rPr>
              <a:t>Butscheidt</a:t>
            </a:r>
            <a:r>
              <a:rPr lang="en-US" sz="1200" kern="1200" dirty="0">
                <a:solidFill>
                  <a:srgbClr val="000000"/>
                </a:solidFill>
                <a:effectLst/>
                <a:latin typeface="Times New Roman" pitchFamily="16" charset="0"/>
                <a:ea typeface="+mn-ea"/>
                <a:cs typeface="+mn-cs"/>
                <a:hlinkClick r:id="rId14"/>
              </a:rPr>
              <a: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8317260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9616081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555113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28 May 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28 May 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28 May 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802.18-20/0087r01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cept.org/ecc/groups/ecc/wg-se/client/introduction/" TargetMode="External"/><Relationship Id="rId7" Type="http://schemas.openxmlformats.org/officeDocument/2006/relationships/image" Target="../media/image4.wmf"/><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cept.org/ecc/groups/ecc/wg-fm/fm-57/client/introduction/" TargetMode="External"/><Relationship Id="rId5" Type="http://schemas.openxmlformats.org/officeDocument/2006/relationships/hyperlink" Target="https://cept.org/ecc/groups/ecc/wg-fm/client/introduction/" TargetMode="External"/><Relationship Id="rId4" Type="http://schemas.openxmlformats.org/officeDocument/2006/relationships/hyperlink" Target="https://cept.org/ecc/groups/ecc/wg-se/se-45/client/introduction/"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8/dcn/19/18-19-0152-00-0000-summary-of-the-decisions-of-selected-agenda-items-in-wrc-19.pptx" TargetMode="External"/><Relationship Id="rId13" Type="http://schemas.openxmlformats.org/officeDocument/2006/relationships/hyperlink" Target="https://www.itu.int/go/ITU-R/sg5" TargetMode="External"/><Relationship Id="rId3"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7" Type="http://schemas.openxmlformats.org/officeDocument/2006/relationships/hyperlink" Target="https://mentor.ieee.org/802.18/dcn/17/18-17-0073-07-0000-ieee-802-viewpoints-on-wrc-19-agenda-items.pptx" TargetMode="External"/><Relationship Id="rId12" Type="http://schemas.openxmlformats.org/officeDocument/2006/relationships/hyperlink" Target="https://www.itu.int/go/ITU-R/wp1c" TargetMode="External"/><Relationship Id="rId2" Type="http://schemas.openxmlformats.org/officeDocument/2006/relationships/notesSlide" Target="../notesSlides/notesSlide6.xml"/><Relationship Id="rId16" Type="http://schemas.openxmlformats.org/officeDocument/2006/relationships/hyperlink" Target="https://www.itu.int/events/eventdetails.asp?eventid=17206" TargetMode="External"/><Relationship Id="rId1" Type="http://schemas.openxmlformats.org/officeDocument/2006/relationships/slideLayout" Target="../slideLayouts/slideLayout1.xml"/><Relationship Id="rId6" Type="http://schemas.openxmlformats.org/officeDocument/2006/relationships/hyperlink" Target="https://www.itu.int/en/ITU-R/conferences/wrc/2019/Documents/PFA-WRC19-E.pdf" TargetMode="External"/><Relationship Id="rId11" Type="http://schemas.openxmlformats.org/officeDocument/2006/relationships/hyperlink" Target="https://www.itu.int/go/ITU-R/wp1a" TargetMode="External"/><Relationship Id="rId5" Type="http://schemas.openxmlformats.org/officeDocument/2006/relationships/hyperlink" Target="https://cept.org/ecc/groups/ecc/cpg/page/weekly-report-from-wrc-19/" TargetMode="External"/><Relationship Id="rId15" Type="http://schemas.openxmlformats.org/officeDocument/2006/relationships/hyperlink" Target="https://www.itu.int/go/ITU-R/wp5d" TargetMode="External"/><Relationship Id="rId10" Type="http://schemas.openxmlformats.org/officeDocument/2006/relationships/hyperlink" Target="https://www.itu.int/go/ITU-R/sg1" TargetMode="External"/><Relationship Id="rId4" Type="http://schemas.openxmlformats.org/officeDocument/2006/relationships/hyperlink" Target="https://cept.org/ecc/groups/ecc/cpg/page/weekly-report-from-wrc-19" TargetMode="External"/><Relationship Id="rId9" Type="http://schemas.openxmlformats.org/officeDocument/2006/relationships/hyperlink" Target="https://www.itu.int/en/events/Pages/Calendar-Events.aspx?sector=ITU-R" TargetMode="External"/><Relationship Id="rId14" Type="http://schemas.openxmlformats.org/officeDocument/2006/relationships/hyperlink" Target="https://www.itu.int/go/ITU-R/wp5a"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20/18-20-0079-00-0000-acma-5year-spectrum-outlook-fys-2020-24.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0/18-20-0079-00-0000-acma-5year-spectrum-outlook-fys-2020-24.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urldefense.proofpoint.com/v2/url?u=https-3A__docs.fcc.gov_public_attachments_DOC-2D363451A1.docx&amp;d=DwMFAg&amp;c=pqcuzKEN_84c78MOSc5_fw&amp;r=z8R-nWJ8GIxwjOjNKhEFByb-tZ6XE3GZXWSggNdVo-w&amp;m=qkYmo1P6XmH1YvH1UkP-tyoCfcURwF2UYPYmrj-ahdc&amp;s=C2AkcvEPrUX932nUH8F7u7RFWhncPxXDubaY_WcjOgY&amp;e="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www.federalregister.gov/documents/2020/05/26/2020-11236/unlicensed-use-of-the-6-ghz-band?utm_campaign=subscription+mailing+list&amp;utm_source=federalregister.gov&amp;utm_medium=email" TargetMode="External"/><Relationship Id="rId4" Type="http://schemas.openxmlformats.org/officeDocument/2006/relationships/hyperlink" Target="https://www.fcc.gov/ecfs/search/filings?proceedings_name=18-295&amp;sort=date_disseminated,DESC"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20/18-20-0062-02-0000-fcc-r-o-fnprm-promoting-unlicensed-use-of-the-6ghz-band-et-18-295.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www.federalregister.gov/documents/2020/05/28/2020-11320/unlicensed-use-of-the-6-ghz-band?utm_campaign=subscription+mailing+list&amp;utm_source=federalregister.gov&amp;utm_medium=emai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fcc.gov/ecfs/search/filings?proceedings_name=17-200&amp;sort=date_disseminated,DESC"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https://mentor.ieee.org/802.18/dcn/20/18-20-0085-00-0000-fcc-r-o-896-901-935-940-mhz-band-wtb-17-200-fcc-20-67a1.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sei.anatel.gov.br/sei/publicacoes/controlador_publicacoes.php?acao=publicacao_visualizar&amp;id_documento=6244765&amp;id_orgao_publicacao=0"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mentor.ieee.org/802.18/dcn/20/18-20-0086-00-0000-sei-anatel-5511563-resolution-726-and-680.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hyperlink" Target="https://mentor.ieee.org/802.18/dcn/16/18-16-0038-15-0000-teleconference-call-in-info.pptx" TargetMode="External"/><Relationship Id="rId1" Type="http://schemas.openxmlformats.org/officeDocument/2006/relationships/slideLayout" Target="../slideLayouts/slideLayout1.xml"/><Relationship Id="rId4" Type="http://schemas.openxmlformats.org/officeDocument/2006/relationships/hyperlink" Target="http://ieee802.org/16/cal-temp.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c65329f017bd7a77e763eeb88cf0a699" TargetMode="External"/><Relationship Id="rId2" Type="http://schemas.openxmlformats.org/officeDocument/2006/relationships/hyperlink" Target="https://ieee802.my.webex.com/ieee802.my/j.php?MTID=mc65329f017bd7a77e763eeb88cf0a699" TargetMode="External"/><Relationship Id="rId1" Type="http://schemas.openxmlformats.org/officeDocument/2006/relationships/slideLayout" Target="../slideLayouts/slideLayout2.xml"/><Relationship Id="rId5" Type="http://schemas.openxmlformats.org/officeDocument/2006/relationships/hyperlink" Target="https://collaborationhelp.cisco.com/article/WBX000029055" TargetMode="External"/><Relationship Id="rId4" Type="http://schemas.openxmlformats.org/officeDocument/2006/relationships/hyperlink" Target="tel:%2B44-20-3198-8144,,*01*796860468%23%23*01*"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16/cal-temp.html"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fcc.gov/document/promoting-unlicensed-use-6-ghz-band-0"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hyperlink" Target="https://www.federalregister.gov/documents/2020/04/24/2020-08724/open-commission-meeting-by-teleconference-thursday-april-23-2020?utm_campaign=subscription+mailing+list&amp;utm_source=federalregister.gov&amp;utm_medium=email"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hyperlink" Target="https://mentor.ieee.org/802.18/dcn/20/18-20-0052"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8/dcn/20/18-20-0052-00-0000-itu-r-sm-2352-ieee802-thz-input-to-wp1a.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084-00-0000-minutes-21may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portal.etsi.org/tb.aspx?tbid=729&amp;SubTB=729"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28 May 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28 May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710"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r>
              <a:rPr lang="en-US" sz="2400" dirty="0"/>
              <a:t> </a:t>
            </a:r>
            <a:r>
              <a:rPr lang="en-US" sz="1200" dirty="0"/>
              <a:t>will discuss next week</a:t>
            </a:r>
          </a:p>
        </p:txBody>
      </p:sp>
      <p:sp>
        <p:nvSpPr>
          <p:cNvPr id="3" name="Content Placeholder 2"/>
          <p:cNvSpPr>
            <a:spLocks noGrp="1"/>
          </p:cNvSpPr>
          <p:nvPr>
            <p:ph idx="1"/>
          </p:nvPr>
        </p:nvSpPr>
        <p:spPr>
          <a:xfrm>
            <a:off x="720213" y="1114792"/>
            <a:ext cx="8378520" cy="5360621"/>
          </a:xfrm>
        </p:spPr>
        <p:txBody>
          <a:bodyPr/>
          <a:lstStyle/>
          <a:p>
            <a:pPr>
              <a:buFont typeface="Arial" panose="020B0604020202020204" pitchFamily="34" charset="0"/>
              <a:buChar char="•"/>
            </a:pPr>
            <a:r>
              <a:rPr lang="en-US" sz="1600" dirty="0">
                <a:solidFill>
                  <a:schemeClr val="tx1"/>
                </a:solidFill>
              </a:rPr>
              <a:t>CEPT – ECC </a:t>
            </a:r>
            <a:r>
              <a:rPr lang="en-US" altLang="en-US" sz="1600" b="0" dirty="0">
                <a:hlinkClick r:id="rId3"/>
              </a:rPr>
              <a:t>&lt;WGSE&gt;</a:t>
            </a:r>
            <a:r>
              <a:rPr lang="en-US" altLang="en-US" sz="1600" b="0" dirty="0"/>
              <a:t> </a:t>
            </a:r>
            <a:r>
              <a:rPr lang="en-US" altLang="en-US" sz="1600" dirty="0"/>
              <a:t>next meeting  </a:t>
            </a:r>
            <a:r>
              <a:rPr lang="en-US" sz="1600" dirty="0"/>
              <a:t>#85, part 2, 18-21May20; Web-meeting</a:t>
            </a:r>
          </a:p>
          <a:p>
            <a:pPr lvl="1">
              <a:spcBef>
                <a:spcPts val="0"/>
              </a:spcBef>
              <a:buFont typeface="Arial" panose="020B0604020202020204" pitchFamily="34" charset="0"/>
              <a:buChar char="•"/>
            </a:pPr>
            <a:r>
              <a:rPr lang="en-US" sz="1400" dirty="0">
                <a:solidFill>
                  <a:schemeClr val="bg1">
                    <a:lumMod val="75000"/>
                  </a:schemeClr>
                </a:solidFill>
              </a:rPr>
              <a:t>nothing to share today</a:t>
            </a:r>
            <a:endParaRPr lang="en-US" sz="1400" dirty="0">
              <a:solidFill>
                <a:schemeClr val="tx1"/>
              </a:solidFill>
            </a:endParaRPr>
          </a:p>
          <a:p>
            <a:pPr>
              <a:buFont typeface="Arial" panose="020B0604020202020204" pitchFamily="34" charset="0"/>
              <a:buChar char="•"/>
            </a:pPr>
            <a:r>
              <a:rPr lang="en-US" sz="1400" dirty="0">
                <a:solidFill>
                  <a:schemeClr val="tx1"/>
                </a:solidFill>
              </a:rPr>
              <a:t>CEPT – ECC </a:t>
            </a:r>
            <a:r>
              <a:rPr lang="en-US" altLang="en-US" sz="1400" b="0" dirty="0">
                <a:hlinkClick r:id="rId4"/>
              </a:rPr>
              <a:t>&lt;SE45&gt;</a:t>
            </a:r>
            <a:r>
              <a:rPr lang="en-US" altLang="en-US" sz="1400" b="0" dirty="0"/>
              <a:t> </a:t>
            </a:r>
            <a:r>
              <a:rPr lang="en-US" altLang="en-US" sz="1400" dirty="0"/>
              <a:t>next meeting, tbd  </a:t>
            </a:r>
            <a:endParaRPr lang="en-US" altLang="en-US" sz="1600" dirty="0"/>
          </a:p>
          <a:p>
            <a:pPr lvl="1">
              <a:spcBef>
                <a:spcPts val="0"/>
              </a:spcBef>
              <a:buFont typeface="Arial" panose="020B0604020202020204" pitchFamily="34" charset="0"/>
              <a:buChar char="•"/>
            </a:pPr>
            <a:r>
              <a:rPr lang="en-US" sz="1400" dirty="0"/>
              <a:t>SE45 back on remission.</a:t>
            </a:r>
          </a:p>
          <a:p>
            <a:pPr>
              <a:buFont typeface="Arial" panose="020B0604020202020204" pitchFamily="34" charset="0"/>
              <a:buChar char="•"/>
            </a:pPr>
            <a:r>
              <a:rPr lang="en-US" sz="1400" dirty="0">
                <a:solidFill>
                  <a:schemeClr val="tx1"/>
                </a:solidFill>
              </a:rPr>
              <a:t>CEPT – ECC </a:t>
            </a:r>
            <a:r>
              <a:rPr lang="en-US" altLang="en-US" sz="1600" b="0" dirty="0">
                <a:hlinkClick r:id="rId5"/>
              </a:rPr>
              <a:t>&lt;WGFM&gt;</a:t>
            </a:r>
            <a:r>
              <a:rPr lang="en-US" altLang="en-US" sz="1600" b="0" dirty="0"/>
              <a:t>  </a:t>
            </a:r>
            <a:r>
              <a:rPr lang="en-US" altLang="en-US" sz="1400" dirty="0">
                <a:solidFill>
                  <a:schemeClr val="tx1"/>
                </a:solidFill>
              </a:rPr>
              <a:t>next meeting #96, 08-12June20; Web-meeting</a:t>
            </a:r>
          </a:p>
          <a:p>
            <a:pPr lvl="1">
              <a:spcBef>
                <a:spcPts val="0"/>
              </a:spcBef>
              <a:buFont typeface="Arial" panose="020B0604020202020204" pitchFamily="34" charset="0"/>
              <a:buChar char="•"/>
            </a:pPr>
            <a:r>
              <a:rPr lang="en-US" sz="1400" dirty="0">
                <a:solidFill>
                  <a:schemeClr val="tx1"/>
                </a:solidFill>
              </a:rPr>
              <a:t>Standing by and preparing for June meeting, e.g. Report B. </a:t>
            </a:r>
          </a:p>
          <a:p>
            <a:pPr lvl="1">
              <a:spcBef>
                <a:spcPts val="0"/>
              </a:spcBef>
              <a:buFont typeface="Arial" panose="020B0604020202020204" pitchFamily="34" charset="0"/>
              <a:buChar char="•"/>
            </a:pPr>
            <a:endParaRPr lang="en-US" sz="1400" dirty="0">
              <a:solidFill>
                <a:schemeClr val="bg1">
                  <a:lumMod val="75000"/>
                </a:schemeClr>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6"/>
              </a:rPr>
              <a:t>&lt;FM57&gt;</a:t>
            </a:r>
            <a:r>
              <a:rPr lang="en-US" altLang="en-US" sz="1600" b="0" dirty="0"/>
              <a:t>  </a:t>
            </a:r>
            <a:r>
              <a:rPr lang="en-US" sz="1600" dirty="0"/>
              <a:t>next meeting #11, 08-10 July 20;  where-tbd</a:t>
            </a:r>
            <a:endParaRPr lang="en-US" sz="1400" dirty="0"/>
          </a:p>
          <a:p>
            <a:pPr lvl="1">
              <a:spcBef>
                <a:spcPts val="0"/>
              </a:spcBef>
              <a:buFont typeface="Arial" panose="020B0604020202020204" pitchFamily="34" charset="0"/>
              <a:buChar char="•"/>
            </a:pPr>
            <a:r>
              <a:rPr lang="en-US" sz="1600" dirty="0"/>
              <a:t> </a:t>
            </a:r>
            <a:r>
              <a:rPr lang="en-US" sz="1600" dirty="0">
                <a:solidFill>
                  <a:schemeClr val="tx1"/>
                </a:solidFill>
              </a:rPr>
              <a:t>nothing new to share today</a:t>
            </a:r>
            <a:endParaRPr lang="en-US" sz="900" dirty="0">
              <a:solidFill>
                <a:schemeClr val="tx1"/>
              </a:solidFill>
            </a:endParaRP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200" dirty="0"/>
              <a:t> From 21May20 call:  Had to add another day to draft ECC Decision for WAS/RLAN in 6GHz. </a:t>
            </a:r>
          </a:p>
          <a:p>
            <a:pPr marL="800100" lvl="1" indent="-342900">
              <a:buFont typeface="Arial" panose="020B0604020202020204" pitchFamily="34" charset="0"/>
              <a:buChar char="•"/>
            </a:pPr>
            <a:r>
              <a:rPr lang="en-US" sz="1200" dirty="0"/>
              <a:t>Completed a draft of Report B with:  </a:t>
            </a:r>
          </a:p>
          <a:p>
            <a:pPr marL="800100" lvl="1" indent="-342900">
              <a:buFont typeface="Arial" panose="020B0604020202020204" pitchFamily="34" charset="0"/>
              <a:buChar char="•"/>
            </a:pPr>
            <a:r>
              <a:rPr lang="en-US" sz="1200" dirty="0"/>
              <a:t>For LPI-indoor use only, to 200mW will start at 5945MHz with Stage 1 devices having Country Determination Capability (CDC).  Some countries will require Stage 2 devices to interact with a database before operating, which will set frequency range allowed.  Low end OOBE is yet to be set, -15/-36 dBm/MHz to be considered. </a:t>
            </a:r>
          </a:p>
          <a:p>
            <a:pPr marL="800100" lvl="1" indent="-342900">
              <a:buFont typeface="Arial" panose="020B0604020202020204" pitchFamily="34" charset="0"/>
              <a:buChar char="•"/>
            </a:pPr>
            <a:r>
              <a:rPr lang="en-US" sz="1200" dirty="0"/>
              <a:t>For VLP handheld use only, to 25mW. OOBE at low end set to-30dB/</a:t>
            </a:r>
            <a:r>
              <a:rPr lang="en-US" sz="1200" dirty="0" err="1"/>
              <a:t>MHz.</a:t>
            </a:r>
            <a:r>
              <a:rPr lang="en-US" sz="1200" dirty="0"/>
              <a:t>  Category A devices start at 6025 MHz w/o CDC. Category B devices have CDC and can start at 5945 MHz in countries that permit.</a:t>
            </a:r>
          </a:p>
          <a:p>
            <a:pPr marL="800100" lvl="1" indent="-342900">
              <a:buFont typeface="Arial" panose="020B0604020202020204" pitchFamily="34" charset="0"/>
              <a:buChar char="•"/>
            </a:pPr>
            <a:r>
              <a:rPr lang="en-US" sz="1200" dirty="0"/>
              <a:t>What about 5925-5945MHz? OOBE starts at 5935 MHz, with a guard band from 5935-5945MHz</a:t>
            </a:r>
          </a:p>
          <a:p>
            <a:pPr marL="457200" lvl="1" indent="0">
              <a:spcBef>
                <a:spcPts val="0"/>
              </a:spcBef>
            </a:pPr>
            <a:endParaRPr lang="en-US" sz="1600" dirty="0"/>
          </a:p>
          <a:p>
            <a:pPr marL="457200" lvl="1" indent="0">
              <a:spcBef>
                <a:spcPts val="0"/>
              </a:spcBef>
            </a:pPr>
            <a:endParaRPr lang="en-US" sz="1600" dirty="0"/>
          </a:p>
          <a:p>
            <a:pPr>
              <a:buFont typeface="Arial" panose="020B0604020202020204" pitchFamily="34" charset="0"/>
              <a:buChar char="•"/>
            </a:pPr>
            <a:r>
              <a:rPr lang="en-US" sz="1400" dirty="0">
                <a:solidFill>
                  <a:srgbClr val="0070C0"/>
                </a:solidFill>
              </a:rPr>
              <a:t>See notes on this slide for basics of Report A, B, 302, 316</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 May 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1200" dirty="0"/>
              <a:t>will discuss next week</a:t>
            </a:r>
          </a:p>
        </p:txBody>
      </p:sp>
      <p:sp>
        <p:nvSpPr>
          <p:cNvPr id="3" name="Content Placeholder 2"/>
          <p:cNvSpPr>
            <a:spLocks noGrp="1"/>
          </p:cNvSpPr>
          <p:nvPr>
            <p:ph idx="1"/>
          </p:nvPr>
        </p:nvSpPr>
        <p:spPr>
          <a:xfrm>
            <a:off x="727841" y="1169936"/>
            <a:ext cx="8353245" cy="5305477"/>
          </a:xfrm>
        </p:spPr>
        <p:txBody>
          <a:bodyPr/>
          <a:lstStyle/>
          <a:p>
            <a:pPr>
              <a:buFont typeface="Arial" panose="020B0604020202020204" pitchFamily="34" charset="0"/>
              <a:buChar char="•"/>
            </a:pPr>
            <a:endParaRPr lang="en-US" sz="1600" b="0" dirty="0"/>
          </a:p>
          <a:p>
            <a:pPr>
              <a:spcBef>
                <a:spcPts val="0"/>
              </a:spcBef>
              <a:buFont typeface="Arial" panose="020B0604020202020204" pitchFamily="34" charset="0"/>
              <a:buChar char="•"/>
            </a:pPr>
            <a:r>
              <a:rPr lang="en-US" sz="1600" b="0" dirty="0">
                <a:solidFill>
                  <a:schemeClr val="tx1"/>
                </a:solidFill>
              </a:rPr>
              <a:t>nothing to share today</a:t>
            </a:r>
          </a:p>
          <a:p>
            <a:pPr>
              <a:buFont typeface="Arial" panose="020B0604020202020204" pitchFamily="34" charset="0"/>
              <a:buChar char="•"/>
            </a:pPr>
            <a:r>
              <a:rPr lang="en-US" sz="1800" b="0" dirty="0"/>
              <a:t> </a:t>
            </a:r>
          </a:p>
          <a:p>
            <a:pPr>
              <a:buFont typeface="Arial" panose="020B0604020202020204" pitchFamily="34" charset="0"/>
              <a:buChar char="•"/>
            </a:pPr>
            <a:endParaRPr lang="en-US" sz="2000" dirty="0"/>
          </a:p>
          <a:p>
            <a:pPr marL="0" indent="0"/>
            <a:r>
              <a:rPr lang="en-US" sz="2000" dirty="0"/>
              <a:t> </a:t>
            </a:r>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3"/>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4"/>
              </a:rPr>
              <a:t>https://cept.org/ecc/groups/ecc/cpg/page/weekly-report-from-wrc-19</a:t>
            </a:r>
            <a:r>
              <a:rPr lang="en-US" sz="1200" u="sng" dirty="0">
                <a:hlinkClick r:id="rId5"/>
              </a:rPr>
              <a:t>/</a:t>
            </a:r>
            <a:r>
              <a:rPr lang="en-US" sz="1200" dirty="0"/>
              <a:t> </a:t>
            </a:r>
          </a:p>
          <a:p>
            <a:pPr lvl="1">
              <a:spcBef>
                <a:spcPts val="0"/>
              </a:spcBef>
              <a:buFont typeface="Arial" panose="020B0604020202020204" pitchFamily="34" charset="0"/>
              <a:buChar char="•"/>
            </a:pPr>
            <a:r>
              <a:rPr lang="en-US" sz="1200" u="sng" dirty="0">
                <a:hlinkClick r:id="rId6"/>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7"/>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8"/>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8"/>
              </a:rPr>
              <a:t>&lt;19-0152&gt;</a:t>
            </a:r>
            <a:r>
              <a:rPr lang="en-US" sz="1600" b="0" dirty="0"/>
              <a:t>, will go through them as time permits. </a:t>
            </a:r>
          </a:p>
          <a:p>
            <a:pPr>
              <a:spcBef>
                <a:spcPts val="0"/>
              </a:spcBef>
              <a:buFont typeface="Arial" panose="020B0604020202020204" pitchFamily="34" charset="0"/>
              <a:buChar char="•"/>
            </a:pPr>
            <a:endParaRPr lang="en-US" sz="400" dirty="0"/>
          </a:p>
          <a:p>
            <a:pPr>
              <a:spcBef>
                <a:spcPts val="0"/>
              </a:spcBef>
              <a:buFont typeface="Arial" panose="020B0604020202020204" pitchFamily="34" charset="0"/>
              <a:buChar char="•"/>
            </a:pPr>
            <a:r>
              <a:rPr lang="en-US" sz="1200" dirty="0"/>
              <a:t>Calendar: </a:t>
            </a:r>
            <a:r>
              <a:rPr lang="en-US" sz="1000" dirty="0">
                <a:hlinkClick r:id="rId9"/>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10"/>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1"/>
              </a:rPr>
              <a:t>Working Party 1A (WP 1A) - Spectrum engineering techniques</a:t>
            </a:r>
            <a:r>
              <a:rPr lang="en-US" sz="900" u="sng" dirty="0"/>
              <a:t>     and     </a:t>
            </a:r>
            <a:r>
              <a:rPr lang="en-US" sz="900" dirty="0">
                <a:hlinkClick r:id="rId12"/>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3"/>
              </a:rPr>
              <a:t>Study Group 5 (SG 5) Terrestrial </a:t>
            </a:r>
            <a:r>
              <a:rPr lang="en-US" sz="1050" b="0" dirty="0">
                <a:hlinkClick r:id="rId13"/>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4"/>
              </a:rPr>
              <a:t>Working Party 5A (WP 5A) - Land mobile service above 30 MHz* (excluding IMT); wireless access in the fixed service; amateur and amateur-satellite services</a:t>
            </a:r>
            <a:r>
              <a:rPr lang="en-US" sz="900" dirty="0"/>
              <a:t>  </a:t>
            </a:r>
            <a:endParaRPr lang="en-US" sz="900" dirty="0">
              <a:hlinkClick r:id="rId15"/>
            </a:endParaRPr>
          </a:p>
          <a:p>
            <a:pPr lvl="1">
              <a:spcBef>
                <a:spcPts val="0"/>
              </a:spcBef>
              <a:buFont typeface="Arial" panose="020B0604020202020204" pitchFamily="34" charset="0"/>
              <a:buChar char="•"/>
            </a:pPr>
            <a:r>
              <a:rPr lang="en-US" sz="900" dirty="0">
                <a:hlinkClick r:id="rId15"/>
              </a:rPr>
              <a:t>Working Party 5D (WP 5D) - IMT Systems</a:t>
            </a:r>
            <a:r>
              <a:rPr lang="en-US" sz="900" dirty="0"/>
              <a:t>       </a:t>
            </a:r>
            <a:r>
              <a:rPr lang="en-US" sz="700" dirty="0">
                <a:hlinkClick r:id="rId16"/>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 May 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ACMA 5-year spectrum Outlook -1 </a:t>
            </a:r>
            <a:endParaRPr lang="en-US" sz="1200" dirty="0">
              <a:solidFill>
                <a:schemeClr val="tx1"/>
              </a:solidFill>
            </a:endParaRPr>
          </a:p>
        </p:txBody>
      </p:sp>
      <p:sp>
        <p:nvSpPr>
          <p:cNvPr id="3" name="Content Placeholder 2"/>
          <p:cNvSpPr>
            <a:spLocks noGrp="1"/>
          </p:cNvSpPr>
          <p:nvPr>
            <p:ph idx="1"/>
          </p:nvPr>
        </p:nvSpPr>
        <p:spPr>
          <a:xfrm>
            <a:off x="685800" y="1169010"/>
            <a:ext cx="8429445" cy="5408613"/>
          </a:xfrm>
        </p:spPr>
        <p:txBody>
          <a:bodyPr/>
          <a:lstStyle/>
          <a:p>
            <a:pPr>
              <a:buFont typeface="Arial" panose="020B0604020202020204" pitchFamily="34" charset="0"/>
              <a:buChar char="•"/>
            </a:pPr>
            <a:r>
              <a:rPr lang="en-US" sz="1200" u="sng" dirty="0">
                <a:hlinkClick r:id="rId3"/>
              </a:rPr>
              <a:t>https://mentor.ieee.org/802.18/dcn/20/18-20-0079-00-0000-acma-5year-spectrum-outlook-fys-2020-24.docx</a:t>
            </a:r>
            <a:r>
              <a:rPr lang="en-US" sz="1200" u="sng" dirty="0"/>
              <a:t> </a:t>
            </a:r>
          </a:p>
          <a:p>
            <a:pPr>
              <a:spcBef>
                <a:spcPts val="0"/>
              </a:spcBef>
              <a:buFont typeface="Arial" panose="020B0604020202020204" pitchFamily="34" charset="0"/>
              <a:buChar char="•"/>
            </a:pPr>
            <a:r>
              <a:rPr lang="en-AU" sz="1800" b="0" dirty="0"/>
              <a:t>The closing date for submissions is COB, Wednesday 24 June 2020.</a:t>
            </a:r>
          </a:p>
          <a:p>
            <a:pPr lvl="1">
              <a:spcBef>
                <a:spcPts val="0"/>
              </a:spcBef>
              <a:buFont typeface="Arial" panose="020B0604020202020204" pitchFamily="34" charset="0"/>
              <a:buChar char="•"/>
            </a:pPr>
            <a:endParaRPr lang="en-AU" sz="1800" b="1" dirty="0"/>
          </a:p>
          <a:p>
            <a:pPr lvl="1">
              <a:spcBef>
                <a:spcPts val="0"/>
              </a:spcBef>
              <a:buFont typeface="Arial" panose="020B0604020202020204" pitchFamily="34" charset="0"/>
              <a:buChar char="•"/>
            </a:pPr>
            <a:r>
              <a:rPr lang="en-AU" sz="1800" dirty="0"/>
              <a:t>Need to have 802.18 approval by Thursday 11 June 2020-in 2 weeks.</a:t>
            </a:r>
            <a:endParaRPr lang="en-US" sz="1800" dirty="0"/>
          </a:p>
          <a:p>
            <a:pPr>
              <a:buFont typeface="Arial" panose="020B0604020202020204" pitchFamily="34" charset="0"/>
              <a:buChar char="•"/>
            </a:pPr>
            <a:endParaRPr lang="en-AU" sz="1800" b="0" dirty="0"/>
          </a:p>
          <a:p>
            <a:pPr>
              <a:buFont typeface="Arial" panose="020B0604020202020204" pitchFamily="34" charset="0"/>
              <a:buChar char="•"/>
            </a:pPr>
            <a:r>
              <a:rPr lang="en-AU" sz="1800" b="0" dirty="0"/>
              <a:t>The ACMA invites comments on the draft FYSO 2020-–24 and on the following specific questions:</a:t>
            </a:r>
            <a:endParaRPr lang="en-US" sz="1800" b="0" dirty="0"/>
          </a:p>
          <a:p>
            <a:pPr lvl="1">
              <a:buFont typeface="Arial" panose="020B0604020202020204" pitchFamily="34" charset="0"/>
              <a:buChar char="•"/>
            </a:pPr>
            <a:r>
              <a:rPr lang="en-AU" sz="1600" dirty="0"/>
              <a:t>What are the expected impacts of the COVID-19 pandemic on the short- and medium-term capacity of your industry? </a:t>
            </a:r>
            <a:endParaRPr lang="en-US" sz="1400" dirty="0"/>
          </a:p>
          <a:p>
            <a:pPr lvl="1">
              <a:buFont typeface="Arial" panose="020B0604020202020204" pitchFamily="34" charset="0"/>
              <a:buChar char="•"/>
            </a:pPr>
            <a:r>
              <a:rPr lang="en-AU" sz="1600" dirty="0"/>
              <a:t>Do you have any feedback on the ACMA’s approach to its spectrum work program in the current environment? Do you have alternative proposals or priorities?</a:t>
            </a:r>
            <a:endParaRPr lang="en-AU" sz="1400" dirty="0"/>
          </a:p>
          <a:p>
            <a:pPr lvl="1">
              <a:buFont typeface="Arial" panose="020B0604020202020204" pitchFamily="34" charset="0"/>
              <a:buChar char="•"/>
            </a:pPr>
            <a:endParaRPr lang="en-AU" sz="1600" b="1" dirty="0"/>
          </a:p>
          <a:p>
            <a:pPr lvl="1">
              <a:buFont typeface="Arial" panose="020B0604020202020204" pitchFamily="34" charset="0"/>
              <a:buChar char="•"/>
            </a:pPr>
            <a:r>
              <a:rPr lang="en-AU" sz="1600" b="1" dirty="0"/>
              <a:t>Are there other technology developments or sources of spectrum demand that the ACMA should be aware of in considering spectrum management over the next five years?</a:t>
            </a:r>
            <a:endParaRPr lang="en-US" sz="1600" b="1" dirty="0"/>
          </a:p>
          <a:p>
            <a:pPr lvl="2">
              <a:buFont typeface="Arial" panose="020B0604020202020204" pitchFamily="34" charset="0"/>
              <a:buChar char="•"/>
            </a:pPr>
            <a:r>
              <a:rPr lang="en-AU" sz="1400" dirty="0"/>
              <a:t>  </a:t>
            </a:r>
          </a:p>
          <a:p>
            <a:pPr lvl="2">
              <a:buFont typeface="Arial" panose="020B0604020202020204" pitchFamily="34" charset="0"/>
              <a:buChar char="•"/>
            </a:pPr>
            <a:r>
              <a:rPr lang="en-US" sz="1400" dirty="0"/>
              <a:t> </a:t>
            </a:r>
          </a:p>
          <a:p>
            <a:pPr lvl="2">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 May 20</a:t>
            </a:r>
            <a:endParaRPr lang="en-GB" dirty="0"/>
          </a:p>
        </p:txBody>
      </p:sp>
    </p:spTree>
    <p:extLst>
      <p:ext uri="{BB962C8B-B14F-4D97-AF65-F5344CB8AC3E}">
        <p14:creationId xmlns:p14="http://schemas.microsoft.com/office/powerpoint/2010/main" val="14094174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ACMA 5-year spectrum Outlook -2 </a:t>
            </a:r>
            <a:endParaRPr lang="en-US" sz="1200" dirty="0">
              <a:solidFill>
                <a:schemeClr val="tx1"/>
              </a:solidFill>
            </a:endParaRPr>
          </a:p>
        </p:txBody>
      </p:sp>
      <p:sp>
        <p:nvSpPr>
          <p:cNvPr id="3" name="Content Placeholder 2"/>
          <p:cNvSpPr>
            <a:spLocks noGrp="1"/>
          </p:cNvSpPr>
          <p:nvPr>
            <p:ph idx="1"/>
          </p:nvPr>
        </p:nvSpPr>
        <p:spPr>
          <a:xfrm>
            <a:off x="685800" y="1169010"/>
            <a:ext cx="8429445" cy="5408613"/>
          </a:xfrm>
        </p:spPr>
        <p:txBody>
          <a:bodyPr/>
          <a:lstStyle/>
          <a:p>
            <a:pPr>
              <a:buFont typeface="Arial" panose="020B0604020202020204" pitchFamily="34" charset="0"/>
              <a:buChar char="•"/>
            </a:pPr>
            <a:r>
              <a:rPr lang="en-US" sz="1200" u="sng" dirty="0">
                <a:hlinkClick r:id="rId3"/>
              </a:rPr>
              <a:t>https://mentor.ieee.org/802.18/dcn/20/18-20-0079-00-0000-acma-5year-spectrum-outlook-fys-2020-24.docx</a:t>
            </a:r>
            <a:r>
              <a:rPr lang="en-US" sz="1200" u="sng" dirty="0"/>
              <a:t> </a:t>
            </a:r>
          </a:p>
          <a:p>
            <a:pPr>
              <a:spcBef>
                <a:spcPts val="0"/>
              </a:spcBef>
              <a:buFont typeface="Arial" panose="020B0604020202020204" pitchFamily="34" charset="0"/>
              <a:buChar char="•"/>
            </a:pPr>
            <a:r>
              <a:rPr lang="en-AU" sz="1800" b="0" dirty="0"/>
              <a:t>The closing date for submissions is COB, Wednesday 24 June 2020.</a:t>
            </a:r>
          </a:p>
          <a:p>
            <a:pPr lvl="1">
              <a:spcBef>
                <a:spcPts val="0"/>
              </a:spcBef>
              <a:buFont typeface="Arial" panose="020B0604020202020204" pitchFamily="34" charset="0"/>
              <a:buChar char="•"/>
            </a:pPr>
            <a:r>
              <a:rPr lang="en-AU" sz="1800" b="1" dirty="0"/>
              <a:t>Need to have .18 approval by Thursday 11 June 2020.</a:t>
            </a:r>
            <a:endParaRPr lang="en-US" sz="1800" b="1" dirty="0"/>
          </a:p>
          <a:p>
            <a:pPr>
              <a:buFont typeface="Arial" panose="020B0604020202020204" pitchFamily="34" charset="0"/>
              <a:buChar char="•"/>
            </a:pPr>
            <a:r>
              <a:rPr lang="en-AU" sz="1800" b="0" dirty="0"/>
              <a:t>The ACMA invites comments on the draft FYSO 2020-–24 and on the following specific questions:</a:t>
            </a:r>
            <a:endParaRPr lang="en-US" sz="1800" b="0" dirty="0"/>
          </a:p>
          <a:p>
            <a:pPr marL="914400" lvl="2" indent="0"/>
            <a:endParaRPr lang="en-AU" sz="1400" dirty="0"/>
          </a:p>
          <a:p>
            <a:pPr lvl="1">
              <a:buFont typeface="Arial" panose="020B0604020202020204" pitchFamily="34" charset="0"/>
              <a:buChar char="•"/>
            </a:pPr>
            <a:r>
              <a:rPr lang="en-AU" sz="1600" b="1" dirty="0"/>
              <a:t>Do you have any other feedback on the ACMA’s plans for monitoring, initial investigation, preliminary replanning or replanning of bands? </a:t>
            </a:r>
            <a:endParaRPr lang="en-US" sz="1600" b="1" dirty="0"/>
          </a:p>
          <a:p>
            <a:pPr lvl="2">
              <a:buFont typeface="Arial" panose="020B0604020202020204" pitchFamily="34" charset="0"/>
              <a:buChar char="•"/>
            </a:pPr>
            <a:r>
              <a:rPr lang="en-AU" sz="1400" dirty="0"/>
              <a:t>  </a:t>
            </a:r>
          </a:p>
          <a:p>
            <a:pPr lvl="2">
              <a:buFont typeface="Arial" panose="020B0604020202020204" pitchFamily="34" charset="0"/>
              <a:buChar char="•"/>
            </a:pPr>
            <a:r>
              <a:rPr lang="en-AU" sz="1400" dirty="0"/>
              <a:t> </a:t>
            </a:r>
          </a:p>
          <a:p>
            <a:pPr marL="457200" lvl="1" indent="0"/>
            <a:endParaRPr lang="en-AU" sz="1600" dirty="0"/>
          </a:p>
          <a:p>
            <a:pPr lvl="1">
              <a:buFont typeface="Arial" panose="020B0604020202020204" pitchFamily="34" charset="0"/>
              <a:buChar char="•"/>
            </a:pPr>
            <a:r>
              <a:rPr lang="en-AU" sz="1600" dirty="0"/>
              <a:t>Do you have any comments about the ACMA’s approach to forward allocations?</a:t>
            </a:r>
          </a:p>
          <a:p>
            <a:pPr lvl="1">
              <a:buFont typeface="Arial" panose="020B0604020202020204" pitchFamily="34" charset="0"/>
              <a:buChar char="•"/>
            </a:pPr>
            <a:r>
              <a:rPr lang="en-AU" sz="1600" b="1" dirty="0"/>
              <a:t>Could look at Sharing, LIPDs (6 GHz), WRC-19 1.16 and 1.2.  See APAC update 18-20/0082r02 for great review of these points to consider.</a:t>
            </a:r>
          </a:p>
          <a:p>
            <a:pPr lvl="2">
              <a:buFont typeface="Arial" panose="020B0604020202020204" pitchFamily="34" charset="0"/>
              <a:buChar char="•"/>
            </a:pPr>
            <a:r>
              <a:rPr lang="en-US" sz="1400" dirty="0"/>
              <a:t> </a:t>
            </a:r>
          </a:p>
          <a:p>
            <a:pPr lvl="2">
              <a:buFont typeface="Arial" panose="020B0604020202020204" pitchFamily="34" charset="0"/>
              <a:buChar char="•"/>
            </a:pPr>
            <a:r>
              <a:rPr lang="en-US" sz="1400" dirty="0"/>
              <a:t> </a:t>
            </a:r>
          </a:p>
          <a:p>
            <a:pPr lvl="2">
              <a:buFont typeface="Arial" panose="020B0604020202020204" pitchFamily="34" charset="0"/>
              <a:buChar char="•"/>
            </a:pPr>
            <a:endParaRPr lang="en-US" sz="1400" dirty="0"/>
          </a:p>
          <a:p>
            <a:pPr>
              <a:buFont typeface="Arial" panose="020B0604020202020204" pitchFamily="34" charset="0"/>
              <a:buChar char="•"/>
            </a:pPr>
            <a:r>
              <a:rPr lang="en-US" sz="1800" b="0" dirty="0"/>
              <a:t>No comment ready text contributions to date.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 May 20</a:t>
            </a:r>
            <a:endParaRPr lang="en-GB" dirty="0"/>
          </a:p>
        </p:txBody>
      </p:sp>
    </p:spTree>
    <p:extLst>
      <p:ext uri="{BB962C8B-B14F-4D97-AF65-F5344CB8AC3E}">
        <p14:creationId xmlns:p14="http://schemas.microsoft.com/office/powerpoint/2010/main" val="34490053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and FNPRM 6 GHz-1</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endParaRPr lang="en-US" sz="1800" b="0" dirty="0"/>
          </a:p>
          <a:p>
            <a:pPr>
              <a:buFont typeface="Arial" panose="020B0604020202020204" pitchFamily="34" charset="0"/>
              <a:buChar char="•"/>
            </a:pPr>
            <a:r>
              <a:rPr lang="en-US" sz="1800" b="0" dirty="0"/>
              <a:t>CHAIRMAN PAI PROPOSES NEW RULES FOR THE 6 GHz BAND, UNLEASHING 1,200 MEGAHERTZ FOR UNLICENSED USE      </a:t>
            </a:r>
            <a:r>
              <a:rPr lang="en-US" sz="1400" dirty="0"/>
              <a:t>News Release: </a:t>
            </a:r>
            <a:r>
              <a:rPr lang="en-US" sz="1400" u="sng" dirty="0">
                <a:hlinkClick r:id="rId3"/>
              </a:rPr>
              <a:t>Docx</a:t>
            </a:r>
            <a:endParaRPr lang="en-US" sz="1400" dirty="0"/>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The Report and Order authorizes two different types of unlicensed operations: standard-power in 850-megahertz of the band and indoor low-power operations over the full 1,200-megahertz available in the 6 GHz band.  An automated frequency coordination system would prevent standard power access points from operating where they could cause interference to incumbent services.  </a:t>
            </a:r>
          </a:p>
          <a:p>
            <a:pPr lvl="1">
              <a:buFont typeface="Arial" panose="020B0604020202020204" pitchFamily="34" charset="0"/>
              <a:buChar char="•"/>
            </a:pPr>
            <a:endParaRPr lang="en-US" sz="1600" dirty="0"/>
          </a:p>
          <a:p>
            <a:pPr lvl="1">
              <a:buFont typeface="Arial" panose="020B0604020202020204" pitchFamily="34" charset="0"/>
              <a:buChar char="•"/>
            </a:pPr>
            <a:r>
              <a:rPr lang="en-US" sz="1800" dirty="0"/>
              <a:t>Preceding:   </a:t>
            </a:r>
            <a:r>
              <a:rPr lang="en-US" sz="1800" dirty="0">
                <a:hlinkClick r:id="rId4"/>
              </a:rPr>
              <a:t>https://www.fcc.gov/ecfs/search/filings?proceedings_name=18-295&amp;sort=date_disseminated,DESC</a:t>
            </a:r>
            <a:r>
              <a:rPr lang="en-US" sz="1800" dirty="0"/>
              <a:t> </a:t>
            </a:r>
          </a:p>
          <a:p>
            <a:pPr lvl="1">
              <a:buFont typeface="Arial" panose="020B0604020202020204" pitchFamily="34" charset="0"/>
              <a:buChar char="•"/>
            </a:pPr>
            <a:endParaRPr lang="en-US" sz="1800" dirty="0"/>
          </a:p>
          <a:p>
            <a:pPr lvl="1">
              <a:buFont typeface="Arial" panose="020B0604020202020204" pitchFamily="34" charset="0"/>
              <a:buChar char="•"/>
            </a:pPr>
            <a:r>
              <a:rPr lang="en-US" sz="1800" dirty="0"/>
              <a:t>R&amp;O is effective 27July20, </a:t>
            </a:r>
          </a:p>
          <a:p>
            <a:pPr marL="457200" lvl="1" indent="0"/>
            <a:r>
              <a:rPr lang="en-US" sz="1400" dirty="0">
                <a:hlinkClick r:id="rId5"/>
              </a:rPr>
              <a:t>https://www.federalregister.gov/documents/2020/05/26/2020-11236/unlicensed-use-of-the-6-ghz-band?utm_campaign=subscription+mailing+list&amp;utm_source=federalregister.gov&amp;utm_medium=email</a:t>
            </a:r>
            <a:endParaRPr lang="en-US" sz="1400" dirty="0"/>
          </a:p>
          <a:p>
            <a:pPr lvl="1">
              <a:buFont typeface="Arial" panose="020B0604020202020204" pitchFamily="34" charset="0"/>
              <a:buChar char="•"/>
            </a:pPr>
            <a:endParaRPr lang="en-US" sz="1800" dirty="0"/>
          </a:p>
          <a:p>
            <a:pPr lvl="1">
              <a:buFont typeface="Arial" panose="020B0604020202020204" pitchFamily="34" charset="0"/>
              <a:buChar char="•"/>
            </a:pPr>
            <a:r>
              <a:rPr lang="en-US" sz="1600" dirty="0"/>
              <a:t>(FNPRM-next slides)</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28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539684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FNPRM 6 GHz-2</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r>
              <a:rPr lang="en-US" sz="1800" b="0" dirty="0"/>
              <a:t>CHAIRMAN PAI PROPOSES NEW RULES FOR THE 6 GHz BAND, UNLEASHING 1,200 MEGAHERTZ FOR UNLICENSED USE</a:t>
            </a:r>
          </a:p>
          <a:p>
            <a:pPr lvl="1">
              <a:buFont typeface="Arial" panose="020B0604020202020204" pitchFamily="34" charset="0"/>
              <a:buChar char="•"/>
            </a:pPr>
            <a:r>
              <a:rPr lang="en-US" sz="1600" dirty="0"/>
              <a:t>FNPRM as approved on 24 Apr 20 is on Mentor:   </a:t>
            </a:r>
            <a:r>
              <a:rPr lang="en-US" sz="1600" b="1" dirty="0"/>
              <a:t>With erratum now, 21May20:  </a:t>
            </a:r>
            <a:r>
              <a:rPr lang="en-US" sz="1600" dirty="0">
                <a:hlinkClick r:id="rId3"/>
              </a:rPr>
              <a:t>https://mentor.ieee.org/802.18/dcn/20/18-20-0062-</a:t>
            </a:r>
            <a:r>
              <a:rPr lang="en-US" sz="1600" dirty="0">
                <a:highlight>
                  <a:srgbClr val="00FFFF"/>
                </a:highlight>
                <a:hlinkClick r:id="rId3"/>
              </a:rPr>
              <a:t>02</a:t>
            </a:r>
            <a:r>
              <a:rPr lang="en-US" sz="1600" dirty="0">
                <a:hlinkClick r:id="rId3"/>
              </a:rPr>
              <a:t>-0000-fcc-r-o-fnprm-promoting-unlicensed-use-of-the-6ghz-band-et-18-295.docx</a:t>
            </a:r>
            <a:r>
              <a:rPr lang="en-US" sz="1600" dirty="0"/>
              <a:t> 			31 Seek Comments</a:t>
            </a:r>
          </a:p>
          <a:p>
            <a:pPr lvl="1">
              <a:buFont typeface="Arial" panose="020B0604020202020204" pitchFamily="34" charset="0"/>
              <a:buChar char="•"/>
            </a:pPr>
            <a:r>
              <a:rPr lang="en-US" sz="1600" dirty="0"/>
              <a:t>In Federal Register today (28</a:t>
            </a:r>
            <a:r>
              <a:rPr lang="en-US" sz="1600" baseline="30000" dirty="0"/>
              <a:t>th</a:t>
            </a:r>
            <a:r>
              <a:rPr lang="en-US" sz="1600" dirty="0"/>
              <a:t>): </a:t>
            </a:r>
            <a:r>
              <a:rPr lang="en-US" sz="1400" dirty="0">
                <a:hlinkClick r:id="rId4"/>
              </a:rPr>
              <a:t>https://www.federalregister.gov/documents/2020/05/28/2020-11320/unlicensed-use-of-the-6-ghz-band?utm_campaign=subscription+mailing+list&amp;utm_source=federalregister.gov&amp;utm_medium=email</a:t>
            </a:r>
            <a:r>
              <a:rPr lang="en-US" sz="1400" dirty="0"/>
              <a:t> </a:t>
            </a:r>
            <a:endParaRPr lang="en-US" sz="1600" dirty="0"/>
          </a:p>
          <a:p>
            <a:pPr lvl="3">
              <a:buFont typeface="Arial" panose="020B0604020202020204" pitchFamily="34" charset="0"/>
              <a:buChar char="•"/>
            </a:pPr>
            <a:endParaRPr lang="en-US" sz="1200" dirty="0"/>
          </a:p>
          <a:p>
            <a:pPr lvl="1">
              <a:buFont typeface="Arial" panose="020B0604020202020204" pitchFamily="34" charset="0"/>
              <a:buChar char="•"/>
            </a:pPr>
            <a:r>
              <a:rPr lang="en-US" sz="1600" dirty="0"/>
              <a:t>Comments due: 29June20;	 </a:t>
            </a:r>
            <a:r>
              <a:rPr lang="en-US" sz="1600" b="1" dirty="0"/>
              <a:t>Comments from 802.18 by 11June20-in 2 weeks. </a:t>
            </a:r>
          </a:p>
          <a:p>
            <a:pPr lvl="1">
              <a:buFont typeface="Arial" panose="020B0604020202020204" pitchFamily="34" charset="0"/>
              <a:buChar char="•"/>
            </a:pPr>
            <a:r>
              <a:rPr lang="en-US" sz="1600" dirty="0"/>
              <a:t>Reply Comments due:  27July20.</a:t>
            </a:r>
          </a:p>
          <a:p>
            <a:pPr lvl="1">
              <a:buFont typeface="Arial" panose="020B0604020202020204" pitchFamily="34" charset="0"/>
              <a:buChar char="•"/>
            </a:pPr>
            <a:r>
              <a:rPr lang="en-US" sz="1600" dirty="0"/>
              <a:t>Anything for IEEE 802 as a whole to consider? _________ </a:t>
            </a:r>
          </a:p>
          <a:p>
            <a:pPr>
              <a:buFont typeface="Arial" panose="020B0604020202020204" pitchFamily="34" charset="0"/>
              <a:buChar char="•"/>
            </a:pPr>
            <a:r>
              <a:rPr lang="en-US" sz="1800" b="0" dirty="0"/>
              <a:t>No comment ready text contributions to date.</a:t>
            </a:r>
          </a:p>
          <a:p>
            <a:pPr lvl="2">
              <a:buFont typeface="Arial" panose="020B0604020202020204" pitchFamily="34" charset="0"/>
              <a:buChar char="•"/>
            </a:pPr>
            <a:endParaRPr lang="en-US" sz="1200" b="0" dirty="0"/>
          </a:p>
          <a:p>
            <a:pPr>
              <a:buFont typeface="Arial" panose="020B0604020202020204" pitchFamily="34" charset="0"/>
              <a:buChar char="•"/>
            </a:pPr>
            <a:r>
              <a:rPr lang="en-US" sz="1800" b="0" dirty="0"/>
              <a:t>Contention-based protocol maybe? Share with existing broadcast equipment and other unlicensed services.   Can this be used for better coexistence? </a:t>
            </a:r>
          </a:p>
          <a:p>
            <a:pPr>
              <a:buFont typeface="Arial" panose="020B0604020202020204" pitchFamily="34" charset="0"/>
              <a:buChar char="•"/>
            </a:pPr>
            <a:r>
              <a:rPr lang="en-US" sz="1800" b="0" dirty="0"/>
              <a:t>One member sees there are 4 main areas in the FNPRM:  </a:t>
            </a:r>
          </a:p>
          <a:p>
            <a:pPr lvl="1">
              <a:buFont typeface="Arial" panose="020B0604020202020204" pitchFamily="34" charset="0"/>
              <a:buChar char="•"/>
            </a:pPr>
            <a:r>
              <a:rPr lang="en-US" sz="1600" b="0" dirty="0"/>
              <a:t>VLP, PSD LPI, Std. </a:t>
            </a:r>
            <a:r>
              <a:rPr lang="en-US" sz="1600" b="0" dirty="0" err="1"/>
              <a:t>pwr</a:t>
            </a:r>
            <a:r>
              <a:rPr lang="en-US" sz="1600" b="0" dirty="0"/>
              <a:t> </a:t>
            </a:r>
            <a:r>
              <a:rPr lang="en-US" sz="1600" dirty="0"/>
              <a:t>mobile</a:t>
            </a:r>
            <a:r>
              <a:rPr lang="en-US" sz="1600" b="0" dirty="0"/>
              <a:t> AFC, higher power p2p.</a:t>
            </a:r>
          </a:p>
          <a:p>
            <a:pPr>
              <a:buFont typeface="Arial" panose="020B0604020202020204" pitchFamily="34" charset="0"/>
              <a:buChar char="•"/>
            </a:pPr>
            <a:r>
              <a:rPr lang="en-US" sz="1800" b="0" dirty="0"/>
              <a:t>.18 Chair to send note to LMSC looking for inputs on this NPRM.  </a:t>
            </a:r>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28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856363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896-901/935-940MHz </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r>
              <a:rPr lang="en-US" sz="1600" b="0" dirty="0"/>
              <a:t>To realign the 900 MHz band to make available six of the band’s ten megahertz for the deployment of broadband services and technologies to meet the ever-increasing spectrum capacity demands of a wide range of industries, including utilities and railroads, and other private land mobile radio services.</a:t>
            </a:r>
          </a:p>
          <a:p>
            <a:pPr lvl="1">
              <a:buFont typeface="Arial" panose="020B0604020202020204" pitchFamily="34" charset="0"/>
              <a:buChar char="•"/>
            </a:pPr>
            <a:r>
              <a:rPr lang="en-US" sz="1200" b="0" dirty="0"/>
              <a:t>Proceeding 17-200:  </a:t>
            </a:r>
            <a:r>
              <a:rPr lang="en-US" sz="1200" dirty="0">
                <a:hlinkClick r:id="rId3"/>
              </a:rPr>
              <a:t>https://www.fcc.gov/ecfs/search/filings?proceedings_name=17-200&amp;sort=date_disseminated,DESC</a:t>
            </a:r>
            <a:r>
              <a:rPr lang="en-US" sz="1200" b="0" dirty="0"/>
              <a:t> </a:t>
            </a:r>
          </a:p>
          <a:p>
            <a:pPr lvl="1">
              <a:buFont typeface="Arial" panose="020B0604020202020204" pitchFamily="34" charset="0"/>
              <a:buChar char="•"/>
            </a:pPr>
            <a:r>
              <a:rPr lang="en-US" sz="1200" b="0" dirty="0"/>
              <a:t>R&amp;O on mentor:  </a:t>
            </a:r>
            <a:r>
              <a:rPr lang="en-US" sz="1200" b="0" dirty="0">
                <a:hlinkClick r:id="rId4"/>
              </a:rPr>
              <a:t>https://mentor.ieee.org/802.18/dcn/20/18-20-0085-00-0000-fcc-r-o-896-901-935-940-mhz-band-wtb-17-200-fcc-20-67a1.docx</a:t>
            </a:r>
            <a:r>
              <a:rPr lang="en-US" sz="1200" b="0" dirty="0"/>
              <a:t> </a:t>
            </a:r>
          </a:p>
          <a:p>
            <a:pPr>
              <a:buFont typeface="Arial" panose="020B0604020202020204" pitchFamily="34" charset="0"/>
              <a:buChar char="•"/>
            </a:pPr>
            <a:r>
              <a:rPr lang="en-US" sz="1600" dirty="0"/>
              <a:t>802.18 reviewed this when the NPRM came out looking at current users in this adjacent to the unlicensed band, and no one had concerns or inputs.  IEEE 802 did not file comments.</a:t>
            </a:r>
          </a:p>
          <a:p>
            <a:pPr>
              <a:buFont typeface="Arial" panose="020B0604020202020204" pitchFamily="34" charset="0"/>
              <a:buChar char="•"/>
            </a:pPr>
            <a:r>
              <a:rPr lang="en-US" sz="1600" dirty="0"/>
              <a:t>From NPRM 802.18 discussions last year:  Compare power levels from today’s rules. </a:t>
            </a:r>
          </a:p>
          <a:p>
            <a:pPr lvl="1">
              <a:buFont typeface="Arial" panose="020B0604020202020204" pitchFamily="34" charset="0"/>
              <a:buChar char="•"/>
            </a:pPr>
            <a:r>
              <a:rPr lang="en-US" sz="1400" dirty="0"/>
              <a:t>NPRM: We propose to permit an effective radiated power for base and repeater stations in the broadband segment not to exceed 400 watts/megahertz in non-rural areas and 800 watts/megahertz in rural areas, with the maximum permissible power decreasing as the HAAT rises above 304 meters.  </a:t>
            </a:r>
          </a:p>
          <a:p>
            <a:pPr lvl="2">
              <a:buFont typeface="Arial" panose="020B0604020202020204" pitchFamily="34" charset="0"/>
              <a:buChar char="•"/>
            </a:pPr>
            <a:r>
              <a:rPr lang="en-US" sz="1400" dirty="0"/>
              <a:t>R&amp;O ¶ 145 accepted the NPRM levels;  with justification could do a little more.</a:t>
            </a:r>
          </a:p>
          <a:p>
            <a:pPr lvl="1">
              <a:buFont typeface="Arial" panose="020B0604020202020204" pitchFamily="34" charset="0"/>
              <a:buChar char="•"/>
            </a:pPr>
            <a:r>
              <a:rPr lang="en-US" sz="1400" dirty="0"/>
              <a:t>Found in today’s rules: §90.635   Limitations on power and antenna height.</a:t>
            </a:r>
          </a:p>
          <a:p>
            <a:pPr lvl="1">
              <a:buFont typeface="Arial" panose="020B0604020202020204" pitchFamily="34" charset="0"/>
              <a:buChar char="•"/>
            </a:pPr>
            <a:r>
              <a:rPr lang="en-US" sz="1400" dirty="0"/>
              <a:t>The effective radiated power and antenna height for base stations may not exceed 1 kilowatt (30 </a:t>
            </a:r>
            <a:r>
              <a:rPr lang="en-US" sz="1400" dirty="0" err="1"/>
              <a:t>dBw</a:t>
            </a:r>
            <a:r>
              <a:rPr lang="en-US" sz="1400" dirty="0"/>
              <a:t>) and 304 m. (1,000 ft.) above average terrain (AAT), respectively, or the equivalent thereof as determined from the Table.  </a:t>
            </a:r>
          </a:p>
          <a:p>
            <a:pPr lvl="1">
              <a:buFont typeface="Arial" panose="020B0604020202020204" pitchFamily="34" charset="0"/>
              <a:buChar char="•"/>
            </a:pPr>
            <a:endParaRPr lang="en-US" sz="1200" dirty="0"/>
          </a:p>
          <a:p>
            <a:pPr>
              <a:buFont typeface="Arial" panose="020B0604020202020204" pitchFamily="34" charset="0"/>
              <a:buChar char="•"/>
            </a:pPr>
            <a:r>
              <a:rPr lang="en-US" sz="1600" b="0" dirty="0"/>
              <a:t>OOBE should be looked out further to understand if different from before, and in general.</a:t>
            </a:r>
          </a:p>
          <a:p>
            <a:pPr>
              <a:buFont typeface="Arial" panose="020B0604020202020204" pitchFamily="34" charset="0"/>
              <a:buChar char="•"/>
            </a:pPr>
            <a:r>
              <a:rPr lang="en-US" sz="1600" b="0" dirty="0"/>
              <a:t>This is FYI for all, .18 will not pursue any further.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28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415316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5800" y="1096022"/>
            <a:ext cx="8153400" cy="5512522"/>
          </a:xfrm>
        </p:spPr>
        <p:txBody>
          <a:bodyPr/>
          <a:lstStyle/>
          <a:p>
            <a:pPr marL="285750" indent="-285750">
              <a:buFont typeface="Arial" panose="020B0604020202020204" pitchFamily="34" charset="0"/>
              <a:buChar char="•"/>
            </a:pPr>
            <a:endParaRPr lang="en-US" sz="1800" b="0" dirty="0"/>
          </a:p>
          <a:p>
            <a:pPr marL="285750" indent="-285750">
              <a:buFont typeface="Arial" panose="020B0604020202020204" pitchFamily="34" charset="0"/>
              <a:buChar char="•"/>
            </a:pPr>
            <a:r>
              <a:rPr lang="en-US" sz="1800" dirty="0">
                <a:solidFill>
                  <a:schemeClr val="tx1"/>
                </a:solidFill>
              </a:rPr>
              <a:t>Brazil released Resolution No. 726.</a:t>
            </a:r>
          </a:p>
          <a:p>
            <a:pPr marL="685800" lvl="1">
              <a:buFont typeface="Arial" panose="020B0604020202020204" pitchFamily="34" charset="0"/>
              <a:buChar char="•"/>
            </a:pPr>
            <a:r>
              <a:rPr lang="en-US" sz="1600" dirty="0"/>
              <a:t>Amends the Regulation on Restricted Radiation Radiocommunication Equipment.</a:t>
            </a:r>
          </a:p>
          <a:p>
            <a:pPr marL="685800" lvl="1">
              <a:buFont typeface="Arial" panose="020B0604020202020204" pitchFamily="34" charset="0"/>
              <a:buChar char="•"/>
            </a:pPr>
            <a:r>
              <a:rPr lang="en-US" sz="1600" dirty="0" err="1"/>
              <a:t>Anatel</a:t>
            </a:r>
            <a:r>
              <a:rPr lang="en-US" sz="1600" dirty="0"/>
              <a:t>: </a:t>
            </a:r>
            <a:r>
              <a:rPr lang="en-US" sz="1600" u="sng" dirty="0">
                <a:hlinkClick r:id="rId3"/>
              </a:rPr>
              <a:t>https://sei.anatel.gov.br/sei/publicacoes/controlador_publicacoes.php?acao=publicacao_visualizar&amp;id_documento=6244765&amp;id_orgao_publicacao=0</a:t>
            </a:r>
            <a:endParaRPr lang="en-US" sz="1600" dirty="0"/>
          </a:p>
          <a:p>
            <a:pPr marL="685800" lvl="1">
              <a:buFont typeface="Arial" panose="020B0604020202020204" pitchFamily="34" charset="0"/>
              <a:buChar char="•"/>
            </a:pPr>
            <a:r>
              <a:rPr lang="en-US" sz="1600" dirty="0">
                <a:solidFill>
                  <a:schemeClr val="tx1"/>
                </a:solidFill>
              </a:rPr>
              <a:t>Mentor with resolution 680: </a:t>
            </a:r>
            <a:r>
              <a:rPr lang="en-US" sz="1600" dirty="0">
                <a:solidFill>
                  <a:schemeClr val="tx1"/>
                </a:solidFill>
                <a:hlinkClick r:id="rId4"/>
              </a:rPr>
              <a:t>https://mentor.ieee.org/802.18/dcn/20/18-20-0086-00-0000-sei-anatel-5511563-resolution-726-and-680.docx</a:t>
            </a:r>
            <a:r>
              <a:rPr lang="en-US" sz="1600" dirty="0">
                <a:solidFill>
                  <a:schemeClr val="tx1"/>
                </a:solidFill>
              </a:rPr>
              <a:t> </a:t>
            </a:r>
          </a:p>
          <a:p>
            <a:pPr marL="685800" lvl="1">
              <a:buFont typeface="Arial" panose="020B0604020202020204" pitchFamily="34" charset="0"/>
              <a:buChar char="•"/>
            </a:pPr>
            <a:r>
              <a:rPr lang="en-US" sz="1600" dirty="0"/>
              <a:t>Resolution 726 will update the current Radio Frequency bands with usage restrictions. Some frequency bands that will be open are: 5.850 – 5.925 GHz (802.11p), 57-71 GHz (802.11ad) and 76-81 GHz (radar systems), providing they meet the technical compliance requirements within the Regulation. </a:t>
            </a:r>
            <a:endParaRPr lang="en-US" sz="1400" dirty="0">
              <a:solidFill>
                <a:schemeClr val="tx1"/>
              </a:solidFill>
            </a:endParaRPr>
          </a:p>
          <a:p>
            <a:pPr marL="685800" lvl="1">
              <a:buFont typeface="Arial" panose="020B0604020202020204" pitchFamily="34" charset="0"/>
              <a:buChar char="•"/>
            </a:pPr>
            <a:r>
              <a:rPr lang="en-US" sz="1400" b="0" dirty="0"/>
              <a:t>Art. 4 This Resolution comes into force on September 1, 2020 and should see more technical details before then. </a:t>
            </a:r>
          </a:p>
          <a:p>
            <a:pPr marL="285750">
              <a:buFont typeface="Arial" panose="020B0604020202020204" pitchFamily="34" charset="0"/>
              <a:buChar char="•"/>
            </a:pPr>
            <a:endParaRPr lang="en-US" sz="1800" b="0" dirty="0">
              <a:solidFill>
                <a:schemeClr val="tx1"/>
              </a:solidFill>
            </a:endParaRPr>
          </a:p>
          <a:p>
            <a:pPr marL="285750">
              <a:buFont typeface="Arial" panose="020B0604020202020204" pitchFamily="34" charset="0"/>
              <a:buChar char="•"/>
            </a:pPr>
            <a:r>
              <a:rPr lang="en-US" sz="1800" b="0" dirty="0">
                <a:solidFill>
                  <a:schemeClr val="tx1"/>
                </a:solidFill>
              </a:rPr>
              <a:t>Also the resolution </a:t>
            </a:r>
            <a:r>
              <a:rPr lang="en-US" sz="1800" b="0" dirty="0"/>
              <a:t>erased usage restrictions on 6,650-6,675.2 &lt;- radio astronomy band, thus leaving 5460-8405 MHz free for other activity.</a:t>
            </a:r>
          </a:p>
          <a:p>
            <a:pPr marL="285750">
              <a:buFont typeface="Arial" panose="020B0604020202020204" pitchFamily="34" charset="0"/>
              <a:buChar char="•"/>
            </a:pPr>
            <a:r>
              <a:rPr lang="en-US" sz="1800" b="0" dirty="0"/>
              <a:t>This is FYI for all, .18 will not pursue any further. </a:t>
            </a: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28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085145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r>
              <a:rPr lang="en-US" altLang="en-US" sz="1800" dirty="0">
                <a:solidFill>
                  <a:srgbClr val="00B0F0"/>
                </a:solidFill>
              </a:rPr>
              <a:t>ACMA contribution text for comments from IEEE 802.</a:t>
            </a:r>
          </a:p>
          <a:p>
            <a:pPr marL="285750" indent="-285750">
              <a:buFont typeface="Wingdings" panose="05000000000000000000" pitchFamily="2" charset="2"/>
              <a:buChar char="q"/>
            </a:pPr>
            <a:r>
              <a:rPr lang="en-US" sz="1800" dirty="0">
                <a:solidFill>
                  <a:srgbClr val="00B0F0"/>
                </a:solidFill>
              </a:rPr>
              <a:t>Review 6 GHz FNPRM, if anything for IEEE 802 as a whole to consider? </a:t>
            </a:r>
          </a:p>
          <a:p>
            <a:pPr marL="285750" indent="-285750">
              <a:buFont typeface="Wingdings" panose="05000000000000000000" pitchFamily="2" charset="2"/>
              <a:buChar char="q"/>
            </a:pPr>
            <a:r>
              <a:rPr lang="en-US" sz="1800" dirty="0">
                <a:solidFill>
                  <a:srgbClr val="00B0F0"/>
                </a:solidFill>
              </a:rPr>
              <a:t>Chair ask EC about voting rights gaining and loss without f2f meetings (e.g. RR-TAG has not used letter ballots, could teleconference attendance be considered?) </a:t>
            </a: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Annual Internet Report, 	</a:t>
            </a:r>
          </a:p>
          <a:p>
            <a:pPr marL="914400" lvl="2" indent="0">
              <a:spcBef>
                <a:spcPts val="0"/>
              </a:spcBef>
            </a:pPr>
            <a:r>
              <a:rPr lang="en-US" sz="1200" dirty="0">
                <a:hlinkClick r:id="rId2"/>
              </a:rPr>
              <a:t>https://www.cisco.com/c/en/us/solutions/executive-perspectives/annual-internet-report/air-highlights.html</a:t>
            </a:r>
            <a:endParaRPr lang="en-US" sz="1200" dirty="0"/>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u="sng" dirty="0"/>
          </a:p>
          <a:p>
            <a:pPr marL="91440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28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r>
              <a:rPr lang="en-US" sz="1800" b="0" dirty="0">
                <a:solidFill>
                  <a:schemeClr val="tx1"/>
                </a:solidFill>
              </a:rPr>
              <a:t>The 2 ITU-R WP5A submissions (M.1450/M/1801-802.18 approved before) have been requested to be on consent agenda for LMSC call next Tuesday, 02 June.</a:t>
            </a:r>
          </a:p>
          <a:p>
            <a:pPr marL="285750" indent="-285750">
              <a:buFont typeface="Arial" panose="020B0604020202020204" pitchFamily="34" charset="0"/>
              <a:buChar char="•"/>
            </a:pPr>
            <a:r>
              <a:rPr lang="en-US" sz="1800" b="0" dirty="0">
                <a:solidFill>
                  <a:schemeClr val="tx1"/>
                </a:solidFill>
              </a:rPr>
              <a:t> </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r>
              <a:rPr lang="en-US" sz="1800" b="0" dirty="0">
                <a:solidFill>
                  <a:schemeClr val="tx1"/>
                </a:solidFill>
              </a:rPr>
              <a:t>present:  15	</a:t>
            </a:r>
          </a:p>
          <a:p>
            <a:pPr marL="285750" indent="-285750">
              <a:buFont typeface="Arial" panose="020B0604020202020204" pitchFamily="34" charset="0"/>
              <a:buChar char="•"/>
            </a:pPr>
            <a:r>
              <a:rPr lang="en-US" sz="1800" b="0" dirty="0">
                <a:solidFill>
                  <a:schemeClr val="tx1"/>
                </a:solidFill>
              </a:rPr>
              <a:t>voters:  13</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28 May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28 May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10294"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10295"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456238"/>
          </a:xfrm>
        </p:spPr>
        <p:txBody>
          <a:bodyPr/>
          <a:lstStyle/>
          <a:p>
            <a:pPr>
              <a:buFont typeface="Arial" panose="020B0604020202020204" pitchFamily="34" charset="0"/>
              <a:buChar char="•"/>
            </a:pPr>
            <a:r>
              <a:rPr lang="en-US" sz="2000" dirty="0"/>
              <a:t>Next weekly teleconference </a:t>
            </a:r>
            <a:r>
              <a:rPr lang="en-US" sz="1400" dirty="0"/>
              <a:t>(scheduled to 03sep)</a:t>
            </a:r>
            <a:r>
              <a:rPr lang="en-US" sz="2000" dirty="0"/>
              <a:t>: 04Jun20–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https://mentor.ieee.org/802.18/dcn/16/18-16-0038-15-0000-teleconference-call-in-info.pptx</a:t>
            </a:r>
            <a:r>
              <a:rPr lang="en-US" sz="1800" dirty="0"/>
              <a:t>  </a:t>
            </a:r>
            <a:r>
              <a:rPr lang="en-US" altLang="en-US" sz="1800" dirty="0"/>
              <a:t>(</a:t>
            </a:r>
            <a:r>
              <a:rPr lang="en-US" altLang="en-US" sz="1800" i="1" u="sng" dirty="0"/>
              <a:t>or latest)</a:t>
            </a:r>
            <a:r>
              <a:rPr lang="en-US" altLang="en-US" sz="1400" i="1" dirty="0"/>
              <a:t>  </a:t>
            </a:r>
            <a:r>
              <a:rPr lang="en-US" altLang="en-US" sz="1800" b="1" i="1" dirty="0"/>
              <a:t>(new – starting 14 May 20)</a:t>
            </a:r>
          </a:p>
          <a:p>
            <a:pPr lvl="2">
              <a:buFont typeface="Arial" panose="020B0604020202020204" pitchFamily="34" charset="0"/>
              <a:buChar char="•"/>
            </a:pPr>
            <a:r>
              <a:rPr lang="en-US" altLang="en-US" sz="1600" dirty="0"/>
              <a:t>Or back up slide in this agenda. </a:t>
            </a:r>
          </a:p>
          <a:p>
            <a:pPr lvl="1">
              <a:buFont typeface="Arial" panose="020B0604020202020204" pitchFamily="34" charset="0"/>
              <a:buChar char="•"/>
            </a:pPr>
            <a:r>
              <a:rPr lang="en-US" sz="1800" dirty="0"/>
              <a:t>All late changes/cancellations will be sent out to the 802.18 list server. </a:t>
            </a:r>
          </a:p>
          <a:p>
            <a:pPr lvl="1">
              <a:buFont typeface="Arial" panose="020B0604020202020204" pitchFamily="34" charset="0"/>
              <a:buChar char="•"/>
            </a:pPr>
            <a:r>
              <a:rPr lang="en-US" sz="1400" dirty="0"/>
              <a:t>Now on the IEEE </a:t>
            </a:r>
            <a:r>
              <a:rPr lang="en-US" sz="1400" dirty="0" err="1"/>
              <a:t>Webex</a:t>
            </a:r>
            <a:r>
              <a:rPr lang="en-US" sz="1400" dirty="0"/>
              <a:t> teleconference calendar:  </a:t>
            </a:r>
            <a:r>
              <a:rPr lang="en-US" sz="1400" dirty="0">
                <a:hlinkClick r:id="rId3"/>
              </a:rPr>
              <a:t>http://ieee802.org/802tele_calendar.html</a:t>
            </a:r>
            <a:endParaRPr lang="en-US" sz="1400" dirty="0"/>
          </a:p>
          <a:p>
            <a:pPr lvl="1">
              <a:buFont typeface="Arial" panose="020B0604020202020204" pitchFamily="34" charset="0"/>
              <a:buChar char="•"/>
            </a:pPr>
            <a:r>
              <a:rPr lang="en-US" sz="1400" dirty="0"/>
              <a:t>And Overall schedule, works in progress: </a:t>
            </a:r>
            <a:r>
              <a:rPr lang="en-US" sz="1400" dirty="0">
                <a:hlinkClick r:id="rId4"/>
              </a:rPr>
              <a:t>http://ieee802.org/16/cal-temp.html</a:t>
            </a:r>
            <a:endParaRPr lang="en-US" sz="1400" dirty="0"/>
          </a:p>
          <a:p>
            <a:pPr lvl="1">
              <a:buFont typeface="Arial" panose="020B0604020202020204" pitchFamily="34" charset="0"/>
              <a:buChar char="•"/>
            </a:pPr>
            <a:endParaRPr lang="en-US" sz="1800" b="1" u="sng" dirty="0">
              <a:solidFill>
                <a:schemeClr val="accent1">
                  <a:lumMod val="50000"/>
                </a:schemeClr>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15:46et</a:t>
            </a:r>
          </a:p>
          <a:p>
            <a:pPr lvl="1">
              <a:buFont typeface="Arial" panose="020B0604020202020204" pitchFamily="34" charset="0"/>
              <a:buChar char="•"/>
            </a:pPr>
            <a:endParaRPr lang="en-US" sz="1000" b="0" dirty="0"/>
          </a:p>
          <a:p>
            <a:pPr>
              <a:buFont typeface="Arial" panose="020B0604020202020204" pitchFamily="34" charset="0"/>
              <a:buChar char="•"/>
            </a:pPr>
            <a:r>
              <a:rPr lang="en-US" sz="1800" u="sng" dirty="0"/>
              <a:t>The next face to face meeting is tbd.   Note,  Montreal in July is cancelled. </a:t>
            </a:r>
            <a:endParaRPr lang="en-US" sz="16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 May 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28 May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28 May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685800"/>
            <a:ext cx="7989888" cy="57896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0"/>
              </a:spcBef>
            </a:pPr>
            <a:r>
              <a:rPr lang="en-US" sz="2000" dirty="0"/>
              <a:t>Seat4-802.18 weekly teleconference call-in</a:t>
            </a:r>
          </a:p>
          <a:p>
            <a:pPr>
              <a:spcBef>
                <a:spcPts val="0"/>
              </a:spcBef>
            </a:pPr>
            <a:r>
              <a:rPr lang="en-US" sz="1400" dirty="0"/>
              <a:t>When	14May20 to 04Sep20,   noon-13:00-pt,  15:00-16:00-et</a:t>
            </a:r>
          </a:p>
          <a:p>
            <a:pPr>
              <a:spcBef>
                <a:spcPts val="0"/>
              </a:spcBef>
            </a:pPr>
            <a:r>
              <a:rPr lang="en-US" sz="1400" dirty="0"/>
              <a:t>	note:  IEEE </a:t>
            </a:r>
            <a:r>
              <a:rPr lang="en-US" sz="1400" dirty="0" err="1"/>
              <a:t>webex</a:t>
            </a:r>
            <a:r>
              <a:rPr lang="en-US" sz="1400" dirty="0"/>
              <a:t> may change md-August 2020, tbd</a:t>
            </a:r>
          </a:p>
          <a:p>
            <a:pPr>
              <a:spcBef>
                <a:spcPts val="0"/>
              </a:spcBef>
            </a:pPr>
            <a:r>
              <a:rPr lang="en-US" sz="1400" dirty="0"/>
              <a:t>Where</a:t>
            </a:r>
          </a:p>
          <a:p>
            <a:pPr>
              <a:spcBef>
                <a:spcPts val="0"/>
              </a:spcBef>
            </a:pPr>
            <a:r>
              <a:rPr lang="en-US" sz="1400" u="sng" dirty="0">
                <a:hlinkClick r:id="rId2"/>
              </a:rPr>
              <a:t>https://ieee802.my.webex.com/ieee802.my/j.php?MTID=mc65329f017bd7a77e763eeb88cf0a699</a:t>
            </a:r>
            <a:r>
              <a:rPr lang="en-US" sz="1400" dirty="0"/>
              <a:t>  (</a:t>
            </a:r>
            <a:r>
              <a:rPr lang="en-US" sz="1400" u="sng" dirty="0">
                <a:hlinkClick r:id="rId3"/>
              </a:rPr>
              <a:t>map</a:t>
            </a:r>
            <a:r>
              <a:rPr lang="en-US" sz="1400" dirty="0"/>
              <a:t>)</a:t>
            </a:r>
          </a:p>
          <a:p>
            <a:pPr>
              <a:spcBef>
                <a:spcPts val="0"/>
              </a:spcBef>
            </a:pPr>
            <a:r>
              <a:rPr lang="en-US" sz="1400" dirty="0"/>
              <a:t>Description JOIN WEBEX MEETING </a:t>
            </a:r>
            <a:r>
              <a:rPr lang="en-US" sz="1400" u="sng" dirty="0">
                <a:hlinkClick r:id="rId2"/>
              </a:rPr>
              <a:t>https://ieee802.my.webex.com/ieee802.my/j.php?MTID=mc65329f017bd7a77e763eeb88cf0a699</a:t>
            </a:r>
            <a:r>
              <a:rPr lang="en-US" sz="1400" dirty="0"/>
              <a:t> </a:t>
            </a:r>
          </a:p>
          <a:p>
            <a:pPr>
              <a:spcBef>
                <a:spcPts val="0"/>
              </a:spcBef>
            </a:pPr>
            <a:endParaRPr lang="en-US" sz="1400" dirty="0"/>
          </a:p>
          <a:p>
            <a:pPr>
              <a:spcBef>
                <a:spcPts val="0"/>
              </a:spcBef>
            </a:pPr>
            <a:r>
              <a:rPr lang="en-US" sz="1600" dirty="0"/>
              <a:t>Meeting number (access code): 796 860 468 		Meeting password: rrtag20b </a:t>
            </a:r>
            <a:endParaRPr lang="en-US" sz="1400" dirty="0"/>
          </a:p>
          <a:p>
            <a:pPr>
              <a:spcBef>
                <a:spcPts val="0"/>
              </a:spcBef>
            </a:pPr>
            <a:r>
              <a:rPr lang="en-US" sz="1400" dirty="0"/>
              <a:t> </a:t>
            </a:r>
          </a:p>
          <a:p>
            <a:pPr>
              <a:spcBef>
                <a:spcPts val="0"/>
              </a:spcBef>
            </a:pPr>
            <a:r>
              <a:rPr lang="en-US" sz="1400" dirty="0"/>
              <a:t>JOIN BY PHONE +1-510-338-9438 USA Toll </a:t>
            </a:r>
          </a:p>
          <a:p>
            <a:pPr>
              <a:spcBef>
                <a:spcPts val="0"/>
              </a:spcBef>
            </a:pPr>
            <a:r>
              <a:rPr lang="en-US" sz="1400" dirty="0"/>
              <a:t>Tap here to call (mobile phones only, hosts not supported): </a:t>
            </a:r>
          </a:p>
          <a:p>
            <a:pPr>
              <a:spcBef>
                <a:spcPts val="0"/>
              </a:spcBef>
            </a:pPr>
            <a:r>
              <a:rPr lang="en-US" sz="1400" dirty="0" err="1"/>
              <a:t>tel</a:t>
            </a:r>
            <a:r>
              <a:rPr lang="en-US" sz="1400" dirty="0"/>
              <a:t>:%2B1-510-338-9438,,*01*796860468%23%23*01* +44-20-3198-8144 UK </a:t>
            </a:r>
          </a:p>
          <a:p>
            <a:pPr>
              <a:spcBef>
                <a:spcPts val="0"/>
              </a:spcBef>
            </a:pPr>
            <a:r>
              <a:rPr lang="en-US" sz="1400" dirty="0"/>
              <a:t>Toll Tap here to call (mobile phones only, hosts not supported): </a:t>
            </a:r>
            <a:r>
              <a:rPr lang="en-US" sz="1400" u="sng" dirty="0" err="1">
                <a:hlinkClick r:id="rId4"/>
              </a:rPr>
              <a:t>tel</a:t>
            </a:r>
            <a:r>
              <a:rPr lang="en-US" sz="1400" u="sng" dirty="0">
                <a:hlinkClick r:id="rId4"/>
              </a:rPr>
              <a:t>:%2B44-20-3198-8144,,*01*796860468%23%23*01*</a:t>
            </a:r>
            <a:r>
              <a:rPr lang="en-US" sz="1400" dirty="0"/>
              <a:t> </a:t>
            </a:r>
          </a:p>
          <a:p>
            <a:pPr>
              <a:spcBef>
                <a:spcPts val="0"/>
              </a:spcBef>
            </a:pPr>
            <a:r>
              <a:rPr lang="en-US" sz="1400" dirty="0"/>
              <a:t> </a:t>
            </a:r>
          </a:p>
          <a:p>
            <a:pPr>
              <a:spcBef>
                <a:spcPts val="0"/>
              </a:spcBef>
            </a:pPr>
            <a:r>
              <a:rPr lang="en-US" sz="1400" dirty="0"/>
              <a:t>Global call-in numbers https://ieee802.my.webex.com/ieee802.my/globalcallin.php?MTID=m3d9294e033585bf9580e6de28861cf5e Can't join the meeting? </a:t>
            </a:r>
          </a:p>
          <a:p>
            <a:pPr>
              <a:spcBef>
                <a:spcPts val="0"/>
              </a:spcBef>
            </a:pPr>
            <a:r>
              <a:rPr lang="en-US" sz="1400" u="sng" dirty="0">
                <a:hlinkClick r:id="rId5"/>
              </a:rPr>
              <a:t>https://collaborationhelp.cisco.com/article/WBX000029055</a:t>
            </a:r>
            <a:r>
              <a:rPr lang="en-US" sz="1400" dirty="0"/>
              <a:t> </a:t>
            </a:r>
          </a:p>
          <a:p>
            <a:pPr>
              <a:spcBef>
                <a:spcPts val="0"/>
              </a:spcBef>
            </a:pPr>
            <a:r>
              <a:rPr lang="en-US" sz="1400" dirty="0"/>
              <a:t> </a:t>
            </a:r>
          </a:p>
          <a:p>
            <a:pPr>
              <a:spcBef>
                <a:spcPts val="0"/>
              </a:spcBef>
            </a:pPr>
            <a:r>
              <a:rPr lang="en-US" sz="1400" dirty="0"/>
              <a:t>IMPORTANT NOTICE: </a:t>
            </a:r>
          </a:p>
          <a:p>
            <a:pPr>
              <a:spcBef>
                <a:spcPts val="0"/>
              </a:spcBef>
            </a:pPr>
            <a:r>
              <a:rPr lang="en-US" sz="1400" dirty="0"/>
              <a:t>Please note that this </a:t>
            </a:r>
            <a:r>
              <a:rPr lang="en-US" sz="1400" dirty="0" err="1"/>
              <a:t>Webex</a:t>
            </a:r>
            <a:r>
              <a:rPr lang="en-US" sz="1400" dirty="0"/>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endParaRPr lang="en-US" sz="1800" kern="0" dirty="0"/>
          </a:p>
        </p:txBody>
      </p:sp>
    </p:spTree>
    <p:extLst>
      <p:ext uri="{BB962C8B-B14F-4D97-AF65-F5344CB8AC3E}">
        <p14:creationId xmlns:p14="http://schemas.microsoft.com/office/powerpoint/2010/main" val="37882122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Calendars</a:t>
            </a:r>
            <a:endParaRPr lang="en-US" sz="2400" dirty="0"/>
          </a:p>
        </p:txBody>
      </p:sp>
      <p:sp>
        <p:nvSpPr>
          <p:cNvPr id="3" name="Content Placeholder 2"/>
          <p:cNvSpPr>
            <a:spLocks noGrp="1"/>
          </p:cNvSpPr>
          <p:nvPr>
            <p:ph idx="1"/>
          </p:nvPr>
        </p:nvSpPr>
        <p:spPr>
          <a:xfrm>
            <a:off x="685800" y="1096022"/>
            <a:ext cx="8153400" cy="5512522"/>
          </a:xfrm>
        </p:spPr>
        <p:txBody>
          <a:bodyPr/>
          <a:lstStyle/>
          <a:p>
            <a:pPr marL="285750" indent="-285750">
              <a:buFont typeface="Arial" panose="020B0604020202020204" pitchFamily="34" charset="0"/>
              <a:buChar char="•"/>
            </a:pPr>
            <a:endParaRPr lang="en-US" sz="1800" b="0" dirty="0"/>
          </a:p>
          <a:p>
            <a:pPr>
              <a:buFont typeface="Arial" panose="020B0604020202020204" pitchFamily="34" charset="0"/>
              <a:buChar char="•"/>
            </a:pPr>
            <a:r>
              <a:rPr lang="en-US" sz="1800" dirty="0"/>
              <a:t>#1 - Official </a:t>
            </a:r>
            <a:r>
              <a:rPr lang="en-US" sz="1800" dirty="0" err="1">
                <a:highlight>
                  <a:srgbClr val="FFFF00"/>
                </a:highlight>
              </a:rPr>
              <a:t>Webex</a:t>
            </a:r>
            <a:r>
              <a:rPr lang="en-US" sz="1800" dirty="0">
                <a:highlight>
                  <a:srgbClr val="FFFF00"/>
                </a:highlight>
              </a:rPr>
              <a:t> </a:t>
            </a:r>
            <a:r>
              <a:rPr lang="en-US" sz="1800" dirty="0"/>
              <a:t>calendar for IEEE 802 </a:t>
            </a:r>
            <a:r>
              <a:rPr lang="en-US" sz="1800" dirty="0" err="1"/>
              <a:t>Webex</a:t>
            </a:r>
            <a:r>
              <a:rPr lang="en-US" sz="1800" dirty="0"/>
              <a:t> meetings through mid-Aug. </a:t>
            </a:r>
          </a:p>
          <a:p>
            <a:pPr>
              <a:buFont typeface="Arial" panose="020B0604020202020204" pitchFamily="34" charset="0"/>
              <a:buChar char="•"/>
            </a:pPr>
            <a:r>
              <a:rPr lang="en-US" sz="1800" b="0" u="sng" dirty="0">
                <a:hlinkClick r:id="rId3"/>
              </a:rPr>
              <a:t>http://ieee802.org/802tele_calendar.html</a:t>
            </a:r>
            <a:endParaRPr lang="en-US" sz="1800" b="0" u="sng" dirty="0"/>
          </a:p>
          <a:p>
            <a:pPr lvl="1">
              <a:buFont typeface="Arial" panose="020B0604020202020204" pitchFamily="34" charset="0"/>
              <a:buChar char="•"/>
            </a:pPr>
            <a:r>
              <a:rPr lang="en-US" sz="1600" dirty="0"/>
              <a:t>Note:  </a:t>
            </a:r>
            <a:r>
              <a:rPr lang="en-US" sz="1600" dirty="0" err="1"/>
              <a:t>Webex</a:t>
            </a:r>
            <a:r>
              <a:rPr lang="en-US" sz="1600" dirty="0"/>
              <a:t> will be changing mid-August, looking to go to IEEE  </a:t>
            </a:r>
            <a:r>
              <a:rPr lang="en-US" sz="1600" dirty="0" err="1"/>
              <a:t>Webex</a:t>
            </a:r>
            <a:r>
              <a:rPr lang="en-US" sz="1600" dirty="0"/>
              <a:t>, from the IEEE 802 </a:t>
            </a:r>
            <a:r>
              <a:rPr lang="en-US" sz="1600" dirty="0" err="1"/>
              <a:t>Webex</a:t>
            </a:r>
            <a:r>
              <a:rPr lang="en-US" sz="1600" dirty="0"/>
              <a:t>.  More details coming. </a:t>
            </a:r>
            <a:endParaRPr lang="en-US" sz="1600" b="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#2 - LMSC working on a new </a:t>
            </a:r>
            <a:r>
              <a:rPr lang="en-US" sz="1800" dirty="0">
                <a:highlight>
                  <a:srgbClr val="FFFF00"/>
                </a:highlight>
              </a:rPr>
              <a:t>overall </a:t>
            </a:r>
            <a:r>
              <a:rPr lang="en-US" sz="1800" dirty="0"/>
              <a:t>IEEE 802 calendar, it is sill in a temporary spot  (under 802.16):   </a:t>
            </a:r>
            <a:r>
              <a:rPr lang="en-US" sz="1800" dirty="0">
                <a:hlinkClick r:id="rId4"/>
              </a:rPr>
              <a:t>http://ieee802.org/16/cal-temp.html</a:t>
            </a:r>
            <a:r>
              <a:rPr lang="en-US" sz="1800" dirty="0"/>
              <a:t> </a:t>
            </a:r>
          </a:p>
          <a:p>
            <a:pPr lvl="1">
              <a:buFont typeface="Arial" panose="020B0604020202020204" pitchFamily="34" charset="0"/>
              <a:buChar char="•"/>
            </a:pPr>
            <a:r>
              <a:rPr lang="en-US" sz="1600" dirty="0"/>
              <a:t>Top right corner there is drop down and can get to 802.18 only, in the different views. </a:t>
            </a:r>
          </a:p>
          <a:p>
            <a:pPr lvl="1">
              <a:buFont typeface="Arial" panose="020B0604020202020204" pitchFamily="34" charset="0"/>
              <a:buChar char="•"/>
            </a:pPr>
            <a:r>
              <a:rPr lang="en-US" sz="1600" dirty="0"/>
              <a:t>Or at the bottom is a link to the 802.18 calendar used. </a:t>
            </a:r>
          </a:p>
          <a:p>
            <a:pPr lvl="2">
              <a:buFont typeface="Arial" panose="020B0604020202020204" pitchFamily="34" charset="0"/>
              <a:buChar char="•"/>
            </a:pPr>
            <a:r>
              <a:rPr lang="en-US" sz="1600" dirty="0">
                <a:hlinkClick r:id="rId5"/>
              </a:rPr>
              <a:t>IEEE 802.18 WG Calendar (tentative)</a:t>
            </a:r>
            <a:endParaRPr lang="en-US" sz="1600" dirty="0"/>
          </a:p>
          <a:p>
            <a:pPr lvl="1">
              <a:buFont typeface="Arial" panose="020B0604020202020204" pitchFamily="34" charset="0"/>
              <a:buChar char="•"/>
            </a:pPr>
            <a:r>
              <a:rPr lang="en-US" sz="1600" dirty="0"/>
              <a:t>Which is only on the 802.18 home page now also. </a:t>
            </a:r>
          </a:p>
          <a:p>
            <a:pPr lvl="1">
              <a:buFont typeface="Arial" panose="020B0604020202020204" pitchFamily="34" charset="0"/>
              <a:buChar char="•"/>
            </a:pPr>
            <a:r>
              <a:rPr lang="en-US" sz="1600" b="1" dirty="0">
                <a:solidFill>
                  <a:schemeClr val="accent5">
                    <a:lumMod val="75000"/>
                  </a:schemeClr>
                </a:solidFill>
              </a:rPr>
              <a:t>Schedule of Teleconferences and Face to Faces:  </a:t>
            </a:r>
            <a:br>
              <a:rPr lang="en-US" sz="1600" b="1" dirty="0">
                <a:solidFill>
                  <a:schemeClr val="accent5">
                    <a:lumMod val="75000"/>
                  </a:schemeClr>
                </a:solidFill>
              </a:rPr>
            </a:br>
            <a:r>
              <a:rPr lang="en-US" sz="1600" u="sng" dirty="0">
                <a:hlinkClick r:id="rId5"/>
              </a:rPr>
              <a:t>&lt;&lt;click here for full calendar&gt;&gt;</a:t>
            </a:r>
            <a:r>
              <a:rPr lang="en-US" sz="1600" b="1" dirty="0"/>
              <a:t> select meeting, go to more details near bottom</a:t>
            </a:r>
            <a:endParaRPr lang="en-US" sz="1600" dirty="0"/>
          </a:p>
          <a:p>
            <a:pPr>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28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4006026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and FNPRM 6GHz -2</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endParaRPr lang="en-US" sz="1800" b="0" dirty="0"/>
          </a:p>
          <a:p>
            <a:pPr>
              <a:buFont typeface="Arial" panose="020B0604020202020204" pitchFamily="34" charset="0"/>
              <a:buChar char="•"/>
            </a:pPr>
            <a:r>
              <a:rPr lang="en-US" sz="1800" b="0" dirty="0"/>
              <a:t>On this web page, the voted-on PDF and commission statements are expected Friday 24 April;</a:t>
            </a:r>
          </a:p>
          <a:p>
            <a:pPr>
              <a:buFont typeface="Arial" panose="020B0604020202020204" pitchFamily="34" charset="0"/>
              <a:buChar char="•"/>
            </a:pPr>
            <a:r>
              <a:rPr lang="en-US" sz="1800" dirty="0">
                <a:hlinkClick r:id="rId3"/>
              </a:rPr>
              <a:t>https://www.fcc.gov/document/promoting-unlicensed-use-6-ghz-band-0</a:t>
            </a:r>
            <a:r>
              <a:rPr lang="en-US" sz="1800" dirty="0"/>
              <a:t> </a:t>
            </a:r>
          </a:p>
          <a:p>
            <a:pPr>
              <a:buFont typeface="Arial" panose="020B0604020202020204" pitchFamily="34" charset="0"/>
              <a:buChar char="•"/>
            </a:pPr>
            <a:r>
              <a:rPr lang="en-US" sz="1400" dirty="0">
                <a:hlinkClick r:id="rId4"/>
              </a:rPr>
              <a:t>https://www.federalregister.gov/documents/2020/04/24/2020-08724/open-commission-meeting-by-teleconference-thursday-april-23-2020?utm_campaign=subscription+mailing+list&amp;utm_source=federalregister.gov&amp;utm_medium=email</a:t>
            </a:r>
            <a:r>
              <a:rPr lang="en-US" sz="1400" dirty="0"/>
              <a:t> </a:t>
            </a:r>
            <a:endParaRPr lang="en-US" sz="1400" b="0" dirty="0"/>
          </a:p>
          <a:p>
            <a:pPr>
              <a:buFont typeface="Arial" panose="020B0604020202020204" pitchFamily="34" charset="0"/>
              <a:buChar char="•"/>
            </a:pPr>
            <a:r>
              <a:rPr lang="en-US" sz="1800" b="0" dirty="0"/>
              <a:t>Some quick points discussed in our teleconference. </a:t>
            </a:r>
          </a:p>
          <a:p>
            <a:pPr>
              <a:buFont typeface="Arial" panose="020B0604020202020204" pitchFamily="34" charset="0"/>
              <a:buChar char="•"/>
            </a:pPr>
            <a:r>
              <a:rPr lang="en-US" sz="1800" b="0" dirty="0"/>
              <a:t>Client was to be 6 dB below APs (dynamic)</a:t>
            </a:r>
          </a:p>
          <a:p>
            <a:pPr lvl="1">
              <a:buFont typeface="Arial" panose="020B0604020202020204" pitchFamily="34" charset="0"/>
              <a:buChar char="•"/>
            </a:pPr>
            <a:r>
              <a:rPr lang="en-US" sz="1600" b="0" dirty="0"/>
              <a:t>However it returned to a fixed power limit for Client.  </a:t>
            </a:r>
            <a:r>
              <a:rPr lang="en-US" sz="1600" dirty="0"/>
              <a:t>T</a:t>
            </a:r>
            <a:r>
              <a:rPr lang="en-US" sz="1600" b="0" dirty="0"/>
              <a:t>his is new  and need to find the details. </a:t>
            </a:r>
          </a:p>
          <a:p>
            <a:pPr>
              <a:buFont typeface="Arial" panose="020B0604020202020204" pitchFamily="34" charset="0"/>
              <a:buChar char="•"/>
            </a:pPr>
            <a:r>
              <a:rPr lang="en-US" sz="1800" b="0" dirty="0"/>
              <a:t>Need to review the FNPMR about indoor clients. </a:t>
            </a:r>
          </a:p>
          <a:p>
            <a:pPr>
              <a:buFont typeface="Arial" panose="020B0604020202020204" pitchFamily="34" charset="0"/>
              <a:buChar char="•"/>
            </a:pPr>
            <a:r>
              <a:rPr lang="en-US" sz="1800" b="0" dirty="0"/>
              <a:t>Portable (as a Master) under AFC control, should look at that also. </a:t>
            </a:r>
          </a:p>
          <a:p>
            <a:pPr>
              <a:buFont typeface="Arial" panose="020B0604020202020204" pitchFamily="34" charset="0"/>
              <a:buChar char="•"/>
            </a:pPr>
            <a:r>
              <a:rPr lang="en-US" sz="1800" b="0" dirty="0"/>
              <a:t>Need to watch for updates to the related KDBs as they come,  with lower level details. </a:t>
            </a:r>
          </a:p>
          <a:p>
            <a:pPr lvl="1">
              <a:buFont typeface="Arial" panose="020B0604020202020204" pitchFamily="34" charset="0"/>
              <a:buChar char="•"/>
            </a:pPr>
            <a:r>
              <a:rPr lang="en-US" sz="1400" dirty="0"/>
              <a:t>.e.g. </a:t>
            </a:r>
            <a:r>
              <a:rPr lang="en-US" sz="1400" b="0" dirty="0"/>
              <a:t>KDB 905462 d03 (</a:t>
            </a:r>
            <a:r>
              <a:rPr lang="en-US" sz="1400" dirty="0"/>
              <a:t>U-NII CLIENT DEVICES WITHOUT RADAR DETECTION CAPABILITY) </a:t>
            </a:r>
            <a:r>
              <a:rPr lang="en-US" sz="1400" b="0" dirty="0"/>
              <a:t>from the previous rules. To cover all the </a:t>
            </a:r>
            <a:r>
              <a:rPr lang="en-US" sz="1400" dirty="0"/>
              <a:t>U-NII bands, these new ones will need to be added.  </a:t>
            </a:r>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28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276485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ITU-R SM.2352 on THz</a:t>
            </a:r>
          </a:p>
        </p:txBody>
      </p:sp>
      <p:sp>
        <p:nvSpPr>
          <p:cNvPr id="3" name="Content Placeholder 2"/>
          <p:cNvSpPr>
            <a:spLocks noGrp="1"/>
          </p:cNvSpPr>
          <p:nvPr>
            <p:ph idx="1"/>
          </p:nvPr>
        </p:nvSpPr>
        <p:spPr>
          <a:xfrm>
            <a:off x="666562" y="962891"/>
            <a:ext cx="8401238" cy="5512522"/>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Author was calling in next week, 16 April, to vote on submission. </a:t>
            </a:r>
          </a:p>
          <a:p>
            <a:pPr>
              <a:spcBef>
                <a:spcPts val="0"/>
              </a:spcBef>
              <a:buFont typeface="Arial" panose="020B0604020202020204" pitchFamily="34" charset="0"/>
              <a:buChar char="•"/>
            </a:pPr>
            <a:r>
              <a:rPr lang="en-US" sz="1800" dirty="0"/>
              <a:t>However just learned Wednesday, 8</a:t>
            </a:r>
            <a:r>
              <a:rPr lang="en-US" sz="1800" baseline="30000" dirty="0"/>
              <a:t>th</a:t>
            </a:r>
            <a:r>
              <a:rPr lang="en-US" sz="1800" dirty="0"/>
              <a:t>, the WP1A meeting originally to be on 29 May, has been postponed. </a:t>
            </a:r>
          </a:p>
          <a:p>
            <a:pPr>
              <a:spcBef>
                <a:spcPts val="0"/>
              </a:spcBef>
              <a:buFont typeface="Arial" panose="020B0604020202020204" pitchFamily="34" charset="0"/>
              <a:buChar char="•"/>
            </a:pPr>
            <a:r>
              <a:rPr lang="en-US" sz="1800" dirty="0"/>
              <a:t>Final plans for the postponed is not known yet, stay tuned.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From 802.15.3d, ITU-R SM.2352 on THz communications updates, standing by  </a:t>
            </a:r>
          </a:p>
          <a:p>
            <a:pPr lvl="1">
              <a:spcBef>
                <a:spcPts val="600"/>
              </a:spcBef>
              <a:buFont typeface="Arial" panose="020B0604020202020204" pitchFamily="34" charset="0"/>
              <a:buChar char="•"/>
            </a:pPr>
            <a:r>
              <a:rPr lang="en-US" sz="1800" dirty="0"/>
              <a:t>802.15.3d has a draft of a submission to ITU-R on updates needed on SM.2352 and needs to get to ITR-R  WP1A </a:t>
            </a:r>
          </a:p>
          <a:p>
            <a:pPr lvl="2">
              <a:spcBef>
                <a:spcPts val="600"/>
              </a:spcBef>
              <a:buFont typeface="Arial" panose="020B0604020202020204" pitchFamily="34" charset="0"/>
              <a:buChar char="•"/>
            </a:pPr>
            <a:r>
              <a:rPr lang="en-US" dirty="0"/>
              <a:t>.15:      </a:t>
            </a:r>
            <a:r>
              <a:rPr lang="en-US" dirty="0">
                <a:solidFill>
                  <a:schemeClr val="tx1"/>
                </a:solidFill>
                <a:hlinkClick r:id="rId3"/>
              </a:rPr>
              <a:t>https://mentor.ieee.org/802.15/dcn/19/15-19-0276-03-0thz-ieee-802-15-tag-thz-input-to-the-revision-of-itu-r-sm-2352.docx</a:t>
            </a:r>
            <a:r>
              <a:rPr lang="en-US" dirty="0">
                <a:solidFill>
                  <a:schemeClr val="tx1"/>
                </a:solidFill>
              </a:rPr>
              <a:t>  </a:t>
            </a:r>
          </a:p>
          <a:p>
            <a:pPr lvl="2">
              <a:spcBef>
                <a:spcPts val="600"/>
              </a:spcBef>
              <a:buFont typeface="Arial" panose="020B0604020202020204" pitchFamily="34" charset="0"/>
              <a:buChar char="•"/>
            </a:pPr>
            <a:r>
              <a:rPr lang="en-US" dirty="0">
                <a:solidFill>
                  <a:schemeClr val="tx1"/>
                </a:solidFill>
              </a:rPr>
              <a:t>.18:   (will be):  </a:t>
            </a:r>
            <a:r>
              <a:rPr lang="en-US" u="sng" dirty="0">
                <a:hlinkClick r:id="rId4"/>
              </a:rPr>
              <a:t>https://mentor.ieee.org/802.18/dcn/20/18-20-0052</a:t>
            </a:r>
            <a:endParaRPr lang="en-US" dirty="0">
              <a:solidFill>
                <a:schemeClr val="tx1"/>
              </a:solidFill>
            </a:endParaRPr>
          </a:p>
          <a:p>
            <a:pPr lvl="2">
              <a:spcBef>
                <a:spcPts val="0"/>
              </a:spcBef>
              <a:buFont typeface="Arial" panose="020B0604020202020204" pitchFamily="34" charset="0"/>
              <a:buChar char="•"/>
            </a:pPr>
            <a:endParaRPr lang="en-US" dirty="0">
              <a:solidFill>
                <a:schemeClr val="tx1"/>
              </a:solidFill>
            </a:endParaRPr>
          </a:p>
          <a:p>
            <a:pPr lvl="1">
              <a:spcBef>
                <a:spcPts val="0"/>
              </a:spcBef>
              <a:buFont typeface="Arial" panose="020B0604020202020204" pitchFamily="34" charset="0"/>
              <a:buChar char="•"/>
            </a:pPr>
            <a:r>
              <a:rPr lang="en-US" sz="1800" dirty="0">
                <a:solidFill>
                  <a:schemeClr val="tx1"/>
                </a:solidFill>
              </a:rPr>
              <a:t>Goal was to have approved by the EC by 01 May so time to get submitted for 29 May meeting that is now postponed, however.  </a:t>
            </a:r>
          </a:p>
          <a:p>
            <a:pPr lvl="2">
              <a:spcBef>
                <a:spcPts val="0"/>
              </a:spcBef>
              <a:buFont typeface="Arial" panose="020B0604020202020204" pitchFamily="34" charset="0"/>
              <a:buChar char="•"/>
            </a:pPr>
            <a:r>
              <a:rPr lang="en-US" sz="1600" dirty="0">
                <a:solidFill>
                  <a:schemeClr val="tx1"/>
                </a:solidFill>
              </a:rPr>
              <a:t>So was best to approve in .18 by 16 April for either EC teleconference 21 Apr or a 10-day ballot. </a:t>
            </a:r>
          </a:p>
          <a:p>
            <a:pPr lvl="1">
              <a:spcBef>
                <a:spcPts val="0"/>
              </a:spcBef>
              <a:buFont typeface="Arial" panose="020B0604020202020204" pitchFamily="34" charset="0"/>
              <a:buChar char="•"/>
            </a:pPr>
            <a:r>
              <a:rPr lang="en-US" sz="1800" dirty="0">
                <a:solidFill>
                  <a:schemeClr val="tx1"/>
                </a:solidFill>
              </a:rPr>
              <a:t>So waiting to learn when WP1A meeting will be re-scheduled. </a:t>
            </a:r>
          </a:p>
          <a:p>
            <a:pPr lvl="1">
              <a:spcBef>
                <a:spcPts val="600"/>
              </a:spcBef>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28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533426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THz SM.2352 submission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200" u="sng" dirty="0"/>
              <a:t>Motion:</a:t>
            </a:r>
            <a:r>
              <a:rPr lang="en-US" sz="1200" dirty="0"/>
              <a:t> </a:t>
            </a:r>
            <a:r>
              <a:rPr lang="en-US" sz="1200" b="0" dirty="0"/>
              <a:t>Move to approve document </a:t>
            </a:r>
            <a:r>
              <a:rPr lang="en-US" sz="1200" b="0" u="sng" dirty="0">
                <a:hlinkClick r:id="rId3"/>
              </a:rPr>
              <a:t>https://mentor.ieee.org/802.18/dcn/20/18-20-0052-00-0000-itu-r-sm-2352-ieee802-thz-input-to-wp1a.docx</a:t>
            </a:r>
            <a:r>
              <a:rPr lang="en-US" sz="1200" b="0" u="sng" dirty="0"/>
              <a:t> </a:t>
            </a:r>
            <a:r>
              <a:rPr lang="en-US" sz="1200" b="0" dirty="0"/>
              <a:t>  on ITU-R SM.2352 report on THz communications updates. </a:t>
            </a:r>
            <a:r>
              <a:rPr lang="en-GB" sz="1200" b="0" dirty="0">
                <a:solidFill>
                  <a:schemeClr val="tx1"/>
                </a:solidFill>
              </a:rPr>
              <a:t>For review and approval by the LMSC(EC) for submission to ITU-R WP1A via ITU-R Liaison before 3 weeks before ITU-R WP1A next meeting if still needed (802.18 Chair to determine). The Chair of 802.18 is authorized to make editorial changes as necessary.</a:t>
            </a:r>
            <a:endParaRPr lang="en-US" sz="1200" b="0" dirty="0">
              <a:solidFill>
                <a:schemeClr val="tx1"/>
              </a:solidFill>
            </a:endParaRPr>
          </a:p>
          <a:p>
            <a:endParaRPr lang="en-US" altLang="en-US" sz="1200" dirty="0">
              <a:solidFill>
                <a:schemeClr val="tx1"/>
              </a:solidFill>
            </a:endParaRPr>
          </a:p>
          <a:p>
            <a:r>
              <a:rPr lang="en-US" altLang="en-US" sz="1200" dirty="0"/>
              <a:t>		</a:t>
            </a:r>
            <a:r>
              <a:rPr lang="en-US" altLang="en-US" sz="1100" dirty="0"/>
              <a:t>Moved by:  	 	</a:t>
            </a:r>
          </a:p>
          <a:p>
            <a:pPr lvl="1"/>
            <a:r>
              <a:rPr lang="en-US" altLang="en-US" sz="1100" b="1" dirty="0"/>
              <a:t>Seconded by:  	 </a:t>
            </a:r>
          </a:p>
          <a:p>
            <a:pPr lvl="1"/>
            <a:r>
              <a:rPr lang="en-US" altLang="en-US" sz="1100" b="1" dirty="0"/>
              <a:t>Discussion?	none</a:t>
            </a:r>
          </a:p>
          <a:p>
            <a:pPr lvl="1"/>
            <a:r>
              <a:rPr lang="en-US" altLang="en-US" sz="1100" b="1" dirty="0">
                <a:solidFill>
                  <a:schemeClr val="tx1"/>
                </a:solidFill>
              </a:rPr>
              <a:t>Vote:  		___Y   /  ___N   /  ___A </a:t>
            </a:r>
          </a:p>
          <a:p>
            <a:pPr lvl="1"/>
            <a:endParaRPr lang="en-US" altLang="en-US" sz="1100" b="1" dirty="0">
              <a:solidFill>
                <a:schemeClr val="tx1"/>
              </a:solidFill>
            </a:endParaRPr>
          </a:p>
          <a:p>
            <a:pPr lvl="1"/>
            <a:r>
              <a:rPr lang="en-US" altLang="en-US" sz="1100" b="1" dirty="0">
                <a:solidFill>
                  <a:schemeClr val="tx1"/>
                </a:solidFill>
              </a:rPr>
              <a:t>Voters:   </a:t>
            </a:r>
          </a:p>
          <a:p>
            <a:pPr lvl="1"/>
            <a:r>
              <a:rPr lang="en-US" altLang="en-US" sz="1100" b="1" dirty="0">
                <a:solidFill>
                  <a:schemeClr val="tx1"/>
                </a:solidFill>
              </a:rPr>
              <a:t>Motion </a:t>
            </a:r>
            <a:r>
              <a:rPr lang="en-US" altLang="en-US" sz="1100" b="1" dirty="0">
                <a:solidFill>
                  <a:schemeClr val="bg1">
                    <a:lumMod val="75000"/>
                  </a:schemeClr>
                </a:solidFill>
              </a:rPr>
              <a:t>- Passes</a:t>
            </a:r>
          </a:p>
          <a:p>
            <a:pPr lvl="1"/>
            <a:r>
              <a:rPr lang="en-US" altLang="en-US" sz="11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 May 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400" dirty="0"/>
              <a:t>ITU-R WP1A meeting in June 2019 did not manage to prepare an (expected) liaison statement.</a:t>
            </a:r>
          </a:p>
          <a:p>
            <a:pPr lvl="1">
              <a:spcBef>
                <a:spcPts val="600"/>
              </a:spcBef>
              <a:buFont typeface="Arial" panose="020B0604020202020204" pitchFamily="34" charset="0"/>
              <a:buChar char="•"/>
            </a:pPr>
            <a:r>
              <a:rPr lang="en-US" sz="1600" dirty="0"/>
              <a:t>Though, 802.15.3d does have a draft of a submission to ITU-R on the current SM.2352 that needs updates. </a:t>
            </a:r>
          </a:p>
          <a:p>
            <a:pPr lvl="1">
              <a:spcBef>
                <a:spcPts val="600"/>
              </a:spcBef>
              <a:buFont typeface="Arial" panose="020B0604020202020204" pitchFamily="34" charset="0"/>
              <a:buChar char="•"/>
            </a:pPr>
            <a:r>
              <a:rPr lang="en-US" sz="1600" dirty="0">
                <a:solidFill>
                  <a:schemeClr val="tx1"/>
                </a:solidFill>
                <a:hlinkClick r:id="rId3"/>
              </a:rPr>
              <a:t>https://mentor.ieee.org/802.15/dcn/19/15-19-0276-03-0thz-ieee-802-15-tag-thz-input-to-the-revision-of-itu-r-sm-2352.docx</a:t>
            </a:r>
            <a:r>
              <a:rPr lang="en-US" sz="1600" dirty="0">
                <a:solidFill>
                  <a:schemeClr val="tx1"/>
                </a:solidFill>
              </a:rPr>
              <a:t>  </a:t>
            </a:r>
          </a:p>
          <a:p>
            <a:pPr>
              <a:buFont typeface="Arial" panose="020B0604020202020204" pitchFamily="34" charset="0"/>
              <a:buChar char="•"/>
            </a:pPr>
            <a:r>
              <a:rPr lang="en-US" sz="1800" dirty="0">
                <a:solidFill>
                  <a:schemeClr val="tx1"/>
                </a:solidFill>
              </a:rPr>
              <a:t>From </a:t>
            </a:r>
            <a:r>
              <a:rPr lang="en-US" sz="1800" u="sng" dirty="0">
                <a:solidFill>
                  <a:srgbClr val="0070C0"/>
                </a:solidFill>
              </a:rPr>
              <a:t>last July </a:t>
            </a:r>
            <a:r>
              <a:rPr lang="en-US" sz="1800" dirty="0">
                <a:solidFill>
                  <a:schemeClr val="tx1"/>
                </a:solidFill>
              </a:rPr>
              <a:t>for reference: </a:t>
            </a:r>
          </a:p>
          <a:p>
            <a:pPr lvl="1">
              <a:spcBef>
                <a:spcPts val="600"/>
              </a:spcBef>
              <a:buFont typeface="Arial" panose="020B0604020202020204" pitchFamily="34" charset="0"/>
              <a:buChar char="•"/>
            </a:pPr>
            <a:r>
              <a:rPr lang="en-US" sz="14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400" dirty="0">
                <a:solidFill>
                  <a:schemeClr val="tx1"/>
                </a:solidFill>
              </a:rPr>
              <a:t>Key item for this is 802.15 THz TAG is not meeting again before it is needed in June of 2020. </a:t>
            </a:r>
          </a:p>
          <a:p>
            <a:pPr>
              <a:buFont typeface="Arial" panose="020B0604020202020204" pitchFamily="34" charset="0"/>
              <a:buChar char="•"/>
            </a:pPr>
            <a:r>
              <a:rPr lang="en-US" sz="1800" dirty="0">
                <a:solidFill>
                  <a:schemeClr val="tx1"/>
                </a:solidFill>
              </a:rPr>
              <a:t>It is now early next year and 802.15.3d asked about this.  </a:t>
            </a:r>
          </a:p>
          <a:p>
            <a:pPr lvl="1">
              <a:buFont typeface="Arial" panose="020B0604020202020204" pitchFamily="34" charset="0"/>
              <a:buChar char="•"/>
            </a:pPr>
            <a:r>
              <a:rPr lang="en-US" sz="1400" dirty="0">
                <a:solidFill>
                  <a:schemeClr val="tx1"/>
                </a:solidFill>
              </a:rPr>
              <a:t>The chair has sent a .18/ITU version to our ITU liaison for review.</a:t>
            </a:r>
          </a:p>
          <a:p>
            <a:pPr lvl="1">
              <a:buFont typeface="Arial" panose="020B0604020202020204" pitchFamily="34" charset="0"/>
              <a:buChar char="•"/>
            </a:pPr>
            <a:r>
              <a:rPr lang="en-US" sz="14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 May 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28 May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29</a:t>
            </a:fld>
            <a:endParaRPr lang="en-US" altLang="en-US" sz="1200" b="0" dirty="0"/>
          </a:p>
        </p:txBody>
      </p:sp>
      <p:sp>
        <p:nvSpPr>
          <p:cNvPr id="2" name="Date Placeholder 1"/>
          <p:cNvSpPr>
            <a:spLocks noGrp="1"/>
          </p:cNvSpPr>
          <p:nvPr>
            <p:ph type="dt" idx="15"/>
          </p:nvPr>
        </p:nvSpPr>
        <p:spPr/>
        <p:txBody>
          <a:bodyPr/>
          <a:lstStyle/>
          <a:p>
            <a:r>
              <a:rPr lang="en-US"/>
              <a:t>28 May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28 May 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28 May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28 May 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31</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239340"/>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28 May 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 May 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 May 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 May 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28 May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Peter E.</a:t>
            </a:r>
            <a:endParaRPr lang="en-US" altLang="en-US" sz="1400" dirty="0">
              <a:solidFill>
                <a:schemeClr val="bg1">
                  <a:lumMod val="75000"/>
                </a:schemeClr>
              </a:solidFill>
            </a:endParaRP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 </a:t>
            </a:r>
          </a:p>
          <a:p>
            <a:pPr>
              <a:buFont typeface="Arial" panose="020B0604020202020204" pitchFamily="34" charset="0"/>
              <a:buChar char="•"/>
            </a:pPr>
            <a:r>
              <a:rPr lang="en-US" altLang="en-US" sz="14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ACMA 5-year spectrum outlook</a:t>
            </a:r>
          </a:p>
          <a:p>
            <a:pPr lvl="1">
              <a:spcBef>
                <a:spcPts val="0"/>
              </a:spcBef>
              <a:buFont typeface="Arial" panose="020B0604020202020204" pitchFamily="34" charset="0"/>
              <a:buChar char="•"/>
            </a:pPr>
            <a:r>
              <a:rPr lang="en-US" altLang="en-US" sz="1400" dirty="0">
                <a:solidFill>
                  <a:schemeClr val="tx1"/>
                </a:solidFill>
              </a:rPr>
              <a:t>FCC FNPRM on 6 GHz</a:t>
            </a:r>
          </a:p>
          <a:p>
            <a:pPr lvl="1">
              <a:spcBef>
                <a:spcPts val="0"/>
              </a:spcBef>
              <a:buFont typeface="Arial" panose="020B0604020202020204" pitchFamily="34" charset="0"/>
              <a:buChar char="•"/>
            </a:pPr>
            <a:r>
              <a:rPr lang="en-US" altLang="en-US" sz="1400" dirty="0">
                <a:solidFill>
                  <a:schemeClr val="tx1"/>
                </a:solidFill>
              </a:rPr>
              <a:t>FCC R&amp;O 896/935 band</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200" dirty="0">
                <a:solidFill>
                  <a:schemeClr val="tx1"/>
                </a:solidFill>
              </a:rPr>
              <a:t>ACMA FYSO contribution text for comments</a:t>
            </a:r>
          </a:p>
          <a:p>
            <a:pPr lvl="1">
              <a:buFont typeface="Arial" panose="020B0604020202020204" pitchFamily="34" charset="0"/>
              <a:buChar char="•"/>
            </a:pPr>
            <a:r>
              <a:rPr lang="en-US" altLang="en-US" sz="1200" dirty="0">
                <a:solidFill>
                  <a:schemeClr val="tx1"/>
                </a:solidFill>
              </a:rPr>
              <a:t>FCC FNPRM on 6 GHz, anything for IEEE 802</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929820"/>
            <a:ext cx="3966441"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endParaRPr lang="en-US" altLang="en-US" sz="1400" b="0" kern="0" dirty="0">
              <a:solidFill>
                <a:schemeClr val="tx1"/>
              </a:solidFill>
            </a:endParaRPr>
          </a:p>
          <a:p>
            <a:pPr marL="0"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ACMA 5-year spectrum outlook</a:t>
            </a:r>
            <a:r>
              <a:rPr lang="en-US" altLang="en-US" sz="1400" kern="0" dirty="0">
                <a:solidFill>
                  <a:schemeClr val="tx1"/>
                </a:solidFill>
              </a:rPr>
              <a:t> </a:t>
            </a:r>
          </a:p>
          <a:p>
            <a:pPr lvl="1">
              <a:spcBef>
                <a:spcPts val="0"/>
              </a:spcBef>
              <a:buFont typeface="Arial" panose="020B0604020202020204" pitchFamily="34" charset="0"/>
              <a:buChar char="•"/>
            </a:pPr>
            <a:r>
              <a:rPr lang="en-US" altLang="en-US" sz="1400" kern="0" dirty="0">
                <a:solidFill>
                  <a:schemeClr val="tx1"/>
                </a:solidFill>
              </a:rPr>
              <a:t>If comments, need approved by 11Jun20</a:t>
            </a:r>
          </a:p>
          <a:p>
            <a:pPr marL="914400" lvl="2" indent="0">
              <a:spcBef>
                <a:spcPts val="0"/>
              </a:spcBef>
            </a:pPr>
            <a:endParaRPr lang="en-US" sz="140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FNPRM on 6 GHz</a:t>
            </a:r>
          </a:p>
          <a:p>
            <a:pPr lvl="1">
              <a:spcBef>
                <a:spcPts val="0"/>
              </a:spcBef>
              <a:buFont typeface="Arial" panose="020B0604020202020204" pitchFamily="34" charset="0"/>
              <a:buChar char="•"/>
            </a:pPr>
            <a:r>
              <a:rPr lang="en-US" altLang="en-US" sz="1400" b="0" kern="0" dirty="0">
                <a:solidFill>
                  <a:schemeClr val="tx1"/>
                </a:solidFill>
              </a:rPr>
              <a:t>Any IEEE 802 interest?</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R&amp;O 896/935 band</a:t>
            </a:r>
          </a:p>
          <a:p>
            <a:pPr marL="742950" lvl="2" indent="-342900">
              <a:spcBef>
                <a:spcPts val="0"/>
              </a:spcBef>
              <a:buFont typeface="Arial" panose="020B0604020202020204" pitchFamily="34" charset="0"/>
              <a:buChar char="•"/>
            </a:pPr>
            <a:r>
              <a:rPr lang="en-US" altLang="en-US" sz="1400" kern="0" dirty="0">
                <a:solidFill>
                  <a:schemeClr val="tx1"/>
                </a:solidFill>
              </a:rPr>
              <a:t>Anything new since NPRM review?</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marL="685800" lvl="1">
              <a:buFont typeface="Arial" panose="020B0604020202020204" pitchFamily="34" charset="0"/>
              <a:buChar char="•"/>
            </a:pPr>
            <a:r>
              <a:rPr lang="en-US" sz="1400" b="0" dirty="0">
                <a:solidFill>
                  <a:schemeClr val="tx1"/>
                </a:solidFill>
              </a:rPr>
              <a:t>Brazil released Resolution No. 726.</a:t>
            </a:r>
            <a:r>
              <a:rPr lang="en-US" sz="1400" dirty="0">
                <a:solidFill>
                  <a:schemeClr val="tx1"/>
                </a:solidFill>
              </a:rPr>
              <a:t> </a:t>
            </a:r>
          </a:p>
          <a:p>
            <a:pPr lvl="1">
              <a:spcBef>
                <a:spcPts val="0"/>
              </a:spcBef>
              <a:buFont typeface="Arial" panose="020B0604020202020204" pitchFamily="34" charset="0"/>
              <a:buChar char="•"/>
            </a:pPr>
            <a:r>
              <a:rPr lang="en-US" sz="1400" dirty="0">
                <a:solidFill>
                  <a:schemeClr val="bg1"/>
                </a:solidFill>
              </a:rPr>
              <a:t>by</a:t>
            </a:r>
            <a:endParaRPr lang="en-US" altLang="en-US" sz="1400" dirty="0">
              <a:solidFill>
                <a:schemeClr val="bg1"/>
              </a:solidFill>
            </a:endParaRPr>
          </a:p>
          <a:p>
            <a:pPr lvl="1">
              <a:spcBef>
                <a:spcPts val="0"/>
              </a:spcBef>
              <a:buFont typeface="Arial" panose="020B0604020202020204" pitchFamily="34" charset="0"/>
              <a:buChar char="•"/>
            </a:pPr>
            <a:endParaRPr lang="en-US" altLang="en-US" sz="140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685800"/>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400" u="sng" dirty="0"/>
              <a:t>Motion:</a:t>
            </a:r>
            <a:r>
              <a:rPr lang="en-US" altLang="en-US" sz="1400" dirty="0"/>
              <a:t> To approve the agenda as presented on previous slide</a:t>
            </a:r>
          </a:p>
          <a:p>
            <a:pPr>
              <a:spcBef>
                <a:spcPts val="0"/>
              </a:spcBef>
            </a:pPr>
            <a:r>
              <a:rPr lang="en-US" altLang="en-US" sz="1200" b="1" dirty="0"/>
              <a:t>	</a:t>
            </a:r>
            <a:r>
              <a:rPr lang="en-US" altLang="en-US" sz="1200" b="1" dirty="0">
                <a:solidFill>
                  <a:schemeClr val="tx1"/>
                </a:solidFill>
              </a:rPr>
              <a:t>	</a:t>
            </a:r>
            <a:r>
              <a:rPr lang="en-US" altLang="en-US" sz="1200" b="0" dirty="0">
                <a:solidFill>
                  <a:schemeClr val="tx1"/>
                </a:solidFill>
              </a:rPr>
              <a:t>Moved by: 	Stuart K.</a:t>
            </a:r>
          </a:p>
          <a:p>
            <a:pPr>
              <a:spcBef>
                <a:spcPts val="0"/>
              </a:spcBef>
            </a:pPr>
            <a:r>
              <a:rPr lang="en-US" altLang="en-US" sz="1200" b="0" dirty="0">
                <a:solidFill>
                  <a:schemeClr val="tx1"/>
                </a:solidFill>
              </a:rPr>
              <a:t>		Seconded by: 	Hassan Y. </a:t>
            </a:r>
          </a:p>
          <a:p>
            <a:pPr>
              <a:spcBef>
                <a:spcPts val="0"/>
              </a:spcBef>
            </a:pPr>
            <a:r>
              <a:rPr lang="en-US" altLang="en-US" sz="1200" b="0" dirty="0">
                <a:solidFill>
                  <a:schemeClr val="tx1"/>
                </a:solidFill>
              </a:rPr>
              <a:t>		Discussion?  	None</a:t>
            </a:r>
          </a:p>
          <a:p>
            <a:pPr lvl="1">
              <a:spcBef>
                <a:spcPts val="0"/>
              </a:spcBef>
            </a:pPr>
            <a:r>
              <a:rPr lang="en-US" altLang="en-US" sz="1200" dirty="0">
                <a:solidFill>
                  <a:schemeClr val="tx1"/>
                </a:solidFill>
              </a:rPr>
              <a:t>Vote:  Approved by unanimous consent</a:t>
            </a:r>
          </a:p>
          <a:p>
            <a:pPr>
              <a:spcBef>
                <a:spcPts val="400"/>
              </a:spcBef>
              <a:buFont typeface="Arial" panose="020B0604020202020204" pitchFamily="34" charset="0"/>
              <a:buChar char="•"/>
            </a:pPr>
            <a:r>
              <a:rPr lang="en-US" altLang="en-US" sz="1400" u="sng" dirty="0"/>
              <a:t>Motion:</a:t>
            </a:r>
            <a:r>
              <a:rPr lang="en-US" altLang="en-US" sz="1400" dirty="0"/>
              <a:t> </a:t>
            </a:r>
            <a:r>
              <a:rPr lang="en-GB" sz="1400" b="0" dirty="0"/>
              <a:t>To approve the minutes from the IEEE 802.18 Teleconference 21 May 2020 in document  </a:t>
            </a:r>
            <a:r>
              <a:rPr lang="en-GB" sz="1400" b="0" u="sng" dirty="0">
                <a:hlinkClick r:id="rId3"/>
              </a:rPr>
              <a:t>https://mentor.ieee.org/802.18/dcn/20/18-20-0084-00-0000-minutes-21may20-rrtag-teleconference.docx</a:t>
            </a:r>
            <a:r>
              <a:rPr lang="en-GB" sz="1400" b="0" u="sng" dirty="0"/>
              <a:t> </a:t>
            </a:r>
            <a:r>
              <a:rPr lang="en-US" sz="1400" b="0" dirty="0"/>
              <a:t> 23-May-2020 14:16:28 ET, </a:t>
            </a:r>
            <a:r>
              <a:rPr lang="en-US" altLang="en-US" sz="1400" b="0" dirty="0">
                <a:solidFill>
                  <a:schemeClr val="tx1"/>
                </a:solidFill>
              </a:rPr>
              <a:t>with editorial privilege for the 802.18 chair.</a:t>
            </a:r>
          </a:p>
          <a:p>
            <a:pPr marL="0" indent="0">
              <a:spcBef>
                <a:spcPts val="400"/>
              </a:spcBef>
            </a:pPr>
            <a:r>
              <a:rPr lang="en-US" altLang="en-US" sz="1050" b="0" dirty="0">
                <a:solidFill>
                  <a:schemeClr val="tx1"/>
                </a:solidFill>
              </a:rPr>
              <a:t>	</a:t>
            </a:r>
            <a:r>
              <a:rPr lang="en-US" altLang="en-US" sz="1200" b="0" dirty="0">
                <a:solidFill>
                  <a:schemeClr val="tx1"/>
                </a:solidFill>
              </a:rPr>
              <a:t>Moved by:  	Stuart K.</a:t>
            </a:r>
          </a:p>
          <a:p>
            <a:pPr marL="0" indent="0">
              <a:spcBef>
                <a:spcPts val="0"/>
              </a:spcBef>
            </a:pPr>
            <a:r>
              <a:rPr lang="en-US" altLang="en-US" sz="1200" b="0" dirty="0">
                <a:solidFill>
                  <a:schemeClr val="tx1"/>
                </a:solidFill>
              </a:rPr>
              <a:t>	Seconded by:	Ben R.</a:t>
            </a:r>
          </a:p>
          <a:p>
            <a:pPr marL="0" indent="0">
              <a:spcBef>
                <a:spcPts val="0"/>
              </a:spcBef>
            </a:pPr>
            <a:r>
              <a:rPr lang="en-US" altLang="en-US" sz="1200" b="0" dirty="0">
                <a:solidFill>
                  <a:schemeClr val="tx1"/>
                </a:solidFill>
              </a:rPr>
              <a:t>	Discussion?  	None</a:t>
            </a:r>
          </a:p>
          <a:p>
            <a:pPr lvl="1">
              <a:spcBef>
                <a:spcPts val="0"/>
              </a:spcBef>
            </a:pPr>
            <a:r>
              <a:rPr lang="en-US" altLang="en-US" sz="1200" dirty="0">
                <a:solidFill>
                  <a:schemeClr val="tx1"/>
                </a:solidFill>
              </a:rPr>
              <a:t>Vote:  Approved by unanimous consent</a:t>
            </a:r>
            <a:endParaRPr lang="en-US" altLang="en-US" sz="1200" b="1" dirty="0">
              <a:solidFill>
                <a:schemeClr val="tx1"/>
              </a:solidFill>
            </a:endParaRPr>
          </a:p>
          <a:p>
            <a:pPr marL="285750" indent="-285750">
              <a:spcBef>
                <a:spcPts val="400"/>
              </a:spcBef>
              <a:buFont typeface="Arial" panose="020B0604020202020204" pitchFamily="34" charset="0"/>
              <a:buChar char="•"/>
            </a:pPr>
            <a:r>
              <a:rPr lang="en-US" altLang="en-US" sz="1400" b="0" dirty="0"/>
              <a:t>For July 2020 plenary week, current plan is our normal RR_TAG weekly meeting on Thursday.  </a:t>
            </a:r>
          </a:p>
          <a:p>
            <a:pPr marL="685800" lvl="1">
              <a:spcBef>
                <a:spcPts val="400"/>
              </a:spcBef>
              <a:buFont typeface="Arial" panose="020B0604020202020204" pitchFamily="34" charset="0"/>
              <a:buChar char="•"/>
            </a:pPr>
            <a:r>
              <a:rPr lang="en-US" altLang="en-US" sz="1400" dirty="0"/>
              <a:t>Is there anything else we should consider that week?  Nothing brought up</a:t>
            </a:r>
          </a:p>
          <a:p>
            <a:pPr marL="285750">
              <a:spcBef>
                <a:spcPts val="400"/>
              </a:spcBef>
              <a:buFont typeface="Arial" panose="020B0604020202020204" pitchFamily="34" charset="0"/>
              <a:buChar char="•"/>
            </a:pPr>
            <a:r>
              <a:rPr lang="en-US" altLang="en-US" sz="1600" b="0" dirty="0"/>
              <a:t>Question came up on how voting rights are gained and loss w/o f2f meetings</a:t>
            </a:r>
            <a:r>
              <a:rPr lang="en-US" altLang="en-US" sz="1600" dirty="0"/>
              <a:t>?</a:t>
            </a:r>
          </a:p>
          <a:p>
            <a:pPr marL="685800" lvl="1">
              <a:spcBef>
                <a:spcPts val="400"/>
              </a:spcBef>
              <a:buFont typeface="Arial" panose="020B0604020202020204" pitchFamily="34" charset="0"/>
              <a:buChar char="•"/>
            </a:pPr>
            <a:r>
              <a:rPr lang="en-US" altLang="en-US" sz="1400" dirty="0"/>
              <a:t>Just this morning (28may20) the LMSC approved they</a:t>
            </a:r>
            <a:r>
              <a:rPr lang="en-US" altLang="en-US" sz="1400" b="0" dirty="0"/>
              <a:t> can change rules now w/o a f2f.  (Before rules could only be changed in a f2f plenary.)</a:t>
            </a:r>
          </a:p>
          <a:p>
            <a:pPr marL="685800" lvl="1">
              <a:spcBef>
                <a:spcPts val="400"/>
              </a:spcBef>
              <a:buFont typeface="Arial" panose="020B0604020202020204" pitchFamily="34" charset="0"/>
              <a:buChar char="•"/>
            </a:pPr>
            <a:r>
              <a:rPr lang="en-US" altLang="en-US" sz="1400" b="0" dirty="0"/>
              <a:t>This opens the door for the LMSC to revie</a:t>
            </a:r>
            <a:r>
              <a:rPr lang="en-US" altLang="en-US" sz="1400" dirty="0"/>
              <a:t>w the voting membership rules that today require a f2f plenary for the RR-TAG</a:t>
            </a:r>
            <a:r>
              <a:rPr lang="en-US" altLang="en-US" sz="1400" b="0" dirty="0"/>
              <a:t>. (It was brought up in an EC call earlier, though PAR approvals have had the priority)</a:t>
            </a:r>
          </a:p>
          <a:p>
            <a:pPr marL="685800" lvl="1">
              <a:spcBef>
                <a:spcPts val="400"/>
              </a:spcBef>
              <a:buFont typeface="Arial" panose="020B0604020202020204" pitchFamily="34" charset="0"/>
              <a:buChar char="•"/>
            </a:pPr>
            <a:r>
              <a:rPr lang="en-US" altLang="en-US" sz="1400" dirty="0"/>
              <a:t>The challenge is the rules today allow a chair to grant rights, though for our TAG (not doing letter ballots like WGs), lack of attending f2f plenaries (last 4….) is all that is available to age  out none active participants. E.g. if  rules would allow (formal) teleconference attendance to be used, may help.</a:t>
            </a:r>
          </a:p>
          <a:p>
            <a:pPr marL="685800" lvl="1">
              <a:spcBef>
                <a:spcPts val="400"/>
              </a:spcBef>
              <a:buFont typeface="Arial" panose="020B0604020202020204" pitchFamily="34" charset="0"/>
              <a:buChar char="•"/>
            </a:pPr>
            <a:r>
              <a:rPr lang="en-US" altLang="en-US" sz="1400" dirty="0"/>
              <a:t>The 802-chair said it would be okay for the .18-chair  to bring up in the LMSC again.</a:t>
            </a:r>
            <a:r>
              <a:rPr lang="en-US" altLang="en-US" sz="1400" b="0" dirty="0"/>
              <a:t> </a:t>
            </a:r>
          </a:p>
          <a:p>
            <a:pPr marL="0" indent="0">
              <a:spcBef>
                <a:spcPts val="400"/>
              </a:spcBef>
            </a:pPr>
            <a:endParaRPr lang="en-US" altLang="en-US" sz="18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28 May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  - will discuss next week</a:t>
            </a:r>
            <a:endParaRPr lang="en-US" sz="1200" dirty="0"/>
          </a:p>
        </p:txBody>
      </p:sp>
      <p:sp>
        <p:nvSpPr>
          <p:cNvPr id="3" name="Content Placeholder 2"/>
          <p:cNvSpPr>
            <a:spLocks noGrp="1"/>
          </p:cNvSpPr>
          <p:nvPr>
            <p:ph idx="1"/>
          </p:nvPr>
        </p:nvSpPr>
        <p:spPr>
          <a:xfrm>
            <a:off x="685800" y="990600"/>
            <a:ext cx="84582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a:t>
            </a:r>
            <a:r>
              <a:rPr lang="en-US" altLang="en-US" sz="1400" b="0" dirty="0" err="1">
                <a:hlinkClick r:id="rId3"/>
              </a:rPr>
              <a:t>ojeu</a:t>
            </a:r>
            <a:r>
              <a:rPr lang="en-US" altLang="en-US" sz="1400" b="0" dirty="0">
                <a:hlinkClick r:id="rId3"/>
              </a:rPr>
              <a:t>&gt;</a:t>
            </a:r>
            <a:r>
              <a:rPr lang="en-US" altLang="en-US" sz="1400" b="0" dirty="0"/>
              <a:t>   </a:t>
            </a:r>
            <a:r>
              <a:rPr lang="en-US" altLang="en-US" sz="1400" b="0" dirty="0">
                <a:hlinkClick r:id="rId4"/>
              </a:rPr>
              <a:t>&lt;</a:t>
            </a:r>
            <a:r>
              <a:rPr lang="en-US" altLang="en-US" sz="1400" b="0" dirty="0" err="1">
                <a:hlinkClick r:id="rId4"/>
              </a:rPr>
              <a:t>HStds</a:t>
            </a:r>
            <a:r>
              <a:rPr lang="en-US" altLang="en-US" sz="1400" b="0" dirty="0">
                <a:hlinkClick r:id="rId4"/>
              </a:rPr>
              <a:t>&gt;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 #10</a:t>
            </a:r>
            <a:r>
              <a:rPr lang="en-US" sz="1800" dirty="0"/>
              <a:t>6, 22-26Jun20;  Online – calls over a week+ </a:t>
            </a:r>
            <a:endParaRPr lang="en-US" sz="1800" b="0" dirty="0">
              <a:solidFill>
                <a:srgbClr val="C00000"/>
              </a:solidFill>
            </a:endParaRPr>
          </a:p>
          <a:p>
            <a:pPr lvl="1">
              <a:spcBef>
                <a:spcPts val="0"/>
              </a:spcBef>
              <a:buFont typeface="Arial" panose="020B0604020202020204" pitchFamily="34" charset="0"/>
              <a:buChar char="•"/>
            </a:pPr>
            <a:r>
              <a:rPr lang="en-US" sz="1600" dirty="0">
                <a:solidFill>
                  <a:schemeClr val="tx1"/>
                </a:solidFill>
              </a:rPr>
              <a:t>nothing to share today</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marL="457200" lvl="1" indent="0">
              <a:spcBef>
                <a:spcPts val="0"/>
              </a:spcBef>
            </a:pPr>
            <a:endParaRPr lang="en-US" sz="700" dirty="0">
              <a:solidFill>
                <a:schemeClr val="bg1">
                  <a:lumMod val="75000"/>
                </a:schemeClr>
              </a:solidFill>
            </a:endParaRP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#71,  16-19Jun20; </a:t>
            </a:r>
            <a:r>
              <a:rPr lang="en-US" sz="1400" b="0" dirty="0"/>
              <a:t>online</a:t>
            </a:r>
            <a:endParaRPr lang="en-US" sz="1400" b="0" dirty="0">
              <a:solidFill>
                <a:schemeClr val="tx1"/>
              </a:solidFill>
            </a:endParaRPr>
          </a:p>
          <a:p>
            <a:pPr lvl="1">
              <a:spcBef>
                <a:spcPts val="0"/>
              </a:spcBef>
              <a:buFont typeface="Arial" panose="020B0604020202020204" pitchFamily="34" charset="0"/>
              <a:buChar char="•"/>
            </a:pPr>
            <a:r>
              <a:rPr lang="en-US" sz="1100" dirty="0">
                <a:solidFill>
                  <a:schemeClr val="tx1"/>
                </a:solidFill>
              </a:rPr>
              <a:t>nothing to share today</a:t>
            </a:r>
            <a:endParaRPr lang="en-US" sz="1100" dirty="0"/>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7"/>
              </a:rPr>
              <a:t>&lt;TG-11&gt;</a:t>
            </a:r>
            <a:r>
              <a:rPr lang="en-US" altLang="en-US" sz="1800" b="0" dirty="0"/>
              <a:t>  </a:t>
            </a:r>
            <a:r>
              <a:rPr lang="en-US" sz="1800" dirty="0">
                <a:solidFill>
                  <a:schemeClr val="tx1"/>
                </a:solidFill>
              </a:rPr>
              <a:t>next  call: 04June</a:t>
            </a: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Interesting doc:  ERMTG11(20)000033r1 Background of the MU concept.  (It is in the .11 members area)</a:t>
            </a:r>
          </a:p>
          <a:p>
            <a:pPr lvl="1">
              <a:spcBef>
                <a:spcPts val="0"/>
              </a:spcBef>
              <a:buFont typeface="Arial" panose="020B0604020202020204" pitchFamily="34" charset="0"/>
              <a:buChar char="•"/>
            </a:pPr>
            <a:r>
              <a:rPr lang="en-US" sz="1600" dirty="0">
                <a:solidFill>
                  <a:schemeClr val="tx1"/>
                </a:solidFill>
              </a:rPr>
              <a:t> Medium Utilization  - MU – Today it is devices can use 10mW, with 10% duty cycle over 100mS.  There is an effort to update, as it is time to bring up to date.</a:t>
            </a:r>
          </a:p>
          <a:p>
            <a:pPr lvl="1">
              <a:spcBef>
                <a:spcPts val="0"/>
              </a:spcBef>
              <a:buFont typeface="Arial" panose="020B0604020202020204" pitchFamily="34" charset="0"/>
              <a:buChar char="•"/>
            </a:pPr>
            <a:r>
              <a:rPr lang="en-US" sz="1600" dirty="0">
                <a:solidFill>
                  <a:schemeClr val="tx1"/>
                </a:solidFill>
              </a:rPr>
              <a:t>Today there are so many different products with so many different functions., compared to years ago.  </a:t>
            </a:r>
          </a:p>
          <a:p>
            <a:pPr marL="457200" lvl="1" indent="0">
              <a:spcBef>
                <a:spcPts val="0"/>
              </a:spcBef>
            </a:pPr>
            <a:endParaRPr lang="en-US" sz="700" dirty="0">
              <a:solidFill>
                <a:schemeClr val="tx1"/>
              </a:solidFill>
            </a:endParaRP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8"/>
              </a:rPr>
              <a:t>&lt;TG-UWB&gt;</a:t>
            </a:r>
            <a:r>
              <a:rPr lang="en-US" sz="1400" b="0" dirty="0">
                <a:solidFill>
                  <a:schemeClr val="tx1"/>
                </a:solidFill>
              </a:rPr>
              <a:t> </a:t>
            </a:r>
            <a:r>
              <a:rPr lang="en-US" sz="1400" dirty="0">
                <a:solidFill>
                  <a:schemeClr val="tx1"/>
                </a:solidFill>
              </a:rPr>
              <a:t>misc. calls: 6 over next month</a:t>
            </a:r>
            <a:endParaRPr lang="en-US" sz="1200" b="0" dirty="0">
              <a:solidFill>
                <a:schemeClr val="tx1"/>
              </a:solidFill>
            </a:endParaRPr>
          </a:p>
          <a:p>
            <a:pPr lvl="1">
              <a:spcBef>
                <a:spcPts val="0"/>
              </a:spcBef>
              <a:buFont typeface="Arial" panose="020B0604020202020204" pitchFamily="34" charset="0"/>
              <a:buChar char="•"/>
            </a:pPr>
            <a:r>
              <a:rPr lang="en-US" sz="1100" dirty="0">
                <a:solidFill>
                  <a:schemeClr val="tx1"/>
                </a:solidFill>
              </a:rPr>
              <a:t>nothing to share today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 May 20</a:t>
            </a:r>
            <a:endParaRPr lang="en-GB" dirty="0"/>
          </a:p>
        </p:txBody>
      </p:sp>
    </p:spTree>
    <p:extLst>
      <p:ext uri="{BB962C8B-B14F-4D97-AF65-F5344CB8AC3E}">
        <p14:creationId xmlns:p14="http://schemas.microsoft.com/office/powerpoint/2010/main" val="77796066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48751</TotalTime>
  <Words>6819</Words>
  <Application>Microsoft Office PowerPoint</Application>
  <PresentationFormat>On-screen Show (4:3)</PresentationFormat>
  <Paragraphs>720</Paragraphs>
  <Slides>32</Slides>
  <Notes>18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32</vt:i4>
      </vt:variant>
    </vt:vector>
  </HeadingPairs>
  <TitlesOfParts>
    <vt:vector size="41" baseType="lpstr">
      <vt:lpstr>Arial</vt:lpstr>
      <vt:lpstr>Calibri</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EU items to share -1  - will discuss next week</vt:lpstr>
      <vt:lpstr>EU items to share -2 will discuss next week</vt:lpstr>
      <vt:lpstr>ITU-R items to share will discuss next week</vt:lpstr>
      <vt:lpstr>ACMA 5-year spectrum Outlook -1 </vt:lpstr>
      <vt:lpstr>ACMA 5-year spectrum Outlook -2 </vt:lpstr>
      <vt:lpstr>FCC R&amp;O and FNPRM 6 GHz-1</vt:lpstr>
      <vt:lpstr>FCC FNPRM 6 GHz-2</vt:lpstr>
      <vt:lpstr>FCC R&amp;O 896-901/935-940MHz </vt:lpstr>
      <vt:lpstr>General Discussion Items</vt:lpstr>
      <vt:lpstr>Actions Required</vt:lpstr>
      <vt:lpstr>Any Other Business</vt:lpstr>
      <vt:lpstr>Adjourn</vt:lpstr>
      <vt:lpstr>PowerPoint Presentation</vt:lpstr>
      <vt:lpstr>PowerPoint Presentation</vt:lpstr>
      <vt:lpstr>Calendars</vt:lpstr>
      <vt:lpstr>FCC R&amp;O and FNPRM 6GHz -2</vt:lpstr>
      <vt:lpstr>ITU-R SM.2352 on THz</vt:lpstr>
      <vt:lpstr>ITU-R THz SM.2352 submission – standing by</vt:lpstr>
      <vt:lpstr>ITU-R SM.2352 on THz</vt:lpstr>
      <vt:lpstr>Responsibilities of WG Vice Chair</vt:lpstr>
      <vt:lpstr>Responsibilities of WG Secretary</vt:lpstr>
      <vt:lpstr>Responsibilities of Working Group Officers</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2837</cp:revision>
  <cp:lastPrinted>1601-01-01T00:00:00Z</cp:lastPrinted>
  <dcterms:created xsi:type="dcterms:W3CDTF">2016-03-03T14:54:45Z</dcterms:created>
  <dcterms:modified xsi:type="dcterms:W3CDTF">2020-05-29T13:10:06Z</dcterms:modified>
</cp:coreProperties>
</file>