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03" r:id="rId10"/>
    <p:sldId id="606" r:id="rId11"/>
    <p:sldId id="608" r:id="rId12"/>
    <p:sldId id="669" r:id="rId13"/>
    <p:sldId id="681" r:id="rId14"/>
    <p:sldId id="675" r:id="rId15"/>
    <p:sldId id="683" r:id="rId16"/>
    <p:sldId id="680" r:id="rId17"/>
    <p:sldId id="674" r:id="rId18"/>
    <p:sldId id="650" r:id="rId19"/>
    <p:sldId id="498" r:id="rId20"/>
    <p:sldId id="402" r:id="rId21"/>
    <p:sldId id="403" r:id="rId22"/>
    <p:sldId id="673" r:id="rId23"/>
    <p:sldId id="679" r:id="rId24"/>
    <p:sldId id="672" r:id="rId25"/>
    <p:sldId id="671" r:id="rId26"/>
    <p:sldId id="664" r:id="rId27"/>
    <p:sldId id="663" r:id="rId28"/>
    <p:sldId id="652" r:id="rId29"/>
    <p:sldId id="549" r:id="rId30"/>
    <p:sldId id="425" r:id="rId31"/>
    <p:sldId id="656" r:id="rId32"/>
    <p:sldId id="655"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2" autoAdjust="0"/>
    <p:restoredTop sz="96357" autoAdjust="0"/>
  </p:normalViewPr>
  <p:slideViewPr>
    <p:cSldViewPr>
      <p:cViewPr varScale="1">
        <p:scale>
          <a:sx n="90" d="100"/>
          <a:sy n="90" d="100"/>
        </p:scale>
        <p:origin x="84" y="618"/>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29-May-20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54733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537804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961608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May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28 May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May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802.18-20/0087r01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ecfs/search/filings?proceedings_name=17-200&amp;sort=date_disseminated,DESC"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0/18-20-0085-00-0000-fcc-r-o-896-901-935-940-mhz-band-wtb-17-200-fcc-20-67a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sei.anatel.gov.br/sei/publicacoes/controlador_publicacoes.php?acao=publicacao_visualizar&amp;id_documento=6244765&amp;id_orgao_publicacao=0"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0/18-20-0086-00-0000-sei-anatel-5511563-resolution-726-and-680.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84-00-0000-minutes-21may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28 May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28 May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71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#85, part 2, 18-21May20; Web-meeting</a:t>
            </a:r>
          </a:p>
          <a:p>
            <a:pPr lvl="1">
              <a:spcBef>
                <a:spcPts val="0"/>
              </a:spcBef>
              <a:buFont typeface="Arial" panose="020B0604020202020204" pitchFamily="34" charset="0"/>
              <a:buChar char="•"/>
            </a:pPr>
            <a:r>
              <a:rPr lang="en-US" sz="1400" dirty="0">
                <a:solidFill>
                  <a:schemeClr val="bg1">
                    <a:lumMod val="75000"/>
                  </a:schemeClr>
                </a:solidFill>
              </a:rPr>
              <a:t>nothing to share today</a:t>
            </a: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4"/>
              </a:rPr>
              <a:t>&lt;SE45&gt;</a:t>
            </a:r>
            <a:r>
              <a:rPr lang="en-US" altLang="en-US" sz="1400" b="0" dirty="0"/>
              <a:t> </a:t>
            </a:r>
            <a:r>
              <a:rPr lang="en-US" altLang="en-US" sz="1400" dirty="0"/>
              <a:t>next meeting, tbd  </a:t>
            </a:r>
            <a:endParaRPr lang="en-US" altLang="en-US" sz="1600" dirty="0"/>
          </a:p>
          <a:p>
            <a:pPr lvl="1">
              <a:spcBef>
                <a:spcPts val="0"/>
              </a:spcBef>
              <a:buFont typeface="Arial" panose="020B0604020202020204" pitchFamily="34" charset="0"/>
              <a:buChar char="•"/>
            </a:pPr>
            <a:r>
              <a:rPr lang="en-US" sz="1400" dirty="0"/>
              <a:t>SE45 back on remission.</a:t>
            </a: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400" dirty="0">
                <a:solidFill>
                  <a:schemeClr val="tx1"/>
                </a:solidFill>
              </a:rPr>
              <a:t>next meeting #96, 08-12June20; Web-meeting</a:t>
            </a:r>
          </a:p>
          <a:p>
            <a:pPr lvl="1">
              <a:spcBef>
                <a:spcPts val="0"/>
              </a:spcBef>
              <a:buFont typeface="Arial" panose="020B0604020202020204" pitchFamily="34" charset="0"/>
              <a:buChar char="•"/>
            </a:pPr>
            <a:r>
              <a:rPr lang="en-US" sz="1400" dirty="0">
                <a:solidFill>
                  <a:schemeClr val="tx1"/>
                </a:solidFill>
              </a:rPr>
              <a:t>Standing by and preparing for June meeting, e.g. Report B. </a:t>
            </a:r>
          </a:p>
          <a:p>
            <a:pPr lvl="1">
              <a:spcBef>
                <a:spcPts val="0"/>
              </a:spcBef>
              <a:buFont typeface="Arial" panose="020B0604020202020204" pitchFamily="34" charset="0"/>
              <a:buChar char="•"/>
            </a:pPr>
            <a:endParaRPr lang="en-US" sz="14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#11, 08-10 July 20;  where-tbd</a:t>
            </a:r>
            <a:endParaRPr lang="en-US" sz="1400" dirty="0"/>
          </a:p>
          <a:p>
            <a:pPr lvl="1">
              <a:spcBef>
                <a:spcPts val="0"/>
              </a:spcBef>
              <a:buFont typeface="Arial" panose="020B0604020202020204" pitchFamily="34" charset="0"/>
              <a:buChar char="•"/>
            </a:pPr>
            <a:r>
              <a:rPr lang="en-US" sz="1600" dirty="0"/>
              <a:t> </a:t>
            </a:r>
            <a:r>
              <a:rPr lang="en-US" sz="1600" dirty="0">
                <a:solidFill>
                  <a:schemeClr val="tx1"/>
                </a:solidFill>
              </a:rPr>
              <a:t>nothing new to share today</a:t>
            </a:r>
            <a:endParaRPr lang="en-US" sz="900" dirty="0">
              <a:solidFill>
                <a:schemeClr val="tx1"/>
              </a:solidFill>
            </a:endParaRP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200" dirty="0"/>
              <a:t> From 21May20 call:  Had to add another day to draft ECC Decision for WAS/RLAN in 6GHz. </a:t>
            </a:r>
          </a:p>
          <a:p>
            <a:pPr marL="800100" lvl="1" indent="-342900">
              <a:buFont typeface="Arial" panose="020B0604020202020204" pitchFamily="34" charset="0"/>
              <a:buChar char="•"/>
            </a:pPr>
            <a:r>
              <a:rPr lang="en-US" sz="1200" dirty="0"/>
              <a:t>Completed a draft of Report B with:  </a:t>
            </a:r>
          </a:p>
          <a:p>
            <a:pPr marL="800100" lvl="1" indent="-342900">
              <a:buFont typeface="Arial" panose="020B0604020202020204" pitchFamily="34" charset="0"/>
              <a:buChar char="•"/>
            </a:pPr>
            <a:r>
              <a:rPr lang="en-US" sz="1200" dirty="0"/>
              <a:t>For LPI-indoor use only, to 200mW will start at 5945MHz with Stage 1 devices having Country Determination Capability (CDC).  Some countries will require Stage 2 devices to interact with a database before operating, which will set frequency range allowed.  Low end OOBE is yet to be set, -15/-36 dBm/MHz to be considered. </a:t>
            </a:r>
          </a:p>
          <a:p>
            <a:pPr marL="800100" lvl="1" indent="-342900">
              <a:buFont typeface="Arial" panose="020B0604020202020204" pitchFamily="34" charset="0"/>
              <a:buChar char="•"/>
            </a:pPr>
            <a:r>
              <a:rPr lang="en-US" sz="1200" dirty="0"/>
              <a:t>For VLP handheld use only, to 25mW. OOBE at low end set to-30dB/</a:t>
            </a:r>
            <a:r>
              <a:rPr lang="en-US" sz="1200" dirty="0" err="1"/>
              <a:t>MHz.</a:t>
            </a:r>
            <a:r>
              <a:rPr lang="en-US" sz="1200" dirty="0"/>
              <a:t>  Category A devices start at 6025 MHz w/o CDC. Category B devices have CDC and can start at 5945 MHz in countries that permit.</a:t>
            </a:r>
          </a:p>
          <a:p>
            <a:pPr marL="800100" lvl="1" indent="-342900">
              <a:buFont typeface="Arial" panose="020B0604020202020204" pitchFamily="34" charset="0"/>
              <a:buChar char="•"/>
            </a:pPr>
            <a:r>
              <a:rPr lang="en-US" sz="1200" dirty="0"/>
              <a:t>What about 5925-5945MHz? OOBE starts at 5935 MHz, with a guard band from 5935-5945MHz</a:t>
            </a:r>
          </a:p>
          <a:p>
            <a:pPr marL="457200" lvl="1" indent="0">
              <a:spcBef>
                <a:spcPts val="0"/>
              </a:spcBef>
            </a:pPr>
            <a:endParaRPr lang="en-US" sz="1600" dirty="0"/>
          </a:p>
          <a:p>
            <a:pPr marL="457200" lvl="1" indent="0">
              <a:spcBef>
                <a:spcPts val="0"/>
              </a:spcBef>
            </a:pPr>
            <a:endParaRPr lang="en-US" sz="1600" dirty="0"/>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solidFill>
                  <a:schemeClr val="tx1"/>
                </a:solidFill>
              </a:rPr>
              <a:t>nothing to share today</a:t>
            </a:r>
          </a:p>
          <a:p>
            <a:pPr>
              <a:buFont typeface="Arial" panose="020B0604020202020204" pitchFamily="34" charset="0"/>
              <a:buChar char="•"/>
            </a:pPr>
            <a:r>
              <a:rPr lang="en-US" sz="1800" b="0" dirty="0"/>
              <a:t> </a:t>
            </a:r>
          </a:p>
          <a:p>
            <a:pPr>
              <a:buFont typeface="Arial" panose="020B0604020202020204" pitchFamily="34" charset="0"/>
              <a:buChar char="•"/>
            </a:pPr>
            <a:endParaRPr lang="en-US" sz="2000" dirty="0"/>
          </a:p>
          <a:p>
            <a:pPr marL="0" indent="0"/>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-1 </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endParaRPr lang="en-AU" sz="1800" b="1" dirty="0"/>
          </a:p>
          <a:p>
            <a:pPr lvl="1">
              <a:spcBef>
                <a:spcPts val="0"/>
              </a:spcBef>
              <a:buFont typeface="Arial" panose="020B0604020202020204" pitchFamily="34" charset="0"/>
              <a:buChar char="•"/>
            </a:pPr>
            <a:r>
              <a:rPr lang="en-AU" sz="1800" dirty="0"/>
              <a:t>Need to have 802.18 approval by Thursday 11 June 2020-in 2 weeks.</a:t>
            </a:r>
            <a:endParaRPr lang="en-US" sz="1800" dirty="0"/>
          </a:p>
          <a:p>
            <a:pPr>
              <a:buFont typeface="Arial" panose="020B0604020202020204" pitchFamily="34" charset="0"/>
              <a:buChar char="•"/>
            </a:pPr>
            <a:endParaRPr lang="en-AU" sz="1800" b="0" dirty="0"/>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lvl="1">
              <a:buFont typeface="Arial" panose="020B0604020202020204" pitchFamily="34" charset="0"/>
              <a:buChar char="•"/>
            </a:pPr>
            <a:r>
              <a:rPr lang="en-AU" sz="1600" dirty="0"/>
              <a:t>What are the expected impacts of the COVID-19 pandemic on the short- and medium-term capacity of your industry? </a:t>
            </a:r>
            <a:endParaRPr lang="en-US" sz="1400" dirty="0"/>
          </a:p>
          <a:p>
            <a:pPr lvl="1">
              <a:buFont typeface="Arial" panose="020B0604020202020204" pitchFamily="34" charset="0"/>
              <a:buChar char="•"/>
            </a:pPr>
            <a:r>
              <a:rPr lang="en-AU" sz="1600" dirty="0"/>
              <a:t>Do you have any feedback on the ACMA’s approach to its spectrum work program in the current environment? Do you have alternative proposals or priorities?</a:t>
            </a:r>
            <a:endParaRPr lang="en-AU" sz="1400" dirty="0"/>
          </a:p>
          <a:p>
            <a:pPr lvl="1">
              <a:buFont typeface="Arial" panose="020B0604020202020204" pitchFamily="34" charset="0"/>
              <a:buChar char="•"/>
            </a:pPr>
            <a:endParaRPr lang="en-AU" sz="1600" b="1" dirty="0"/>
          </a:p>
          <a:p>
            <a:pPr lvl="1">
              <a:buFont typeface="Arial" panose="020B0604020202020204" pitchFamily="34" charset="0"/>
              <a:buChar char="•"/>
            </a:pPr>
            <a:r>
              <a:rPr lang="en-AU" sz="1600" b="1" dirty="0"/>
              <a:t>Are there other technology developments or sources of spectrum demand that the ACMA should be aware of in considering spectrum management over the next five years?</a:t>
            </a:r>
            <a:endParaRPr lang="en-US" sz="1600" b="1" dirty="0"/>
          </a:p>
          <a:p>
            <a:pPr lvl="2">
              <a:buFont typeface="Arial" panose="020B0604020202020204" pitchFamily="34" charset="0"/>
              <a:buChar char="•"/>
            </a:pPr>
            <a:r>
              <a:rPr lang="en-AU" sz="1400" dirty="0"/>
              <a:t>  </a:t>
            </a:r>
          </a:p>
          <a:p>
            <a:pPr lvl="2">
              <a:buFont typeface="Arial" panose="020B0604020202020204" pitchFamily="34" charset="0"/>
              <a:buChar char="•"/>
            </a:pPr>
            <a:r>
              <a:rPr lang="en-US" sz="1400" dirty="0"/>
              <a:t> </a:t>
            </a:r>
          </a:p>
          <a:p>
            <a:pPr lvl="2">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-2 </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800" b="1" dirty="0"/>
              <a:t>Need to have .18 approval by Thursday 11 June 2020.</a:t>
            </a:r>
            <a:endParaRPr lang="en-US" sz="1800" b="1" dirty="0"/>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marL="914400" lvl="2" indent="0"/>
            <a:endParaRPr lang="en-AU" sz="1400" dirty="0"/>
          </a:p>
          <a:p>
            <a:pPr lvl="1">
              <a:buFont typeface="Arial" panose="020B0604020202020204" pitchFamily="34" charset="0"/>
              <a:buChar char="•"/>
            </a:pPr>
            <a:r>
              <a:rPr lang="en-AU" sz="1600" b="1" dirty="0"/>
              <a:t>Do you have any other feedback on the ACMA’s plans for monitoring, initial investigation, preliminary replanning or replanning of bands? </a:t>
            </a:r>
            <a:endParaRPr lang="en-US" sz="1600" b="1" dirty="0"/>
          </a:p>
          <a:p>
            <a:pPr lvl="2">
              <a:buFont typeface="Arial" panose="020B0604020202020204" pitchFamily="34" charset="0"/>
              <a:buChar char="•"/>
            </a:pPr>
            <a:r>
              <a:rPr lang="en-AU" sz="1400" dirty="0"/>
              <a:t>  </a:t>
            </a:r>
          </a:p>
          <a:p>
            <a:pPr lvl="2">
              <a:buFont typeface="Arial" panose="020B0604020202020204" pitchFamily="34" charset="0"/>
              <a:buChar char="•"/>
            </a:pPr>
            <a:r>
              <a:rPr lang="en-AU" sz="1400" dirty="0"/>
              <a:t> </a:t>
            </a:r>
          </a:p>
          <a:p>
            <a:pPr marL="457200" lvl="1" indent="0"/>
            <a:endParaRPr lang="en-AU" sz="1600" dirty="0"/>
          </a:p>
          <a:p>
            <a:pPr lvl="1">
              <a:buFont typeface="Arial" panose="020B0604020202020204" pitchFamily="34" charset="0"/>
              <a:buChar char="•"/>
            </a:pPr>
            <a:r>
              <a:rPr lang="en-AU" sz="1600" dirty="0"/>
              <a:t>Do you have any comments about the ACMA’s approach to forward allocations?</a:t>
            </a:r>
          </a:p>
          <a:p>
            <a:pPr lvl="1">
              <a:buFont typeface="Arial" panose="020B0604020202020204" pitchFamily="34" charset="0"/>
              <a:buChar char="•"/>
            </a:pPr>
            <a:r>
              <a:rPr lang="en-AU" sz="1600" b="1" dirty="0"/>
              <a:t>Could look at Sharing, LIPDs (6 GHz), WRC-19 1.16 and 1.2.  See APAC update 18-20/0082r02 for great review of these points to consider.</a:t>
            </a:r>
          </a:p>
          <a:p>
            <a:pPr lvl="2">
              <a:buFont typeface="Arial" panose="020B0604020202020204" pitchFamily="34" charset="0"/>
              <a:buChar char="•"/>
            </a:pPr>
            <a:r>
              <a:rPr lang="en-US" sz="1400" dirty="0"/>
              <a:t> </a:t>
            </a:r>
          </a:p>
          <a:p>
            <a:pPr lvl="2">
              <a:buFont typeface="Arial" panose="020B0604020202020204" pitchFamily="34" charset="0"/>
              <a:buChar char="•"/>
            </a:pPr>
            <a:r>
              <a:rPr lang="en-US" sz="1400" dirty="0"/>
              <a:t> </a:t>
            </a:r>
          </a:p>
          <a:p>
            <a:pPr lvl="2">
              <a:buFont typeface="Arial" panose="020B0604020202020204" pitchFamily="34" charset="0"/>
              <a:buChar char="•"/>
            </a:pPr>
            <a:endParaRPr lang="en-US" sz="1400" dirty="0"/>
          </a:p>
          <a:p>
            <a:pPr>
              <a:buFont typeface="Arial" panose="020B0604020202020204" pitchFamily="34" charset="0"/>
              <a:buChar char="•"/>
            </a:pPr>
            <a:r>
              <a:rPr lang="en-US" sz="1800" b="0" dirty="0"/>
              <a:t>No comment ready text contributions to date.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3449005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 GHz-1</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endParaRPr lang="en-US" sz="1600" dirty="0"/>
          </a:p>
          <a:p>
            <a:pPr lvl="1">
              <a:buFont typeface="Arial" panose="020B0604020202020204" pitchFamily="34" charset="0"/>
              <a:buChar char="•"/>
            </a:pPr>
            <a:r>
              <a:rPr lang="en-US" sz="1800" dirty="0"/>
              <a:t>Preceding:   </a:t>
            </a:r>
            <a:r>
              <a:rPr lang="en-US" sz="1800" dirty="0">
                <a:hlinkClick r:id="rId4"/>
              </a:rPr>
              <a:t>https://www.fcc.gov/ecfs/search/filings?proceedings_name=18-295&amp;sort=date_disseminated,DESC</a:t>
            </a:r>
            <a:r>
              <a:rPr lang="en-US" sz="1800" dirty="0"/>
              <a:t> </a:t>
            </a: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R&amp;O is effective 27July20, </a:t>
            </a:r>
          </a:p>
          <a:p>
            <a:pPr marL="457200" lvl="1" indent="0"/>
            <a:r>
              <a:rPr lang="en-US" sz="1400" dirty="0">
                <a:hlinkClick r:id="rId5"/>
              </a:rPr>
              <a:t>https://www.federalregister.gov/documents/2020/05/26/2020-11236/unlicensed-use-of-the-6-ghz-band?utm_campaign=subscription+mailing+list&amp;utm_source=federalregister.gov&amp;utm_medium=email</a:t>
            </a:r>
            <a:endParaRPr lang="en-US" sz="1400" dirty="0"/>
          </a:p>
          <a:p>
            <a:pPr lvl="1">
              <a:buFont typeface="Arial" panose="020B0604020202020204" pitchFamily="34" charset="0"/>
              <a:buChar char="•"/>
            </a:pPr>
            <a:endParaRPr lang="en-US" sz="1800" dirty="0"/>
          </a:p>
          <a:p>
            <a:pPr lvl="1">
              <a:buFont typeface="Arial" panose="020B0604020202020204" pitchFamily="34" charset="0"/>
              <a:buChar char="•"/>
            </a:pPr>
            <a:r>
              <a:rPr lang="en-US" sz="1600" dirty="0"/>
              <a:t>(FNPRM-next slides)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a:t>
            </a:r>
          </a:p>
          <a:p>
            <a:pPr lvl="1">
              <a:buFont typeface="Arial" panose="020B0604020202020204" pitchFamily="34" charset="0"/>
              <a:buChar char="•"/>
            </a:pPr>
            <a:r>
              <a:rPr lang="en-US" sz="1600" dirty="0"/>
              <a:t>FNPRM as approved on 24 Apr 20 is on Mentor:   </a:t>
            </a:r>
            <a:r>
              <a:rPr lang="en-US" sz="1600" b="1" dirty="0"/>
              <a:t>With erratum now, 21May20:  </a:t>
            </a:r>
            <a:r>
              <a:rPr lang="en-US" sz="1600" dirty="0">
                <a:hlinkClick r:id="rId3"/>
              </a:rPr>
              <a:t>https://mentor.ieee.org/802.18/dcn/20/18-20-0062-</a:t>
            </a:r>
            <a:r>
              <a:rPr lang="en-US" sz="1600" dirty="0">
                <a:highlight>
                  <a:srgbClr val="00FFFF"/>
                </a:highlight>
                <a:hlinkClick r:id="rId3"/>
              </a:rPr>
              <a:t>02</a:t>
            </a:r>
            <a:r>
              <a:rPr lang="en-US" sz="1600" dirty="0">
                <a:hlinkClick r:id="rId3"/>
              </a:rPr>
              <a:t>-0000-fcc-r-o-fnprm-promoting-unlicensed-use-of-the-6ghz-band-et-18-295.docx</a:t>
            </a:r>
            <a:r>
              <a:rPr lang="en-US" sz="1600" dirty="0"/>
              <a:t> 			31 Seek Comments</a:t>
            </a:r>
          </a:p>
          <a:p>
            <a:pPr lvl="1">
              <a:buFont typeface="Arial" panose="020B0604020202020204" pitchFamily="34" charset="0"/>
              <a:buChar char="•"/>
            </a:pPr>
            <a:r>
              <a:rPr lang="en-US" sz="1600" dirty="0"/>
              <a:t>In Federal Register today (28</a:t>
            </a:r>
            <a:r>
              <a:rPr lang="en-US" sz="1600" baseline="30000" dirty="0"/>
              <a:t>th</a:t>
            </a:r>
            <a:r>
              <a:rPr lang="en-US" sz="1600" dirty="0"/>
              <a:t>): </a:t>
            </a:r>
            <a:r>
              <a:rPr lang="en-US" sz="1400" dirty="0">
                <a:hlinkClick r:id="rId4"/>
              </a:rPr>
              <a:t>https://www.federalregister.gov/documents/2020/05/28/2020-11320/unlicensed-use-of-the-6-ghz-band?utm_campaign=subscription+mailing+list&amp;utm_source=federalregister.gov&amp;utm_medium=email</a:t>
            </a:r>
            <a:r>
              <a:rPr lang="en-US" sz="1400" dirty="0"/>
              <a:t> </a:t>
            </a:r>
            <a:endParaRPr lang="en-US" sz="1600" dirty="0"/>
          </a:p>
          <a:p>
            <a:pPr lvl="3">
              <a:buFont typeface="Arial" panose="020B0604020202020204" pitchFamily="34" charset="0"/>
              <a:buChar char="•"/>
            </a:pPr>
            <a:endParaRPr lang="en-US" sz="1200" dirty="0"/>
          </a:p>
          <a:p>
            <a:pPr lvl="1">
              <a:buFont typeface="Arial" panose="020B0604020202020204" pitchFamily="34" charset="0"/>
              <a:buChar char="•"/>
            </a:pPr>
            <a:r>
              <a:rPr lang="en-US" sz="1600" dirty="0"/>
              <a:t>Comments due: 29June20;	 </a:t>
            </a:r>
            <a:r>
              <a:rPr lang="en-US" sz="1600" b="1" dirty="0"/>
              <a:t>Comments from 802.18 by 11June20-in 2 weeks. </a:t>
            </a:r>
          </a:p>
          <a:p>
            <a:pPr lvl="1">
              <a:buFont typeface="Arial" panose="020B0604020202020204" pitchFamily="34" charset="0"/>
              <a:buChar char="•"/>
            </a:pPr>
            <a:r>
              <a:rPr lang="en-US" sz="1600" dirty="0"/>
              <a:t>Reply Comments due:  27July20.</a:t>
            </a:r>
          </a:p>
          <a:p>
            <a:pPr lvl="1">
              <a:buFont typeface="Arial" panose="020B0604020202020204" pitchFamily="34" charset="0"/>
              <a:buChar char="•"/>
            </a:pPr>
            <a:r>
              <a:rPr lang="en-US" sz="1600" dirty="0"/>
              <a:t>Anything for IEEE 802 as a whole to consider? _________ </a:t>
            </a:r>
          </a:p>
          <a:p>
            <a:pPr>
              <a:buFont typeface="Arial" panose="020B0604020202020204" pitchFamily="34" charset="0"/>
              <a:buChar char="•"/>
            </a:pPr>
            <a:r>
              <a:rPr lang="en-US" sz="1800" b="0" dirty="0"/>
              <a:t>No comment ready text contributions to date.</a:t>
            </a:r>
          </a:p>
          <a:p>
            <a:pPr lvl="2">
              <a:buFont typeface="Arial" panose="020B0604020202020204" pitchFamily="34" charset="0"/>
              <a:buChar char="•"/>
            </a:pPr>
            <a:endParaRPr lang="en-US" sz="1200" b="0" dirty="0"/>
          </a:p>
          <a:p>
            <a:pPr>
              <a:buFont typeface="Arial" panose="020B0604020202020204" pitchFamily="34" charset="0"/>
              <a:buChar char="•"/>
            </a:pPr>
            <a:r>
              <a:rPr lang="en-US" sz="1800" b="0" dirty="0"/>
              <a:t>Contention-based protocol maybe? Share with existing broadcast equipment and other unlicensed services.   Can this be used for better coexistence? </a:t>
            </a:r>
          </a:p>
          <a:p>
            <a:pPr>
              <a:buFont typeface="Arial" panose="020B0604020202020204" pitchFamily="34" charset="0"/>
              <a:buChar char="•"/>
            </a:pPr>
            <a:r>
              <a:rPr lang="en-US" sz="1800" b="0" dirty="0"/>
              <a:t>One member sees there are 4 main areas in the FNPRM:  </a:t>
            </a:r>
          </a:p>
          <a:p>
            <a:pPr lvl="1">
              <a:buFont typeface="Arial" panose="020B0604020202020204" pitchFamily="34" charset="0"/>
              <a:buChar char="•"/>
            </a:pPr>
            <a:r>
              <a:rPr lang="en-US" sz="1600" b="0" dirty="0"/>
              <a:t>VLP, PSD LPI, Std. </a:t>
            </a:r>
            <a:r>
              <a:rPr lang="en-US" sz="1600" b="0" dirty="0" err="1"/>
              <a:t>pwr</a:t>
            </a:r>
            <a:r>
              <a:rPr lang="en-US" sz="1600" b="0" dirty="0"/>
              <a:t> </a:t>
            </a:r>
            <a:r>
              <a:rPr lang="en-US" sz="1600" dirty="0"/>
              <a:t>mobile</a:t>
            </a:r>
            <a:r>
              <a:rPr lang="en-US" sz="1600" b="0" dirty="0"/>
              <a:t> AFC, higher power p2p.</a:t>
            </a:r>
          </a:p>
          <a:p>
            <a:pPr>
              <a:buFont typeface="Arial" panose="020B0604020202020204" pitchFamily="34" charset="0"/>
              <a:buChar char="•"/>
            </a:pPr>
            <a:r>
              <a:rPr lang="en-US" sz="1800" b="0" dirty="0"/>
              <a:t>.18 Chair to send note to LMSC looking for inputs on this NPRM.  </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896-901/935-940MHz </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600" b="0" dirty="0"/>
              <a:t>To realign the 900 MHz band to make available six of the band’s ten megahertz for the deployment of broadband services and technologies to meet the ever-increasing spectrum capacity demands of a wide range of industries, including utilities and railroads, and other private land mobile radio services.</a:t>
            </a:r>
          </a:p>
          <a:p>
            <a:pPr lvl="1">
              <a:buFont typeface="Arial" panose="020B0604020202020204" pitchFamily="34" charset="0"/>
              <a:buChar char="•"/>
            </a:pPr>
            <a:r>
              <a:rPr lang="en-US" sz="1200" b="0" dirty="0"/>
              <a:t>Proceeding 17-200:  </a:t>
            </a:r>
            <a:r>
              <a:rPr lang="en-US" sz="1200" dirty="0">
                <a:hlinkClick r:id="rId3"/>
              </a:rPr>
              <a:t>https://www.fcc.gov/ecfs/search/filings?proceedings_name=17-200&amp;sort=date_disseminated,DESC</a:t>
            </a:r>
            <a:r>
              <a:rPr lang="en-US" sz="1200" b="0" dirty="0"/>
              <a:t> </a:t>
            </a:r>
          </a:p>
          <a:p>
            <a:pPr lvl="1">
              <a:buFont typeface="Arial" panose="020B0604020202020204" pitchFamily="34" charset="0"/>
              <a:buChar char="•"/>
            </a:pPr>
            <a:r>
              <a:rPr lang="en-US" sz="1200" b="0" dirty="0"/>
              <a:t>R&amp;O on mentor:  </a:t>
            </a:r>
            <a:r>
              <a:rPr lang="en-US" sz="1200" b="0" dirty="0">
                <a:hlinkClick r:id="rId4"/>
              </a:rPr>
              <a:t>https://mentor.ieee.org/802.18/dcn/20/18-20-0085-00-0000-fcc-r-o-896-901-935-940-mhz-band-wtb-17-200-fcc-20-67a1.docx</a:t>
            </a:r>
            <a:r>
              <a:rPr lang="en-US" sz="1200" b="0" dirty="0"/>
              <a:t> </a:t>
            </a:r>
          </a:p>
          <a:p>
            <a:pPr>
              <a:buFont typeface="Arial" panose="020B0604020202020204" pitchFamily="34" charset="0"/>
              <a:buChar char="•"/>
            </a:pPr>
            <a:r>
              <a:rPr lang="en-US" sz="1600" dirty="0"/>
              <a:t>802.18 reviewed this when the NPRM came out looking at current users in this adjacent to the unlicensed band, and no one had concerns or inputs.  IEEE 802 did not file comments.</a:t>
            </a:r>
          </a:p>
          <a:p>
            <a:pPr>
              <a:buFont typeface="Arial" panose="020B0604020202020204" pitchFamily="34" charset="0"/>
              <a:buChar char="•"/>
            </a:pPr>
            <a:r>
              <a:rPr lang="en-US" sz="1600" dirty="0"/>
              <a:t>From NPRM 802.18 discussions last year:  Compare power levels from today’s rules. </a:t>
            </a:r>
          </a:p>
          <a:p>
            <a:pPr lvl="1">
              <a:buFont typeface="Arial" panose="020B0604020202020204" pitchFamily="34" charset="0"/>
              <a:buChar char="•"/>
            </a:pPr>
            <a:r>
              <a:rPr lang="en-US" sz="1400" dirty="0"/>
              <a:t>NPRM: We propose to permit an effective radiated power for base and repeater stations in the broadband segment not to exceed 400 watts/megahertz in non-rural areas and 800 watts/megahertz in rural areas, with the maximum permissible power decreasing as the HAAT rises above 304 meters.  </a:t>
            </a:r>
          </a:p>
          <a:p>
            <a:pPr lvl="2">
              <a:buFont typeface="Arial" panose="020B0604020202020204" pitchFamily="34" charset="0"/>
              <a:buChar char="•"/>
            </a:pPr>
            <a:r>
              <a:rPr lang="en-US" sz="1400" dirty="0"/>
              <a:t>R&amp;O ¶ 145 accepted the NPRM levels;  with justification could do a little more.</a:t>
            </a:r>
          </a:p>
          <a:p>
            <a:pPr lvl="1">
              <a:buFont typeface="Arial" panose="020B0604020202020204" pitchFamily="34" charset="0"/>
              <a:buChar char="•"/>
            </a:pPr>
            <a:r>
              <a:rPr lang="en-US" sz="1400" dirty="0"/>
              <a:t>Found in today’s rules: §90.635   Limitations on power and antenna height.</a:t>
            </a:r>
          </a:p>
          <a:p>
            <a:pPr lvl="1">
              <a:buFont typeface="Arial" panose="020B0604020202020204" pitchFamily="34" charset="0"/>
              <a:buChar char="•"/>
            </a:pPr>
            <a:r>
              <a:rPr lang="en-US" sz="1400" dirty="0"/>
              <a:t>The effective radiated power and antenna height for base stations may not exceed 1 kilowatt (30 </a:t>
            </a:r>
            <a:r>
              <a:rPr lang="en-US" sz="1400" dirty="0" err="1"/>
              <a:t>dBw</a:t>
            </a:r>
            <a:r>
              <a:rPr lang="en-US" sz="1400" dirty="0"/>
              <a:t>) and 304 m. (1,000 ft.) above average terrain (AAT), respectively, or the equivalent thereof as determined from the Table.  </a:t>
            </a:r>
          </a:p>
          <a:p>
            <a:pPr lvl="1">
              <a:buFont typeface="Arial" panose="020B0604020202020204" pitchFamily="34" charset="0"/>
              <a:buChar char="•"/>
            </a:pPr>
            <a:endParaRPr lang="en-US" sz="1200" dirty="0"/>
          </a:p>
          <a:p>
            <a:pPr>
              <a:buFont typeface="Arial" panose="020B0604020202020204" pitchFamily="34" charset="0"/>
              <a:buChar char="•"/>
            </a:pPr>
            <a:r>
              <a:rPr lang="en-US" sz="1600" b="0" dirty="0"/>
              <a:t>OOBE should be looked out further to understand if different from before, and in general.</a:t>
            </a:r>
          </a:p>
          <a:p>
            <a:pPr>
              <a:buFont typeface="Arial" panose="020B0604020202020204" pitchFamily="34" charset="0"/>
              <a:buChar char="•"/>
            </a:pPr>
            <a:r>
              <a:rPr lang="en-US" sz="1600" b="0" dirty="0"/>
              <a:t>This is FYI for all, .18 will not pursue any further.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41531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dirty="0">
                <a:solidFill>
                  <a:schemeClr val="tx1"/>
                </a:solidFill>
              </a:rPr>
              <a:t>Brazil released Resolution No. 726.</a:t>
            </a:r>
          </a:p>
          <a:p>
            <a:pPr marL="685800" lvl="1">
              <a:buFont typeface="Arial" panose="020B0604020202020204" pitchFamily="34" charset="0"/>
              <a:buChar char="•"/>
            </a:pPr>
            <a:r>
              <a:rPr lang="en-US" sz="1600" dirty="0"/>
              <a:t>Amends the Regulation on Restricted Radiation Radiocommunication Equipment.</a:t>
            </a:r>
          </a:p>
          <a:p>
            <a:pPr marL="685800" lvl="1">
              <a:buFont typeface="Arial" panose="020B0604020202020204" pitchFamily="34" charset="0"/>
              <a:buChar char="•"/>
            </a:pPr>
            <a:r>
              <a:rPr lang="en-US" sz="1600" dirty="0" err="1"/>
              <a:t>Anatel</a:t>
            </a:r>
            <a:r>
              <a:rPr lang="en-US" sz="1600" dirty="0"/>
              <a:t>: </a:t>
            </a:r>
            <a:r>
              <a:rPr lang="en-US" sz="1600" u="sng" dirty="0">
                <a:hlinkClick r:id="rId3"/>
              </a:rPr>
              <a:t>https://sei.anatel.gov.br/sei/publicacoes/controlador_publicacoes.php?acao=publicacao_visualizar&amp;id_documento=6244765&amp;id_orgao_publicacao=0</a:t>
            </a:r>
            <a:endParaRPr lang="en-US" sz="1600" dirty="0"/>
          </a:p>
          <a:p>
            <a:pPr marL="685800" lvl="1">
              <a:buFont typeface="Arial" panose="020B0604020202020204" pitchFamily="34" charset="0"/>
              <a:buChar char="•"/>
            </a:pPr>
            <a:r>
              <a:rPr lang="en-US" sz="1600" dirty="0">
                <a:solidFill>
                  <a:schemeClr val="tx1"/>
                </a:solidFill>
              </a:rPr>
              <a:t>Mentor with resolution 680: </a:t>
            </a:r>
            <a:r>
              <a:rPr lang="en-US" sz="1600" dirty="0">
                <a:solidFill>
                  <a:schemeClr val="tx1"/>
                </a:solidFill>
                <a:hlinkClick r:id="rId4"/>
              </a:rPr>
              <a:t>https://mentor.ieee.org/802.18/dcn/20/18-20-0086-00-0000-sei-anatel-5511563-resolution-726-and-680.docx</a:t>
            </a:r>
            <a:r>
              <a:rPr lang="en-US" sz="1600" dirty="0">
                <a:solidFill>
                  <a:schemeClr val="tx1"/>
                </a:solidFill>
              </a:rPr>
              <a:t> </a:t>
            </a:r>
          </a:p>
          <a:p>
            <a:pPr marL="685800" lvl="1">
              <a:buFont typeface="Arial" panose="020B0604020202020204" pitchFamily="34" charset="0"/>
              <a:buChar char="•"/>
            </a:pPr>
            <a:r>
              <a:rPr lang="en-US" sz="1600" dirty="0"/>
              <a:t>Resolution 726 will update the current Radio Frequency bands with usage restrictions. Some frequency bands that will be open are: 5.850 – 5.925 GHz (802.11p), 57-71 GHz (802.11ad) and 76-81 GHz (radar systems), providing they meet the technical compliance requirements within the Regulation. </a:t>
            </a:r>
            <a:endParaRPr lang="en-US" sz="1400" dirty="0">
              <a:solidFill>
                <a:schemeClr val="tx1"/>
              </a:solidFill>
            </a:endParaRPr>
          </a:p>
          <a:p>
            <a:pPr marL="685800" lvl="1">
              <a:buFont typeface="Arial" panose="020B0604020202020204" pitchFamily="34" charset="0"/>
              <a:buChar char="•"/>
            </a:pPr>
            <a:r>
              <a:rPr lang="en-US" sz="1400" b="0" dirty="0"/>
              <a:t>Art. 4 This Resolution comes into force on September 1, 2020 and should see more technical details before then. </a:t>
            </a:r>
          </a:p>
          <a:p>
            <a:pPr marL="285750">
              <a:buFont typeface="Arial" panose="020B0604020202020204" pitchFamily="34" charset="0"/>
              <a:buChar char="•"/>
            </a:pPr>
            <a:endParaRPr lang="en-US" sz="1800" b="0" dirty="0">
              <a:solidFill>
                <a:schemeClr val="tx1"/>
              </a:solidFill>
            </a:endParaRPr>
          </a:p>
          <a:p>
            <a:pPr marL="285750">
              <a:buFont typeface="Arial" panose="020B0604020202020204" pitchFamily="34" charset="0"/>
              <a:buChar char="•"/>
            </a:pPr>
            <a:r>
              <a:rPr lang="en-US" sz="1800" b="0" dirty="0">
                <a:solidFill>
                  <a:schemeClr val="tx1"/>
                </a:solidFill>
              </a:rPr>
              <a:t>Also the resolution </a:t>
            </a:r>
            <a:r>
              <a:rPr lang="en-US" sz="1800" b="0" dirty="0"/>
              <a:t>erased usage restrictions on 6,650-6,675.2 &lt;- radio astronomy band, thus leaving 5460-8405 MHz free for other activity.</a:t>
            </a:r>
          </a:p>
          <a:p>
            <a:pPr marL="285750">
              <a:buFont typeface="Arial" panose="020B0604020202020204" pitchFamily="34" charset="0"/>
              <a:buChar char="•"/>
            </a:pPr>
            <a:r>
              <a:rPr lang="en-US" sz="1800" b="0" dirty="0"/>
              <a:t>This is FYI for all, .18 will not pursue any further.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ACMA contribution text for comments from IEEE 802.</a:t>
            </a:r>
          </a:p>
          <a:p>
            <a:pPr marL="285750" indent="-285750">
              <a:buFont typeface="Wingdings" panose="05000000000000000000" pitchFamily="2" charset="2"/>
              <a:buChar char="q"/>
            </a:pPr>
            <a:r>
              <a:rPr lang="en-US" sz="1800" dirty="0">
                <a:solidFill>
                  <a:srgbClr val="00B0F0"/>
                </a:solidFill>
              </a:rPr>
              <a:t>Review 6 GHz FNPRM, if anything for IEEE 802 as a whole to consider? </a:t>
            </a:r>
          </a:p>
          <a:p>
            <a:pPr marL="285750" indent="-285750">
              <a:buFont typeface="Wingdings" panose="05000000000000000000" pitchFamily="2" charset="2"/>
              <a:buChar char="q"/>
            </a:pPr>
            <a:r>
              <a:rPr lang="en-US" sz="1800" dirty="0">
                <a:solidFill>
                  <a:srgbClr val="00B0F0"/>
                </a:solidFill>
              </a:rPr>
              <a:t>Chair ask EC about voting rights gaining and loss without f2f meetings (e.g. RR-TAG has not used letter ballots, could teleconference attendance be considered?)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b="0" dirty="0">
                <a:solidFill>
                  <a:schemeClr val="tx1"/>
                </a:solidFill>
              </a:rPr>
              <a:t>The 2 ITU-R WP5A submissions (M.1450/M/1801-802.18 approved before) have been requested to be on consent agenda for LMSC call next Tuesday, 02 June.</a:t>
            </a:r>
          </a:p>
          <a:p>
            <a:pPr marL="285750" indent="-285750">
              <a:buFont typeface="Arial" panose="020B0604020202020204" pitchFamily="34" charset="0"/>
              <a:buChar char="•"/>
            </a:pPr>
            <a:r>
              <a:rPr lang="en-US" sz="1800" b="0" dirty="0">
                <a:solidFill>
                  <a:schemeClr val="tx1"/>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b="0" dirty="0">
                <a:solidFill>
                  <a:schemeClr val="tx1"/>
                </a:solidFill>
              </a:rPr>
              <a:t>present:  15	</a:t>
            </a:r>
          </a:p>
          <a:p>
            <a:pPr marL="285750" indent="-285750">
              <a:buFont typeface="Arial" panose="020B0604020202020204" pitchFamily="34" charset="0"/>
              <a:buChar char="•"/>
            </a:pPr>
            <a:r>
              <a:rPr lang="en-US" sz="1800" b="0" dirty="0">
                <a:solidFill>
                  <a:schemeClr val="tx1"/>
                </a:solidFill>
              </a:rPr>
              <a:t>voters:  13</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28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28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294"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295"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456238"/>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04Jun20–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15:46et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 call-in</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md-August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28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28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28 May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28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28 May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28 May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28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a:t>
            </a: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ACMA 5-year spectrum outlook</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altLang="en-US" sz="1400" dirty="0">
                <a:solidFill>
                  <a:schemeClr val="tx1"/>
                </a:solidFill>
              </a:rPr>
              <a:t>FCC R&amp;O 896/935 band</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200" dirty="0">
                <a:solidFill>
                  <a:schemeClr val="tx1"/>
                </a:solidFill>
              </a:rPr>
              <a:t>ACMA FYSO contribution text for comments</a:t>
            </a:r>
          </a:p>
          <a:p>
            <a:pPr lvl="1">
              <a:buFont typeface="Arial" panose="020B0604020202020204" pitchFamily="34" charset="0"/>
              <a:buChar char="•"/>
            </a:pPr>
            <a:r>
              <a:rPr lang="en-US" altLang="en-US" sz="1200" dirty="0">
                <a:solidFill>
                  <a:schemeClr val="tx1"/>
                </a:solidFill>
              </a:rPr>
              <a:t>FCC FNPRM on 6 GHz, anything for IEEE 802</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ACMA 5-year spectrum outlook</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If comments, need approved by 11Jun20</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b="0" kern="0" dirty="0">
                <a:solidFill>
                  <a:schemeClr val="tx1"/>
                </a:solidFill>
              </a:rPr>
              <a:t>Any IEEE 802 interest?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896/935 band</a:t>
            </a:r>
          </a:p>
          <a:p>
            <a:pPr marL="742950" lvl="2" indent="-342900">
              <a:spcBef>
                <a:spcPts val="0"/>
              </a:spcBef>
              <a:buFont typeface="Arial" panose="020B0604020202020204" pitchFamily="34" charset="0"/>
              <a:buChar char="•"/>
            </a:pPr>
            <a:r>
              <a:rPr lang="en-US" altLang="en-US" sz="1400" kern="0" dirty="0">
                <a:solidFill>
                  <a:schemeClr val="tx1"/>
                </a:solidFill>
              </a:rPr>
              <a:t>Anything new since NPRM review?</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marL="685800" lvl="1">
              <a:buFont typeface="Arial" panose="020B0604020202020204" pitchFamily="34" charset="0"/>
              <a:buChar char="•"/>
            </a:pPr>
            <a:r>
              <a:rPr lang="en-US" sz="1400" b="0" dirty="0">
                <a:solidFill>
                  <a:schemeClr val="tx1"/>
                </a:solidFill>
              </a:rPr>
              <a:t>Brazil released Resolution No. 726.</a:t>
            </a:r>
            <a:r>
              <a:rPr lang="en-US" sz="1400" dirty="0">
                <a:solidFill>
                  <a:schemeClr val="tx1"/>
                </a:solidFill>
              </a:rPr>
              <a:t> </a:t>
            </a:r>
          </a:p>
          <a:p>
            <a:pPr lvl="1">
              <a:spcBef>
                <a:spcPts val="0"/>
              </a:spcBef>
              <a:buFont typeface="Arial" panose="020B0604020202020204" pitchFamily="34" charset="0"/>
              <a:buChar char="•"/>
            </a:pPr>
            <a:r>
              <a:rPr lang="en-US" sz="1400" dirty="0">
                <a:solidFill>
                  <a:schemeClr val="bg1"/>
                </a:solidFill>
              </a:rPr>
              <a:t>by</a:t>
            </a:r>
            <a:endParaRPr lang="en-US" altLang="en-US" sz="1400" dirty="0">
              <a:solidFill>
                <a:schemeClr val="bg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400" u="sng" dirty="0"/>
              <a:t>Motion:</a:t>
            </a:r>
            <a:r>
              <a:rPr lang="en-US" altLang="en-US" sz="1400" dirty="0"/>
              <a:t> To approve the agenda as presented on previous slide</a:t>
            </a:r>
          </a:p>
          <a:p>
            <a:pPr>
              <a:spcBef>
                <a:spcPts val="0"/>
              </a:spcBef>
            </a:pPr>
            <a:r>
              <a:rPr lang="en-US" altLang="en-US" sz="1200" b="1" dirty="0"/>
              <a:t>	</a:t>
            </a:r>
            <a:r>
              <a:rPr lang="en-US" altLang="en-US" sz="1200" b="1" dirty="0">
                <a:solidFill>
                  <a:schemeClr val="tx1"/>
                </a:solidFill>
              </a:rPr>
              <a:t>	</a:t>
            </a:r>
            <a:r>
              <a:rPr lang="en-US" altLang="en-US" sz="1200" b="0" dirty="0">
                <a:solidFill>
                  <a:schemeClr val="tx1"/>
                </a:solidFill>
              </a:rPr>
              <a:t>Moved by: 	Stuart K.</a:t>
            </a:r>
          </a:p>
          <a:p>
            <a:pPr>
              <a:spcBef>
                <a:spcPts val="0"/>
              </a:spcBef>
            </a:pPr>
            <a:r>
              <a:rPr lang="en-US" altLang="en-US" sz="1200" b="0" dirty="0">
                <a:solidFill>
                  <a:schemeClr val="tx1"/>
                </a:solidFill>
              </a:rPr>
              <a:t>		Seconded by: 	Hassan Y. </a:t>
            </a:r>
          </a:p>
          <a:p>
            <a:pPr>
              <a:spcBef>
                <a:spcPts val="0"/>
              </a:spcBef>
            </a:pPr>
            <a:r>
              <a:rPr lang="en-US" altLang="en-US" sz="1200" b="0" dirty="0">
                <a:solidFill>
                  <a:schemeClr val="tx1"/>
                </a:solidFill>
              </a:rPr>
              <a:t>		Discussion?  	None</a:t>
            </a:r>
          </a:p>
          <a:p>
            <a:pPr lvl="1">
              <a:spcBef>
                <a:spcPts val="0"/>
              </a:spcBef>
            </a:pPr>
            <a:r>
              <a:rPr lang="en-US" altLang="en-US" sz="1200" dirty="0">
                <a:solidFill>
                  <a:schemeClr val="tx1"/>
                </a:solidFill>
              </a:rPr>
              <a:t>Vote:  Approved by unanimous consent</a:t>
            </a:r>
          </a:p>
          <a:p>
            <a:pPr>
              <a:spcBef>
                <a:spcPts val="400"/>
              </a:spcBef>
              <a:buFont typeface="Arial" panose="020B0604020202020204" pitchFamily="34" charset="0"/>
              <a:buChar char="•"/>
            </a:pPr>
            <a:r>
              <a:rPr lang="en-US" altLang="en-US" sz="1400" u="sng" dirty="0"/>
              <a:t>Motion:</a:t>
            </a:r>
            <a:r>
              <a:rPr lang="en-US" altLang="en-US" sz="1400" dirty="0"/>
              <a:t> </a:t>
            </a:r>
            <a:r>
              <a:rPr lang="en-GB" sz="1400" b="0" dirty="0"/>
              <a:t>To approve the minutes from the IEEE 802.18 Teleconference 21 May 2020 in document  </a:t>
            </a:r>
            <a:r>
              <a:rPr lang="en-GB" sz="1400" b="0" u="sng" dirty="0">
                <a:hlinkClick r:id="rId3"/>
              </a:rPr>
              <a:t>https://mentor.ieee.org/802.18/dcn/20/18-20-0084-00-0000-minutes-21may20-rrtag-teleconference.docx</a:t>
            </a:r>
            <a:r>
              <a:rPr lang="en-GB" sz="1400" b="0" u="sng" dirty="0"/>
              <a:t> </a:t>
            </a:r>
            <a:r>
              <a:rPr lang="en-US" sz="1400" b="0" dirty="0"/>
              <a:t> 23-May-2020 14:16:28 ET, </a:t>
            </a:r>
            <a:r>
              <a:rPr lang="en-US" altLang="en-US" sz="1400" b="0" dirty="0">
                <a:solidFill>
                  <a:schemeClr val="tx1"/>
                </a:solidFill>
              </a:rPr>
              <a:t>with editorial privilege for the 802.18 chair.</a:t>
            </a:r>
          </a:p>
          <a:p>
            <a:pPr marL="0" indent="0">
              <a:spcBef>
                <a:spcPts val="400"/>
              </a:spcBef>
            </a:pPr>
            <a:r>
              <a:rPr lang="en-US" altLang="en-US" sz="1050" b="0" dirty="0">
                <a:solidFill>
                  <a:schemeClr val="tx1"/>
                </a:solidFill>
              </a:rPr>
              <a:t>	</a:t>
            </a:r>
            <a:r>
              <a:rPr lang="en-US" altLang="en-US" sz="1200" b="0" dirty="0">
                <a:solidFill>
                  <a:schemeClr val="tx1"/>
                </a:solidFill>
              </a:rPr>
              <a:t>Moved by:  	Stuart K.</a:t>
            </a:r>
          </a:p>
          <a:p>
            <a:pPr marL="0" indent="0">
              <a:spcBef>
                <a:spcPts val="0"/>
              </a:spcBef>
            </a:pPr>
            <a:r>
              <a:rPr lang="en-US" altLang="en-US" sz="1200" b="0" dirty="0">
                <a:solidFill>
                  <a:schemeClr val="tx1"/>
                </a:solidFill>
              </a:rPr>
              <a:t>	Seconded by:	Ben R.</a:t>
            </a:r>
          </a:p>
          <a:p>
            <a:pPr marL="0" indent="0">
              <a:spcBef>
                <a:spcPts val="0"/>
              </a:spcBef>
            </a:pPr>
            <a:r>
              <a:rPr lang="en-US" altLang="en-US" sz="1200" b="0" dirty="0">
                <a:solidFill>
                  <a:schemeClr val="tx1"/>
                </a:solidFill>
              </a:rPr>
              <a:t>	Discussion?  	None</a:t>
            </a:r>
          </a:p>
          <a:p>
            <a:pPr lvl="1">
              <a:spcBef>
                <a:spcPts val="0"/>
              </a:spcBef>
            </a:pPr>
            <a:r>
              <a:rPr lang="en-US" altLang="en-US" sz="1200" dirty="0">
                <a:solidFill>
                  <a:schemeClr val="tx1"/>
                </a:solidFill>
              </a:rPr>
              <a:t>Vote:  Approved by unanimous consent</a:t>
            </a:r>
            <a:endParaRPr lang="en-US" altLang="en-US" sz="1200" b="1" dirty="0">
              <a:solidFill>
                <a:schemeClr val="tx1"/>
              </a:solidFill>
            </a:endParaRPr>
          </a:p>
          <a:p>
            <a:pPr marL="285750" indent="-285750">
              <a:spcBef>
                <a:spcPts val="400"/>
              </a:spcBef>
              <a:buFont typeface="Arial" panose="020B0604020202020204" pitchFamily="34" charset="0"/>
              <a:buChar char="•"/>
            </a:pPr>
            <a:r>
              <a:rPr lang="en-US" altLang="en-US" sz="1400" b="0" dirty="0"/>
              <a:t>For July 2020 plenary week, current plan is our normal RR_TAG weekly meeting on Thursday.  </a:t>
            </a:r>
          </a:p>
          <a:p>
            <a:pPr marL="685800" lvl="1">
              <a:spcBef>
                <a:spcPts val="400"/>
              </a:spcBef>
              <a:buFont typeface="Arial" panose="020B0604020202020204" pitchFamily="34" charset="0"/>
              <a:buChar char="•"/>
            </a:pPr>
            <a:r>
              <a:rPr lang="en-US" altLang="en-US" sz="1400" dirty="0"/>
              <a:t>Is there anything else we should consider that week?  Nothing brought up</a:t>
            </a:r>
          </a:p>
          <a:p>
            <a:pPr marL="285750">
              <a:spcBef>
                <a:spcPts val="400"/>
              </a:spcBef>
              <a:buFont typeface="Arial" panose="020B0604020202020204" pitchFamily="34" charset="0"/>
              <a:buChar char="•"/>
            </a:pPr>
            <a:r>
              <a:rPr lang="en-US" altLang="en-US" sz="1600" b="0" dirty="0"/>
              <a:t>Question came up on how voting rights are gained and loss w/o f2f meetings</a:t>
            </a:r>
            <a:r>
              <a:rPr lang="en-US" altLang="en-US" sz="1600" dirty="0"/>
              <a:t>?</a:t>
            </a:r>
          </a:p>
          <a:p>
            <a:pPr marL="685800" lvl="1">
              <a:spcBef>
                <a:spcPts val="400"/>
              </a:spcBef>
              <a:buFont typeface="Arial" panose="020B0604020202020204" pitchFamily="34" charset="0"/>
              <a:buChar char="•"/>
            </a:pPr>
            <a:r>
              <a:rPr lang="en-US" altLang="en-US" sz="1400" dirty="0"/>
              <a:t>Just this morning (28may20) the LMSC approved they</a:t>
            </a:r>
            <a:r>
              <a:rPr lang="en-US" altLang="en-US" sz="1400" b="0" dirty="0"/>
              <a:t> can change rules now w/o a f2f.  (Before rules could only be changed in a f2f plenary.)</a:t>
            </a:r>
          </a:p>
          <a:p>
            <a:pPr marL="685800" lvl="1">
              <a:spcBef>
                <a:spcPts val="400"/>
              </a:spcBef>
              <a:buFont typeface="Arial" panose="020B0604020202020204" pitchFamily="34" charset="0"/>
              <a:buChar char="•"/>
            </a:pPr>
            <a:r>
              <a:rPr lang="en-US" altLang="en-US" sz="1400" b="0" dirty="0"/>
              <a:t>This opens the door for the LMSC to revie</a:t>
            </a:r>
            <a:r>
              <a:rPr lang="en-US" altLang="en-US" sz="1400" dirty="0"/>
              <a:t>w the voting membership rules that today require a f2f plenary for the RR-TAG</a:t>
            </a:r>
            <a:r>
              <a:rPr lang="en-US" altLang="en-US" sz="1400" b="0" dirty="0"/>
              <a:t>. (It was brought up in an EC call earlier, though PAR approvals have had the priority)</a:t>
            </a:r>
          </a:p>
          <a:p>
            <a:pPr marL="685800" lvl="1">
              <a:spcBef>
                <a:spcPts val="400"/>
              </a:spcBef>
              <a:buFont typeface="Arial" panose="020B0604020202020204" pitchFamily="34" charset="0"/>
              <a:buChar char="•"/>
            </a:pPr>
            <a:r>
              <a:rPr lang="en-US" altLang="en-US" sz="1400" dirty="0"/>
              <a:t>The challenge is the rules today allow a chair to grant rights, though for our TAG (not doing letter ballots like WGs), lack of attending f2f plenaries (last 4….) is all that is available to age  out none active participants. E.g. if  rules would allow (formal) teleconference attendance to be used, may help.</a:t>
            </a:r>
          </a:p>
          <a:p>
            <a:pPr marL="685800" lvl="1">
              <a:spcBef>
                <a:spcPts val="400"/>
              </a:spcBef>
              <a:buFont typeface="Arial" panose="020B0604020202020204" pitchFamily="34" charset="0"/>
              <a:buChar char="•"/>
            </a:pPr>
            <a:r>
              <a:rPr lang="en-US" altLang="en-US" sz="1400" dirty="0"/>
              <a:t>The 802-chair said it would be okay for the .18-chair  to bring up in the LMSC again.</a:t>
            </a:r>
            <a:r>
              <a:rPr lang="en-US" altLang="en-US" sz="1400" b="0" dirty="0"/>
              <a:t> </a:t>
            </a:r>
          </a:p>
          <a:p>
            <a:pPr marL="0" indent="0">
              <a:spcBef>
                <a:spcPts val="400"/>
              </a:spcBef>
            </a:pPr>
            <a:endParaRPr lang="en-US" altLang="en-US" sz="18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28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 calls over a week+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nothing to share today</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700" dirty="0">
              <a:solidFill>
                <a:schemeClr val="bg1">
                  <a:lumMod val="75000"/>
                </a:schemeClr>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online</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04June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Interesting doc:  ERMTG11(20)000033r1 Background of the MU concept.  (It is in the .11 members area)</a:t>
            </a:r>
          </a:p>
          <a:p>
            <a:pPr lvl="1">
              <a:spcBef>
                <a:spcPts val="0"/>
              </a:spcBef>
              <a:buFont typeface="Arial" panose="020B0604020202020204" pitchFamily="34" charset="0"/>
              <a:buChar char="•"/>
            </a:pPr>
            <a:r>
              <a:rPr lang="en-US" sz="1600" dirty="0">
                <a:solidFill>
                  <a:schemeClr val="tx1"/>
                </a:solidFill>
              </a:rPr>
              <a:t> Medium Utilization  - MU – Today it is devices can use 10mW, with 10% duty cycle over 100mS.  There is an effort to update, as it is time to bring up to date.</a:t>
            </a:r>
          </a:p>
          <a:p>
            <a:pPr lvl="1">
              <a:spcBef>
                <a:spcPts val="0"/>
              </a:spcBef>
              <a:buFont typeface="Arial" panose="020B0604020202020204" pitchFamily="34" charset="0"/>
              <a:buChar char="•"/>
            </a:pPr>
            <a:r>
              <a:rPr lang="en-US" sz="1600" dirty="0">
                <a:solidFill>
                  <a:schemeClr val="tx1"/>
                </a:solidFill>
              </a:rPr>
              <a:t>Today there are so many different products with so many different functions., compared to years ago.  </a:t>
            </a:r>
          </a:p>
          <a:p>
            <a:pPr marL="457200" lvl="1" indent="0">
              <a:spcBef>
                <a:spcPts val="0"/>
              </a:spcBef>
            </a:pPr>
            <a:endParaRPr lang="en-US" sz="7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misc. calls: 6 over next month</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48751</TotalTime>
  <Words>6819</Words>
  <Application>Microsoft Office PowerPoint</Application>
  <PresentationFormat>On-screen Show (4:3)</PresentationFormat>
  <Paragraphs>720</Paragraphs>
  <Slides>32</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1"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ACMA 5-year spectrum Outlook -1 </vt:lpstr>
      <vt:lpstr>ACMA 5-year spectrum Outlook -2 </vt:lpstr>
      <vt:lpstr>FCC R&amp;O and FNPRM 6 GHz-1</vt:lpstr>
      <vt:lpstr>FCC FNPRM 6 GHz-2</vt:lpstr>
      <vt:lpstr>FCC R&amp;O 896-901/935-940MHz </vt:lpstr>
      <vt:lpstr>General Discussion Items</vt:lpstr>
      <vt:lpstr>Actions Required</vt:lpstr>
      <vt:lpstr>Any Other Business</vt:lpstr>
      <vt:lpstr>Adjourn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2837</cp:revision>
  <cp:lastPrinted>1601-01-01T00:00:00Z</cp:lastPrinted>
  <dcterms:created xsi:type="dcterms:W3CDTF">2016-03-03T14:54:45Z</dcterms:created>
  <dcterms:modified xsi:type="dcterms:W3CDTF">2020-05-29T13:10:06Z</dcterms:modified>
</cp:coreProperties>
</file>