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516" r:id="rId8"/>
    <p:sldId id="596" r:id="rId9"/>
    <p:sldId id="603" r:id="rId10"/>
    <p:sldId id="606" r:id="rId11"/>
    <p:sldId id="608" r:id="rId12"/>
    <p:sldId id="669" r:id="rId13"/>
    <p:sldId id="681" r:id="rId14"/>
    <p:sldId id="675" r:id="rId15"/>
    <p:sldId id="683" r:id="rId16"/>
    <p:sldId id="680" r:id="rId17"/>
    <p:sldId id="674" r:id="rId18"/>
    <p:sldId id="650" r:id="rId19"/>
    <p:sldId id="498" r:id="rId20"/>
    <p:sldId id="402" r:id="rId21"/>
    <p:sldId id="403" r:id="rId22"/>
    <p:sldId id="673" r:id="rId23"/>
    <p:sldId id="679" r:id="rId24"/>
    <p:sldId id="672" r:id="rId25"/>
    <p:sldId id="671" r:id="rId26"/>
    <p:sldId id="664" r:id="rId27"/>
    <p:sldId id="663" r:id="rId28"/>
    <p:sldId id="652" r:id="rId29"/>
    <p:sldId id="549" r:id="rId30"/>
    <p:sldId id="425" r:id="rId31"/>
    <p:sldId id="656" r:id="rId32"/>
    <p:sldId id="655"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82" autoAdjust="0"/>
    <p:restoredTop sz="96357" autoAdjust="0"/>
  </p:normalViewPr>
  <p:slideViewPr>
    <p:cSldViewPr>
      <p:cViewPr varScale="1">
        <p:scale>
          <a:sx n="114" d="100"/>
          <a:sy n="114" d="100"/>
        </p:scale>
        <p:origin x="876" y="10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28-May-20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547337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537804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3731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961608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 May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28 May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 May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802.18-20/0087r00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079-00-0000-acma-5year-spectrum-outlook-fys-20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79-00-0000-acma-5year-spectrum-outlook-fys-2020-24.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ecfs/search/filings?proceedings_name=17-200&amp;sort=date_disseminated,DESC"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0/18-20-0085-00-0000-fcc-r-o-896-901-935-940-mhz-band-wtb-17-200-fcc-20-67a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sei.anatel.gov.br/sei/publicacoes/controlador_publicacoes.php?acao=publicacao_visualizar&amp;id_documento=6244765&amp;id_orgao_publicacao=0"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8/dcn/20/18-20-0086-00-0000-sei-anatel-5511563-resolution-726-and-680.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16/cal-temp.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84-00-0000-minutes-21may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28 May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28 May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70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meeting  </a:t>
            </a:r>
            <a:r>
              <a:rPr lang="en-US" sz="1600" dirty="0"/>
              <a:t>#85, part 2, 18-21May20; Web-meeting</a:t>
            </a:r>
          </a:p>
          <a:p>
            <a:pPr lvl="1">
              <a:spcBef>
                <a:spcPts val="0"/>
              </a:spcBef>
              <a:buFont typeface="Arial" panose="020B0604020202020204" pitchFamily="34" charset="0"/>
              <a:buChar char="•"/>
            </a:pPr>
            <a:r>
              <a:rPr lang="en-US" sz="1400" dirty="0">
                <a:solidFill>
                  <a:schemeClr val="bg1">
                    <a:lumMod val="75000"/>
                  </a:schemeClr>
                </a:solidFill>
              </a:rPr>
              <a:t>nothing to share today</a:t>
            </a: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4"/>
              </a:rPr>
              <a:t>&lt;SE45&gt;</a:t>
            </a:r>
            <a:r>
              <a:rPr lang="en-US" altLang="en-US" sz="1400" b="0" dirty="0"/>
              <a:t> </a:t>
            </a:r>
            <a:r>
              <a:rPr lang="en-US" altLang="en-US" sz="1400" dirty="0"/>
              <a:t>next meeting, tbd  </a:t>
            </a:r>
            <a:endParaRPr lang="en-US" altLang="en-US" sz="1600" dirty="0"/>
          </a:p>
          <a:p>
            <a:pPr lvl="1">
              <a:spcBef>
                <a:spcPts val="0"/>
              </a:spcBef>
              <a:buFont typeface="Arial" panose="020B0604020202020204" pitchFamily="34" charset="0"/>
              <a:buChar char="•"/>
            </a:pPr>
            <a:r>
              <a:rPr lang="en-US" sz="1400" dirty="0"/>
              <a:t>SE45 back on remission.</a:t>
            </a: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400" dirty="0">
                <a:solidFill>
                  <a:schemeClr val="tx1"/>
                </a:solidFill>
              </a:rPr>
              <a:t>next meeting #96, 08-12June20; Web-meeting</a:t>
            </a:r>
          </a:p>
          <a:p>
            <a:pPr lvl="1">
              <a:spcBef>
                <a:spcPts val="0"/>
              </a:spcBef>
              <a:buFont typeface="Arial" panose="020B0604020202020204" pitchFamily="34" charset="0"/>
              <a:buChar char="•"/>
            </a:pPr>
            <a:r>
              <a:rPr lang="en-US" sz="1400" dirty="0">
                <a:solidFill>
                  <a:schemeClr val="bg1">
                    <a:lumMod val="75000"/>
                  </a:schemeClr>
                </a:solidFill>
              </a:rPr>
              <a:t>nothing to share today</a:t>
            </a:r>
            <a:endParaRPr lang="en-US" sz="8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#11, 08-10 July 20;  where-tbd</a:t>
            </a:r>
            <a:endParaRPr lang="en-US" sz="1400" dirty="0"/>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200" dirty="0"/>
              <a:t>  Had to add another day to draft ECC Decision for WAS/RLAN in 6GHz. </a:t>
            </a:r>
          </a:p>
          <a:p>
            <a:pPr marL="800100" lvl="1" indent="-342900">
              <a:buFont typeface="Arial" panose="020B0604020202020204" pitchFamily="34" charset="0"/>
              <a:buChar char="•"/>
            </a:pPr>
            <a:r>
              <a:rPr lang="en-US" sz="1200" dirty="0"/>
              <a:t>Completed a draft of Report B with:  </a:t>
            </a:r>
          </a:p>
          <a:p>
            <a:pPr marL="800100" lvl="1" indent="-342900">
              <a:buFont typeface="Arial" panose="020B0604020202020204" pitchFamily="34" charset="0"/>
              <a:buChar char="•"/>
            </a:pPr>
            <a:r>
              <a:rPr lang="en-US" sz="1200" dirty="0"/>
              <a:t>For LPI-indoor use only, to 200mW will start at 5945MHz with Stage 1 devices having Country Determination Capability (CDC).  Some countries will require Stage 2 devices to interact with a database before operating, which will set frequency range allowed.  Low end OOBE is yet to be set, -15/-36 dBm/MHz to be considered. </a:t>
            </a:r>
          </a:p>
          <a:p>
            <a:pPr marL="800100" lvl="1" indent="-342900">
              <a:buFont typeface="Arial" panose="020B0604020202020204" pitchFamily="34" charset="0"/>
              <a:buChar char="•"/>
            </a:pPr>
            <a:r>
              <a:rPr lang="en-US" sz="1200" dirty="0"/>
              <a:t>For VLP handheld use only, to 25mW. OOBE at low end set to-30dB/</a:t>
            </a:r>
            <a:r>
              <a:rPr lang="en-US" sz="1200" dirty="0" err="1"/>
              <a:t>MHz.</a:t>
            </a:r>
            <a:r>
              <a:rPr lang="en-US" sz="1200" dirty="0"/>
              <a:t>  Category A devices start at 6025 MHz w/o CDC. Category B devices have CDC and can start at 5945 MHz in countries that permit.</a:t>
            </a:r>
          </a:p>
          <a:p>
            <a:pPr marL="800100" lvl="1" indent="-342900">
              <a:buFont typeface="Arial" panose="020B0604020202020204" pitchFamily="34" charset="0"/>
              <a:buChar char="•"/>
            </a:pPr>
            <a:r>
              <a:rPr lang="en-US" sz="1200" dirty="0"/>
              <a:t>What about 5925-5945MHz? OOBE starts at 5935 MHz, with a guard band from 5935-5945MHz</a:t>
            </a:r>
          </a:p>
          <a:p>
            <a:pPr marL="457200" lvl="1" indent="0">
              <a:spcBef>
                <a:spcPts val="0"/>
              </a:spcBef>
            </a:pPr>
            <a:endParaRPr lang="en-US" sz="1600" dirty="0"/>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solidFill>
                  <a:schemeClr val="tx1"/>
                </a:solidFill>
              </a:rPr>
              <a:t>nothing to share today</a:t>
            </a:r>
          </a:p>
          <a:p>
            <a:pPr>
              <a:buFont typeface="Arial" panose="020B0604020202020204" pitchFamily="34" charset="0"/>
              <a:buChar char="•"/>
            </a:pPr>
            <a:r>
              <a:rPr lang="en-US" sz="1800" b="0" dirty="0"/>
              <a:t> </a:t>
            </a:r>
          </a:p>
          <a:p>
            <a:pPr>
              <a:buFont typeface="Arial" panose="020B0604020202020204" pitchFamily="34" charset="0"/>
              <a:buChar char="•"/>
            </a:pPr>
            <a:endParaRPr lang="en-US" sz="2000" dirty="0"/>
          </a:p>
          <a:p>
            <a:pPr marL="0" indent="0"/>
            <a:r>
              <a:rPr lang="en-US" sz="200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ACMA 5-year spectrum Outlook -1 </a:t>
            </a:r>
            <a:endParaRPr lang="en-US" sz="1200" dirty="0">
              <a:solidFill>
                <a:schemeClr val="tx1"/>
              </a:solidFill>
            </a:endParaRPr>
          </a:p>
        </p:txBody>
      </p:sp>
      <p:sp>
        <p:nvSpPr>
          <p:cNvPr id="3" name="Content Placeholder 2"/>
          <p:cNvSpPr>
            <a:spLocks noGrp="1"/>
          </p:cNvSpPr>
          <p:nvPr>
            <p:ph idx="1"/>
          </p:nvPr>
        </p:nvSpPr>
        <p:spPr>
          <a:xfrm>
            <a:off x="685800" y="1169010"/>
            <a:ext cx="8429445" cy="5408613"/>
          </a:xfrm>
        </p:spPr>
        <p:txBody>
          <a:bodyPr/>
          <a:lstStyle/>
          <a:p>
            <a:pPr>
              <a:buFont typeface="Arial" panose="020B0604020202020204" pitchFamily="34" charset="0"/>
              <a:buChar char="•"/>
            </a:pPr>
            <a:r>
              <a:rPr lang="en-US" sz="1200" u="sng" dirty="0">
                <a:hlinkClick r:id="rId3"/>
              </a:rPr>
              <a:t>https://mentor.ieee.org/802.18/dcn/20/18-20-0079-00-0000-acma-5year-spectrum-outlook-fys-2020-24.docx</a:t>
            </a:r>
            <a:r>
              <a:rPr lang="en-US" sz="1200" u="sng" dirty="0"/>
              <a:t> </a:t>
            </a:r>
          </a:p>
          <a:p>
            <a:pPr>
              <a:spcBef>
                <a:spcPts val="0"/>
              </a:spcBef>
              <a:buFont typeface="Arial" panose="020B0604020202020204" pitchFamily="34" charset="0"/>
              <a:buChar char="•"/>
            </a:pPr>
            <a:r>
              <a:rPr lang="en-AU" sz="1800" b="0" dirty="0"/>
              <a:t>The closing date for submissions is COB, Wednesday 24 June 2020.</a:t>
            </a:r>
          </a:p>
          <a:p>
            <a:pPr lvl="1">
              <a:spcBef>
                <a:spcPts val="0"/>
              </a:spcBef>
              <a:buFont typeface="Arial" panose="020B0604020202020204" pitchFamily="34" charset="0"/>
              <a:buChar char="•"/>
            </a:pPr>
            <a:endParaRPr lang="en-AU" sz="1800" b="1" dirty="0"/>
          </a:p>
          <a:p>
            <a:pPr lvl="1">
              <a:spcBef>
                <a:spcPts val="0"/>
              </a:spcBef>
              <a:buFont typeface="Arial" panose="020B0604020202020204" pitchFamily="34" charset="0"/>
              <a:buChar char="•"/>
            </a:pPr>
            <a:r>
              <a:rPr lang="en-AU" sz="1800" dirty="0"/>
              <a:t>Need to have 802.18 approval by Thursday 11 June 2020-in 2 weeks.</a:t>
            </a:r>
            <a:endParaRPr lang="en-US" sz="1800" dirty="0"/>
          </a:p>
          <a:p>
            <a:pPr>
              <a:buFont typeface="Arial" panose="020B0604020202020204" pitchFamily="34" charset="0"/>
              <a:buChar char="•"/>
            </a:pPr>
            <a:endParaRPr lang="en-AU" sz="1800" b="0" dirty="0"/>
          </a:p>
          <a:p>
            <a:pPr>
              <a:buFont typeface="Arial" panose="020B0604020202020204" pitchFamily="34" charset="0"/>
              <a:buChar char="•"/>
            </a:pPr>
            <a:r>
              <a:rPr lang="en-AU" sz="1800" b="0" dirty="0"/>
              <a:t>The ACMA invites comments on the draft FYSO 2020-–24 and on the following specific questions:</a:t>
            </a:r>
            <a:endParaRPr lang="en-US" sz="1800" b="0" dirty="0"/>
          </a:p>
          <a:p>
            <a:pPr lvl="1">
              <a:buFont typeface="Arial" panose="020B0604020202020204" pitchFamily="34" charset="0"/>
              <a:buChar char="•"/>
            </a:pPr>
            <a:r>
              <a:rPr lang="en-AU" sz="1600" dirty="0"/>
              <a:t>What are the expected impacts of the COVID-19 pandemic on the short- and medium-term capacity of your industry? </a:t>
            </a:r>
            <a:endParaRPr lang="en-US" sz="1400" dirty="0"/>
          </a:p>
          <a:p>
            <a:pPr lvl="1">
              <a:buFont typeface="Arial" panose="020B0604020202020204" pitchFamily="34" charset="0"/>
              <a:buChar char="•"/>
            </a:pPr>
            <a:r>
              <a:rPr lang="en-AU" sz="1600" dirty="0"/>
              <a:t>Do you have any feedback on the ACMA’s approach to its spectrum work program in the current environment? Do you have alternative proposals or priorities?</a:t>
            </a:r>
            <a:endParaRPr lang="en-AU" sz="1400" dirty="0"/>
          </a:p>
          <a:p>
            <a:pPr lvl="1">
              <a:buFont typeface="Arial" panose="020B0604020202020204" pitchFamily="34" charset="0"/>
              <a:buChar char="•"/>
            </a:pPr>
            <a:endParaRPr lang="en-AU" sz="1600" b="1" dirty="0"/>
          </a:p>
          <a:p>
            <a:pPr lvl="1">
              <a:buFont typeface="Arial" panose="020B0604020202020204" pitchFamily="34" charset="0"/>
              <a:buChar char="•"/>
            </a:pPr>
            <a:r>
              <a:rPr lang="en-AU" sz="1600" b="1" dirty="0"/>
              <a:t>Are there other technology developments or sources of spectrum demand that the ACMA should be aware of in considering spectrum management over the next five years?</a:t>
            </a:r>
            <a:endParaRPr lang="en-US" sz="1600" b="1" dirty="0"/>
          </a:p>
          <a:p>
            <a:pPr lvl="2">
              <a:buFont typeface="Arial" panose="020B0604020202020204" pitchFamily="34" charset="0"/>
              <a:buChar char="•"/>
            </a:pPr>
            <a:r>
              <a:rPr lang="en-AU" sz="1400" dirty="0"/>
              <a:t>  </a:t>
            </a:r>
          </a:p>
          <a:p>
            <a:pPr lvl="2">
              <a:buFont typeface="Arial" panose="020B0604020202020204" pitchFamily="34" charset="0"/>
              <a:buChar char="•"/>
            </a:pPr>
            <a:r>
              <a:rPr lang="en-US" sz="1400" dirty="0"/>
              <a:t> </a:t>
            </a:r>
          </a:p>
          <a:p>
            <a:pPr lvl="2">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ACMA 5-year spectrum Outlook -2 </a:t>
            </a:r>
            <a:endParaRPr lang="en-US" sz="1200" dirty="0">
              <a:solidFill>
                <a:schemeClr val="tx1"/>
              </a:solidFill>
            </a:endParaRPr>
          </a:p>
        </p:txBody>
      </p:sp>
      <p:sp>
        <p:nvSpPr>
          <p:cNvPr id="3" name="Content Placeholder 2"/>
          <p:cNvSpPr>
            <a:spLocks noGrp="1"/>
          </p:cNvSpPr>
          <p:nvPr>
            <p:ph idx="1"/>
          </p:nvPr>
        </p:nvSpPr>
        <p:spPr>
          <a:xfrm>
            <a:off x="685800" y="1169010"/>
            <a:ext cx="8429445" cy="5408613"/>
          </a:xfrm>
        </p:spPr>
        <p:txBody>
          <a:bodyPr/>
          <a:lstStyle/>
          <a:p>
            <a:pPr>
              <a:buFont typeface="Arial" panose="020B0604020202020204" pitchFamily="34" charset="0"/>
              <a:buChar char="•"/>
            </a:pPr>
            <a:r>
              <a:rPr lang="en-US" sz="1200" u="sng" dirty="0">
                <a:hlinkClick r:id="rId3"/>
              </a:rPr>
              <a:t>https://mentor.ieee.org/802.18/dcn/20/18-20-0079-00-0000-acma-5year-spectrum-outlook-fys-2020-24.docx</a:t>
            </a:r>
            <a:r>
              <a:rPr lang="en-US" sz="1200" u="sng" dirty="0"/>
              <a:t> </a:t>
            </a:r>
          </a:p>
          <a:p>
            <a:pPr>
              <a:spcBef>
                <a:spcPts val="0"/>
              </a:spcBef>
              <a:buFont typeface="Arial" panose="020B0604020202020204" pitchFamily="34" charset="0"/>
              <a:buChar char="•"/>
            </a:pPr>
            <a:r>
              <a:rPr lang="en-AU" sz="1800" b="0" dirty="0"/>
              <a:t>The closing date for submissions is COB, Wednesday 24 June 2020.</a:t>
            </a:r>
          </a:p>
          <a:p>
            <a:pPr lvl="1">
              <a:spcBef>
                <a:spcPts val="0"/>
              </a:spcBef>
              <a:buFont typeface="Arial" panose="020B0604020202020204" pitchFamily="34" charset="0"/>
              <a:buChar char="•"/>
            </a:pPr>
            <a:r>
              <a:rPr lang="en-AU" sz="1800" b="1" dirty="0"/>
              <a:t>Need to have .18 approval by Thursday 11 June 2020.</a:t>
            </a:r>
            <a:endParaRPr lang="en-US" sz="1800" b="1" dirty="0"/>
          </a:p>
          <a:p>
            <a:pPr>
              <a:buFont typeface="Arial" panose="020B0604020202020204" pitchFamily="34" charset="0"/>
              <a:buChar char="•"/>
            </a:pPr>
            <a:r>
              <a:rPr lang="en-AU" sz="1800" b="0" dirty="0"/>
              <a:t>The ACMA invites comments on the draft FYSO 2020-–24 and on the following specific questions:</a:t>
            </a:r>
            <a:endParaRPr lang="en-US" sz="1800" b="0" dirty="0"/>
          </a:p>
          <a:p>
            <a:pPr marL="914400" lvl="2" indent="0"/>
            <a:endParaRPr lang="en-AU" sz="1400" dirty="0"/>
          </a:p>
          <a:p>
            <a:pPr lvl="1">
              <a:buFont typeface="Arial" panose="020B0604020202020204" pitchFamily="34" charset="0"/>
              <a:buChar char="•"/>
            </a:pPr>
            <a:r>
              <a:rPr lang="en-AU" sz="1600" b="1" dirty="0"/>
              <a:t>Do you have any other feedback on the ACMA’s plans for monitoring, initial investigation, preliminary replanning or replanning of bands? </a:t>
            </a:r>
            <a:endParaRPr lang="en-US" sz="1600" b="1" dirty="0"/>
          </a:p>
          <a:p>
            <a:pPr lvl="2">
              <a:buFont typeface="Arial" panose="020B0604020202020204" pitchFamily="34" charset="0"/>
              <a:buChar char="•"/>
            </a:pPr>
            <a:r>
              <a:rPr lang="en-AU" sz="1400" dirty="0"/>
              <a:t>  </a:t>
            </a:r>
          </a:p>
          <a:p>
            <a:pPr lvl="2">
              <a:buFont typeface="Arial" panose="020B0604020202020204" pitchFamily="34" charset="0"/>
              <a:buChar char="•"/>
            </a:pPr>
            <a:r>
              <a:rPr lang="en-AU" sz="1400" dirty="0"/>
              <a:t> </a:t>
            </a:r>
          </a:p>
          <a:p>
            <a:pPr marL="457200" lvl="1" indent="0"/>
            <a:endParaRPr lang="en-AU" sz="1600" dirty="0"/>
          </a:p>
          <a:p>
            <a:pPr lvl="1">
              <a:buFont typeface="Arial" panose="020B0604020202020204" pitchFamily="34" charset="0"/>
              <a:buChar char="•"/>
            </a:pPr>
            <a:r>
              <a:rPr lang="en-AU" sz="1600" dirty="0"/>
              <a:t>Do you have any comments about the ACMA’s approach to forward allocations?</a:t>
            </a:r>
          </a:p>
          <a:p>
            <a:pPr lvl="1">
              <a:buFont typeface="Arial" panose="020B0604020202020204" pitchFamily="34" charset="0"/>
              <a:buChar char="•"/>
            </a:pPr>
            <a:r>
              <a:rPr lang="en-AU" sz="1600" b="1" dirty="0"/>
              <a:t>Could look at Sharing, LIPDs (6 GHz), WRC-19 1.16 and 1.2.  See APAC update 18-20/0082r02 for great review of these points to consider.</a:t>
            </a:r>
          </a:p>
          <a:p>
            <a:pPr lvl="2">
              <a:buFont typeface="Arial" panose="020B0604020202020204" pitchFamily="34" charset="0"/>
              <a:buChar char="•"/>
            </a:pPr>
            <a:r>
              <a:rPr lang="en-US" sz="1400" dirty="0"/>
              <a:t> </a:t>
            </a:r>
          </a:p>
          <a:p>
            <a:pPr lvl="2">
              <a:buFont typeface="Arial" panose="020B0604020202020204" pitchFamily="34" charset="0"/>
              <a:buChar char="•"/>
            </a:pPr>
            <a:r>
              <a:rPr lang="en-US" sz="1400" dirty="0"/>
              <a:t> </a:t>
            </a:r>
          </a:p>
          <a:p>
            <a:pPr lvl="2">
              <a:buFont typeface="Arial" panose="020B0604020202020204" pitchFamily="34" charset="0"/>
              <a:buChar char="•"/>
            </a:pPr>
            <a:endParaRPr lang="en-US" sz="1400" dirty="0"/>
          </a:p>
          <a:p>
            <a:pPr>
              <a:buFont typeface="Arial" panose="020B0604020202020204" pitchFamily="34" charset="0"/>
              <a:buChar char="•"/>
            </a:pPr>
            <a:r>
              <a:rPr lang="en-US" sz="1800" b="0" dirty="0"/>
              <a:t>No comment ready text contributions to date.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3449005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 GHz-1</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endParaRPr lang="en-US" sz="1600" dirty="0"/>
          </a:p>
          <a:p>
            <a:pPr lvl="1">
              <a:buFont typeface="Arial" panose="020B0604020202020204" pitchFamily="34" charset="0"/>
              <a:buChar char="•"/>
            </a:pPr>
            <a:r>
              <a:rPr lang="en-US" sz="1800" dirty="0"/>
              <a:t>Preceding:   </a:t>
            </a:r>
            <a:r>
              <a:rPr lang="en-US" sz="1800" dirty="0">
                <a:hlinkClick r:id="rId4"/>
              </a:rPr>
              <a:t>https://www.fcc.gov/ecfs/search/filings?proceedings_name=18-295&amp;sort=date_disseminated,DESC</a:t>
            </a:r>
            <a:r>
              <a:rPr lang="en-US" sz="1800" dirty="0"/>
              <a:t> </a:t>
            </a:r>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R&amp;O is effective 27July, </a:t>
            </a:r>
          </a:p>
          <a:p>
            <a:pPr marL="457200" lvl="1" indent="0"/>
            <a:r>
              <a:rPr lang="en-US" sz="1400" dirty="0">
                <a:hlinkClick r:id="rId5"/>
              </a:rPr>
              <a:t>https://www.federalregister.gov/documents/2020/05/26/2020-11236/unlicensed-use-of-the-6-ghz-band?utm_campaign=subscription+mailing+list&amp;utm_source=federalregister.gov&amp;utm_medium=email</a:t>
            </a:r>
            <a:endParaRPr lang="en-US" sz="1400" dirty="0"/>
          </a:p>
          <a:p>
            <a:pPr lvl="1">
              <a:buFont typeface="Arial" panose="020B0604020202020204" pitchFamily="34" charset="0"/>
              <a:buChar char="•"/>
            </a:pPr>
            <a:endParaRPr lang="en-US" sz="1800" dirty="0"/>
          </a:p>
          <a:p>
            <a:pPr lvl="1">
              <a:buFont typeface="Arial" panose="020B0604020202020204" pitchFamily="34" charset="0"/>
              <a:buChar char="•"/>
            </a:pPr>
            <a:r>
              <a:rPr lang="en-US" sz="1600" dirty="0"/>
              <a:t>(FNPRM-next slides)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28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a:t>
            </a:r>
          </a:p>
          <a:p>
            <a:pPr>
              <a:buFont typeface="Arial" panose="020B0604020202020204" pitchFamily="34" charset="0"/>
              <a:buChar char="•"/>
            </a:pPr>
            <a:endParaRPr lang="en-US" sz="1400" dirty="0"/>
          </a:p>
          <a:p>
            <a:pPr lvl="1">
              <a:buFont typeface="Arial" panose="020B0604020202020204" pitchFamily="34" charset="0"/>
              <a:buChar char="•"/>
            </a:pPr>
            <a:r>
              <a:rPr lang="en-US" sz="1600" dirty="0"/>
              <a:t>FNPRM as approved on 24 Apr 20 is on Mentor:   </a:t>
            </a:r>
            <a:r>
              <a:rPr lang="en-US" sz="1600" b="1" dirty="0"/>
              <a:t>With erratum now, 21May:  </a:t>
            </a:r>
            <a:r>
              <a:rPr lang="en-US" sz="1600" dirty="0">
                <a:hlinkClick r:id="rId3"/>
              </a:rPr>
              <a:t>https://mentor.ieee.org/802.18/dcn/20/18-20-0062-</a:t>
            </a:r>
            <a:r>
              <a:rPr lang="en-US" sz="1600" dirty="0">
                <a:highlight>
                  <a:srgbClr val="00FFFF"/>
                </a:highlight>
                <a:hlinkClick r:id="rId3"/>
              </a:rPr>
              <a:t>02</a:t>
            </a:r>
            <a:r>
              <a:rPr lang="en-US" sz="1600" dirty="0">
                <a:hlinkClick r:id="rId3"/>
              </a:rPr>
              <a:t>-0000-fcc-r-o-fnprm-promoting-unlicensed-use-of-the-6ghz-band-et-18-295.docx</a:t>
            </a:r>
            <a:r>
              <a:rPr lang="en-US" sz="1600" dirty="0"/>
              <a:t> 			31 Seek Comments</a:t>
            </a:r>
          </a:p>
          <a:p>
            <a:pPr lvl="1">
              <a:buFont typeface="Arial" panose="020B0604020202020204" pitchFamily="34" charset="0"/>
              <a:buChar char="•"/>
            </a:pPr>
            <a:r>
              <a:rPr lang="en-US" sz="1600" dirty="0"/>
              <a:t>In Federal Register today (28</a:t>
            </a:r>
            <a:r>
              <a:rPr lang="en-US" sz="1600" baseline="30000" dirty="0"/>
              <a:t>th</a:t>
            </a:r>
            <a:r>
              <a:rPr lang="en-US" sz="1600" dirty="0"/>
              <a:t>): </a:t>
            </a:r>
            <a:r>
              <a:rPr lang="en-US" sz="1400" dirty="0">
                <a:hlinkClick r:id="rId4"/>
              </a:rPr>
              <a:t>https://www.federalregister.gov/documents/2020/05/28/2020-11320/unlicensed-use-of-the-6-ghz-band?utm_campaign=subscription+mailing+list&amp;utm_source=federalregister.gov&amp;utm_medium=email</a:t>
            </a:r>
            <a:r>
              <a:rPr lang="en-US" sz="1400" dirty="0"/>
              <a:t> </a:t>
            </a: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Comments due: 29June;	 Comments from 802.18 by 11June-in 2 weeks. </a:t>
            </a:r>
          </a:p>
          <a:p>
            <a:pPr lvl="1">
              <a:buFont typeface="Arial" panose="020B0604020202020204" pitchFamily="34" charset="0"/>
              <a:buChar char="•"/>
            </a:pPr>
            <a:r>
              <a:rPr lang="en-US" sz="1600" dirty="0"/>
              <a:t>Reply Comments due:  27July.</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Anything for IEEE 802 as a whole to consider? _________ </a:t>
            </a:r>
          </a:p>
          <a:p>
            <a:pPr marL="457200" lvl="1" indent="0"/>
            <a:endParaRPr lang="en-US" sz="1600" dirty="0"/>
          </a:p>
          <a:p>
            <a:pPr>
              <a:buFont typeface="Arial" panose="020B0604020202020204" pitchFamily="34" charset="0"/>
              <a:buChar char="•"/>
            </a:pPr>
            <a:r>
              <a:rPr lang="en-US" sz="1800" b="0" dirty="0"/>
              <a:t>No comment ready text contributions to date.</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28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5636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896-901/935-940MHz </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600" b="0" dirty="0"/>
              <a:t>To realign the 900 MHz band to make available six of the band’s ten megahertz for the deployment of broadband services and technologies to meet the ever-increasing spectrum capacity demands of a wide range of industries, including utilities and railroads, and other private land mobile radio services.</a:t>
            </a:r>
          </a:p>
          <a:p>
            <a:pPr lvl="1">
              <a:buFont typeface="Arial" panose="020B0604020202020204" pitchFamily="34" charset="0"/>
              <a:buChar char="•"/>
            </a:pPr>
            <a:r>
              <a:rPr lang="en-US" sz="1200" b="0" dirty="0"/>
              <a:t>Proceeding 17-200:  </a:t>
            </a:r>
            <a:r>
              <a:rPr lang="en-US" sz="1200" dirty="0">
                <a:hlinkClick r:id="rId3"/>
              </a:rPr>
              <a:t>https://www.fcc.gov/ecfs/search/filings?proceedings_name=17-200&amp;sort=date_disseminated,DESC</a:t>
            </a:r>
            <a:r>
              <a:rPr lang="en-US" sz="1200" b="0" dirty="0"/>
              <a:t> </a:t>
            </a:r>
          </a:p>
          <a:p>
            <a:pPr lvl="1">
              <a:buFont typeface="Arial" panose="020B0604020202020204" pitchFamily="34" charset="0"/>
              <a:buChar char="•"/>
            </a:pPr>
            <a:r>
              <a:rPr lang="en-US" sz="1200" b="0" dirty="0"/>
              <a:t>R&amp;O on mentor:  </a:t>
            </a:r>
            <a:r>
              <a:rPr lang="en-US" sz="1200" b="0" dirty="0">
                <a:hlinkClick r:id="rId4"/>
              </a:rPr>
              <a:t>https://mentor.ieee.org/802.18/dcn/20/18-20-0085-00-0000-fcc-r-o-896-901-935-940-mhz-band-wtb-17-200-fcc-20-67a1.docx</a:t>
            </a:r>
            <a:r>
              <a:rPr lang="en-US" sz="1200" b="0" dirty="0"/>
              <a:t> </a:t>
            </a:r>
          </a:p>
          <a:p>
            <a:pPr>
              <a:buFont typeface="Arial" panose="020B0604020202020204" pitchFamily="34" charset="0"/>
              <a:buChar char="•"/>
            </a:pPr>
            <a:r>
              <a:rPr lang="en-US" sz="1600" dirty="0"/>
              <a:t>802.18 reviewed this when the NPRM came out looking at current users in this adjacent to the unlicensed band, and no one had concerns or inputs.  IEEE 802 did not file comments.</a:t>
            </a:r>
          </a:p>
          <a:p>
            <a:pPr>
              <a:buFont typeface="Arial" panose="020B0604020202020204" pitchFamily="34" charset="0"/>
              <a:buChar char="•"/>
            </a:pPr>
            <a:r>
              <a:rPr lang="en-US" sz="1600" dirty="0"/>
              <a:t>From NPRM 802.18 discussions last year:  Compare power levels from today’s rules. </a:t>
            </a:r>
          </a:p>
          <a:p>
            <a:pPr lvl="1">
              <a:buFont typeface="Arial" panose="020B0604020202020204" pitchFamily="34" charset="0"/>
              <a:buChar char="•"/>
            </a:pPr>
            <a:r>
              <a:rPr lang="en-US" sz="1400" dirty="0"/>
              <a:t>NPRM: We propose to permit an effective radiated power for base and repeater stations in the broadband segment not to exceed 400 watts/megahertz in non-rural areas and 800 watts/megahertz in rural areas, with the maximum permissible power decreasing as the HAAT rises above 304 meters.  </a:t>
            </a:r>
          </a:p>
          <a:p>
            <a:pPr lvl="2">
              <a:buFont typeface="Arial" panose="020B0604020202020204" pitchFamily="34" charset="0"/>
              <a:buChar char="•"/>
            </a:pPr>
            <a:r>
              <a:rPr lang="en-US" sz="1400" dirty="0"/>
              <a:t>R&amp;O ¶ 145 accepted the NPRM levels;  with justification could do a little more.</a:t>
            </a:r>
          </a:p>
          <a:p>
            <a:pPr lvl="1">
              <a:buFont typeface="Arial" panose="020B0604020202020204" pitchFamily="34" charset="0"/>
              <a:buChar char="•"/>
            </a:pPr>
            <a:r>
              <a:rPr lang="en-US" sz="1400" dirty="0"/>
              <a:t>Found in today’s rules: §90.635   Limitations on power and antenna height.</a:t>
            </a:r>
          </a:p>
          <a:p>
            <a:pPr lvl="1">
              <a:buFont typeface="Arial" panose="020B0604020202020204" pitchFamily="34" charset="0"/>
              <a:buChar char="•"/>
            </a:pPr>
            <a:r>
              <a:rPr lang="en-US" sz="1400" dirty="0"/>
              <a:t>The effective radiated power and antenna height for base stations may not exceed 1 kilowatt (30 </a:t>
            </a:r>
            <a:r>
              <a:rPr lang="en-US" sz="1400" dirty="0" err="1"/>
              <a:t>dBw</a:t>
            </a:r>
            <a:r>
              <a:rPr lang="en-US" sz="1400" dirty="0"/>
              <a:t>) and 304 m. (1,000 ft.) above average terrain (AAT), respectively, or the equivalent thereof as determined from the Table.  </a:t>
            </a:r>
          </a:p>
          <a:p>
            <a:pPr lvl="1">
              <a:buFont typeface="Arial" panose="020B0604020202020204" pitchFamily="34" charset="0"/>
              <a:buChar char="•"/>
            </a:pPr>
            <a:endParaRPr lang="en-US" sz="1200" dirty="0"/>
          </a:p>
          <a:p>
            <a:pPr>
              <a:buFont typeface="Arial" panose="020B0604020202020204" pitchFamily="34" charset="0"/>
              <a:buChar char="•"/>
            </a:pPr>
            <a:r>
              <a:rPr lang="en-US" sz="1600" b="0" dirty="0"/>
              <a:t>OOBE should be looked out further to understand if different from before, and in general.</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28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41531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marL="285750" indent="-285750">
              <a:buFont typeface="Arial" panose="020B0604020202020204" pitchFamily="34" charset="0"/>
              <a:buChar char="•"/>
            </a:pPr>
            <a:r>
              <a:rPr lang="en-US" sz="1800" dirty="0">
                <a:solidFill>
                  <a:schemeClr val="tx1"/>
                </a:solidFill>
              </a:rPr>
              <a:t>Brazil released Resolution No. 726.</a:t>
            </a:r>
          </a:p>
          <a:p>
            <a:pPr marL="685800" lvl="1">
              <a:buFont typeface="Arial" panose="020B0604020202020204" pitchFamily="34" charset="0"/>
              <a:buChar char="•"/>
            </a:pPr>
            <a:r>
              <a:rPr lang="en-US" sz="1600" dirty="0"/>
              <a:t>Amends the Regulation on Restricted Radiation Radiocommunication Equipment.</a:t>
            </a:r>
          </a:p>
          <a:p>
            <a:pPr marL="685800" lvl="1">
              <a:buFont typeface="Arial" panose="020B0604020202020204" pitchFamily="34" charset="0"/>
              <a:buChar char="•"/>
            </a:pPr>
            <a:r>
              <a:rPr lang="en-US" sz="1600" dirty="0" err="1"/>
              <a:t>Anatel</a:t>
            </a:r>
            <a:r>
              <a:rPr lang="en-US" sz="1600" dirty="0"/>
              <a:t>: </a:t>
            </a:r>
            <a:r>
              <a:rPr lang="en-US" sz="1600" u="sng" dirty="0">
                <a:hlinkClick r:id="rId3"/>
              </a:rPr>
              <a:t>https://sei.anatel.gov.br/sei/publicacoes/controlador_publicacoes.php?acao=publicacao_visualizar&amp;id_documento=6244765&amp;id_orgao_publicacao=0</a:t>
            </a:r>
            <a:endParaRPr lang="en-US" sz="1600" dirty="0"/>
          </a:p>
          <a:p>
            <a:pPr marL="685800" lvl="1">
              <a:buFont typeface="Arial" panose="020B0604020202020204" pitchFamily="34" charset="0"/>
              <a:buChar char="•"/>
            </a:pPr>
            <a:r>
              <a:rPr lang="en-US" sz="1600" dirty="0">
                <a:solidFill>
                  <a:schemeClr val="tx1"/>
                </a:solidFill>
              </a:rPr>
              <a:t>Mentor with resolution 680: </a:t>
            </a:r>
            <a:r>
              <a:rPr lang="en-US" sz="1600" dirty="0">
                <a:solidFill>
                  <a:schemeClr val="tx1"/>
                </a:solidFill>
                <a:hlinkClick r:id="rId4"/>
              </a:rPr>
              <a:t>https://mentor.ieee.org/802.18/dcn/20/18-20-0086-00-0000-sei-anatel-5511563-resolution-726-and-680.docx</a:t>
            </a:r>
            <a:r>
              <a:rPr lang="en-US" sz="1600" dirty="0">
                <a:solidFill>
                  <a:schemeClr val="tx1"/>
                </a:solidFill>
              </a:rPr>
              <a:t> </a:t>
            </a:r>
          </a:p>
          <a:p>
            <a:pPr marL="685800" lvl="1">
              <a:buFont typeface="Arial" panose="020B0604020202020204" pitchFamily="34" charset="0"/>
              <a:buChar char="•"/>
            </a:pPr>
            <a:r>
              <a:rPr lang="en-US" sz="1600" dirty="0"/>
              <a:t>Resolution 726 will update the current Radio Frequency bands with usage restrictions. Some frequency bands that will be open are: 5.850 – 5.925 GHz (802.11p), 57-71 GHz (802.11ad) and 76-81 GHz (radar systems), providing they meet the technical compliance requirements within the Regulation. </a:t>
            </a:r>
            <a:endParaRPr lang="en-US" sz="1400" dirty="0">
              <a:solidFill>
                <a:schemeClr val="tx1"/>
              </a:solidFill>
            </a:endParaRPr>
          </a:p>
          <a:p>
            <a:pPr marL="685800" lvl="1">
              <a:buFont typeface="Arial" panose="020B0604020202020204" pitchFamily="34" charset="0"/>
              <a:buChar char="•"/>
            </a:pPr>
            <a:r>
              <a:rPr lang="en-US" sz="1400" b="0" dirty="0"/>
              <a:t>Art. 4 This Resolution comes into force on September 1, 2020 and should see more technical details before then. </a:t>
            </a:r>
          </a:p>
          <a:p>
            <a:pPr marL="285750">
              <a:buFont typeface="Arial" panose="020B0604020202020204" pitchFamily="34" charset="0"/>
              <a:buChar char="•"/>
            </a:pPr>
            <a:endParaRPr lang="en-US" sz="1800" b="0" dirty="0">
              <a:solidFill>
                <a:schemeClr val="tx1"/>
              </a:solidFill>
            </a:endParaRPr>
          </a:p>
          <a:p>
            <a:pPr marL="285750">
              <a:buFont typeface="Arial" panose="020B0604020202020204" pitchFamily="34" charset="0"/>
              <a:buChar char="•"/>
            </a:pPr>
            <a:r>
              <a:rPr lang="en-US" sz="1800" b="0" dirty="0">
                <a:solidFill>
                  <a:schemeClr val="tx1"/>
                </a:solidFill>
              </a:rPr>
              <a:t>Also the resolution </a:t>
            </a:r>
            <a:r>
              <a:rPr lang="en-US" sz="1800" b="0" dirty="0"/>
              <a:t>erased usage restrictions on 6,650-6,675.2 &lt;- radio astronomy band, thus leaving 5460-8405 MHz free for other activity.</a:t>
            </a:r>
          </a:p>
          <a:p>
            <a:pPr marL="285750">
              <a:buFont typeface="Arial" panose="020B0604020202020204" pitchFamily="34" charset="0"/>
              <a:buChar char="•"/>
            </a:pPr>
            <a:r>
              <a:rPr lang="en-US" sz="1800" b="0" dirty="0">
                <a:solidFill>
                  <a:schemeClr val="tx1"/>
                </a:solidFill>
              </a:rPr>
              <a:t> </a:t>
            </a:r>
          </a:p>
          <a:p>
            <a:pPr marL="0" indent="0"/>
            <a:r>
              <a:rPr lang="en-US" sz="1800" b="0" dirty="0">
                <a:solidFill>
                  <a:schemeClr val="tx1"/>
                </a:solidFill>
              </a:rPr>
              <a:t>  </a:t>
            </a:r>
          </a:p>
          <a:p>
            <a:pPr marL="285750" indent="-285750">
              <a:buFont typeface="Arial" panose="020B0604020202020204" pitchFamily="34" charset="0"/>
              <a:buChar char="•"/>
            </a:pPr>
            <a:endParaRPr lang="en-US" sz="14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28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8514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ACMA contribution text for comments from IEEE 802.</a:t>
            </a:r>
          </a:p>
          <a:p>
            <a:pPr marL="285750" indent="-285750">
              <a:buFont typeface="Wingdings" panose="05000000000000000000" pitchFamily="2" charset="2"/>
              <a:buChar char="q"/>
            </a:pPr>
            <a:r>
              <a:rPr lang="en-US" sz="1800" dirty="0">
                <a:solidFill>
                  <a:srgbClr val="00B0F0"/>
                </a:solidFill>
              </a:rPr>
              <a:t>Review 6 GHz FNPRM, if anything for IEEE 802 as a whole to consider? </a:t>
            </a:r>
          </a:p>
          <a:p>
            <a:pPr marL="285750" indent="-285750">
              <a:buFont typeface="Wingdings" panose="05000000000000000000" pitchFamily="2" charset="2"/>
              <a:buChar char="q"/>
            </a:pPr>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28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b="0" dirty="0">
                <a:solidFill>
                  <a:schemeClr val="bg1">
                    <a:lumMod val="75000"/>
                  </a:schemeClr>
                </a:solidFill>
              </a:rPr>
              <a:t> none heard</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r>
              <a:rPr lang="en-US" sz="1800" b="0" dirty="0">
                <a:solidFill>
                  <a:schemeClr val="tx1"/>
                </a:solidFill>
              </a:rPr>
              <a:t>present: 	</a:t>
            </a:r>
          </a:p>
          <a:p>
            <a:pPr marL="285750" indent="-285750">
              <a:buFont typeface="Arial" panose="020B0604020202020204" pitchFamily="34" charset="0"/>
              <a:buChar char="•"/>
            </a:pPr>
            <a:r>
              <a:rPr lang="en-US" sz="1800" b="0" dirty="0">
                <a:solidFill>
                  <a:schemeClr val="tx1"/>
                </a:solidFill>
              </a:rPr>
              <a:t>voters: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28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28 May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276"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277"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456238"/>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04Jun20–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(new – starting 14 May 20)</a:t>
            </a:r>
          </a:p>
          <a:p>
            <a:pPr lvl="2">
              <a:buFont typeface="Arial" panose="020B0604020202020204" pitchFamily="34" charset="0"/>
              <a:buChar char="•"/>
            </a:pPr>
            <a:r>
              <a:rPr lang="en-US" altLang="en-US" sz="1600" dirty="0"/>
              <a:t>Or back up slide in this agenda.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dirty="0">
                <a:hlinkClick r:id="rId3"/>
              </a:rPr>
              <a:t>http://ieee802.org/802tele_calendar.html</a:t>
            </a:r>
            <a:endParaRPr lang="en-US" sz="1400" dirty="0"/>
          </a:p>
          <a:p>
            <a:pPr lvl="1">
              <a:buFont typeface="Arial" panose="020B0604020202020204" pitchFamily="34" charset="0"/>
              <a:buChar char="•"/>
            </a:pPr>
            <a:r>
              <a:rPr lang="en-US" sz="1400" dirty="0"/>
              <a:t>And Overall schedule, works in progress: </a:t>
            </a:r>
            <a:r>
              <a:rPr lang="en-US" sz="1400" dirty="0">
                <a:hlinkClick r:id="rId4"/>
              </a:rPr>
              <a:t>http://ieee802.org/16/cal-temp.html</a:t>
            </a:r>
            <a:endParaRPr lang="en-US" sz="1400" dirty="0"/>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15:_______________________41et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Note,  Montreal in July is cancelled. </a:t>
            </a:r>
            <a:endParaRPr lang="en-US" sz="16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 May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 May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 call-in</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md-August 2020,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28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28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28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28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29</a:t>
            </a:fld>
            <a:endParaRPr lang="en-US" altLang="en-US" sz="1200" b="0" dirty="0"/>
          </a:p>
        </p:txBody>
      </p:sp>
      <p:sp>
        <p:nvSpPr>
          <p:cNvPr id="2" name="Date Placeholder 1"/>
          <p:cNvSpPr>
            <a:spLocks noGrp="1"/>
          </p:cNvSpPr>
          <p:nvPr>
            <p:ph type="dt" idx="15"/>
          </p:nvPr>
        </p:nvSpPr>
        <p:spPr/>
        <p:txBody>
          <a:bodyPr/>
          <a:lstStyle/>
          <a:p>
            <a:r>
              <a:rPr lang="en-US"/>
              <a:t>28 May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28 May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28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28 May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28 May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28 May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75000"/>
                  </a:schemeClr>
                </a:solidFill>
              </a:rPr>
              <a:t>Peter</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ACMA 5-year spectrum outlook</a:t>
            </a:r>
          </a:p>
          <a:p>
            <a:pPr lvl="1">
              <a:spcBef>
                <a:spcPts val="0"/>
              </a:spcBef>
              <a:buFont typeface="Arial" panose="020B0604020202020204" pitchFamily="34" charset="0"/>
              <a:buChar char="•"/>
            </a:pPr>
            <a:r>
              <a:rPr lang="en-US" altLang="en-US" sz="1400" dirty="0">
                <a:solidFill>
                  <a:schemeClr val="tx1"/>
                </a:solidFill>
              </a:rPr>
              <a:t>FCC FNPRM on 6 GHz</a:t>
            </a:r>
          </a:p>
          <a:p>
            <a:pPr lvl="1">
              <a:spcBef>
                <a:spcPts val="0"/>
              </a:spcBef>
              <a:buFont typeface="Arial" panose="020B0604020202020204" pitchFamily="34" charset="0"/>
              <a:buChar char="•"/>
            </a:pPr>
            <a:r>
              <a:rPr lang="en-US" altLang="en-US" sz="1400" dirty="0">
                <a:solidFill>
                  <a:schemeClr val="tx1"/>
                </a:solidFill>
              </a:rPr>
              <a:t>FCC R&amp;O 896/935 band</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200" dirty="0">
                <a:solidFill>
                  <a:schemeClr val="tx1"/>
                </a:solidFill>
              </a:rPr>
              <a:t>ACMA FYSO contribution text for comments</a:t>
            </a:r>
          </a:p>
          <a:p>
            <a:pPr lvl="1">
              <a:buFont typeface="Arial" panose="020B0604020202020204" pitchFamily="34" charset="0"/>
              <a:buChar char="•"/>
            </a:pPr>
            <a:r>
              <a:rPr lang="en-US" altLang="en-US" sz="1200" dirty="0">
                <a:solidFill>
                  <a:schemeClr val="tx1"/>
                </a:solidFill>
              </a:rPr>
              <a:t>FCC FNPRM on 6 GHz, anything for IEEE 802</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ACMA 5-year spectrum outlook</a:t>
            </a: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If comments, need approved by 11Jun20</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FNPRM on 6 GHz</a:t>
            </a:r>
          </a:p>
          <a:p>
            <a:pPr lvl="1">
              <a:spcBef>
                <a:spcPts val="0"/>
              </a:spcBef>
              <a:buFont typeface="Arial" panose="020B0604020202020204" pitchFamily="34" charset="0"/>
              <a:buChar char="•"/>
            </a:pPr>
            <a:r>
              <a:rPr lang="en-US" altLang="en-US" sz="1400" b="0" kern="0" dirty="0">
                <a:solidFill>
                  <a:schemeClr val="tx1"/>
                </a:solidFill>
              </a:rPr>
              <a:t>Any IEEE 802 interest?</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 896/935 band</a:t>
            </a:r>
          </a:p>
          <a:p>
            <a:pPr marL="742950" lvl="2" indent="-342900">
              <a:spcBef>
                <a:spcPts val="0"/>
              </a:spcBef>
              <a:buFont typeface="Arial" panose="020B0604020202020204" pitchFamily="34" charset="0"/>
              <a:buChar char="•"/>
            </a:pPr>
            <a:r>
              <a:rPr lang="en-US" altLang="en-US" sz="1400" kern="0" dirty="0">
                <a:solidFill>
                  <a:schemeClr val="tx1"/>
                </a:solidFill>
              </a:rPr>
              <a:t>Anything new since NPRM review?</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marL="685800" lvl="1">
              <a:buFont typeface="Arial" panose="020B0604020202020204" pitchFamily="34" charset="0"/>
              <a:buChar char="•"/>
            </a:pPr>
            <a:r>
              <a:rPr lang="en-US" sz="1400" b="0" dirty="0">
                <a:solidFill>
                  <a:schemeClr val="tx1"/>
                </a:solidFill>
              </a:rPr>
              <a:t>Brazil released Resolution No. 726.</a:t>
            </a:r>
            <a:r>
              <a:rPr lang="en-US" sz="1400" dirty="0">
                <a:solidFill>
                  <a:schemeClr val="tx1"/>
                </a:solidFill>
              </a:rPr>
              <a:t> </a:t>
            </a:r>
          </a:p>
          <a:p>
            <a:pPr lvl="1">
              <a:spcBef>
                <a:spcPts val="0"/>
              </a:spcBef>
              <a:buFont typeface="Arial" panose="020B0604020202020204" pitchFamily="34" charset="0"/>
              <a:buChar char="•"/>
            </a:pPr>
            <a:r>
              <a:rPr lang="en-US" sz="1400" dirty="0">
                <a:solidFill>
                  <a:schemeClr val="bg1"/>
                </a:solidFill>
              </a:rPr>
              <a:t>by</a:t>
            </a:r>
            <a:endParaRPr lang="en-US" altLang="en-US" sz="1400" dirty="0">
              <a:solidFill>
                <a:schemeClr val="bg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34986"/>
            <a:ext cx="7770814" cy="5940427"/>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a:spcBef>
                <a:spcPts val="0"/>
              </a:spcBef>
            </a:pPr>
            <a:r>
              <a:rPr lang="en-US" altLang="en-US" sz="1600" b="0" dirty="0">
                <a:solidFill>
                  <a:schemeClr val="bg1">
                    <a:lumMod val="75000"/>
                  </a:schemeClr>
                </a:solidFill>
              </a:rPr>
              <a:t>		Seconded by: 	Tim H. </a:t>
            </a:r>
          </a:p>
          <a:p>
            <a:pPr>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Teleconference 21 May 2020 in document  </a:t>
            </a:r>
            <a:r>
              <a:rPr lang="en-GB" sz="1800" b="0" u="sng" dirty="0">
                <a:hlinkClick r:id="rId3"/>
              </a:rPr>
              <a:t>https://mentor.ieee.org/802.18/dcn/20/18-20-0084-00-0000-minutes-21may20-rrtag-teleconference.docx</a:t>
            </a:r>
            <a:r>
              <a:rPr lang="en-GB" sz="1800" b="0" u="sng" dirty="0"/>
              <a:t> </a:t>
            </a:r>
            <a:r>
              <a:rPr lang="en-US" sz="1800" b="0" dirty="0"/>
              <a:t> 23-May-2020 14:16:28 ET, </a:t>
            </a:r>
            <a:r>
              <a:rPr lang="en-US" altLang="en-US" sz="1800" b="0" dirty="0">
                <a:solidFill>
                  <a:schemeClr val="tx1"/>
                </a:solidFill>
              </a:rPr>
              <a:t>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Vijay A</a:t>
            </a:r>
          </a:p>
          <a:p>
            <a:pPr marL="0" indent="0">
              <a:spcBef>
                <a:spcPts val="0"/>
              </a:spcBef>
            </a:pPr>
            <a:r>
              <a:rPr lang="en-US" altLang="en-US" sz="1600" b="0" dirty="0">
                <a:solidFill>
                  <a:schemeClr val="bg1">
                    <a:lumMod val="75000"/>
                  </a:schemeClr>
                </a:solidFill>
              </a:rPr>
              <a:t>	Seconded by:	Stuart K</a:t>
            </a:r>
          </a:p>
          <a:p>
            <a:pPr marL="0" indent="0">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endParaRPr lang="en-US" altLang="en-US" sz="1600" b="1" dirty="0">
              <a:solidFill>
                <a:schemeClr val="bg1">
                  <a:lumMod val="75000"/>
                </a:schemeClr>
              </a:solidFill>
            </a:endParaRPr>
          </a:p>
          <a:p>
            <a:pPr marL="0" indent="0">
              <a:spcBef>
                <a:spcPts val="400"/>
              </a:spcBef>
            </a:pPr>
            <a:endParaRPr lang="en-US" altLang="en-US" sz="1800" u="sng" dirty="0"/>
          </a:p>
          <a:p>
            <a:pPr marL="285750" indent="-285750">
              <a:spcBef>
                <a:spcPts val="400"/>
              </a:spcBef>
              <a:buFont typeface="Arial" panose="020B0604020202020204" pitchFamily="34" charset="0"/>
              <a:buChar char="•"/>
            </a:pPr>
            <a:r>
              <a:rPr lang="en-US" altLang="en-US" sz="1800" b="0" dirty="0"/>
              <a:t>For July plenary week, current plan is our normal RR_TAG weekly meeting on Thursday.  </a:t>
            </a:r>
          </a:p>
          <a:p>
            <a:pPr marL="685800" lvl="1">
              <a:spcBef>
                <a:spcPts val="400"/>
              </a:spcBef>
              <a:buFont typeface="Arial" panose="020B0604020202020204" pitchFamily="34" charset="0"/>
              <a:buChar char="•"/>
            </a:pPr>
            <a:r>
              <a:rPr lang="en-US" altLang="en-US" sz="1800" dirty="0"/>
              <a:t>Is there anything else we should consider that week? </a:t>
            </a:r>
            <a:endParaRPr lang="en-US" altLang="en-US" sz="1800" b="0" dirty="0"/>
          </a:p>
          <a:p>
            <a:pPr marL="0" indent="0">
              <a:spcBef>
                <a:spcPts val="400"/>
              </a:spcBef>
            </a:pPr>
            <a:endParaRPr lang="en-US" altLang="en-US" sz="18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28 May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 calls over a week+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nothing to share today</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marL="457200" lvl="1" indent="0">
              <a:spcBef>
                <a:spcPts val="0"/>
              </a:spcBef>
            </a:pPr>
            <a:endParaRPr lang="en-US" sz="700" dirty="0">
              <a:solidFill>
                <a:schemeClr val="bg1">
                  <a:lumMod val="75000"/>
                </a:schemeClr>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online</a:t>
            </a:r>
            <a:endParaRPr lang="en-US" sz="14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04June</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to share today</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a:spcBef>
                <a:spcPts val="0"/>
              </a:spcBef>
              <a:buFont typeface="Arial" panose="020B0604020202020204" pitchFamily="34" charset="0"/>
              <a:buChar char="•"/>
            </a:pPr>
            <a:endParaRPr lang="en-US" sz="11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misc. calls: 6 over next month</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48619</TotalTime>
  <Words>6394</Words>
  <Application>Microsoft Office PowerPoint</Application>
  <PresentationFormat>On-screen Show (4:3)</PresentationFormat>
  <Paragraphs>718</Paragraphs>
  <Slides>32</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1"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 will discuss next week</vt:lpstr>
      <vt:lpstr>EU items to share -2 will discuss next week</vt:lpstr>
      <vt:lpstr>ITU-R items to share will discuss next week</vt:lpstr>
      <vt:lpstr>ACMA 5-year spectrum Outlook -1 </vt:lpstr>
      <vt:lpstr>ACMA 5-year spectrum Outlook -2 </vt:lpstr>
      <vt:lpstr>FCC R&amp;O and FNPRM 6 GHz-1</vt:lpstr>
      <vt:lpstr>FCC FNPRM 6 GHz-2</vt:lpstr>
      <vt:lpstr>FCC R&amp;O 896-901/935-940MHz </vt:lpstr>
      <vt:lpstr>General Discussion Items</vt:lpstr>
      <vt:lpstr>Actions Required</vt:lpstr>
      <vt:lpstr>Any Other Business</vt:lpstr>
      <vt:lpstr>Adjourn</vt:lpstr>
      <vt:lpstr>PowerPoint Presentation</vt:lpstr>
      <vt:lpstr>PowerPoint Presentation</vt:lpstr>
      <vt:lpstr>Calendars</vt:lpstr>
      <vt:lpstr>FCC R&amp;O and FNPRM 6GHz -2</vt:lpstr>
      <vt:lpstr>ITU-R SM.2352 on THz</vt:lpstr>
      <vt:lpstr>ITU-R THz SM.2352 submission – standing by</vt:lpstr>
      <vt:lpstr>ITU-R SM.2352 on THz</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2822</cp:revision>
  <cp:lastPrinted>1601-01-01T00:00:00Z</cp:lastPrinted>
  <dcterms:created xsi:type="dcterms:W3CDTF">2016-03-03T14:54:45Z</dcterms:created>
  <dcterms:modified xsi:type="dcterms:W3CDTF">2020-05-28T13:54:12Z</dcterms:modified>
</cp:coreProperties>
</file>