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03" r:id="rId10"/>
    <p:sldId id="606" r:id="rId11"/>
    <p:sldId id="608" r:id="rId12"/>
    <p:sldId id="669" r:id="rId13"/>
    <p:sldId id="681" r:id="rId14"/>
    <p:sldId id="675" r:id="rId15"/>
    <p:sldId id="680" r:id="rId16"/>
    <p:sldId id="674" r:id="rId17"/>
    <p:sldId id="650" r:id="rId18"/>
    <p:sldId id="498" r:id="rId19"/>
    <p:sldId id="402" r:id="rId20"/>
    <p:sldId id="403" r:id="rId21"/>
    <p:sldId id="673" r:id="rId22"/>
    <p:sldId id="679" r:id="rId23"/>
    <p:sldId id="672" r:id="rId24"/>
    <p:sldId id="671" r:id="rId25"/>
    <p:sldId id="664" r:id="rId26"/>
    <p:sldId id="663" r:id="rId27"/>
    <p:sldId id="652" r:id="rId28"/>
    <p:sldId id="549" r:id="rId29"/>
    <p:sldId id="425"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2" autoAdjust="0"/>
    <p:restoredTop sz="96670" autoAdjust="0"/>
  </p:normalViewPr>
  <p:slideViewPr>
    <p:cSldViewPr>
      <p:cViewPr varScale="1">
        <p:scale>
          <a:sx n="72" d="100"/>
          <a:sy n="72" d="100"/>
        </p:scale>
        <p:origin x="84" y="102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37804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6160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7-200&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85-00-0000-fcc-r-o-896-901-935-940-mhz-band-wtb-17-200-fcc-20-67a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ei.anatel.gov.br/sei/publicacoes/controlador_publicacoes.php?acao=publicacao_visualizar&amp;id_documento=6244765&amp;id_orgao_publicacao=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86-00-0000-sei-anatel-5511563-resolution-726-and-68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81-00-0000-minutes-14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21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9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part 2, 18-21May20; Web-meeting</a:t>
            </a:r>
          </a:p>
          <a:p>
            <a:pPr lvl="1">
              <a:spcBef>
                <a:spcPts val="0"/>
              </a:spcBef>
              <a:buFont typeface="Arial" panose="020B0604020202020204" pitchFamily="34" charset="0"/>
              <a:buChar char="•"/>
            </a:pPr>
            <a:r>
              <a:rPr lang="en-US" sz="1400" dirty="0">
                <a:solidFill>
                  <a:schemeClr val="bg1">
                    <a:lumMod val="75000"/>
                  </a:schemeClr>
                </a:solidFill>
              </a:rPr>
              <a:t>nothing to share today</a:t>
            </a: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&lt;SE45&gt;</a:t>
            </a:r>
            <a:r>
              <a:rPr lang="en-US" altLang="en-US" sz="1400" b="0" dirty="0"/>
              <a:t> </a:t>
            </a:r>
            <a:r>
              <a:rPr lang="en-US" altLang="en-US" sz="1400" dirty="0"/>
              <a:t>next meeting, tbd  </a:t>
            </a:r>
            <a:endParaRPr lang="en-US" altLang="en-US" sz="1600" dirty="0"/>
          </a:p>
          <a:p>
            <a:pPr lvl="1">
              <a:spcBef>
                <a:spcPts val="0"/>
              </a:spcBef>
              <a:buFont typeface="Arial" panose="020B0604020202020204" pitchFamily="34" charset="0"/>
              <a:buChar char="•"/>
            </a:pPr>
            <a:r>
              <a:rPr lang="en-US" sz="1400" dirty="0"/>
              <a:t>SE45 back on remission.</a:t>
            </a: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08-12June20; Web-meeting</a:t>
            </a:r>
          </a:p>
          <a:p>
            <a:pPr lvl="1">
              <a:spcBef>
                <a:spcPts val="0"/>
              </a:spcBef>
              <a:buFont typeface="Arial" panose="020B0604020202020204" pitchFamily="34" charset="0"/>
              <a:buChar char="•"/>
            </a:pPr>
            <a:r>
              <a:rPr lang="en-US" sz="1400" dirty="0">
                <a:solidFill>
                  <a:schemeClr val="bg1">
                    <a:lumMod val="75000"/>
                  </a:schemeClr>
                </a:solidFill>
              </a:rPr>
              <a:t>nothing to share today</a:t>
            </a: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 July 20;  where-tbd</a:t>
            </a:r>
            <a:endParaRPr lang="en-US" sz="1400" dirty="0"/>
          </a:p>
          <a:p>
            <a:pPr lvl="1">
              <a:spcBef>
                <a:spcPts val="0"/>
              </a:spcBef>
              <a:buFont typeface="Arial" panose="020B0604020202020204" pitchFamily="34" charset="0"/>
              <a:buChar char="•"/>
            </a:pPr>
            <a:r>
              <a:rPr lang="en-US" sz="1600" dirty="0"/>
              <a:t>Had to add another day to draft ECC Decision for WAS/RLAN in 6GHz. </a:t>
            </a:r>
          </a:p>
          <a:p>
            <a:pPr marL="800100" lvl="1" indent="-342900">
              <a:buFont typeface="Arial" panose="020B0604020202020204" pitchFamily="34" charset="0"/>
              <a:buChar char="•"/>
            </a:pPr>
            <a:r>
              <a:rPr lang="en-US" sz="1600" dirty="0"/>
              <a:t>Completed a draft of Report B with:  </a:t>
            </a:r>
          </a:p>
          <a:p>
            <a:pPr marL="800100" lvl="1" indent="-342900">
              <a:buFont typeface="Arial" panose="020B0604020202020204" pitchFamily="34" charset="0"/>
              <a:buChar char="•"/>
            </a:pPr>
            <a:r>
              <a:rPr lang="en-US" sz="1600" dirty="0"/>
              <a:t>For LPI-indoor use only, to 200mW will start at 5945MHz with Stage 1 devices having Country Determination Capability (CDC).  Some countries will require Stage 2 devices to interact with a database before operating, which will set frequency range allowed.  Low end OOBE is yet to be set, -15/-36 dBm/MHz to be considered. </a:t>
            </a:r>
          </a:p>
          <a:p>
            <a:pPr marL="800100" lvl="1" indent="-342900">
              <a:buFont typeface="Arial" panose="020B0604020202020204" pitchFamily="34" charset="0"/>
              <a:buChar char="•"/>
            </a:pPr>
            <a:r>
              <a:rPr lang="en-US" sz="1600" dirty="0"/>
              <a:t>For VLP handheld use only, to 25mW. OOBE at low end set to-30dB/</a:t>
            </a:r>
            <a:r>
              <a:rPr lang="en-US" sz="1600" dirty="0" err="1"/>
              <a:t>MHz.</a:t>
            </a:r>
            <a:r>
              <a:rPr lang="en-US" sz="1600" dirty="0"/>
              <a:t>  Category A devices start at 6025 MHz w/o CDC. Category B devices have CDC and can start at 5945 MHz in countries that permit.</a:t>
            </a:r>
          </a:p>
          <a:p>
            <a:pPr lvl="1">
              <a:spcBef>
                <a:spcPts val="0"/>
              </a:spcBef>
              <a:buFont typeface="Arial" panose="020B0604020202020204" pitchFamily="34" charset="0"/>
              <a:buChar char="•"/>
            </a:pPr>
            <a:r>
              <a:rPr lang="en-US" sz="1600" dirty="0"/>
              <a:t>What about 5925-5945MHz? OOBE starts at 5935 MHz, with a guard band from 5935-5945MHz</a:t>
            </a:r>
          </a:p>
          <a:p>
            <a:pPr marL="457200" lvl="1" indent="0">
              <a:spcBef>
                <a:spcPts val="0"/>
              </a:spcBef>
            </a:pPr>
            <a:endParaRPr lang="en-US" sz="1600" dirty="0"/>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solidFill>
                  <a:schemeClr val="tx1"/>
                </a:solidFill>
              </a:rPr>
              <a:t>nothing to share today</a:t>
            </a:r>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-1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endParaRPr lang="en-AU" sz="1600" b="1" dirty="0"/>
          </a:p>
          <a:p>
            <a:pPr lvl="1">
              <a:buFont typeface="Arial" panose="020B0604020202020204" pitchFamily="34" charset="0"/>
              <a:buChar char="•"/>
            </a:pPr>
            <a:r>
              <a:rPr lang="en-AU" sz="1600" b="1" dirty="0"/>
              <a:t>Are there other technology developments or sources of spectrum demand that the ACMA should be aware of in considering spectrum management over the next five years?</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-2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marL="914400" lvl="2" indent="0"/>
            <a:endParaRPr lang="en-AU" sz="1400" dirty="0"/>
          </a:p>
          <a:p>
            <a:pPr lvl="1">
              <a:buFont typeface="Arial" panose="020B0604020202020204" pitchFamily="34" charset="0"/>
              <a:buChar char="•"/>
            </a:pPr>
            <a:r>
              <a:rPr lang="en-AU" sz="1600" b="1" dirty="0"/>
              <a:t>Do you have any other feedback on the ACMA’s plans for monitoring, initial investigation, preliminary replanning or replanning of bands? </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AU" sz="1400" dirty="0"/>
              <a:t> </a:t>
            </a:r>
          </a:p>
          <a:p>
            <a:pPr marL="457200" lvl="1" indent="0"/>
            <a:endParaRPr lang="en-AU" sz="16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b="1" dirty="0"/>
              <a:t>Could look at Sharing, LIPDs (6 GHz), WRC-19 1.16 and 1.2.  See APAC update 18-20/0082r02 for great review of these points to consider.</a:t>
            </a:r>
          </a:p>
          <a:p>
            <a:pPr lvl="2">
              <a:buFont typeface="Arial" panose="020B0604020202020204" pitchFamily="34" charset="0"/>
              <a:buChar char="•"/>
            </a:pPr>
            <a:r>
              <a:rPr lang="en-US"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a:p>
            <a:pPr>
              <a:buFont typeface="Arial" panose="020B0604020202020204" pitchFamily="34" charset="0"/>
              <a:buChar char="•"/>
            </a:pPr>
            <a:r>
              <a:rPr lang="en-US" sz="1800" b="0" dirty="0"/>
              <a:t>No contributions to date and no feedback in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44900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Preceding:   </a:t>
            </a: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r>
              <a:rPr lang="en-US" sz="1600" dirty="0">
                <a:hlinkClick r:id="rId5"/>
              </a:rPr>
              <a:t>https://mentor.ieee.org/802.18/dcn/20/18-20-0062-01-0000-fcc-r-o-fnprm-promoting-unlicensed-use-of-the-6ghz-band-et-18-295.docx</a:t>
            </a:r>
            <a:r>
              <a:rPr lang="en-US" sz="1600" dirty="0"/>
              <a:t> </a:t>
            </a:r>
          </a:p>
          <a:p>
            <a:pPr lvl="1">
              <a:buFont typeface="Arial" panose="020B0604020202020204" pitchFamily="34" charset="0"/>
              <a:buChar char="•"/>
            </a:pPr>
            <a:r>
              <a:rPr lang="en-US" sz="1600" dirty="0"/>
              <a:t>31 Seek Comments</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tx1"/>
                </a:solidFill>
              </a:rPr>
              <a:t>Nothing brought up today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896-901/935-940MHz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600" b="0" dirty="0"/>
              <a:t>To realign the 900 MHz band to make available six of the band’s ten megahertz for the deployment of broadband services and technologies to meet the ever-increasing spectrum capacity demands of a wide range of industries, including utilities and railroads, and other private land mobile radio services.</a:t>
            </a:r>
          </a:p>
          <a:p>
            <a:pPr lvl="1">
              <a:buFont typeface="Arial" panose="020B0604020202020204" pitchFamily="34" charset="0"/>
              <a:buChar char="•"/>
            </a:pPr>
            <a:r>
              <a:rPr lang="en-US" sz="1400" b="0" dirty="0"/>
              <a:t>Proceeding 17-200:  </a:t>
            </a:r>
            <a:r>
              <a:rPr lang="en-US" sz="1400" dirty="0">
                <a:hlinkClick r:id="rId3"/>
              </a:rPr>
              <a:t>https://www.fcc.gov/ecfs/search/filings?proceedings_name=17-200&amp;sort=date_disseminated,DESC</a:t>
            </a:r>
            <a:r>
              <a:rPr lang="en-US" sz="1400" b="0" dirty="0"/>
              <a:t> </a:t>
            </a:r>
          </a:p>
          <a:p>
            <a:pPr lvl="1">
              <a:buFont typeface="Arial" panose="020B0604020202020204" pitchFamily="34" charset="0"/>
              <a:buChar char="•"/>
            </a:pPr>
            <a:r>
              <a:rPr lang="en-US" sz="1400" b="0" dirty="0"/>
              <a:t>R&amp;O on mentor:  </a:t>
            </a:r>
            <a:r>
              <a:rPr lang="en-US" sz="1400" b="0" dirty="0">
                <a:hlinkClick r:id="rId4"/>
              </a:rPr>
              <a:t>https://mentor.ieee.org/802.18/dcn/20/18-20-0085-00-0000-fcc-r-o-896-901-935-940-mhz-band-wtb-17-200-fcc-20-67a1.docx</a:t>
            </a:r>
            <a:r>
              <a:rPr lang="en-US" sz="1400" b="0" dirty="0"/>
              <a:t> </a:t>
            </a:r>
          </a:p>
          <a:p>
            <a:pPr>
              <a:buFont typeface="Arial" panose="020B0604020202020204" pitchFamily="34" charset="0"/>
              <a:buChar char="•"/>
            </a:pPr>
            <a:r>
              <a:rPr lang="en-US" sz="1600" dirty="0"/>
              <a:t>802.18 reviewed this when the NPRM came out looking at current users in this adjacent to the unlicensed band, and no one had concerns or inputs.  IEEE 802 did not file comments.</a:t>
            </a:r>
          </a:p>
          <a:p>
            <a:pPr>
              <a:buFont typeface="Arial" panose="020B0604020202020204" pitchFamily="34" charset="0"/>
              <a:buChar char="•"/>
            </a:pPr>
            <a:r>
              <a:rPr lang="en-US" sz="1600" dirty="0"/>
              <a:t>From NPRM 802.18 discussions last year:  Compare power levels from today’s rules. </a:t>
            </a:r>
          </a:p>
          <a:p>
            <a:pPr lvl="1">
              <a:buFont typeface="Arial" panose="020B0604020202020204" pitchFamily="34" charset="0"/>
              <a:buChar char="•"/>
            </a:pPr>
            <a:r>
              <a:rPr lang="en-US" sz="1400" dirty="0"/>
              <a:t>NPRM: 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pPr lvl="2">
              <a:buFont typeface="Arial" panose="020B0604020202020204" pitchFamily="34" charset="0"/>
              <a:buChar char="•"/>
            </a:pPr>
            <a:r>
              <a:rPr lang="en-US" sz="1400" dirty="0"/>
              <a:t>R&amp;O ¶ 145 accepted the NPRM levels;  with justification could do a little more.</a:t>
            </a:r>
          </a:p>
          <a:p>
            <a:pPr lvl="1">
              <a:buFont typeface="Arial" panose="020B0604020202020204" pitchFamily="34" charset="0"/>
              <a:buChar char="•"/>
            </a:pPr>
            <a:r>
              <a:rPr lang="en-US" sz="1400" dirty="0"/>
              <a:t>Found in today’s rules: §90.635   Limitations on power and antenna height.</a:t>
            </a:r>
          </a:p>
          <a:p>
            <a:pPr lvl="1">
              <a:buFont typeface="Arial" panose="020B0604020202020204" pitchFamily="34" charset="0"/>
              <a:buChar char="•"/>
            </a:pPr>
            <a:r>
              <a:rPr lang="en-US" sz="1400" dirty="0"/>
              <a:t>The effective radiated power and antenna height for base stations may not exceed 1 kilowatt (30 </a:t>
            </a:r>
            <a:r>
              <a:rPr lang="en-US" sz="1400" dirty="0" err="1"/>
              <a:t>dBw</a:t>
            </a:r>
            <a:r>
              <a:rPr lang="en-US" sz="1400" dirty="0"/>
              <a:t>) and 304 m. (1,000 ft.) above average terrain (AAT), respectively, or the equivalent thereof as determined from the Table.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OOBE should be looked out further to understand if different from before and in general.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4153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Brazil released Resolution No. 726.</a:t>
            </a:r>
          </a:p>
          <a:p>
            <a:pPr marL="685800" lvl="1">
              <a:buFont typeface="Arial" panose="020B0604020202020204" pitchFamily="34" charset="0"/>
              <a:buChar char="•"/>
            </a:pPr>
            <a:r>
              <a:rPr lang="en-US" sz="1600" dirty="0"/>
              <a:t>Amends the Regulation on Restricted Radiation Radiocommunication Equipment.</a:t>
            </a:r>
          </a:p>
          <a:p>
            <a:pPr marL="685800" lvl="1">
              <a:buFont typeface="Arial" panose="020B0604020202020204" pitchFamily="34" charset="0"/>
              <a:buChar char="•"/>
            </a:pPr>
            <a:r>
              <a:rPr lang="en-US" sz="1600" dirty="0" err="1"/>
              <a:t>Anatel</a:t>
            </a:r>
            <a:r>
              <a:rPr lang="en-US" sz="1600" dirty="0"/>
              <a:t>: </a:t>
            </a:r>
            <a:r>
              <a:rPr lang="en-US" sz="1600" u="sng" dirty="0">
                <a:hlinkClick r:id="rId3"/>
              </a:rPr>
              <a:t>https://sei.anatel.gov.br/sei/publicacoes/controlador_publicacoes.php?acao=publicacao_visualizar&amp;id_documento=6244765&amp;id_orgao_publicacao=0</a:t>
            </a:r>
            <a:endParaRPr lang="en-US" sz="1600" dirty="0"/>
          </a:p>
          <a:p>
            <a:pPr marL="685800" lvl="1">
              <a:buFont typeface="Arial" panose="020B0604020202020204" pitchFamily="34" charset="0"/>
              <a:buChar char="•"/>
            </a:pPr>
            <a:r>
              <a:rPr lang="en-US" sz="1600" dirty="0">
                <a:solidFill>
                  <a:schemeClr val="tx1"/>
                </a:solidFill>
              </a:rPr>
              <a:t>Mentor with resolution 680: </a:t>
            </a:r>
            <a:r>
              <a:rPr lang="en-US" sz="1600" dirty="0">
                <a:solidFill>
                  <a:schemeClr val="tx1"/>
                </a:solidFill>
                <a:hlinkClick r:id="rId4"/>
              </a:rPr>
              <a:t>https://mentor.ieee.org/802.18/dcn/20/18-20-0086-00-0000-sei-anatel-5511563-resolution-726-and-680.docx</a:t>
            </a:r>
            <a:r>
              <a:rPr lang="en-US" sz="1600" dirty="0">
                <a:solidFill>
                  <a:schemeClr val="tx1"/>
                </a:solidFill>
              </a:rPr>
              <a:t> </a:t>
            </a:r>
          </a:p>
          <a:p>
            <a:pPr marL="685800" lvl="1">
              <a:buFont typeface="Arial" panose="020B0604020202020204" pitchFamily="34" charset="0"/>
              <a:buChar char="•"/>
            </a:pPr>
            <a:r>
              <a:rPr lang="en-US" sz="1600" dirty="0"/>
              <a:t>Resolution 726 will update the current Radio Frequency bands with usage restrictions. Some frequency bands that will be open are: 5.850 – 5.925 GHz (802.11p), 57-71 GHz (802.11ad) and 76-81 GHz (radar systems), providing they meet the technical compliance requirements within the Regulation. </a:t>
            </a:r>
            <a:endParaRPr lang="en-US" sz="1400" dirty="0">
              <a:solidFill>
                <a:schemeClr val="tx1"/>
              </a:solidFill>
            </a:endParaRPr>
          </a:p>
          <a:p>
            <a:pPr marL="285750">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r>
              <a:rPr lang="en-US" sz="1800" b="0" dirty="0">
                <a:solidFill>
                  <a:schemeClr val="tx1"/>
                </a:solidFill>
              </a:rPr>
              <a:t>Also the resolution </a:t>
            </a:r>
            <a:r>
              <a:rPr lang="en-US" sz="1800" b="0" dirty="0"/>
              <a:t>erased usage restrictions on 6,650-6,675.2 &lt;- radio astronomy  band, thus leaving 5460-8405 MHz free for other activity</a:t>
            </a:r>
            <a:endParaRPr lang="en-US" sz="1800" b="0" dirty="0">
              <a:solidFill>
                <a:schemeClr val="tx1"/>
              </a:solidFill>
            </a:endParaRPr>
          </a:p>
          <a:p>
            <a:pPr marL="0" indent="0"/>
            <a:r>
              <a:rPr lang="en-US" sz="1800" b="0" dirty="0">
                <a:solidFill>
                  <a:schemeClr val="tx1"/>
                </a:solidFill>
              </a:rPr>
              <a:t> </a:t>
            </a:r>
          </a:p>
          <a:p>
            <a:pPr marL="285750" indent="-285750">
              <a:buFont typeface="Arial" panose="020B0604020202020204" pitchFamily="34" charset="0"/>
              <a:buChar char="•"/>
            </a:pPr>
            <a:r>
              <a:rPr lang="en-US" sz="1800" b="0" dirty="0"/>
              <a:t>Art. 4 This Resolution comes into force on September 1, 2020 and should see more technical details before then. </a:t>
            </a:r>
          </a:p>
          <a:p>
            <a:pPr marL="285750" indent="-285750">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 none heard</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18	</a:t>
            </a:r>
          </a:p>
          <a:p>
            <a:pPr marL="285750" indent="-285750">
              <a:buFont typeface="Arial" panose="020B0604020202020204" pitchFamily="34" charset="0"/>
              <a:buChar char="•"/>
            </a:pPr>
            <a:r>
              <a:rPr lang="en-US" sz="1800" b="0" dirty="0">
                <a:solidFill>
                  <a:schemeClr val="tx1"/>
                </a:solidFill>
              </a:rPr>
              <a:t>voters: 11</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28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15:41et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26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26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21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21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FCC R&amp;O 896/935 band</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If comments, need approved by 11Jun20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896/935 band</a:t>
            </a:r>
          </a:p>
          <a:p>
            <a:pPr marL="742950" lvl="2" indent="-342900">
              <a:spcBef>
                <a:spcPts val="0"/>
              </a:spcBef>
              <a:buFont typeface="Arial" panose="020B0604020202020204" pitchFamily="34" charset="0"/>
              <a:buChar char="•"/>
            </a:pPr>
            <a:r>
              <a:rPr lang="en-US" altLang="en-US" sz="1400" kern="0" dirty="0">
                <a:solidFill>
                  <a:schemeClr val="tx1"/>
                </a:solidFill>
              </a:rPr>
              <a:t>Anything new since NPRM review?</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marL="685800" lvl="1">
              <a:buFont typeface="Arial" panose="020B0604020202020204" pitchFamily="34" charset="0"/>
              <a:buChar char="•"/>
            </a:pPr>
            <a:r>
              <a:rPr lang="en-US" sz="1400" b="0" dirty="0">
                <a:solidFill>
                  <a:schemeClr val="tx1"/>
                </a:solidFill>
              </a:rPr>
              <a:t>Brazil released Resolution No. 726.</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34986"/>
            <a:ext cx="7770814"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Tim H.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14 May 2020 in document  </a:t>
            </a:r>
            <a:r>
              <a:rPr lang="en-GB" sz="1800" b="0" u="sng" dirty="0">
                <a:hlinkClick r:id="rId3"/>
              </a:rPr>
              <a:t>https://mentor.ieee.org/802.18/dcn/20/18-20-0081-00-0000-minutes-14may20-rrtag-teleconference.docx</a:t>
            </a:r>
            <a:r>
              <a:rPr lang="en-US" sz="1800" b="0" dirty="0"/>
              <a:t> 15-May-2020 10:39:36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Vijay A</a:t>
            </a:r>
          </a:p>
          <a:p>
            <a:pPr marL="0" indent="0">
              <a:spcBef>
                <a:spcPts val="0"/>
              </a:spcBef>
            </a:pPr>
            <a:r>
              <a:rPr lang="en-US" altLang="en-US" sz="1600" b="0" dirty="0">
                <a:solidFill>
                  <a:schemeClr val="tx1"/>
                </a:solidFill>
              </a:rPr>
              <a:t>	Seconded by:	Stuart K</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marL="457200" lvl="1" indent="0">
              <a:spcBef>
                <a:spcPts val="400"/>
              </a:spcBef>
            </a:pPr>
            <a:r>
              <a:rPr lang="en-US" altLang="en-US" sz="900" dirty="0">
                <a:solidFill>
                  <a:schemeClr val="tx1"/>
                </a:solidFill>
              </a:rPr>
              <a:t>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48563</TotalTime>
  <Words>6193</Words>
  <Application>Microsoft Office PowerPoint</Application>
  <PresentationFormat>On-screen Show (4:3)</PresentationFormat>
  <Paragraphs>688</Paragraphs>
  <Slides>31</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ACMA 5-year spectrum Outlook -1 </vt:lpstr>
      <vt:lpstr>ACMA 5-year spectrum Outlook -2 </vt:lpstr>
      <vt:lpstr>FCC FNPRM 6 GHz</vt:lpstr>
      <vt:lpstr>FCC R&amp;O 896-901/935-940MHz </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2815</cp:revision>
  <cp:lastPrinted>1601-01-01T00:00:00Z</cp:lastPrinted>
  <dcterms:created xsi:type="dcterms:W3CDTF">2016-03-03T14:54:45Z</dcterms:created>
  <dcterms:modified xsi:type="dcterms:W3CDTF">2020-05-22T13:26:57Z</dcterms:modified>
</cp:coreProperties>
</file>