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03" r:id="rId10"/>
    <p:sldId id="606" r:id="rId11"/>
    <p:sldId id="608" r:id="rId12"/>
    <p:sldId id="669" r:id="rId13"/>
    <p:sldId id="681" r:id="rId14"/>
    <p:sldId id="675" r:id="rId15"/>
    <p:sldId id="680" r:id="rId16"/>
    <p:sldId id="674" r:id="rId17"/>
    <p:sldId id="650" r:id="rId18"/>
    <p:sldId id="498" r:id="rId19"/>
    <p:sldId id="402" r:id="rId20"/>
    <p:sldId id="403" r:id="rId21"/>
    <p:sldId id="673" r:id="rId22"/>
    <p:sldId id="679" r:id="rId23"/>
    <p:sldId id="672" r:id="rId24"/>
    <p:sldId id="671" r:id="rId25"/>
    <p:sldId id="664" r:id="rId26"/>
    <p:sldId id="663" r:id="rId27"/>
    <p:sldId id="652" r:id="rId28"/>
    <p:sldId id="549" r:id="rId29"/>
    <p:sldId id="425" r:id="rId30"/>
    <p:sldId id="656" r:id="rId31"/>
    <p:sldId id="655"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670" autoAdjust="0"/>
  </p:normalViewPr>
  <p:slideViewPr>
    <p:cSldViewPr>
      <p:cViewPr varScale="1">
        <p:scale>
          <a:sx n="125" d="100"/>
          <a:sy n="125" d="100"/>
        </p:scale>
        <p:origin x="798"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21-May-20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37804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61608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May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 May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May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802.18-20/0083r00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062-01-0000-fcc-r-o-fnprm-promoting-unlicensed-use-of-the-6ghz-band-et-18-295.docx"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7-200&amp;sort=date_disseminated,DES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85-00-0000-fcc-r-o-896-901-935-940-mhz-band-wtb-17-200-fcc-20-67a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ei.anatel.gov.br/sei/publicacoes/controlador_publicacoes.php?acao=publicacao_visualizar&amp;id_documento=6244765&amp;id_orgao_publicacao=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0/18-20-0086-00-0000-sei-anatel-5511563-resolution-726-and-680.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81-00-0000-minutes-14may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 May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21 May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68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#85, part 2, 18-21May20; Web-meeting</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Last week: Did they finish up Report 316  and to FM57 this week?   Yes </a:t>
            </a:r>
          </a:p>
          <a:p>
            <a:pPr lvl="2">
              <a:spcBef>
                <a:spcPts val="0"/>
              </a:spcBef>
              <a:buFont typeface="Arial" panose="020B0604020202020204" pitchFamily="34" charset="0"/>
              <a:buChar char="•"/>
            </a:pPr>
            <a:r>
              <a:rPr lang="en-US" sz="1400" dirty="0"/>
              <a:t>They did delete the Swedish and UK studies.</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4"/>
              </a:rPr>
              <a:t>&lt;SE45&gt;</a:t>
            </a:r>
            <a:r>
              <a:rPr lang="en-US" altLang="en-US" sz="1400" b="0" dirty="0"/>
              <a:t> </a:t>
            </a:r>
            <a:r>
              <a:rPr lang="en-US" altLang="en-US" sz="1400" dirty="0"/>
              <a:t>next meeting, tbd  </a:t>
            </a:r>
            <a:endParaRPr lang="en-US" altLang="en-US" sz="1600" dirty="0"/>
          </a:p>
          <a:p>
            <a:pPr lvl="1">
              <a:spcBef>
                <a:spcPts val="0"/>
              </a:spcBef>
              <a:buFont typeface="Arial" panose="020B0604020202020204" pitchFamily="34" charset="0"/>
              <a:buChar char="•"/>
            </a:pPr>
            <a:r>
              <a:rPr lang="en-US" sz="1400" dirty="0"/>
              <a:t>SE45 back on remission. </a:t>
            </a:r>
          </a:p>
          <a:p>
            <a:pPr marL="457200" lvl="1" indent="0"/>
            <a:endParaRPr lang="en-US" sz="1400" dirty="0"/>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&lt;WGFM&gt;</a:t>
            </a:r>
            <a:r>
              <a:rPr lang="en-US" altLang="en-US" sz="1600" b="0" dirty="0"/>
              <a:t> </a:t>
            </a:r>
            <a:r>
              <a:rPr lang="en-US" altLang="en-US" sz="1600" dirty="0"/>
              <a:t>next meeting #96, 08-12June20; Web-meeting</a:t>
            </a:r>
          </a:p>
          <a:p>
            <a:pPr lvl="1">
              <a:spcBef>
                <a:spcPts val="0"/>
              </a:spcBef>
              <a:buFont typeface="Arial" panose="020B0604020202020204" pitchFamily="34" charset="0"/>
              <a:buChar char="•"/>
            </a:pPr>
            <a:r>
              <a:rPr lang="en-US" sz="1600" dirty="0">
                <a:solidFill>
                  <a:schemeClr val="bg1">
                    <a:lumMod val="75000"/>
                  </a:schemeClr>
                </a:solidFill>
              </a:rPr>
              <a:t>nothing to share today</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#11, 08-10 July 20;  tbd</a:t>
            </a:r>
            <a:endParaRPr lang="en-US" sz="1400" dirty="0"/>
          </a:p>
          <a:p>
            <a:pPr lvl="1">
              <a:spcBef>
                <a:spcPts val="0"/>
              </a:spcBef>
              <a:buFont typeface="Arial" panose="020B0604020202020204" pitchFamily="34" charset="0"/>
              <a:buChar char="•"/>
            </a:pPr>
            <a:endParaRPr lang="en-US" sz="1600" dirty="0"/>
          </a:p>
          <a:p>
            <a:pPr marL="457200" lvl="1" indent="0">
              <a:spcBef>
                <a:spcPts val="0"/>
              </a:spcBef>
            </a:pPr>
            <a:endParaRPr lang="en-US" sz="1600" dirty="0"/>
          </a:p>
          <a:p>
            <a:pPr lvl="1">
              <a:spcBef>
                <a:spcPts val="0"/>
              </a:spcBef>
              <a:buFont typeface="Arial" panose="020B0604020202020204" pitchFamily="34" charset="0"/>
              <a:buChar char="•"/>
            </a:pPr>
            <a:r>
              <a:rPr lang="en-US" sz="1400" dirty="0"/>
              <a:t>Last week:  Calls all week, 60 folks on calls from all the industries and regulatory bodies.  </a:t>
            </a:r>
          </a:p>
          <a:p>
            <a:pPr lvl="1">
              <a:spcBef>
                <a:spcPts val="0"/>
              </a:spcBef>
              <a:buFont typeface="Arial" panose="020B0604020202020204" pitchFamily="34" charset="0"/>
              <a:buChar char="•"/>
            </a:pPr>
            <a:r>
              <a:rPr lang="en-US" sz="1400" dirty="0"/>
              <a:t>Troubles to get to agreement on Report B by tomorrow, so may end up going to next week.</a:t>
            </a:r>
          </a:p>
          <a:p>
            <a:pPr lvl="1">
              <a:spcBef>
                <a:spcPts val="0"/>
              </a:spcBef>
              <a:buFont typeface="Arial" panose="020B0604020202020204" pitchFamily="34" charset="0"/>
              <a:buChar char="•"/>
            </a:pPr>
            <a:r>
              <a:rPr lang="en-US" sz="1400" dirty="0"/>
              <a:t>Many opposing viewpoints, e.g. on urban rail (in 5 countries, but not many kilometers)</a:t>
            </a:r>
          </a:p>
          <a:p>
            <a:pPr lvl="1">
              <a:spcBef>
                <a:spcPts val="0"/>
              </a:spcBef>
              <a:buFont typeface="Arial" panose="020B0604020202020204" pitchFamily="34" charset="0"/>
              <a:buChar char="•"/>
            </a:pPr>
            <a:r>
              <a:rPr lang="en-US" sz="1400" dirty="0"/>
              <a:t>Proposal on LPI 2 stages to set up connection. 1) country determination up front then 2) check data base and what is permitted. (This is different from FCC…) </a:t>
            </a:r>
          </a:p>
          <a:p>
            <a:pPr lvl="1">
              <a:spcBef>
                <a:spcPts val="0"/>
              </a:spcBef>
              <a:buFont typeface="Arial" panose="020B0604020202020204" pitchFamily="34" charset="0"/>
              <a:buChar char="•"/>
            </a:pPr>
            <a:r>
              <a:rPr lang="en-US" sz="1400" dirty="0"/>
              <a:t>Once report B is done, then to WGFM later in May (with numbers in [] that will still need to be decided on further up the process), then public consultation, then to ECC. </a:t>
            </a: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a:spcBef>
                <a:spcPts val="0"/>
              </a:spcBef>
              <a:buFont typeface="Arial" panose="020B0604020202020204" pitchFamily="34" charset="0"/>
              <a:buChar char="•"/>
            </a:pPr>
            <a:r>
              <a:rPr lang="en-US" sz="1800" dirty="0">
                <a:solidFill>
                  <a:schemeClr val="bg1">
                    <a:lumMod val="75000"/>
                  </a:schemeClr>
                </a:solidFill>
              </a:rPr>
              <a:t>nothing to share today</a:t>
            </a:r>
          </a:p>
          <a:p>
            <a:pPr>
              <a:buFont typeface="Arial" panose="020B0604020202020204" pitchFamily="34" charset="0"/>
              <a:buChar char="•"/>
            </a:pPr>
            <a:r>
              <a:rPr lang="en-US" sz="1800" b="0" dirty="0"/>
              <a:t> </a:t>
            </a:r>
          </a:p>
          <a:p>
            <a:pPr>
              <a:buFont typeface="Arial" panose="020B0604020202020204" pitchFamily="34" charset="0"/>
              <a:buChar char="•"/>
            </a:pPr>
            <a:endParaRPr lang="en-US" sz="2000" dirty="0"/>
          </a:p>
          <a:p>
            <a:pPr marL="0" indent="0"/>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-1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b="1" dirty="0"/>
              <a:t>Need to have .18 approval by Thursday 11 June 2020.</a:t>
            </a:r>
            <a:endParaRPr lang="en-US" sz="1800" b="1"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1">
              <a:buFont typeface="Arial" panose="020B0604020202020204" pitchFamily="34" charset="0"/>
              <a:buChar char="•"/>
            </a:pPr>
            <a:r>
              <a:rPr lang="en-AU" sz="1600" dirty="0"/>
              <a:t>What are the expected impacts of the COVID-19 pandemic on the short- and medium-term capacity of your industry? </a:t>
            </a:r>
            <a:endParaRPr lang="en-US" sz="1400" dirty="0"/>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AU" sz="1400" dirty="0"/>
          </a:p>
          <a:p>
            <a:pPr lvl="1">
              <a:buFont typeface="Arial" panose="020B0604020202020204" pitchFamily="34" charset="0"/>
              <a:buChar char="•"/>
            </a:pPr>
            <a:endParaRPr lang="en-AU" sz="1600" b="1" dirty="0"/>
          </a:p>
          <a:p>
            <a:pPr lvl="1">
              <a:buFont typeface="Arial" panose="020B0604020202020204" pitchFamily="34" charset="0"/>
              <a:buChar char="•"/>
            </a:pPr>
            <a:r>
              <a:rPr lang="en-AU" sz="1600" b="1" dirty="0"/>
              <a:t>Are there other technology developments or sources of spectrum demand that the ACMA should be aware of in considering spectrum management over the next five years?</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-2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b="1" dirty="0"/>
              <a:t>Need to have .18 approval by Thursday 11 June 2020.</a:t>
            </a:r>
            <a:endParaRPr lang="en-US" sz="1800" b="1"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marL="914400" lvl="2" indent="0"/>
            <a:endParaRPr lang="en-AU" sz="1400" dirty="0"/>
          </a:p>
          <a:p>
            <a:pPr lvl="1">
              <a:buFont typeface="Arial" panose="020B0604020202020204" pitchFamily="34" charset="0"/>
              <a:buChar char="•"/>
            </a:pPr>
            <a:r>
              <a:rPr lang="en-AU" sz="1600" b="1" dirty="0"/>
              <a:t>Do you have any other feedback on the ACMA’s plans for monitoring, initial investigation, preliminary replanning or replanning of bands? </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AU" sz="1400" dirty="0"/>
              <a:t> </a:t>
            </a:r>
          </a:p>
          <a:p>
            <a:pPr lvl="1">
              <a:buFont typeface="Arial" panose="020B0604020202020204" pitchFamily="34" charset="0"/>
              <a:buChar char="•"/>
            </a:pPr>
            <a:endParaRPr lang="en-AU" sz="1600" dirty="0"/>
          </a:p>
          <a:p>
            <a:pPr lvl="1">
              <a:buFont typeface="Arial" panose="020B0604020202020204" pitchFamily="34" charset="0"/>
              <a:buChar char="•"/>
            </a:pPr>
            <a:endParaRPr lang="en-AU" sz="1600" dirty="0"/>
          </a:p>
          <a:p>
            <a:pPr lvl="1">
              <a:buFont typeface="Arial" panose="020B0604020202020204" pitchFamily="34" charset="0"/>
              <a:buChar char="•"/>
            </a:pPr>
            <a:r>
              <a:rPr lang="en-AU" sz="1600" dirty="0"/>
              <a:t>Do you have any comments about the ACMA’s approach to forward allocations?</a:t>
            </a:r>
          </a:p>
          <a:p>
            <a:pPr lvl="1">
              <a:buFont typeface="Arial" panose="020B0604020202020204" pitchFamily="34" charset="0"/>
              <a:buChar char="•"/>
            </a:pPr>
            <a:r>
              <a:rPr lang="en-AU" sz="1600" b="1" dirty="0"/>
              <a:t>Could look at Sharing, LIPDs (6 GHz), WRC-19 1.16 and 1.2.  See APAC update 18-20/0082r02 for great review of these points to consider.</a:t>
            </a:r>
          </a:p>
          <a:p>
            <a:pPr lvl="2">
              <a:buFont typeface="Arial" panose="020B0604020202020204" pitchFamily="34" charset="0"/>
              <a:buChar char="•"/>
            </a:pPr>
            <a:r>
              <a:rPr lang="en-US"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3449005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6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Preceding:   </a:t>
            </a:r>
            <a:r>
              <a:rPr lang="en-US" sz="1400" dirty="0">
                <a:hlinkClick r:id="rId4"/>
              </a:rPr>
              <a:t>https://www.fcc.gov/ecfs/search/filings?proceedings_name=18-295&amp;sort=date_disseminated,DESC</a:t>
            </a:r>
            <a:r>
              <a:rPr lang="en-US" sz="1400" dirty="0"/>
              <a:t> </a:t>
            </a:r>
          </a:p>
          <a:p>
            <a:pPr lvl="1">
              <a:buFont typeface="Arial" panose="020B0604020202020204" pitchFamily="34" charset="0"/>
              <a:buChar char="•"/>
            </a:pPr>
            <a:r>
              <a:rPr lang="en-US" sz="1600" dirty="0"/>
              <a:t>FNPRM as approved on 24 Apr 20 is on Mentor:   </a:t>
            </a:r>
            <a:r>
              <a:rPr lang="en-US" sz="1600" dirty="0">
                <a:hlinkClick r:id="rId5"/>
              </a:rPr>
              <a:t>https://mentor.ieee.org/802.18/dcn/20/18-20-0062-01-0000-fcc-r-o-fnprm-promoting-unlicensed-use-of-the-6ghz-band-et-18-295.docx</a:t>
            </a:r>
            <a:r>
              <a:rPr lang="en-US" sz="1600" dirty="0"/>
              <a:t> </a:t>
            </a:r>
          </a:p>
          <a:p>
            <a:pPr lvl="1">
              <a:buFont typeface="Arial" panose="020B0604020202020204" pitchFamily="34" charset="0"/>
              <a:buChar char="•"/>
            </a:pPr>
            <a:r>
              <a:rPr lang="en-US" sz="1600" dirty="0"/>
              <a:t>31 Seek Comments</a:t>
            </a:r>
          </a:p>
          <a:p>
            <a:pPr lvl="1">
              <a:buFont typeface="Arial" panose="020B0604020202020204" pitchFamily="34" charset="0"/>
              <a:buChar char="•"/>
            </a:pPr>
            <a:r>
              <a:rPr lang="en-US" sz="1600" dirty="0"/>
              <a:t> Anything for IEEE 802 as a whole to consider? _________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solidFill>
                  <a:schemeClr val="bg1">
                    <a:lumMod val="75000"/>
                  </a:schemeClr>
                </a:solidFill>
              </a:rPr>
              <a:t>Nothing brought up today</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896-901/935-940MHz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600" b="0" dirty="0"/>
              <a:t>To realign the 900 MHz band to make available six of the band’s ten megahertz for the deployment of broadband services and technologies to meet the ever-increasing spectrum capacity demands of a wide range of industries, including utilities and railroads, and other private land mobile radio services.</a:t>
            </a:r>
          </a:p>
          <a:p>
            <a:pPr lvl="1">
              <a:buFont typeface="Arial" panose="020B0604020202020204" pitchFamily="34" charset="0"/>
              <a:buChar char="•"/>
            </a:pPr>
            <a:r>
              <a:rPr lang="en-US" sz="1400" b="0" dirty="0"/>
              <a:t>Proceeding 17-200:  </a:t>
            </a:r>
            <a:r>
              <a:rPr lang="en-US" sz="1400" dirty="0">
                <a:hlinkClick r:id="rId3"/>
              </a:rPr>
              <a:t>https://www.fcc.gov/ecfs/search/filings?proceedings_name=17-200&amp;sort=date_disseminated,DESC</a:t>
            </a:r>
            <a:r>
              <a:rPr lang="en-US" sz="1400" b="0" dirty="0"/>
              <a:t> </a:t>
            </a:r>
          </a:p>
          <a:p>
            <a:pPr lvl="1">
              <a:buFont typeface="Arial" panose="020B0604020202020204" pitchFamily="34" charset="0"/>
              <a:buChar char="•"/>
            </a:pPr>
            <a:r>
              <a:rPr lang="en-US" sz="1400" b="0" dirty="0"/>
              <a:t>R&amp;O on mentor:  </a:t>
            </a:r>
            <a:r>
              <a:rPr lang="en-US" sz="1400" b="0" dirty="0">
                <a:hlinkClick r:id="rId4"/>
              </a:rPr>
              <a:t>https://mentor.ieee.org/802.18/dcn/20/18-20-0085-00-0000-fcc-r-o-896-901-935-940-mhz-band-wtb-17-200-fcc-20-67a1.docx</a:t>
            </a:r>
            <a:r>
              <a:rPr lang="en-US" sz="1400" b="0" dirty="0"/>
              <a:t> </a:t>
            </a:r>
          </a:p>
          <a:p>
            <a:pPr>
              <a:buFont typeface="Arial" panose="020B0604020202020204" pitchFamily="34" charset="0"/>
              <a:buChar char="•"/>
            </a:pPr>
            <a:r>
              <a:rPr lang="en-US" sz="1600" dirty="0"/>
              <a:t>802.18 reviewed this when the NPRM came out looking at current users in this adjacent to the unlicensed band, and no one had concerns or inputs.  IEEE 802 did not file comments.</a:t>
            </a:r>
          </a:p>
          <a:p>
            <a:pPr>
              <a:buFont typeface="Arial" panose="020B0604020202020204" pitchFamily="34" charset="0"/>
              <a:buChar char="•"/>
            </a:pPr>
            <a:r>
              <a:rPr lang="en-US" sz="1600" dirty="0"/>
              <a:t>From NPRM 802.18 discussions last year:  Compare power levels from today’s rules. </a:t>
            </a:r>
          </a:p>
          <a:p>
            <a:pPr lvl="1">
              <a:buFont typeface="Arial" panose="020B0604020202020204" pitchFamily="34" charset="0"/>
              <a:buChar char="•"/>
            </a:pPr>
            <a:r>
              <a:rPr lang="en-US" sz="1600" dirty="0"/>
              <a:t>NPRM: We propose to permit an effective radiated power for base and repeater stations in the broadband segment not to exceed 400 watts/megahertz in non-rural areas and 800 watts/megahertz in rural areas, with the maximum permissible power decreasing as the HAAT rises above 304 meters.  </a:t>
            </a:r>
          </a:p>
          <a:p>
            <a:pPr lvl="2">
              <a:buFont typeface="Arial" panose="020B0604020202020204" pitchFamily="34" charset="0"/>
              <a:buChar char="•"/>
            </a:pPr>
            <a:r>
              <a:rPr lang="en-US" sz="1600" dirty="0"/>
              <a:t>R&amp;O ¶ 145 accepted the NPRM levels;  with justification could do a little more.</a:t>
            </a:r>
          </a:p>
          <a:p>
            <a:pPr lvl="1">
              <a:buFont typeface="Arial" panose="020B0604020202020204" pitchFamily="34" charset="0"/>
              <a:buChar char="•"/>
            </a:pPr>
            <a:r>
              <a:rPr lang="en-US" sz="1600" dirty="0"/>
              <a:t>Found in today’s rules: §90.635   Limitations on power and antenna height.</a:t>
            </a:r>
          </a:p>
          <a:p>
            <a:pPr lvl="1">
              <a:buFont typeface="Arial" panose="020B0604020202020204" pitchFamily="34" charset="0"/>
              <a:buChar char="•"/>
            </a:pPr>
            <a:r>
              <a:rPr lang="en-US" sz="1600" dirty="0"/>
              <a:t>The effective radiated power and antenna height for base stations may not exceed 1 kilowatt (30 </a:t>
            </a:r>
            <a:r>
              <a:rPr lang="en-US" sz="1600" dirty="0" err="1"/>
              <a:t>dBw</a:t>
            </a:r>
            <a:r>
              <a:rPr lang="en-US" sz="1600" dirty="0"/>
              <a:t>) and 304 m. (1,000 ft.) above average terrain (AAT), respectively, or the equivalent thereof as determined from the Table.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41531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dirty="0">
                <a:solidFill>
                  <a:schemeClr val="tx1"/>
                </a:solidFill>
              </a:rPr>
              <a:t>Brazil released Resolution No. 726.</a:t>
            </a:r>
          </a:p>
          <a:p>
            <a:pPr marL="685800" lvl="1">
              <a:buFont typeface="Arial" panose="020B0604020202020204" pitchFamily="34" charset="0"/>
              <a:buChar char="•"/>
            </a:pPr>
            <a:r>
              <a:rPr lang="en-US" sz="1600" dirty="0"/>
              <a:t>Amends the Regulation on Restricted Radiation Radiocommunication Equipment.</a:t>
            </a:r>
          </a:p>
          <a:p>
            <a:pPr marL="685800" lvl="1">
              <a:buFont typeface="Arial" panose="020B0604020202020204" pitchFamily="34" charset="0"/>
              <a:buChar char="•"/>
            </a:pPr>
            <a:r>
              <a:rPr lang="en-US" sz="1600" dirty="0" err="1"/>
              <a:t>Anatel</a:t>
            </a:r>
            <a:r>
              <a:rPr lang="en-US" sz="1600" dirty="0"/>
              <a:t>: </a:t>
            </a:r>
            <a:r>
              <a:rPr lang="en-US" sz="1600" u="sng" dirty="0">
                <a:hlinkClick r:id="rId3"/>
              </a:rPr>
              <a:t>https://sei.anatel.gov.br/sei/publicacoes/controlador_publicacoes.php?acao=publicacao_visualizar&amp;id_documento=6244765&amp;id_orgao_publicacao=0</a:t>
            </a:r>
            <a:endParaRPr lang="en-US" sz="1600" dirty="0"/>
          </a:p>
          <a:p>
            <a:pPr marL="685800" lvl="1">
              <a:buFont typeface="Arial" panose="020B0604020202020204" pitchFamily="34" charset="0"/>
              <a:buChar char="•"/>
            </a:pPr>
            <a:r>
              <a:rPr lang="en-US" sz="1600" dirty="0">
                <a:solidFill>
                  <a:schemeClr val="tx1"/>
                </a:solidFill>
              </a:rPr>
              <a:t>Mentor with resolution 680: </a:t>
            </a:r>
            <a:r>
              <a:rPr lang="en-US" sz="1600" dirty="0">
                <a:solidFill>
                  <a:schemeClr val="tx1"/>
                </a:solidFill>
                <a:hlinkClick r:id="rId4"/>
              </a:rPr>
              <a:t>https://mentor.ieee.org/802.18/dcn/20/18-20-0086-00-0000-sei-anatel-5511563-resolution-726-and-680.docx</a:t>
            </a:r>
            <a:r>
              <a:rPr lang="en-US" sz="1600" dirty="0">
                <a:solidFill>
                  <a:schemeClr val="tx1"/>
                </a:solidFill>
              </a:rPr>
              <a:t> </a:t>
            </a:r>
          </a:p>
          <a:p>
            <a:pPr marL="685800" lvl="1">
              <a:buFont typeface="Arial" panose="020B0604020202020204" pitchFamily="34" charset="0"/>
              <a:buChar char="•"/>
            </a:pPr>
            <a:r>
              <a:rPr lang="en-US" sz="1600" dirty="0"/>
              <a:t>Resolution 726 will update the current Radio Frequency bands with usage restrictions. Some frequency bands that will be open are: 5.850 – 5.925 GHz (802.11p), 57-71 GHz (802.11ad) and 76-81 GHz (radar systems), providing they meet the technical compliance requirements within the Regulation.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endParaRPr lang="en-US" sz="14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ACMA contribution text for comments from IEEE 802.</a:t>
            </a: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tx1"/>
                </a:solidFill>
              </a:rPr>
              <a:t>  in attendance,    voters.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456238"/>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28 May20–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15:____________________56et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24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24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21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21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21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 May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21 May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21 May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85000"/>
                  </a:schemeClr>
                </a:solidFill>
              </a:rPr>
              <a:t>Peter</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FCC R&amp;O 896/935 band</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ACMA FYSO contribution text for comments</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If comments, need approved by 11Jun20</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Any IEEE 802 interest?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896/935 band</a:t>
            </a:r>
          </a:p>
          <a:p>
            <a:pPr marL="742950" lvl="2" indent="-342900">
              <a:spcBef>
                <a:spcPts val="0"/>
              </a:spcBef>
              <a:buFont typeface="Arial" panose="020B0604020202020204" pitchFamily="34" charset="0"/>
              <a:buChar char="•"/>
            </a:pPr>
            <a:r>
              <a:rPr lang="en-US" altLang="en-US" sz="1400" kern="0" dirty="0">
                <a:solidFill>
                  <a:schemeClr val="tx1"/>
                </a:solidFill>
              </a:rPr>
              <a:t>Anything new since NPRM review?</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marL="685800" lvl="1">
              <a:buFont typeface="Arial" panose="020B0604020202020204" pitchFamily="34" charset="0"/>
              <a:buChar char="•"/>
            </a:pPr>
            <a:r>
              <a:rPr lang="en-US" sz="1400" b="0" dirty="0">
                <a:solidFill>
                  <a:schemeClr val="tx1"/>
                </a:solidFill>
              </a:rPr>
              <a:t>Brazil released Resolution No. 726.</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34986"/>
            <a:ext cx="7770814" cy="5940427"/>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Ben R</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14 May 2020 in document  </a:t>
            </a:r>
            <a:r>
              <a:rPr lang="en-GB" sz="1800" b="0" u="sng" dirty="0">
                <a:hlinkClick r:id="rId3"/>
              </a:rPr>
              <a:t>https://mentor.ieee.org/802.18/dcn/20/18-20-0081-00-0000-minutes-14may20-rrtag-teleconference.docx</a:t>
            </a:r>
            <a:r>
              <a:rPr lang="en-US" sz="1800" b="0" dirty="0"/>
              <a:t> 15-May-2020 10:39:36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Vijay A</a:t>
            </a:r>
          </a:p>
          <a:p>
            <a:pPr marL="0" indent="0">
              <a:spcBef>
                <a:spcPts val="0"/>
              </a:spcBef>
            </a:pPr>
            <a:r>
              <a:rPr lang="en-US" altLang="en-US" sz="1600" b="0" dirty="0">
                <a:solidFill>
                  <a:schemeClr val="bg1">
                    <a:lumMod val="75000"/>
                  </a:schemeClr>
                </a:solidFill>
              </a:rPr>
              <a:t>	Seconded by:	Stuart K</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endParaRPr lang="en-US" altLang="en-US" sz="1600" b="1" dirty="0">
              <a:solidFill>
                <a:schemeClr val="bg1">
                  <a:lumMod val="75000"/>
                </a:schemeClr>
              </a:solidFill>
            </a:endParaRPr>
          </a:p>
          <a:p>
            <a:pPr>
              <a:spcBef>
                <a:spcPts val="400"/>
              </a:spcBef>
              <a:buFont typeface="Arial" panose="020B0604020202020204" pitchFamily="34" charset="0"/>
              <a:buChar char="•"/>
            </a:pPr>
            <a:endParaRPr lang="en-US" altLang="en-US" sz="1800" dirty="0">
              <a:solidFill>
                <a:schemeClr val="tx1"/>
              </a:solidFill>
            </a:endParaRPr>
          </a:p>
          <a:p>
            <a:pPr marL="457200" lvl="1" indent="0">
              <a:spcBef>
                <a:spcPts val="400"/>
              </a:spcBef>
            </a:pPr>
            <a:r>
              <a:rPr lang="en-US" altLang="en-US" sz="900" dirty="0">
                <a:solidFill>
                  <a:schemeClr val="tx1"/>
                </a:solidFill>
              </a:rPr>
              <a:t> </a:t>
            </a:r>
          </a:p>
          <a:p>
            <a:pPr lvl="1">
              <a:spcBef>
                <a:spcPts val="400"/>
              </a:spcBef>
              <a:buFont typeface="Arial" panose="020B0604020202020204" pitchFamily="34" charset="0"/>
              <a:buChar char="•"/>
            </a:pPr>
            <a:endParaRPr lang="en-US" altLang="en-US" sz="1600" dirty="0">
              <a:solidFill>
                <a:schemeClr val="tx1"/>
              </a:solidFill>
            </a:endParaRP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21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calls over a week+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bg1">
                    <a:lumMod val="75000"/>
                  </a:schemeClr>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bg1">
                  <a:lumMod val="75000"/>
                </a:schemeClr>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04June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75000"/>
                  </a:schemeClr>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1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48402</TotalTime>
  <Words>6127</Words>
  <Application>Microsoft Office PowerPoint</Application>
  <PresentationFormat>On-screen Show (4:3)</PresentationFormat>
  <Paragraphs>683</Paragraphs>
  <Slides>31</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0"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ACMA 5-year spectrum Outlook -1 </vt:lpstr>
      <vt:lpstr>ACMA 5-year spectrum Outlook -2 </vt:lpstr>
      <vt:lpstr>FCC FNPRM 6 GHz</vt:lpstr>
      <vt:lpstr>FCC R&amp;O 896-901/935-940MHz </vt:lpstr>
      <vt:lpstr>General Discussion Items</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2803</cp:revision>
  <cp:lastPrinted>1601-01-01T00:00:00Z</cp:lastPrinted>
  <dcterms:created xsi:type="dcterms:W3CDTF">2016-03-03T14:54:45Z</dcterms:created>
  <dcterms:modified xsi:type="dcterms:W3CDTF">2020-05-21T13:30:04Z</dcterms:modified>
</cp:coreProperties>
</file>