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03" r:id="rId10"/>
    <p:sldId id="606" r:id="rId11"/>
    <p:sldId id="608" r:id="rId12"/>
    <p:sldId id="677" r:id="rId13"/>
    <p:sldId id="669" r:id="rId14"/>
    <p:sldId id="675" r:id="rId15"/>
    <p:sldId id="674" r:id="rId16"/>
    <p:sldId id="650" r:id="rId17"/>
    <p:sldId id="498" r:id="rId18"/>
    <p:sldId id="402" r:id="rId19"/>
    <p:sldId id="403" r:id="rId20"/>
    <p:sldId id="673" r:id="rId21"/>
    <p:sldId id="679" r:id="rId22"/>
    <p:sldId id="672" r:id="rId23"/>
    <p:sldId id="671" r:id="rId24"/>
    <p:sldId id="664" r:id="rId25"/>
    <p:sldId id="663" r:id="rId26"/>
    <p:sldId id="652" r:id="rId27"/>
    <p:sldId id="549" r:id="rId28"/>
    <p:sldId id="425" r:id="rId29"/>
    <p:sldId id="656" r:id="rId30"/>
    <p:sldId id="655"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01" autoAdjust="0"/>
    <p:restoredTop sz="96723" autoAdjust="0"/>
  </p:normalViewPr>
  <p:slideViewPr>
    <p:cSldViewPr>
      <p:cViewPr varScale="1">
        <p:scale>
          <a:sx n="67" d="100"/>
          <a:sy n="67" d="100"/>
        </p:scale>
        <p:origin x="78" y="104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15-May-20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09342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May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 May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May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802.18-20/0080r01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82-00-0000-apac-update-may-2020.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0/18-20-0062-01-0000-fcc-r-o-fnprm-promoting-unlicensed-use-of-the-6ghz-band-et-18-295.docx"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78-00-0000-minutes-07may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 May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14 May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66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89938"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meeting  </a:t>
            </a:r>
            <a:r>
              <a:rPr lang="en-US" sz="1600" dirty="0"/>
              <a:t>#85, 11-13May20, Web-meeting  </a:t>
            </a:r>
            <a:r>
              <a:rPr lang="en-US" sz="1600" dirty="0">
                <a:sym typeface="Wingdings" panose="05000000000000000000" pitchFamily="2" charset="2"/>
              </a:rPr>
              <a:t> this week</a:t>
            </a:r>
            <a:endParaRPr lang="en-US" sz="1600" dirty="0"/>
          </a:p>
          <a:p>
            <a:pPr lvl="1">
              <a:spcBef>
                <a:spcPts val="0"/>
              </a:spcBef>
              <a:buFont typeface="Arial" panose="020B0604020202020204" pitchFamily="34" charset="0"/>
              <a:buChar char="•"/>
            </a:pPr>
            <a:r>
              <a:rPr lang="en-US" sz="1600" dirty="0"/>
              <a:t>Did they finish up Report 316  and to FM57 this week?   Yes </a:t>
            </a:r>
          </a:p>
          <a:p>
            <a:pPr lvl="1">
              <a:spcBef>
                <a:spcPts val="0"/>
              </a:spcBef>
              <a:buFont typeface="Arial" panose="020B0604020202020204" pitchFamily="34" charset="0"/>
              <a:buChar char="•"/>
            </a:pPr>
            <a:r>
              <a:rPr lang="en-US" sz="1600" dirty="0"/>
              <a:t>They did delete the Swedish and UK studies.</a:t>
            </a: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tbd  </a:t>
            </a:r>
          </a:p>
          <a:p>
            <a:pPr lvl="1">
              <a:buFont typeface="Arial" panose="020B0604020202020204" pitchFamily="34" charset="0"/>
              <a:buChar char="•"/>
            </a:pPr>
            <a:r>
              <a:rPr lang="en-US" sz="1400" dirty="0"/>
              <a:t>SE45 back on remission. </a:t>
            </a:r>
          </a:p>
          <a:p>
            <a:pPr marL="457200" lvl="1" indent="0"/>
            <a:endParaRPr lang="en-US" sz="1400" dirty="0"/>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&lt;WGFM&gt;</a:t>
            </a:r>
            <a:r>
              <a:rPr lang="en-US" altLang="en-US" sz="1600" b="0" dirty="0"/>
              <a:t> </a:t>
            </a:r>
            <a:r>
              <a:rPr lang="en-US" altLang="en-US" sz="1600" dirty="0"/>
              <a:t>next meeting #96, 08-12June20,  on-line</a:t>
            </a:r>
          </a:p>
          <a:p>
            <a:pPr lvl="1">
              <a:spcBef>
                <a:spcPts val="0"/>
              </a:spcBef>
              <a:buFont typeface="Arial" panose="020B0604020202020204" pitchFamily="34" charset="0"/>
              <a:buChar char="•"/>
            </a:pPr>
            <a:r>
              <a:rPr lang="en-US" sz="1600" dirty="0">
                <a:solidFill>
                  <a:schemeClr val="tx1"/>
                </a:solidFill>
              </a:rPr>
              <a:t>nothing to share today</a:t>
            </a:r>
            <a:endParaRPr lang="en-US" sz="1600" dirty="0"/>
          </a:p>
          <a:p>
            <a:pPr lvl="1">
              <a:spcBef>
                <a:spcPts val="0"/>
              </a:spcBef>
              <a:buFont typeface="Arial" panose="020B0604020202020204" pitchFamily="34" charset="0"/>
              <a:buChar char="•"/>
            </a:pPr>
            <a:r>
              <a:rPr lang="en-US" altLang="en-US" sz="1200" dirty="0"/>
              <a:t>Last week, 07May:   ECC Report 316 has to be good for 08-12 June call. </a:t>
            </a:r>
          </a:p>
          <a:p>
            <a:pPr lvl="1">
              <a:spcBef>
                <a:spcPts val="0"/>
              </a:spcBef>
              <a:buFont typeface="Arial" panose="020B0604020202020204" pitchFamily="34" charset="0"/>
              <a:buChar char="•"/>
            </a:pPr>
            <a:r>
              <a:rPr lang="en-US" altLang="en-US" sz="1200" dirty="0"/>
              <a:t>For Report B need to get the regulatory language correct. </a:t>
            </a:r>
            <a:endParaRPr lang="en-US" sz="1200" dirty="0">
              <a:solidFill>
                <a:schemeClr val="tx1"/>
              </a:solidFill>
            </a:endParaRP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#10, 12-15May20, online only  </a:t>
            </a:r>
            <a:r>
              <a:rPr lang="en-US" sz="1600" dirty="0">
                <a:sym typeface="Wingdings" panose="05000000000000000000" pitchFamily="2" charset="2"/>
              </a:rPr>
              <a:t> this week.</a:t>
            </a:r>
            <a:endParaRPr lang="en-US" sz="1400" dirty="0"/>
          </a:p>
          <a:p>
            <a:pPr lvl="1">
              <a:spcBef>
                <a:spcPts val="0"/>
              </a:spcBef>
              <a:buFont typeface="Arial" panose="020B0604020202020204" pitchFamily="34" charset="0"/>
              <a:buChar char="•"/>
            </a:pPr>
            <a:r>
              <a:rPr lang="en-US" sz="1600" dirty="0"/>
              <a:t>Calls all week, 60 folks on calls from all the industries and regulatory bodies.  </a:t>
            </a:r>
          </a:p>
          <a:p>
            <a:pPr lvl="1">
              <a:spcBef>
                <a:spcPts val="0"/>
              </a:spcBef>
              <a:buFont typeface="Arial" panose="020B0604020202020204" pitchFamily="34" charset="0"/>
              <a:buChar char="•"/>
            </a:pPr>
            <a:r>
              <a:rPr lang="en-US" sz="1600" dirty="0"/>
              <a:t>Troubles to get to agreement on Report B by tomorrow, so may end up going to next week.</a:t>
            </a:r>
          </a:p>
          <a:p>
            <a:pPr lvl="1">
              <a:spcBef>
                <a:spcPts val="0"/>
              </a:spcBef>
              <a:buFont typeface="Arial" panose="020B0604020202020204" pitchFamily="34" charset="0"/>
              <a:buChar char="•"/>
            </a:pPr>
            <a:r>
              <a:rPr lang="en-US" sz="1600" dirty="0"/>
              <a:t>Many opposing viewpoints, e.g. on urban rail (in 5 countries, but not many kilometers)</a:t>
            </a:r>
          </a:p>
          <a:p>
            <a:pPr lvl="1">
              <a:spcBef>
                <a:spcPts val="0"/>
              </a:spcBef>
              <a:buFont typeface="Arial" panose="020B0604020202020204" pitchFamily="34" charset="0"/>
              <a:buChar char="•"/>
            </a:pPr>
            <a:r>
              <a:rPr lang="en-US" sz="1600" dirty="0"/>
              <a:t>Proposal on LPI 2 stages to set up connection. 1) country determination up front then 2) check data base and what is permitted. (This is different from FCC…) </a:t>
            </a:r>
          </a:p>
          <a:p>
            <a:pPr lvl="1">
              <a:spcBef>
                <a:spcPts val="0"/>
              </a:spcBef>
              <a:buFont typeface="Arial" panose="020B0604020202020204" pitchFamily="34" charset="0"/>
              <a:buChar char="•"/>
            </a:pPr>
            <a:r>
              <a:rPr lang="en-US" sz="1600" dirty="0"/>
              <a:t>Once report B is done, then to WGFM later in May (with numbers in [] that will still need to be decided on further up the process), then public consultation, then to ECC. </a:t>
            </a: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sz="1800" b="0" dirty="0"/>
              <a:t>Working Party 5D, meeting “35e” will now be online from 23 June – 9 July 2020</a:t>
            </a:r>
            <a:endParaRPr lang="en-US" sz="16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2000" dirty="0"/>
          </a:p>
          <a:p>
            <a:pPr marL="0" indent="0"/>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APAC Status</a:t>
            </a:r>
            <a:endParaRPr lang="en-US" sz="2400" dirty="0">
              <a:highlight>
                <a:srgbClr val="FFFF00"/>
              </a:highlight>
            </a:endParaRPr>
          </a:p>
        </p:txBody>
      </p:sp>
      <p:sp>
        <p:nvSpPr>
          <p:cNvPr id="3" name="Content Placeholder 2"/>
          <p:cNvSpPr>
            <a:spLocks noGrp="1"/>
          </p:cNvSpPr>
          <p:nvPr>
            <p:ph idx="1"/>
          </p:nvPr>
        </p:nvSpPr>
        <p:spPr>
          <a:xfrm>
            <a:off x="674298" y="776994"/>
            <a:ext cx="8401238" cy="5613843"/>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Every 2-month update: </a:t>
            </a:r>
          </a:p>
          <a:p>
            <a:pPr lvl="1">
              <a:spcBef>
                <a:spcPts val="0"/>
              </a:spcBef>
              <a:buFont typeface="Arial" panose="020B0604020202020204" pitchFamily="34" charset="0"/>
              <a:buChar char="•"/>
            </a:pPr>
            <a:r>
              <a:rPr lang="en-US" sz="1800" dirty="0">
                <a:solidFill>
                  <a:schemeClr val="tx1"/>
                </a:solidFill>
                <a:hlinkClick r:id="rId3"/>
              </a:rPr>
              <a:t>https://mentor.ieee.org/802.18/dcn/20/18-20-0082-01-0000-apac-update-may-2020.pptx</a:t>
            </a:r>
            <a:r>
              <a:rPr lang="en-US" sz="1800" dirty="0">
                <a:solidFill>
                  <a:schemeClr val="tx1"/>
                </a:solidFill>
              </a:rPr>
              <a:t>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Very nice layout of the ACMA consultation IEEE 802 should review in more detail and will help if / what 802.18 does comments on.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Question asked how to prioritize all the activities in APAC and can IEEE 802 be more pro-active.  </a:t>
            </a:r>
          </a:p>
          <a:p>
            <a:pPr lvl="2">
              <a:spcBef>
                <a:spcPts val="0"/>
              </a:spcBef>
              <a:buFont typeface="Arial" panose="020B0604020202020204" pitchFamily="34" charset="0"/>
              <a:buChar char="•"/>
            </a:pPr>
            <a:r>
              <a:rPr lang="en-US" sz="1600" dirty="0">
                <a:solidFill>
                  <a:schemeClr val="tx1"/>
                </a:solidFill>
              </a:rPr>
              <a:t>Feedback was for the non-English regulatory bodies it has been/is difficult to respond to those (did not come up but with shorter time frames on many that adds to this difficulty) </a:t>
            </a:r>
          </a:p>
          <a:p>
            <a:pPr lvl="2">
              <a:spcBef>
                <a:spcPts val="0"/>
              </a:spcBef>
              <a:buFont typeface="Arial" panose="020B0604020202020204" pitchFamily="34" charset="0"/>
              <a:buChar char="•"/>
            </a:pPr>
            <a:r>
              <a:rPr lang="en-US" sz="1600" dirty="0">
                <a:solidFill>
                  <a:schemeClr val="tx1"/>
                </a:solidFill>
              </a:rPr>
              <a:t>For the more active regulatory bodies that use English IEEE 802 has been able to review and respond as appropriate to these.  E.g. APT, ACMA(AU), RMS (NZ) and Singapore.  These are some regulatory bodies that other counties in the region look to also.</a:t>
            </a:r>
          </a:p>
          <a:p>
            <a:pPr lvl="3">
              <a:spcBef>
                <a:spcPts val="0"/>
              </a:spcBef>
              <a:buFont typeface="Arial" panose="020B0604020202020204" pitchFamily="34" charset="0"/>
              <a:buChar char="•"/>
            </a:pPr>
            <a:r>
              <a:rPr lang="en-US" sz="1200" dirty="0">
                <a:solidFill>
                  <a:schemeClr val="tx1"/>
                </a:solidFill>
              </a:rPr>
              <a:t>This touches another input that some other organizations focus on regulatory bodies that make decisions quicker that could help or hurt a market. </a:t>
            </a:r>
          </a:p>
          <a:p>
            <a:pPr lvl="2">
              <a:spcBef>
                <a:spcPts val="0"/>
              </a:spcBef>
              <a:buFont typeface="Arial" panose="020B0604020202020204" pitchFamily="34" charset="0"/>
              <a:buChar char="•"/>
            </a:pPr>
            <a:r>
              <a:rPr lang="en-US" sz="1600" dirty="0">
                <a:solidFill>
                  <a:schemeClr val="tx1"/>
                </a:solidFill>
              </a:rPr>
              <a:t>It is not clear how to be more pro-active, e.g. to send these regulatory bodies info or IEEE 802 updates w/o them asking for it via a consultation e.g.   </a:t>
            </a:r>
          </a:p>
          <a:p>
            <a:pPr lvl="2">
              <a:spcBef>
                <a:spcPts val="0"/>
              </a:spcBef>
              <a:buFont typeface="Arial" panose="020B0604020202020204" pitchFamily="34" charset="0"/>
              <a:buChar char="•"/>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73913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 </a:t>
            </a:r>
            <a:endParaRPr lang="en-US" sz="1200" dirty="0">
              <a:solidFill>
                <a:schemeClr val="tx1"/>
              </a:solidFill>
            </a:endParaRPr>
          </a:p>
        </p:txBody>
      </p:sp>
      <p:sp>
        <p:nvSpPr>
          <p:cNvPr id="3" name="Content Placeholder 2"/>
          <p:cNvSpPr>
            <a:spLocks noGrp="1"/>
          </p:cNvSpPr>
          <p:nvPr>
            <p:ph idx="1"/>
          </p:nvPr>
        </p:nvSpPr>
        <p:spPr>
          <a:xfrm>
            <a:off x="685800" y="1169010"/>
            <a:ext cx="8429445" cy="5408613"/>
          </a:xfrm>
        </p:spPr>
        <p:txBody>
          <a:bodyPr/>
          <a:lstStyle/>
          <a:p>
            <a:pPr>
              <a:buFont typeface="Arial" panose="020B0604020202020204" pitchFamily="34" charset="0"/>
              <a:buChar char="•"/>
            </a:pPr>
            <a:r>
              <a:rPr lang="en-US" sz="1200" u="sng" dirty="0">
                <a:hlinkClick r:id="rId3"/>
              </a:rPr>
              <a:t>https://mentor.ieee.org/802.18/dcn/20/18-20-0079-00-0000-acma-5year-spectrum-outlook-fys-2020-24.docx</a:t>
            </a:r>
            <a:r>
              <a:rPr lang="en-US" sz="12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r>
              <a:rPr lang="en-AU" sz="1800" b="1" dirty="0"/>
              <a:t>Need to have .18 approval by Thursday 11 June 2020.</a:t>
            </a:r>
            <a:endParaRPr lang="en-US" sz="1800" b="1" dirty="0"/>
          </a:p>
          <a:p>
            <a:pPr>
              <a:buFont typeface="Arial" panose="020B0604020202020204" pitchFamily="34" charset="0"/>
              <a:buChar char="•"/>
            </a:pPr>
            <a:r>
              <a:rPr lang="en-AU" sz="1800" b="0" dirty="0"/>
              <a:t>The ACMA invites comments on the draft FYSO 2020-–24 and on the following specific questions:</a:t>
            </a:r>
            <a:endParaRPr lang="en-US" sz="1800" b="0" dirty="0"/>
          </a:p>
          <a:p>
            <a:pPr lvl="1">
              <a:buFont typeface="Arial" panose="020B0604020202020204" pitchFamily="34" charset="0"/>
              <a:buChar char="•"/>
            </a:pPr>
            <a:r>
              <a:rPr lang="en-AU" sz="1600" dirty="0"/>
              <a:t>What are the expected impacts of the COVID-19 pandemic on the short- and medium-term capacity of your industry? </a:t>
            </a:r>
            <a:endParaRPr lang="en-US" sz="1400" dirty="0"/>
          </a:p>
          <a:p>
            <a:pPr lvl="1">
              <a:buFont typeface="Arial" panose="020B0604020202020204" pitchFamily="34" charset="0"/>
              <a:buChar char="•"/>
            </a:pPr>
            <a:r>
              <a:rPr lang="en-AU" sz="1600" dirty="0"/>
              <a:t>Do you have any feedback on the ACMA’s approach to its spectrum work program in the current environment? Do you have alternative proposals or priorities?</a:t>
            </a:r>
            <a:endParaRPr lang="en-AU" sz="1400" dirty="0"/>
          </a:p>
          <a:p>
            <a:pPr lvl="1">
              <a:buFont typeface="Arial" panose="020B0604020202020204" pitchFamily="34" charset="0"/>
              <a:buChar char="•"/>
            </a:pPr>
            <a:r>
              <a:rPr lang="en-AU" sz="1600" dirty="0"/>
              <a:t>Are there other technology developments or sources of spectrum demand that the ACMA should be aware of in considering spectrum management over the next five years?</a:t>
            </a:r>
            <a:endParaRPr lang="en-US" sz="1600" dirty="0"/>
          </a:p>
          <a:p>
            <a:pPr lvl="2">
              <a:buFont typeface="Arial" panose="020B0604020202020204" pitchFamily="34" charset="0"/>
              <a:buChar char="•"/>
            </a:pPr>
            <a:r>
              <a:rPr lang="en-AU" sz="1400" dirty="0"/>
              <a:t>  </a:t>
            </a:r>
          </a:p>
          <a:p>
            <a:pPr lvl="1">
              <a:buFont typeface="Arial" panose="020B0604020202020204" pitchFamily="34" charset="0"/>
              <a:buChar char="•"/>
            </a:pPr>
            <a:r>
              <a:rPr lang="en-AU" sz="1600" dirty="0"/>
              <a:t>Do you have any other feedback on the ACMA’s plans for monitoring, initial investigation, preliminary replanning or replanning of bands? </a:t>
            </a:r>
            <a:endParaRPr lang="en-US" sz="1600" dirty="0"/>
          </a:p>
          <a:p>
            <a:pPr lvl="2">
              <a:buFont typeface="Arial" panose="020B0604020202020204" pitchFamily="34" charset="0"/>
              <a:buChar char="•"/>
            </a:pPr>
            <a:r>
              <a:rPr lang="en-AU" sz="1400" dirty="0"/>
              <a:t>  </a:t>
            </a:r>
          </a:p>
          <a:p>
            <a:pPr lvl="2">
              <a:buFont typeface="Arial" panose="020B0604020202020204" pitchFamily="34" charset="0"/>
              <a:buChar char="•"/>
            </a:pPr>
            <a:endParaRPr lang="en-AU" sz="1400" dirty="0"/>
          </a:p>
          <a:p>
            <a:pPr lvl="1">
              <a:buFont typeface="Arial" panose="020B0604020202020204" pitchFamily="34" charset="0"/>
              <a:buChar char="•"/>
            </a:pPr>
            <a:r>
              <a:rPr lang="en-AU" sz="1600" dirty="0"/>
              <a:t>Do you have any comments about the ACMA’s approach to forward allocations?</a:t>
            </a:r>
          </a:p>
          <a:p>
            <a:pPr lvl="1">
              <a:buFont typeface="Arial" panose="020B0604020202020204" pitchFamily="34" charset="0"/>
              <a:buChar char="•"/>
            </a:pPr>
            <a:r>
              <a:rPr lang="en-AU" sz="1600" dirty="0"/>
              <a:t>Could look at Sharing, LIPDs (6 GHz), WRC-19 1.16 and 1.2.  See APAC update 18-20/0082r01 for great review of these points to consider.</a:t>
            </a:r>
          </a:p>
          <a:p>
            <a:pPr lvl="2">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2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a:t>
            </a:r>
            <a:r>
              <a:rPr lang="en-US" sz="1400" dirty="0"/>
              <a:t>  </a:t>
            </a:r>
          </a:p>
          <a:p>
            <a:pPr lvl="1">
              <a:buFont typeface="Arial" panose="020B0604020202020204" pitchFamily="34" charset="0"/>
              <a:buChar char="•"/>
            </a:pPr>
            <a:r>
              <a:rPr lang="en-US" sz="1600" dirty="0"/>
              <a:t>Preceding: </a:t>
            </a:r>
          </a:p>
          <a:p>
            <a:pPr lvl="1">
              <a:buFont typeface="Arial" panose="020B0604020202020204" pitchFamily="34" charset="0"/>
              <a:buChar char="•"/>
            </a:pPr>
            <a:r>
              <a:rPr lang="en-US" sz="1400" dirty="0">
                <a:hlinkClick r:id="rId4"/>
              </a:rPr>
              <a:t>https://www.fcc.gov/ecfs/search/filings?proceedings_name=18-295&amp;sort=date_disseminated,DESC</a:t>
            </a:r>
            <a:r>
              <a:rPr lang="en-US" sz="1400" dirty="0"/>
              <a:t> </a:t>
            </a:r>
          </a:p>
          <a:p>
            <a:pPr lvl="1">
              <a:buFont typeface="Arial" panose="020B0604020202020204" pitchFamily="34" charset="0"/>
              <a:buChar char="•"/>
            </a:pPr>
            <a:r>
              <a:rPr lang="en-US" sz="1600" dirty="0"/>
              <a:t>FNPRM as approved on 24 Apr 20 is on Mentor: </a:t>
            </a:r>
          </a:p>
          <a:p>
            <a:pPr lvl="1">
              <a:buFont typeface="Arial" panose="020B0604020202020204" pitchFamily="34" charset="0"/>
              <a:buChar char="•"/>
            </a:pPr>
            <a:r>
              <a:rPr lang="en-US" sz="1600" dirty="0">
                <a:hlinkClick r:id="rId5"/>
              </a:rPr>
              <a:t>https://mentor.ieee.org/802.18/dcn/20/18-20-0062-</a:t>
            </a:r>
            <a:r>
              <a:rPr lang="en-US" sz="1600" dirty="0">
                <a:highlight>
                  <a:srgbClr val="00FFFF"/>
                </a:highlight>
                <a:hlinkClick r:id="rId5"/>
              </a:rPr>
              <a:t>01</a:t>
            </a:r>
            <a:r>
              <a:rPr lang="en-US" sz="1600" dirty="0">
                <a:hlinkClick r:id="rId5"/>
              </a:rPr>
              <a:t>-0000-fcc-r-o-fnprm-promoting-unlicensed-use-of-the-6ghz-band-et-18-295.docx</a:t>
            </a:r>
            <a:r>
              <a:rPr lang="en-US" sz="1600" dirty="0"/>
              <a:t> </a:t>
            </a:r>
          </a:p>
          <a:p>
            <a:pPr lvl="1">
              <a:buFont typeface="Arial" panose="020B0604020202020204" pitchFamily="34" charset="0"/>
              <a:buChar char="•"/>
            </a:pPr>
            <a:r>
              <a:rPr lang="en-US" sz="1600" dirty="0"/>
              <a:t>31 Seek Comments</a:t>
            </a:r>
          </a:p>
          <a:p>
            <a:pPr lvl="1">
              <a:buFont typeface="Arial" panose="020B0604020202020204" pitchFamily="34" charset="0"/>
              <a:buChar char="•"/>
            </a:pPr>
            <a:r>
              <a:rPr lang="en-US" sz="1600" dirty="0"/>
              <a:t> Anything for IEEE 802 as a whole to consider? _________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solidFill>
                  <a:schemeClr val="tx1"/>
                </a:solidFill>
              </a:rPr>
              <a:t>Nothing brought up today</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marL="285750" indent="-285750">
              <a:buFont typeface="Arial" panose="020B0604020202020204" pitchFamily="34" charset="0"/>
              <a:buChar char="•"/>
            </a:pPr>
            <a:r>
              <a:rPr lang="en-US" sz="1800" dirty="0">
                <a:solidFill>
                  <a:schemeClr val="tx1"/>
                </a:solidFill>
              </a:rPr>
              <a:t>None today </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r>
              <a:rPr lang="en-US" sz="1800" dirty="0">
                <a:solidFill>
                  <a:schemeClr val="tx1"/>
                </a:solidFill>
              </a:rPr>
              <a:t> </a:t>
            </a:r>
            <a:endParaRPr lang="en-US" sz="14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ACMA contribution text for comments from IEEE 802.</a:t>
            </a:r>
          </a:p>
          <a:p>
            <a:pPr marL="285750" indent="-285750">
              <a:buFont typeface="Wingdings" panose="05000000000000000000" pitchFamily="2" charset="2"/>
              <a:buChar char="q"/>
            </a:pPr>
            <a:r>
              <a:rPr lang="en-US" sz="1800" dirty="0">
                <a:solidFill>
                  <a:srgbClr val="00B0F0"/>
                </a:solidFill>
              </a:rPr>
              <a:t>Review 6 GHz FNPRM, if anything for IEEE 802 as a whole to consider?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b="0" dirty="0">
                <a:solidFill>
                  <a:schemeClr val="tx1"/>
                </a:solidFill>
              </a:rPr>
              <a:t>19  in attendance,   14 voters.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14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456238"/>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21 May20–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(new – starting 14 May 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15:56et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Note,  Montreal in July is cancelled. </a:t>
            </a:r>
            <a:endParaRPr lang="en-US" sz="16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14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917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917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 call-in</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md-August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14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14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14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14 May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 May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14 May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14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APAC status</a:t>
            </a:r>
          </a:p>
          <a:p>
            <a:pPr lvl="1">
              <a:spcBef>
                <a:spcPts val="0"/>
              </a:spcBef>
              <a:buFont typeface="Arial" panose="020B0604020202020204" pitchFamily="34" charset="0"/>
              <a:buChar char="•"/>
            </a:pPr>
            <a:r>
              <a:rPr lang="en-US" altLang="en-US" sz="1400" dirty="0">
                <a:solidFill>
                  <a:schemeClr val="tx1"/>
                </a:solidFill>
              </a:rPr>
              <a:t>ACMA 5-year spectrum outlook</a:t>
            </a:r>
          </a:p>
          <a:p>
            <a:pPr lvl="1">
              <a:spcBef>
                <a:spcPts val="0"/>
              </a:spcBef>
              <a:buFont typeface="Arial" panose="020B0604020202020204" pitchFamily="34" charset="0"/>
              <a:buChar char="•"/>
            </a:pPr>
            <a:r>
              <a:rPr lang="en-US" altLang="en-US" sz="1400" dirty="0">
                <a:solidFill>
                  <a:schemeClr val="tx1"/>
                </a:solidFill>
              </a:rPr>
              <a:t>FCC 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200" dirty="0">
                <a:solidFill>
                  <a:schemeClr val="tx1"/>
                </a:solidFill>
              </a:rPr>
              <a:t>ACMA FYSO contribution text for comments</a:t>
            </a:r>
          </a:p>
          <a:p>
            <a:pPr lvl="1">
              <a:buFont typeface="Arial" panose="020B0604020202020204" pitchFamily="34" charset="0"/>
              <a:buChar char="•"/>
            </a:pPr>
            <a:r>
              <a:rPr lang="en-US" altLang="en-US" sz="1200" dirty="0">
                <a:solidFill>
                  <a:schemeClr val="tx1"/>
                </a:solidFill>
              </a:rPr>
              <a:t>FCC FNPRM on 6 GHz, anything for IEEE 802</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APAC status</a:t>
            </a:r>
          </a:p>
          <a:p>
            <a:pPr lvl="1">
              <a:spcBef>
                <a:spcPts val="0"/>
              </a:spcBef>
              <a:buFont typeface="Arial" panose="020B0604020202020204" pitchFamily="34" charset="0"/>
              <a:buChar char="•"/>
            </a:pPr>
            <a:r>
              <a:rPr lang="en-US" altLang="en-US" sz="1400" kern="0" dirty="0">
                <a:solidFill>
                  <a:schemeClr val="tx1"/>
                </a:solidFill>
              </a:rPr>
              <a:t>Every 2-month update.</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ACMA 5-year spectrum outlook</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Comments due 24 June 2020</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6 GHz</a:t>
            </a:r>
          </a:p>
          <a:p>
            <a:pPr lvl="1">
              <a:spcBef>
                <a:spcPts val="0"/>
              </a:spcBef>
              <a:buFont typeface="Arial" panose="020B0604020202020204" pitchFamily="34" charset="0"/>
              <a:buChar char="•"/>
            </a:pPr>
            <a:r>
              <a:rPr lang="en-US" altLang="en-US" sz="1400" b="0" kern="0" dirty="0">
                <a:solidFill>
                  <a:schemeClr val="tx1"/>
                </a:solidFill>
              </a:rPr>
              <a:t>Any IEEE 802 interest?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None today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bg1"/>
                </a:solidFill>
              </a:rPr>
              <a:t>by</a:t>
            </a:r>
            <a:endParaRPr lang="en-US" altLang="en-US" sz="1400" dirty="0">
              <a:solidFill>
                <a:schemeClr val="bg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534986"/>
            <a:ext cx="8458201" cy="5940427"/>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lvl="3">
              <a:buFont typeface="Arial" panose="020B0604020202020204" pitchFamily="34" charset="0"/>
              <a:buChar char="•"/>
            </a:pPr>
            <a:endParaRPr lang="en-US" altLang="en-US" sz="800" u="sng"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Ben R</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07 May 2020 in document  </a:t>
            </a:r>
            <a:r>
              <a:rPr lang="en-GB" sz="1800" b="0" u="sng" dirty="0">
                <a:hlinkClick r:id="rId3"/>
              </a:rPr>
              <a:t>https://mentor.ieee.org/802.18/dcn/20/18-20-0078-00-0000-minutes-07may20-rrtag-teleconference.docx</a:t>
            </a:r>
            <a:r>
              <a:rPr lang="en-GB" sz="1800" b="0" u="sng" dirty="0"/>
              <a:t>   </a:t>
            </a:r>
            <a:r>
              <a:rPr lang="en-US" sz="1800" b="0" dirty="0"/>
              <a:t>08-May-2020 13:51:09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Vijay A</a:t>
            </a:r>
          </a:p>
          <a:p>
            <a:pPr marL="0" indent="0">
              <a:spcBef>
                <a:spcPts val="0"/>
              </a:spcBef>
            </a:pPr>
            <a:r>
              <a:rPr lang="en-US" altLang="en-US" sz="1600" b="0" dirty="0">
                <a:solidFill>
                  <a:schemeClr val="tx1"/>
                </a:solidFill>
              </a:rPr>
              <a:t>	Seconded by:	Stuart K</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marL="457200" lvl="1" indent="0">
              <a:spcBef>
                <a:spcPts val="400"/>
              </a:spcBef>
            </a:pPr>
            <a:r>
              <a:rPr lang="en-US" altLang="en-US" sz="900" dirty="0">
                <a:solidFill>
                  <a:schemeClr val="tx1"/>
                </a:solidFill>
              </a:rPr>
              <a:t> </a:t>
            </a:r>
          </a:p>
          <a:p>
            <a:pPr lvl="1">
              <a:spcBef>
                <a:spcPts val="400"/>
              </a:spcBef>
              <a:buFont typeface="Arial" panose="020B0604020202020204" pitchFamily="34" charset="0"/>
              <a:buChar char="•"/>
            </a:pPr>
            <a:endParaRPr lang="en-US" altLang="en-US" sz="1600" dirty="0">
              <a:solidFill>
                <a:schemeClr val="tx1"/>
              </a:solidFill>
            </a:endParaRPr>
          </a:p>
          <a:p>
            <a:pPr lvl="1">
              <a:spcBef>
                <a:spcPts val="400"/>
              </a:spcBef>
            </a:pPr>
            <a:endParaRPr lang="en-US" altLang="en-US" sz="1600" b="1"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14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 calls over a week+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tx1"/>
                </a:solidFill>
              </a:rPr>
              <a:t>nothing to share today</a:t>
            </a:r>
            <a:endParaRPr lang="en-US" sz="1600" dirty="0"/>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200" dirty="0">
                <a:solidFill>
                  <a:schemeClr val="tx1"/>
                </a:solidFill>
              </a:rPr>
              <a:t>Last week, 07May:  </a:t>
            </a:r>
          </a:p>
          <a:p>
            <a:pPr lvl="1">
              <a:spcBef>
                <a:spcPts val="0"/>
              </a:spcBef>
              <a:buFont typeface="Arial" panose="020B0604020202020204" pitchFamily="34" charset="0"/>
              <a:buChar char="•"/>
            </a:pPr>
            <a:r>
              <a:rPr lang="en-US" sz="1200" dirty="0">
                <a:solidFill>
                  <a:schemeClr val="tx1"/>
                </a:solidFill>
              </a:rPr>
              <a:t>60 GHz call today.  Then more calls next week on preamble detection. </a:t>
            </a:r>
          </a:p>
          <a:p>
            <a:pPr lvl="1">
              <a:spcBef>
                <a:spcPts val="0"/>
              </a:spcBef>
              <a:buFont typeface="Arial" panose="020B0604020202020204" pitchFamily="34" charset="0"/>
              <a:buChar char="•"/>
            </a:pPr>
            <a:r>
              <a:rPr lang="en-US" sz="1200" dirty="0">
                <a:solidFill>
                  <a:schemeClr val="tx1"/>
                </a:solidFill>
              </a:rPr>
              <a:t>Still looking at Bran 106 in June, 5 days of calls.  </a:t>
            </a:r>
          </a:p>
          <a:p>
            <a:pPr lvl="1">
              <a:spcBef>
                <a:spcPts val="0"/>
              </a:spcBef>
              <a:buFont typeface="Arial" panose="020B0604020202020204" pitchFamily="34" charset="0"/>
              <a:buChar char="•"/>
            </a:pPr>
            <a:r>
              <a:rPr lang="en-US" sz="1200" dirty="0">
                <a:solidFill>
                  <a:schemeClr val="tx1"/>
                </a:solidFill>
              </a:rPr>
              <a:t>In general, watch for additional calls with so much going on. </a:t>
            </a:r>
          </a:p>
          <a:p>
            <a:pPr lvl="1">
              <a:spcBef>
                <a:spcPts val="0"/>
              </a:spcBef>
              <a:buFont typeface="Arial" panose="020B0604020202020204" pitchFamily="34" charset="0"/>
              <a:buChar char="•"/>
            </a:pPr>
            <a:r>
              <a:rPr lang="en-US" sz="1200" dirty="0">
                <a:solidFill>
                  <a:schemeClr val="tx1"/>
                </a:solidFill>
              </a:rPr>
              <a:t>Question  what is discussion on 60 GHz? </a:t>
            </a:r>
          </a:p>
          <a:p>
            <a:pPr lvl="2">
              <a:spcBef>
                <a:spcPts val="0"/>
              </a:spcBef>
              <a:buFont typeface="Arial" panose="020B0604020202020204" pitchFamily="34" charset="0"/>
              <a:buChar char="•"/>
            </a:pPr>
            <a:r>
              <a:rPr lang="en-US" sz="1200" dirty="0">
                <a:solidFill>
                  <a:schemeClr val="tx1"/>
                </a:solidFill>
              </a:rPr>
              <a:t>Getting feed back from E&amp;Y consultants and implementing that feedback.   </a:t>
            </a:r>
          </a:p>
          <a:p>
            <a:pPr lvl="3">
              <a:spcBef>
                <a:spcPts val="0"/>
              </a:spcBef>
              <a:buFont typeface="Arial" panose="020B0604020202020204" pitchFamily="34" charset="0"/>
              <a:buChar char="•"/>
            </a:pPr>
            <a:r>
              <a:rPr lang="en-US" sz="1100" dirty="0">
                <a:solidFill>
                  <a:schemeClr val="tx1"/>
                </a:solidFill>
              </a:rPr>
              <a:t>This is between 2</a:t>
            </a:r>
            <a:r>
              <a:rPr lang="en-US" sz="1100" baseline="30000" dirty="0">
                <a:solidFill>
                  <a:schemeClr val="tx1"/>
                </a:solidFill>
              </a:rPr>
              <a:t>nd</a:t>
            </a:r>
            <a:r>
              <a:rPr lang="en-US" sz="1100" dirty="0">
                <a:solidFill>
                  <a:schemeClr val="tx1"/>
                </a:solidFill>
              </a:rPr>
              <a:t> &amp; 3</a:t>
            </a:r>
            <a:r>
              <a:rPr lang="en-US" sz="1100" baseline="30000" dirty="0">
                <a:solidFill>
                  <a:schemeClr val="tx1"/>
                </a:solidFill>
              </a:rPr>
              <a:t>rd</a:t>
            </a:r>
            <a:r>
              <a:rPr lang="en-US" sz="1100" dirty="0">
                <a:solidFill>
                  <a:schemeClr val="tx1"/>
                </a:solidFill>
              </a:rPr>
              <a:t> consultant reviews, the  process for a Harmonized Standard now. </a:t>
            </a:r>
          </a:p>
          <a:p>
            <a:pPr marL="457200" lvl="1" indent="0">
              <a:spcBef>
                <a:spcPts val="0"/>
              </a:spcBef>
            </a:pPr>
            <a:endParaRPr lang="en-US" sz="7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Sophia-Antipolis, FR</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calls: 14May (today), 04June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to share today</a:t>
            </a:r>
            <a:endParaRPr lang="en-US" sz="1600" dirty="0"/>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200" dirty="0">
                <a:solidFill>
                  <a:schemeClr val="tx1"/>
                </a:solidFill>
              </a:rPr>
              <a:t>Last week, 07May:  </a:t>
            </a:r>
          </a:p>
          <a:p>
            <a:pPr lvl="1">
              <a:spcBef>
                <a:spcPts val="0"/>
              </a:spcBef>
              <a:buFont typeface="Arial" panose="020B0604020202020204" pitchFamily="34" charset="0"/>
              <a:buChar char="•"/>
            </a:pPr>
            <a:r>
              <a:rPr lang="en-US" sz="1200" dirty="0">
                <a:solidFill>
                  <a:schemeClr val="tx1"/>
                </a:solidFill>
              </a:rPr>
              <a:t>802.11 has rcvd the doc from TG-11, power limits on spatial streams.   </a:t>
            </a:r>
          </a:p>
          <a:p>
            <a:pPr lvl="2">
              <a:spcBef>
                <a:spcPts val="0"/>
              </a:spcBef>
              <a:buFont typeface="Arial" panose="020B0604020202020204" pitchFamily="34" charset="0"/>
              <a:buChar char="•"/>
            </a:pPr>
            <a:r>
              <a:rPr lang="en-US" sz="1200" dirty="0">
                <a:solidFill>
                  <a:schemeClr val="tx1"/>
                </a:solidFill>
              </a:rPr>
              <a:t>802.11 Co-Ex SC is reviewing the liaison.  See document 11-20/0706. </a:t>
            </a:r>
          </a:p>
          <a:p>
            <a:pPr>
              <a:spcBef>
                <a:spcPts val="0"/>
              </a:spcBef>
              <a:buFont typeface="Arial" panose="020B0604020202020204" pitchFamily="34" charset="0"/>
              <a:buChar char="•"/>
            </a:pPr>
            <a:endParaRPr lang="en-US" sz="11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next meeting #53, 27-29Apr20, </a:t>
            </a:r>
            <a:r>
              <a:rPr lang="en-US" sz="1400" b="0" dirty="0">
                <a:solidFill>
                  <a:schemeClr val="tx1"/>
                </a:solidFill>
              </a:rPr>
              <a:t>online; many calls over next weeks.</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May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48232</TotalTime>
  <Words>6036</Words>
  <Application>Microsoft Office PowerPoint</Application>
  <PresentationFormat>On-screen Show (4:3)</PresentationFormat>
  <Paragraphs>673</Paragraphs>
  <Slides>30</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9"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APAC Status</vt:lpstr>
      <vt:lpstr>ACMA 5-year spectrum Outlook </vt:lpstr>
      <vt:lpstr>FCC FNPRM 6 GHz</vt:lpstr>
      <vt:lpstr>General Discussion Items</vt:lpstr>
      <vt:lpstr>Actions Required</vt:lpstr>
      <vt:lpstr>Any Other Business</vt:lpstr>
      <vt:lpstr>Adjourn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2784</cp:revision>
  <cp:lastPrinted>1601-01-01T00:00:00Z</cp:lastPrinted>
  <dcterms:created xsi:type="dcterms:W3CDTF">2016-03-03T14:54:45Z</dcterms:created>
  <dcterms:modified xsi:type="dcterms:W3CDTF">2020-05-15T14:09:51Z</dcterms:modified>
</cp:coreProperties>
</file>