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03" r:id="rId10"/>
    <p:sldId id="606" r:id="rId11"/>
    <p:sldId id="608" r:id="rId12"/>
    <p:sldId id="677" r:id="rId13"/>
    <p:sldId id="669" r:id="rId14"/>
    <p:sldId id="675" r:id="rId15"/>
    <p:sldId id="678" r:id="rId16"/>
    <p:sldId id="674" r:id="rId17"/>
    <p:sldId id="650" r:id="rId18"/>
    <p:sldId id="498" r:id="rId19"/>
    <p:sldId id="402" r:id="rId20"/>
    <p:sldId id="403" r:id="rId21"/>
    <p:sldId id="673" r:id="rId22"/>
    <p:sldId id="679" r:id="rId23"/>
    <p:sldId id="672" r:id="rId24"/>
    <p:sldId id="671" r:id="rId25"/>
    <p:sldId id="664" r:id="rId26"/>
    <p:sldId id="663" r:id="rId27"/>
    <p:sldId id="652" r:id="rId28"/>
    <p:sldId id="549" r:id="rId29"/>
    <p:sldId id="425"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261" autoAdjust="0"/>
  </p:normalViewPr>
  <p:slideViewPr>
    <p:cSldViewPr>
      <p:cViewPr varScale="1">
        <p:scale>
          <a:sx n="104" d="100"/>
          <a:sy n="104" d="100"/>
        </p:scale>
        <p:origin x="126" y="16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35934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9342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Documents/se-45/58470/se45-20-info005_degradation-in-performance-study-for-rlans-on-uk-fixed-links" TargetMode="External"/><Relationship Id="rId5" Type="http://schemas.openxmlformats.org/officeDocument/2006/relationships/hyperlink" Target="https://cept.org/ecc/groups/ecc/wg-se/se-45/client/meeting-documents/file-history/?fid=58383"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2-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bit.ly/3aCaXA1__;!!F7jv3iA!kbqmG5u4ntF7GVC99EXHt7Ao_zgZWBPNTrv9hS7ABuXNzN5PnbDq9m_27A76f_RAl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6-00-0000-minutes-30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07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07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4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endParaRPr lang="en-US" sz="1200" dirty="0"/>
          </a:p>
        </p:txBody>
      </p:sp>
      <p:sp>
        <p:nvSpPr>
          <p:cNvPr id="3" name="Content Placeholder 2"/>
          <p:cNvSpPr>
            <a:spLocks noGrp="1"/>
          </p:cNvSpPr>
          <p:nvPr>
            <p:ph idx="1"/>
          </p:nvPr>
        </p:nvSpPr>
        <p:spPr>
          <a:xfrm>
            <a:off x="720213" y="1114792"/>
            <a:ext cx="8389938" cy="5473686"/>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11-13May20, Web-meeting</a:t>
            </a:r>
          </a:p>
          <a:p>
            <a:pPr lvl="1">
              <a:spcBef>
                <a:spcPts val="0"/>
              </a:spcBef>
              <a:buFont typeface="Arial" panose="020B0604020202020204" pitchFamily="34" charset="0"/>
              <a:buChar char="•"/>
            </a:pPr>
            <a:r>
              <a:rPr lang="en-US" sz="1600" dirty="0"/>
              <a:t>Will process report 316  coming up on 11may.  And will get to FM 57 that week.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3 weeks</a:t>
            </a:r>
            <a:endParaRPr lang="en-US" sz="1600" dirty="0"/>
          </a:p>
          <a:p>
            <a:pPr lvl="1">
              <a:spcBef>
                <a:spcPts val="0"/>
              </a:spcBef>
              <a:buFont typeface="Arial" panose="020B0604020202020204" pitchFamily="34" charset="0"/>
              <a:buChar char="•"/>
            </a:pPr>
            <a:r>
              <a:rPr lang="en-US" sz="1600" b="1" dirty="0"/>
              <a:t>SE45 back on remission. </a:t>
            </a:r>
          </a:p>
          <a:p>
            <a:pPr lvl="1">
              <a:buFont typeface="Arial" panose="020B0604020202020204" pitchFamily="34" charset="0"/>
              <a:buChar char="•"/>
            </a:pPr>
            <a:r>
              <a:rPr lang="en-US" sz="1600" dirty="0"/>
              <a:t>From last week (30 April): </a:t>
            </a:r>
          </a:p>
          <a:p>
            <a:pPr lvl="2">
              <a:spcBef>
                <a:spcPts val="0"/>
              </a:spcBef>
              <a:buFont typeface="Arial" panose="020B0604020202020204" pitchFamily="34" charset="0"/>
              <a:buChar char="•"/>
            </a:pPr>
            <a:r>
              <a:rPr lang="en-US" sz="1400" dirty="0"/>
              <a:t>Completed its work and just attached the Sweden analysis, </a:t>
            </a:r>
            <a:r>
              <a:rPr lang="en-US" sz="1400" dirty="0">
                <a:solidFill>
                  <a:srgbClr val="68205F"/>
                </a:solidFill>
                <a:hlinkClick r:id="rId5"/>
              </a:rPr>
              <a:t>SE45(20)011A2R1</a:t>
            </a:r>
            <a:r>
              <a:rPr lang="en-US" sz="1400" dirty="0">
                <a:solidFill>
                  <a:srgbClr val="68205F"/>
                </a:solidFill>
              </a:rPr>
              <a:t>,</a:t>
            </a:r>
            <a:r>
              <a:rPr lang="en-US" sz="1400" dirty="0"/>
              <a:t> to ECC Report 316 for submitting to WGSE, 11-15May.  </a:t>
            </a:r>
            <a:r>
              <a:rPr lang="en-US" sz="1400" dirty="0">
                <a:solidFill>
                  <a:srgbClr val="C00000"/>
                </a:solidFill>
              </a:rPr>
              <a:t>WGSE has only one day to turn into FM57.</a:t>
            </a:r>
            <a:r>
              <a:rPr lang="en-US" sz="1400" dirty="0"/>
              <a:t>  </a:t>
            </a:r>
          </a:p>
          <a:p>
            <a:pPr lvl="3">
              <a:spcBef>
                <a:spcPts val="0"/>
              </a:spcBef>
              <a:buFont typeface="Arial" panose="020B0604020202020204" pitchFamily="34" charset="0"/>
              <a:buChar char="•"/>
            </a:pPr>
            <a:r>
              <a:rPr lang="en-US" sz="1200" dirty="0"/>
              <a:t>P2108 on clutter is controversial.  	 So what clutter to consider?  Chair of FM57 end of SE45 call, let there be clutter.   Considering clutter makes the band usable. </a:t>
            </a:r>
          </a:p>
          <a:p>
            <a:pPr lvl="2">
              <a:spcBef>
                <a:spcPts val="0"/>
              </a:spcBef>
              <a:buFont typeface="Arial" panose="020B0604020202020204" pitchFamily="34" charset="0"/>
              <a:buChar char="•"/>
            </a:pPr>
            <a:r>
              <a:rPr lang="en-US" sz="1400" dirty="0"/>
              <a:t>UK  fixed links short-term sharing studies proposed for an input doc to WGSE, </a:t>
            </a:r>
            <a:r>
              <a:rPr lang="en-US" sz="1400" u="sng" dirty="0">
                <a:hlinkClick r:id="rId6"/>
              </a:rPr>
              <a:t>SE45(20)Info005</a:t>
            </a:r>
            <a:r>
              <a:rPr lang="en-US" sz="1400" dirty="0"/>
              <a:t>.   (Who has best study is up to WGSE).</a:t>
            </a:r>
          </a:p>
          <a:p>
            <a:pPr marL="457200" lvl="1" indent="0"/>
            <a:endParaRPr lang="en-US" sz="1400" dirty="0"/>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7"/>
              </a:rPr>
              <a:t>&lt;WGFM&gt;</a:t>
            </a:r>
            <a:r>
              <a:rPr lang="en-US" altLang="en-US" sz="1600" b="0" dirty="0"/>
              <a:t> </a:t>
            </a:r>
            <a:r>
              <a:rPr lang="en-US" altLang="en-US" sz="1600" dirty="0"/>
              <a:t>next meeting #96, 08-12June20,  on-line</a:t>
            </a:r>
          </a:p>
          <a:p>
            <a:pPr lvl="1">
              <a:spcBef>
                <a:spcPts val="0"/>
              </a:spcBef>
              <a:buFont typeface="Arial" panose="020B0604020202020204" pitchFamily="34" charset="0"/>
              <a:buChar char="•"/>
            </a:pPr>
            <a:r>
              <a:rPr lang="en-US" altLang="en-US" sz="1600" dirty="0"/>
              <a:t>ECC Report 316 has to be good for 08-12 June call. </a:t>
            </a:r>
          </a:p>
          <a:p>
            <a:pPr lvl="1">
              <a:spcBef>
                <a:spcPts val="0"/>
              </a:spcBef>
              <a:buFont typeface="Arial" panose="020B0604020202020204" pitchFamily="34" charset="0"/>
              <a:buChar char="•"/>
            </a:pPr>
            <a:r>
              <a:rPr lang="en-US" altLang="en-US" sz="1600" dirty="0"/>
              <a:t>For Report B need to get the regulatory language correct. </a:t>
            </a:r>
            <a:endParaRPr 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8"/>
              </a:rPr>
              <a:t>&lt;FM57&gt;</a:t>
            </a:r>
            <a:r>
              <a:rPr lang="en-US" altLang="en-US" sz="1600" b="0" dirty="0"/>
              <a:t>  </a:t>
            </a:r>
            <a:r>
              <a:rPr lang="en-US" sz="1600" dirty="0"/>
              <a:t>next meeting #10, 12-15May20, online only</a:t>
            </a:r>
            <a:endParaRPr lang="en-US" sz="1400" dirty="0"/>
          </a:p>
          <a:p>
            <a:pPr lvl="1">
              <a:spcBef>
                <a:spcPts val="0"/>
              </a:spcBef>
              <a:buFont typeface="Arial" panose="020B0604020202020204" pitchFamily="34" charset="0"/>
              <a:buChar char="•"/>
            </a:pPr>
            <a:r>
              <a:rPr lang="en-US" sz="1600" dirty="0"/>
              <a:t> Once report B is done, then to WGFM later in May, then to ECC. </a:t>
            </a:r>
          </a:p>
          <a:p>
            <a:pPr lvl="1">
              <a:buFont typeface="Arial" panose="020B0604020202020204" pitchFamily="34" charset="0"/>
              <a:buChar char="•"/>
            </a:pPr>
            <a:endParaRPr lang="en-GB" alt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buFont typeface="Arial" panose="020B0604020202020204" pitchFamily="34" charset="0"/>
              <a:buChar char="•"/>
            </a:pPr>
            <a:r>
              <a:rPr lang="en-US" sz="1800" b="0" dirty="0"/>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600" b="0" dirty="0">
                <a:solidFill>
                  <a:schemeClr val="tx1"/>
                </a:solidFill>
              </a:rPr>
              <a:t>Nothing to share today </a:t>
            </a:r>
          </a:p>
          <a:p>
            <a:pPr>
              <a:buFont typeface="Arial" panose="020B0604020202020204" pitchFamily="34" charset="0"/>
              <a:buChar char="•"/>
            </a:pPr>
            <a:r>
              <a:rPr lang="en-US" sz="1800" b="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674298" y="776994"/>
            <a:ext cx="8401238" cy="5613843"/>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on .18 mentor: </a:t>
            </a:r>
          </a:p>
          <a:p>
            <a:pPr lvl="1">
              <a:spcBef>
                <a:spcPts val="0"/>
              </a:spcBef>
              <a:buFont typeface="Arial" panose="020B0604020202020204" pitchFamily="34" charset="0"/>
              <a:buChar char="•"/>
            </a:pPr>
            <a:r>
              <a:rPr lang="en-US" sz="1200" dirty="0">
                <a:hlinkClick r:id="rId3"/>
              </a:rPr>
              <a:t>https://mentor.ieee.org/802.18/dcn/20/18-20-0061-00-0000-itu-ahg-recommended-edits-to-m-1450-5.docx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https://mentor.ieee.org/802.18/dcn/20/18-20-0060-00-0000-itu-ahg-recommended-edits-to-m-1801-2.docx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marL="457200" lvl="1" indent="0">
              <a:spcBef>
                <a:spcPts val="0"/>
              </a:spcBef>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Setting some dates so ready for LMSC teleconference 02June.</a:t>
            </a:r>
          </a:p>
          <a:p>
            <a:pPr lvl="1">
              <a:spcBef>
                <a:spcPts val="0"/>
              </a:spcBef>
              <a:buFont typeface="Arial" panose="020B0604020202020204" pitchFamily="34" charset="0"/>
              <a:buChar char="•"/>
            </a:pPr>
            <a:endParaRPr lang="en-US" sz="1600" b="1" dirty="0">
              <a:solidFill>
                <a:schemeClr val="tx1"/>
              </a:solidFill>
            </a:endParaRPr>
          </a:p>
          <a:p>
            <a:pPr lvl="1">
              <a:spcBef>
                <a:spcPts val="0"/>
              </a:spcBef>
              <a:buFont typeface="Arial" panose="020B0604020202020204" pitchFamily="34" charset="0"/>
              <a:buChar char="•"/>
            </a:pPr>
            <a:r>
              <a:rPr lang="en-US" sz="1600" b="1" dirty="0">
                <a:solidFill>
                  <a:schemeClr val="tx1"/>
                </a:solidFill>
              </a:rPr>
              <a:t>Last input 30 April to the author, no input was seen. </a:t>
            </a:r>
          </a:p>
          <a:p>
            <a:pPr lvl="1">
              <a:spcBef>
                <a:spcPts val="0"/>
              </a:spcBef>
              <a:buFont typeface="Arial" panose="020B0604020202020204" pitchFamily="34" charset="0"/>
              <a:buChar char="•"/>
            </a:pPr>
            <a:r>
              <a:rPr lang="en-US" sz="1600" dirty="0">
                <a:solidFill>
                  <a:schemeClr val="tx1"/>
                </a:solidFill>
              </a:rPr>
              <a:t>Plan was to vote today, will discuss if ready.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25Mar20,  Current plan:</a:t>
            </a:r>
          </a:p>
          <a:p>
            <a:pPr lvl="1">
              <a:spcBef>
                <a:spcPts val="0"/>
              </a:spcBef>
              <a:buFont typeface="Arial" panose="020B0604020202020204" pitchFamily="34" charset="0"/>
              <a:buChar char="•"/>
            </a:pPr>
            <a:r>
              <a:rPr lang="en-US" sz="1400" b="0" dirty="0">
                <a:solidFill>
                  <a:schemeClr val="bg1">
                    <a:lumMod val="75000"/>
                  </a:schemeClr>
                </a:solidFill>
              </a:rPr>
              <a:t>Submission of 802.11 ITU AHG recommendations to 802.11 &amp; </a:t>
            </a:r>
            <a:r>
              <a:rPr lang="en-US" sz="1400" dirty="0">
                <a:solidFill>
                  <a:schemeClr val="bg1">
                    <a:lumMod val="75000"/>
                  </a:schemeClr>
                </a:solidFill>
              </a:rPr>
              <a:t>.</a:t>
            </a:r>
            <a:r>
              <a:rPr lang="en-US" sz="1400" b="0" dirty="0">
                <a:solidFill>
                  <a:schemeClr val="bg1">
                    <a:lumMod val="75000"/>
                  </a:schemeClr>
                </a:solidFill>
              </a:rPr>
              <a:t>18 after 30Mar meeting</a:t>
            </a:r>
          </a:p>
          <a:p>
            <a:pPr lvl="1">
              <a:spcBef>
                <a:spcPts val="0"/>
              </a:spcBef>
              <a:buFont typeface="Arial" panose="020B0604020202020204" pitchFamily="34" charset="0"/>
              <a:buChar char="•"/>
            </a:pPr>
            <a:r>
              <a:rPr lang="en-US" sz="1400" b="0" dirty="0">
                <a:solidFill>
                  <a:schemeClr val="bg1">
                    <a:lumMod val="75000"/>
                  </a:schemeClr>
                </a:solidFill>
              </a:rPr>
              <a:t>Presenting to 802.18 in detail after 30Mar. </a:t>
            </a:r>
          </a:p>
          <a:p>
            <a:pPr lvl="1">
              <a:spcBef>
                <a:spcPts val="0"/>
              </a:spcBef>
              <a:buFont typeface="Arial" panose="020B0604020202020204" pitchFamily="34" charset="0"/>
              <a:buChar char="•"/>
            </a:pPr>
            <a:r>
              <a:rPr lang="en-US" sz="1400" b="0" dirty="0"/>
              <a:t>802.18 to ask for EC Approval for submission to WP 5A</a:t>
            </a:r>
          </a:p>
          <a:p>
            <a:pPr lvl="2">
              <a:spcBef>
                <a:spcPts val="0"/>
              </a:spcBef>
              <a:buFont typeface="Arial" panose="020B0604020202020204" pitchFamily="34" charset="0"/>
              <a:buChar char="•"/>
            </a:pPr>
            <a:r>
              <a:rPr lang="en-US" sz="1200" b="0" dirty="0"/>
              <a:t>Approve in .18 in May, at latest.</a:t>
            </a:r>
          </a:p>
          <a:p>
            <a:pPr lvl="2">
              <a:spcBef>
                <a:spcPts val="0"/>
              </a:spcBef>
              <a:buFont typeface="Arial" panose="020B0604020202020204" pitchFamily="34" charset="0"/>
              <a:buChar char="•"/>
            </a:pPr>
            <a:r>
              <a:rPr lang="en-US" sz="1200" dirty="0"/>
              <a:t>Goal is 02</a:t>
            </a:r>
            <a:r>
              <a:rPr lang="en-US" sz="1200" b="0" dirty="0"/>
              <a:t>Jun20 EC meeting for IEEE 802 approval</a:t>
            </a:r>
          </a:p>
          <a:p>
            <a:pPr lvl="1">
              <a:spcBef>
                <a:spcPts val="0"/>
              </a:spcBef>
              <a:buFont typeface="Arial" panose="020B0604020202020204" pitchFamily="34" charset="0"/>
              <a:buChar char="•"/>
            </a:pPr>
            <a:r>
              <a:rPr lang="en-US" sz="1400" b="0" dirty="0"/>
              <a:t>Working Party 5A Meeting (DELAYED), now meeting dates are: 20-30 July 2020</a:t>
            </a:r>
          </a:p>
          <a:p>
            <a:pPr lvl="1">
              <a:spcBef>
                <a:spcPts val="0"/>
              </a:spcBef>
              <a:buFont typeface="Arial" panose="020B0604020202020204" pitchFamily="34" charset="0"/>
              <a:buChar char="•"/>
            </a:pPr>
            <a:r>
              <a:rPr lang="en-US" sz="1400" b="0" dirty="0"/>
              <a:t>Deadline for contributions16:00 hours UTC: Monday, 13 July 2020</a:t>
            </a:r>
          </a:p>
          <a:p>
            <a:pPr lvl="2">
              <a:spcBef>
                <a:spcPts val="0"/>
              </a:spcBef>
              <a:buFont typeface="Arial" panose="020B0604020202020204" pitchFamily="34" charset="0"/>
              <a:buChar char="•"/>
            </a:pPr>
            <a:r>
              <a:rPr lang="en-US" sz="1200" dirty="0"/>
              <a:t>Plan to have ITU liaison upload to ITU-R WP5A, 1</a:t>
            </a:r>
            <a:r>
              <a:rPr lang="en-US" sz="1200" baseline="30000" dirty="0"/>
              <a:t>st</a:t>
            </a:r>
            <a:r>
              <a:rPr lang="en-US" sz="1200" dirty="0"/>
              <a:t> week of July </a:t>
            </a:r>
            <a:endParaRPr lang="en-US" sz="1200" b="0" dirty="0"/>
          </a:p>
          <a:p>
            <a:pPr lvl="1">
              <a:spcBef>
                <a:spcPts val="0"/>
              </a:spcBef>
              <a:buFont typeface="Arial" panose="020B0604020202020204" pitchFamily="34" charset="0"/>
              <a:buChar char="•"/>
            </a:pPr>
            <a:r>
              <a:rPr lang="en-US" sz="14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7391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https://mentor.ieee.org/802.18/dcn/20/18-20-0061-02-0000-itu-ahg-recommended-edits-to-m-1450-5.docx</a:t>
            </a:r>
            <a:r>
              <a:rPr lang="en-US" sz="1800" b="0" dirty="0"/>
              <a:t> and </a:t>
            </a:r>
            <a:r>
              <a:rPr lang="en-US" sz="1800" b="0" dirty="0">
                <a:hlinkClick r:id="rId4"/>
              </a:rPr>
              <a:t>https://mentor.ieee.org/802.18/dcn/20/18-20-0060-02-0000-itu-ahg-recommended-edits-to-m-1801-2.docx</a:t>
            </a:r>
            <a:r>
              <a:rPr lang="en-US" sz="1800" b="0" dirty="0"/>
              <a:t>  for ITU-R M.1450 and M.1801 updates,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Hassan Y. (Intel) 	</a:t>
            </a:r>
          </a:p>
          <a:p>
            <a:pPr lvl="1"/>
            <a:r>
              <a:rPr lang="en-US" altLang="en-US" sz="1600" b="1" dirty="0"/>
              <a:t>Seconded by:  	Dorothy S. (HPE)</a:t>
            </a:r>
          </a:p>
          <a:p>
            <a:pPr lvl="1"/>
            <a:r>
              <a:rPr lang="en-US" altLang="en-US" sz="1600" b="1" dirty="0"/>
              <a:t>Discussion?	none</a:t>
            </a:r>
          </a:p>
          <a:p>
            <a:pPr lvl="1"/>
            <a:r>
              <a:rPr lang="en-US" altLang="en-US" sz="1600" b="1" dirty="0">
                <a:solidFill>
                  <a:schemeClr val="tx1"/>
                </a:solidFill>
              </a:rPr>
              <a:t>Vote:  		_13_Y   /  _0__N   /  _0__A </a:t>
            </a:r>
          </a:p>
          <a:p>
            <a:pPr lvl="1"/>
            <a:endParaRPr lang="en-US" altLang="en-US" sz="1600" b="1" dirty="0">
              <a:solidFill>
                <a:schemeClr val="tx1"/>
              </a:solidFill>
            </a:endParaRPr>
          </a:p>
          <a:p>
            <a:pPr lvl="1"/>
            <a:r>
              <a:rPr lang="en-US" altLang="en-US" sz="1600" b="1" dirty="0">
                <a:solidFill>
                  <a:schemeClr val="tx1"/>
                </a:solidFill>
              </a:rPr>
              <a:t>Voters:   Vijay, Rolf, Peter, jay, </a:t>
            </a:r>
            <a:r>
              <a:rPr lang="en-US" altLang="en-US" sz="1600" b="1" dirty="0" err="1">
                <a:solidFill>
                  <a:schemeClr val="tx1"/>
                </a:solidFill>
              </a:rPr>
              <a:t>TimJ</a:t>
            </a:r>
            <a:r>
              <a:rPr lang="en-US" altLang="en-US" sz="1600" b="1" dirty="0">
                <a:solidFill>
                  <a:schemeClr val="tx1"/>
                </a:solidFill>
              </a:rPr>
              <a:t>, Vincent, Carl, </a:t>
            </a:r>
            <a:r>
              <a:rPr lang="en-US" altLang="en-US" sz="1600" b="1" dirty="0" err="1">
                <a:solidFill>
                  <a:schemeClr val="tx1"/>
                </a:solidFill>
              </a:rPr>
              <a:t>JohnK</a:t>
            </a:r>
            <a:r>
              <a:rPr lang="en-US" altLang="en-US" sz="1600" b="1" dirty="0">
                <a:solidFill>
                  <a:schemeClr val="tx1"/>
                </a:solidFill>
              </a:rPr>
              <a:t>, Stuart, </a:t>
            </a:r>
            <a:r>
              <a:rPr lang="en-US" altLang="en-US" sz="1600" b="1" dirty="0" err="1">
                <a:solidFill>
                  <a:schemeClr val="tx1"/>
                </a:solidFill>
              </a:rPr>
              <a:t>MikeL</a:t>
            </a:r>
            <a:r>
              <a:rPr lang="en-US" altLang="en-US" sz="1600" b="1" dirty="0">
                <a:solidFill>
                  <a:schemeClr val="tx1"/>
                </a:solidFill>
              </a:rPr>
              <a:t>, Paul, Dorothy, Hassan.</a:t>
            </a:r>
          </a:p>
          <a:p>
            <a:pPr lvl="1"/>
            <a:r>
              <a:rPr lang="en-US" altLang="en-US" sz="1600" b="1" dirty="0">
                <a:solidFill>
                  <a:schemeClr val="tx1"/>
                </a:solidFill>
              </a:rPr>
              <a:t>Motion - Passes</a:t>
            </a:r>
          </a:p>
          <a:p>
            <a:pPr lvl="1"/>
            <a:r>
              <a:rPr lang="en-US" altLang="en-US" sz="1600" b="1" dirty="0">
                <a:solidFill>
                  <a:schemeClr val="tx1"/>
                </a:solidFill>
              </a:rPr>
              <a:t>_18_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Preceding: </a:t>
            </a:r>
          </a:p>
          <a:p>
            <a:pPr lvl="1">
              <a:buFont typeface="Arial" panose="020B0604020202020204" pitchFamily="34" charset="0"/>
              <a:buChar char="•"/>
            </a:pP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p>
          <a:p>
            <a:pPr lvl="1">
              <a:buFont typeface="Arial" panose="020B0604020202020204" pitchFamily="34" charset="0"/>
              <a:buChar char="•"/>
            </a:pPr>
            <a:r>
              <a:rPr lang="en-US" sz="1600" dirty="0">
                <a:hlinkClick r:id="rId5"/>
              </a:rPr>
              <a:t>https://mentor.ieee.org/802.18/dcn/20/18-20-0062-</a:t>
            </a:r>
            <a:r>
              <a:rPr lang="en-US" sz="1600" dirty="0">
                <a:highlight>
                  <a:srgbClr val="00FFFF"/>
                </a:highlight>
                <a:hlinkClick r:id="rId5"/>
              </a:rPr>
              <a:t>01</a:t>
            </a:r>
            <a:r>
              <a:rPr lang="en-US" sz="1600" dirty="0">
                <a:hlinkClick r:id="rId5"/>
              </a:rPr>
              <a:t>-0000-fcc-r-o-fnprm-promoting-unlicensed-use-of-the-6ghz-band-et-18-295.docx</a:t>
            </a:r>
            <a:r>
              <a:rPr lang="en-US" sz="1600" dirty="0"/>
              <a:t> </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Nothing brought up today</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For a reasonable review, need a full meeting.  </a:t>
            </a:r>
          </a:p>
          <a:p>
            <a:pPr lvl="1">
              <a:buFont typeface="Arial" panose="020B0604020202020204" pitchFamily="34" charset="0"/>
              <a:buChar char="•"/>
            </a:pPr>
            <a:r>
              <a:rPr lang="en-US" sz="1600" dirty="0"/>
              <a:t>Goal then to have the next teleconference or two or three to be focused on this.  </a:t>
            </a:r>
          </a:p>
          <a:p>
            <a:pPr lvl="1">
              <a:buFont typeface="Arial" panose="020B0604020202020204" pitchFamily="34" charset="0"/>
              <a:buChar char="•"/>
            </a:pPr>
            <a:r>
              <a:rPr lang="en-US" sz="1600" dirty="0"/>
              <a:t>No comment due date yet, though may need to consider ad </a:t>
            </a:r>
            <a:r>
              <a:rPr lang="en-US" sz="1600" dirty="0" err="1"/>
              <a:t>hocs</a:t>
            </a:r>
            <a:r>
              <a:rPr lang="en-US" sz="1600" dirty="0"/>
              <a:t>, when appropriate. ….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8456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IEEE 802 Public Outreach / NPRM on 5.9 GHz, SC Chair wants to stay focused on document and not personalize.</a:t>
            </a:r>
          </a:p>
          <a:p>
            <a:pPr marL="685800" lvl="1">
              <a:buFont typeface="Arial" panose="020B0604020202020204" pitchFamily="34" charset="0"/>
              <a:buChar char="•"/>
            </a:pPr>
            <a:r>
              <a:rPr lang="en-US" sz="1600" dirty="0"/>
              <a:t>@IEEE802 reply to FCC on use of the 5.9 GHz Band may be found at </a:t>
            </a:r>
            <a:r>
              <a:rPr lang="en-US" sz="1600" u="sng" dirty="0">
                <a:hlinkClick r:id="rId3"/>
              </a:rPr>
              <a:t>https://bit.ly/3aCaXA1</a:t>
            </a:r>
            <a:r>
              <a:rPr lang="en-US" sz="1600" u="sng" dirty="0"/>
              <a:t> - </a:t>
            </a:r>
            <a:r>
              <a:rPr lang="en-US" sz="1600" dirty="0"/>
              <a:t>endorsing IEEE Std 802.11-based DSRC as best suited for V2X. </a:t>
            </a:r>
          </a:p>
          <a:p>
            <a:pPr marL="285750" indent="-285750">
              <a:buFont typeface="Arial" panose="020B0604020202020204" pitchFamily="34" charset="0"/>
              <a:buChar char="•"/>
            </a:pPr>
            <a:r>
              <a:rPr lang="en-US" sz="1800" b="0" dirty="0"/>
              <a:t> Any one open to help out on the Public Outreach Standing Committee for 802.18? </a:t>
            </a:r>
          </a:p>
          <a:p>
            <a:pPr lvl="2">
              <a:buFont typeface="Arial" panose="020B0604020202020204" pitchFamily="34" charset="0"/>
              <a:buChar char="•"/>
            </a:pPr>
            <a:endParaRPr lang="en-US" sz="2000" dirty="0"/>
          </a:p>
          <a:p>
            <a:pPr>
              <a:buFont typeface="Arial" panose="020B0604020202020204" pitchFamily="34" charset="0"/>
              <a:buChar char="•"/>
            </a:pPr>
            <a:r>
              <a:rPr lang="en-US" sz="1800" dirty="0"/>
              <a:t>RR-TAG/802.18 new calendar in the works.</a:t>
            </a:r>
          </a:p>
          <a:p>
            <a:pPr>
              <a:buFont typeface="Arial" panose="020B0604020202020204" pitchFamily="34" charset="0"/>
              <a:buChar char="•"/>
            </a:pPr>
            <a:r>
              <a:rPr lang="en-US" sz="1600" dirty="0"/>
              <a:t>LMSC working on a new overall IEEE 802 calendar, it is sill in a temporary spot  (under 802.16):   </a:t>
            </a:r>
            <a:r>
              <a:rPr lang="en-US" sz="1600" dirty="0">
                <a:hlinkClick r:id="rId4"/>
              </a:rPr>
              <a:t>http://ieee802.org/16/cal-temp.html</a:t>
            </a:r>
            <a:r>
              <a:rPr lang="en-US" sz="1600" dirty="0"/>
              <a:t> </a:t>
            </a:r>
          </a:p>
          <a:p>
            <a:pPr lvl="1">
              <a:buFont typeface="Arial" panose="020B0604020202020204" pitchFamily="34" charset="0"/>
              <a:buChar char="•"/>
            </a:pPr>
            <a:r>
              <a:rPr lang="en-US" sz="1400" dirty="0"/>
              <a:t>Top right corner there is drop down and can get to 802.18 only, in the different views. </a:t>
            </a:r>
          </a:p>
          <a:p>
            <a:pPr lvl="1">
              <a:buFont typeface="Arial" panose="020B0604020202020204" pitchFamily="34" charset="0"/>
              <a:buChar char="•"/>
            </a:pPr>
            <a:r>
              <a:rPr lang="en-US" sz="1400" dirty="0"/>
              <a:t>Or at the bottom is a link to the focused 802.18 calendar used. </a:t>
            </a:r>
          </a:p>
          <a:p>
            <a:pPr lvl="2">
              <a:buFont typeface="Arial" panose="020B0604020202020204" pitchFamily="34" charset="0"/>
              <a:buChar char="•"/>
            </a:pPr>
            <a:r>
              <a:rPr lang="en-US" sz="1400" dirty="0">
                <a:hlinkClick r:id="rId5"/>
              </a:rPr>
              <a:t>IEEE 802.18 WG Calendar (tentative)</a:t>
            </a:r>
            <a:endParaRPr lang="en-US" sz="1400" dirty="0"/>
          </a:p>
          <a:p>
            <a:pPr lvl="1">
              <a:buFont typeface="Arial" panose="020B0604020202020204" pitchFamily="34" charset="0"/>
              <a:buChar char="•"/>
            </a:pPr>
            <a:r>
              <a:rPr lang="en-US" sz="1400" dirty="0"/>
              <a:t>Which is also on the 802.18 home page now. </a:t>
            </a:r>
          </a:p>
          <a:p>
            <a:pPr lvl="2">
              <a:buFont typeface="Arial" panose="020B0604020202020204" pitchFamily="34" charset="0"/>
              <a:buChar char="•"/>
            </a:pPr>
            <a:r>
              <a:rPr lang="en-US" sz="1400" b="1" dirty="0">
                <a:solidFill>
                  <a:schemeClr val="accent5">
                    <a:lumMod val="75000"/>
                  </a:schemeClr>
                </a:solidFill>
              </a:rPr>
              <a:t>Schedule of Teleconferences and Face to Faces:  </a:t>
            </a:r>
            <a:br>
              <a:rPr lang="en-US" sz="1400" b="1" dirty="0">
                <a:solidFill>
                  <a:schemeClr val="accent5">
                    <a:lumMod val="75000"/>
                  </a:schemeClr>
                </a:solidFill>
              </a:rPr>
            </a:br>
            <a:r>
              <a:rPr lang="en-US" sz="1400" u="sng" dirty="0">
                <a:hlinkClick r:id="rId5"/>
              </a:rPr>
              <a:t>&lt;&lt;click here for full calendar&gt;&gt;</a:t>
            </a:r>
            <a:r>
              <a:rPr lang="en-US" sz="1400" b="1" dirty="0"/>
              <a:t> select meeting, go to more details near bottom</a:t>
            </a: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Chair,  editorial on last week’s minutes and send to list server about new call in starting next week.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3GPP meetings until end of August are all on-line.</a:t>
            </a:r>
          </a:p>
          <a:p>
            <a:pPr marL="285750" indent="-285750">
              <a:buFont typeface="Arial" panose="020B0604020202020204" pitchFamily="34" charset="0"/>
              <a:buChar char="•"/>
            </a:pPr>
            <a:r>
              <a:rPr lang="en-US" sz="1800" b="0" dirty="0">
                <a:solidFill>
                  <a:schemeClr val="tx1"/>
                </a:solidFill>
              </a:rPr>
              <a:t>Next week will have the 2-month APAC update.         </a:t>
            </a:r>
          </a:p>
          <a:p>
            <a:pPr marL="285750" indent="-285750">
              <a:buFont typeface="Arial" panose="020B0604020202020204" pitchFamily="34" charset="0"/>
              <a:buChar char="•"/>
            </a:pPr>
            <a:r>
              <a:rPr lang="en-US" sz="1800" b="0" dirty="0">
                <a:solidFill>
                  <a:schemeClr val="tx1"/>
                </a:solidFill>
              </a:rPr>
              <a:t>18 in attendance,    13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14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b="0" u="sng" dirty="0">
                <a:hlinkClick r:id="rId3"/>
              </a:rPr>
              <a:t>http://ieee802.org/802tele_calendar.html</a:t>
            </a:r>
            <a:endParaRPr lang="en-US" sz="1400" b="0" u="sng" dirty="0"/>
          </a:p>
          <a:p>
            <a:pPr lvl="1">
              <a:buFont typeface="Arial" panose="020B0604020202020204" pitchFamily="34" charset="0"/>
              <a:buChar char="•"/>
            </a:pPr>
            <a:endParaRPr lang="en-US" sz="1800" b="1" u="sng" dirty="0">
              <a:solidFill>
                <a:schemeClr val="accent1">
                  <a:lumMod val="50000"/>
                </a:schemeClr>
              </a:solidFill>
            </a:endParaRPr>
          </a:p>
          <a:p>
            <a:pPr lvl="1">
              <a:buFont typeface="Arial" panose="020B0604020202020204" pitchFamily="34" charset="0"/>
              <a:buChar char="•"/>
            </a:pPr>
            <a:r>
              <a:rPr lang="en-US" sz="1800" b="1" u="sng" dirty="0">
                <a:solidFill>
                  <a:schemeClr val="accent1">
                    <a:lumMod val="50000"/>
                  </a:schemeClr>
                </a:solidFill>
              </a:rPr>
              <a:t>Starting 14 May, there will be a new call-in, using the IEEE Seat 4 </a:t>
            </a:r>
            <a:r>
              <a:rPr lang="en-US" sz="1800" b="1" u="sng" dirty="0" err="1">
                <a:solidFill>
                  <a:schemeClr val="accent1">
                    <a:lumMod val="50000"/>
                  </a:schemeClr>
                </a:solidFill>
              </a:rPr>
              <a:t>webex</a:t>
            </a:r>
            <a:endParaRPr lang="en-US" sz="1800" b="1" u="sng" dirty="0">
              <a:solidFill>
                <a:schemeClr val="accent1">
                  <a:lumMod val="50000"/>
                </a:schemeClr>
              </a:solidFill>
            </a:endParaRPr>
          </a:p>
          <a:p>
            <a:pPr lvl="2">
              <a:buFont typeface="Arial" panose="020B0604020202020204" pitchFamily="34" charset="0"/>
              <a:buChar char="•"/>
            </a:pPr>
            <a:r>
              <a:rPr lang="en-US" sz="1400" b="0" dirty="0">
                <a:solidFill>
                  <a:schemeClr val="tx1"/>
                </a:solidFill>
              </a:rPr>
              <a:t>From the calendars, select meeting, then go to ‘more details’ at the bottom, to get to active link. </a:t>
            </a:r>
          </a:p>
          <a:p>
            <a:pPr lvl="2">
              <a:buFont typeface="Arial" panose="020B0604020202020204" pitchFamily="34" charset="0"/>
              <a:buChar char="•"/>
            </a:pPr>
            <a:r>
              <a:rPr lang="en-US" sz="1400" dirty="0">
                <a:solidFill>
                  <a:schemeClr val="tx1"/>
                </a:solidFill>
              </a:rPr>
              <a:t>Or, on the .18 web page or in the next call-in doc</a:t>
            </a:r>
            <a:r>
              <a:rPr lang="en-US" sz="1400" dirty="0"/>
              <a:t>18-16-0038r15, </a:t>
            </a:r>
            <a:r>
              <a:rPr lang="en-US" sz="1400" b="1" u="sng" dirty="0"/>
              <a:t>or a backup slide here. </a:t>
            </a:r>
            <a:endParaRPr lang="en-US" sz="1400" b="1" u="sng"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15:45et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13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13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a:t>
            </a:r>
            <a:r>
              <a:rPr lang="en-US" sz="1400"/>
              <a:t>change md-August 2020, </a:t>
            </a:r>
            <a:r>
              <a:rPr lang="en-US" sz="1400" dirty="0"/>
              <a:t>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07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07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07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07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Peter_____</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How to handle no July face to face</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ITU-R M.1450/M.1801 submissions</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Last inputs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Latest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Public Visibility FCC NPRM on 5.9 GHz</a:t>
            </a:r>
            <a:endParaRPr lang="en-US" alt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Working on updated IEEE 802 calendars</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6"/>
            <a:ext cx="8458201" cy="5940427"/>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400" u="sng" dirty="0"/>
              <a:t>Motion:</a:t>
            </a:r>
            <a:r>
              <a:rPr lang="en-US" altLang="en-US" sz="1400" dirty="0"/>
              <a:t> To approve the agenda as presented on previous slide</a:t>
            </a:r>
          </a:p>
          <a:p>
            <a:pPr>
              <a:spcBef>
                <a:spcPts val="0"/>
              </a:spcBef>
            </a:pPr>
            <a:r>
              <a:rPr lang="en-US" altLang="en-US" sz="1400" b="1" dirty="0"/>
              <a:t>	</a:t>
            </a:r>
            <a:r>
              <a:rPr lang="en-US" altLang="en-US" sz="1400" b="1" dirty="0">
                <a:solidFill>
                  <a:schemeClr val="tx1"/>
                </a:solidFill>
              </a:rPr>
              <a:t>	</a:t>
            </a:r>
            <a:r>
              <a:rPr lang="en-US" altLang="en-US" sz="1400" b="0" dirty="0">
                <a:solidFill>
                  <a:schemeClr val="tx1"/>
                </a:solidFill>
              </a:rPr>
              <a:t>Moved by: 		Stuart K</a:t>
            </a:r>
          </a:p>
          <a:p>
            <a:pPr>
              <a:spcBef>
                <a:spcPts val="0"/>
              </a:spcBef>
            </a:pPr>
            <a:r>
              <a:rPr lang="en-US" altLang="en-US" sz="1400" b="0" dirty="0">
                <a:solidFill>
                  <a:schemeClr val="tx1"/>
                </a:solidFill>
              </a:rPr>
              <a:t>		Seconded by: 	Vijay A</a:t>
            </a:r>
          </a:p>
          <a:p>
            <a:pPr>
              <a:spcBef>
                <a:spcPts val="0"/>
              </a:spcBef>
            </a:pPr>
            <a:r>
              <a:rPr lang="en-US" altLang="en-US" sz="1400" b="0" dirty="0">
                <a:solidFill>
                  <a:schemeClr val="tx1"/>
                </a:solidFill>
              </a:rPr>
              <a:t>		Discussion?  	None</a:t>
            </a:r>
          </a:p>
          <a:p>
            <a:pPr lvl="1">
              <a:spcBef>
                <a:spcPts val="0"/>
              </a:spcBef>
            </a:pPr>
            <a:r>
              <a:rPr lang="en-US" altLang="en-US" sz="1400" dirty="0">
                <a:solidFill>
                  <a:schemeClr val="tx1"/>
                </a:solidFill>
              </a:rPr>
              <a:t>Vote:  Approved by unanimous consent</a:t>
            </a:r>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400" u="sng" dirty="0"/>
              <a:t>Motion:</a:t>
            </a:r>
            <a:r>
              <a:rPr lang="en-US" altLang="en-US" sz="1400" dirty="0"/>
              <a:t> </a:t>
            </a:r>
            <a:r>
              <a:rPr lang="en-GB" sz="1400" b="0" dirty="0"/>
              <a:t>To approve the minutes from the IEEE 802.18 Teleconference 30 April 2020 in document  </a:t>
            </a:r>
            <a:r>
              <a:rPr lang="en-GB" sz="1400" b="0" u="sng" dirty="0">
                <a:hlinkClick r:id="rId3"/>
              </a:rPr>
              <a:t>https://mentor.ieee.org/802.18/dcn/20/18-20-0076-00-0000-minutes-30apr20-rrtag-teleconference.docx</a:t>
            </a:r>
            <a:r>
              <a:rPr lang="en-GB" sz="1400" b="0" u="sng" dirty="0"/>
              <a:t>  </a:t>
            </a:r>
            <a:r>
              <a:rPr lang="en-US" sz="1400" b="0" dirty="0"/>
              <a:t>01-May-2020 10:29:50 ET, </a:t>
            </a:r>
            <a:r>
              <a:rPr lang="en-US" altLang="en-US" sz="1400" b="0" dirty="0">
                <a:solidFill>
                  <a:schemeClr val="tx1"/>
                </a:solidFill>
              </a:rPr>
              <a:t>with editorial privilege  (report 316 spelling) .</a:t>
            </a:r>
          </a:p>
          <a:p>
            <a:pPr marL="0" indent="0">
              <a:spcBef>
                <a:spcPts val="0"/>
              </a:spcBef>
            </a:pPr>
            <a:r>
              <a:rPr lang="en-US" altLang="en-US" sz="1200" b="0" dirty="0">
                <a:solidFill>
                  <a:schemeClr val="tx1"/>
                </a:solidFill>
              </a:rPr>
              <a:t>	</a:t>
            </a:r>
            <a:r>
              <a:rPr lang="en-US" altLang="en-US" sz="1400" b="0" dirty="0">
                <a:solidFill>
                  <a:schemeClr val="tx1"/>
                </a:solidFill>
              </a:rPr>
              <a:t>Moved by:  		Vijay A</a:t>
            </a:r>
          </a:p>
          <a:p>
            <a:pPr marL="0" indent="0">
              <a:spcBef>
                <a:spcPts val="0"/>
              </a:spcBef>
            </a:pPr>
            <a:r>
              <a:rPr lang="en-US" altLang="en-US" sz="1400" b="0" dirty="0">
                <a:solidFill>
                  <a:schemeClr val="tx1"/>
                </a:solidFill>
              </a:rPr>
              <a:t>	Seconded by:	Peter E</a:t>
            </a:r>
          </a:p>
          <a:p>
            <a:pPr marL="0" indent="0">
              <a:spcBef>
                <a:spcPts val="0"/>
              </a:spcBef>
            </a:pPr>
            <a:r>
              <a:rPr lang="en-US" altLang="en-US" sz="1400" b="0" dirty="0">
                <a:solidFill>
                  <a:schemeClr val="tx1"/>
                </a:solidFill>
              </a:rPr>
              <a:t>	Discussion?  	None</a:t>
            </a:r>
          </a:p>
          <a:p>
            <a:pPr lvl="1">
              <a:spcBef>
                <a:spcPts val="0"/>
              </a:spcBef>
            </a:pPr>
            <a:r>
              <a:rPr lang="en-US" altLang="en-US" sz="1400" dirty="0">
                <a:solidFill>
                  <a:schemeClr val="tx1"/>
                </a:solidFill>
              </a:rPr>
              <a:t>Vote:  Approved by unanimous consent</a:t>
            </a:r>
            <a:endParaRPr lang="en-US" altLang="en-US" sz="14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The July face to face in Montreal, Quebec, Canada, has been cancelled.  </a:t>
            </a:r>
          </a:p>
          <a:p>
            <a:pPr lvl="1">
              <a:spcBef>
                <a:spcPts val="400"/>
              </a:spcBef>
              <a:buFont typeface="Arial" panose="020B0604020202020204" pitchFamily="34" charset="0"/>
              <a:buChar char="•"/>
            </a:pPr>
            <a:r>
              <a:rPr lang="en-US" altLang="en-US" sz="1600" dirty="0">
                <a:solidFill>
                  <a:schemeClr val="tx1"/>
                </a:solidFill>
              </a:rPr>
              <a:t>LMSC is actively working on allowing for suspension of  OM procedures for extraordinary external circumstances for a period of time.  </a:t>
            </a:r>
          </a:p>
          <a:p>
            <a:pPr lvl="2">
              <a:spcBef>
                <a:spcPts val="400"/>
              </a:spcBef>
              <a:buFont typeface="Arial" panose="020B0604020202020204" pitchFamily="34" charset="0"/>
              <a:buChar char="•"/>
            </a:pPr>
            <a:r>
              <a:rPr lang="en-US" altLang="en-US" sz="1400" dirty="0">
                <a:solidFill>
                  <a:schemeClr val="tx1"/>
                </a:solidFill>
              </a:rPr>
              <a:t>E.g. allow for virtual meetings to be used for (at least some) procedures that required face to face meetings, e.g. to get PARs approved, plenaries, voting rights, etc.  More to come.</a:t>
            </a:r>
          </a:p>
          <a:p>
            <a:pPr marL="457200" lvl="1" indent="0">
              <a:spcBef>
                <a:spcPts val="400"/>
              </a:spcBef>
            </a:pPr>
            <a:r>
              <a:rPr lang="en-US" altLang="en-US" sz="1050" dirty="0">
                <a:solidFill>
                  <a:schemeClr val="tx1"/>
                </a:solidFill>
              </a:rPr>
              <a:t>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07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685800" y="981364"/>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Many of the f2fs are turning into multiple longer calls over a few weeks. </a:t>
            </a:r>
          </a:p>
          <a:p>
            <a:pPr lvl="1">
              <a:spcBef>
                <a:spcPts val="0"/>
              </a:spcBef>
              <a:buFont typeface="Arial" panose="020B0604020202020204" pitchFamily="34" charset="0"/>
              <a:buChar char="•"/>
            </a:pPr>
            <a:r>
              <a:rPr lang="en-US" sz="1200" dirty="0">
                <a:solidFill>
                  <a:schemeClr val="tx1"/>
                </a:solidFill>
              </a:rPr>
              <a:t>Nothing new, from last week:    The groups continue working on the process for the long calls.</a:t>
            </a:r>
          </a:p>
          <a:p>
            <a:pPr lvl="2">
              <a:spcBef>
                <a:spcPts val="0"/>
              </a:spcBef>
              <a:buFont typeface="Arial" panose="020B0604020202020204" pitchFamily="34" charset="0"/>
              <a:buChar char="•"/>
            </a:pPr>
            <a:r>
              <a:rPr lang="en-US" sz="1200" dirty="0">
                <a:solidFill>
                  <a:schemeClr val="tx1"/>
                </a:solidFill>
              </a:rPr>
              <a:t>And now they are overlapping with other calls, </a:t>
            </a:r>
            <a:r>
              <a:rPr lang="en-US" sz="1200" dirty="0">
                <a:solidFill>
                  <a:srgbClr val="C00000"/>
                </a:solidFill>
              </a:rPr>
              <a:t>this is an issue.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60 GHz call today.  Then more calls next week on preamble detection. </a:t>
            </a:r>
          </a:p>
          <a:p>
            <a:pPr lvl="1">
              <a:spcBef>
                <a:spcPts val="0"/>
              </a:spcBef>
              <a:buFont typeface="Arial" panose="020B0604020202020204" pitchFamily="34" charset="0"/>
              <a:buChar char="•"/>
            </a:pPr>
            <a:r>
              <a:rPr lang="en-US" sz="1600" dirty="0">
                <a:solidFill>
                  <a:schemeClr val="tx1"/>
                </a:solidFill>
              </a:rPr>
              <a:t>Still looking at Bran 106 in June, 5 days of calls.  </a:t>
            </a:r>
          </a:p>
          <a:p>
            <a:pPr lvl="1">
              <a:spcBef>
                <a:spcPts val="0"/>
              </a:spcBef>
              <a:buFont typeface="Arial" panose="020B0604020202020204" pitchFamily="34" charset="0"/>
              <a:buChar char="•"/>
            </a:pPr>
            <a:r>
              <a:rPr lang="en-US" sz="1600" dirty="0">
                <a:solidFill>
                  <a:schemeClr val="tx1"/>
                </a:solidFill>
              </a:rPr>
              <a:t>In general, watch for additional calls with so much going on. </a:t>
            </a:r>
          </a:p>
          <a:p>
            <a:pPr lvl="1">
              <a:spcBef>
                <a:spcPts val="0"/>
              </a:spcBef>
              <a:buFont typeface="Arial" panose="020B0604020202020204" pitchFamily="34" charset="0"/>
              <a:buChar char="•"/>
            </a:pPr>
            <a:r>
              <a:rPr lang="en-US" sz="1600" dirty="0">
                <a:solidFill>
                  <a:schemeClr val="tx1"/>
                </a:solidFill>
              </a:rPr>
              <a:t>Question  what is discussion on 60 GHz? </a:t>
            </a:r>
          </a:p>
          <a:p>
            <a:pPr lvl="2">
              <a:spcBef>
                <a:spcPts val="0"/>
              </a:spcBef>
              <a:buFont typeface="Arial" panose="020B0604020202020204" pitchFamily="34" charset="0"/>
              <a:buChar char="•"/>
            </a:pPr>
            <a:r>
              <a:rPr lang="en-US" sz="1600" dirty="0">
                <a:solidFill>
                  <a:schemeClr val="tx1"/>
                </a:solidFill>
              </a:rPr>
              <a:t>Getting feed back from E&amp;Y consultants and implementing that feedback.   </a:t>
            </a:r>
          </a:p>
          <a:p>
            <a:pPr lvl="3">
              <a:spcBef>
                <a:spcPts val="0"/>
              </a:spcBef>
              <a:buFont typeface="Arial" panose="020B0604020202020204" pitchFamily="34" charset="0"/>
              <a:buChar char="•"/>
            </a:pPr>
            <a:r>
              <a:rPr lang="en-US" sz="1400" dirty="0">
                <a:solidFill>
                  <a:schemeClr val="tx1"/>
                </a:solidFill>
              </a:rPr>
              <a:t>This is between 2</a:t>
            </a:r>
            <a:r>
              <a:rPr lang="en-US" sz="1400" baseline="30000" dirty="0">
                <a:solidFill>
                  <a:schemeClr val="tx1"/>
                </a:solidFill>
              </a:rPr>
              <a:t>nd</a:t>
            </a:r>
            <a:r>
              <a:rPr lang="en-US" sz="1400" dirty="0">
                <a:solidFill>
                  <a:schemeClr val="tx1"/>
                </a:solidFill>
              </a:rPr>
              <a:t> &amp; 3</a:t>
            </a:r>
            <a:r>
              <a:rPr lang="en-US" sz="1400" baseline="30000" dirty="0">
                <a:solidFill>
                  <a:schemeClr val="tx1"/>
                </a:solidFill>
              </a:rPr>
              <a:t>rd</a:t>
            </a:r>
            <a:r>
              <a:rPr lang="en-US" sz="1400" dirty="0">
                <a:solidFill>
                  <a:schemeClr val="tx1"/>
                </a:solidFill>
              </a:rPr>
              <a:t> consultant reviews, the  process for a Harmonized Standard now. </a:t>
            </a:r>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14May,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Invite/Info on 14 May call just came out. More on the SRDoc. </a:t>
            </a:r>
          </a:p>
          <a:p>
            <a:pPr lvl="1">
              <a:spcBef>
                <a:spcPts val="0"/>
              </a:spcBef>
              <a:buFont typeface="Arial" panose="020B0604020202020204" pitchFamily="34" charset="0"/>
              <a:buChar char="•"/>
            </a:pPr>
            <a:r>
              <a:rPr lang="en-US" sz="1600" dirty="0">
                <a:solidFill>
                  <a:schemeClr val="tx1"/>
                </a:solidFill>
              </a:rPr>
              <a:t>802.11 has rcvd the doc from TG-11, power limits on spatial streams.   </a:t>
            </a:r>
          </a:p>
          <a:p>
            <a:pPr lvl="2">
              <a:spcBef>
                <a:spcPts val="0"/>
              </a:spcBef>
              <a:buFont typeface="Arial" panose="020B0604020202020204" pitchFamily="34" charset="0"/>
              <a:buChar char="•"/>
            </a:pPr>
            <a:r>
              <a:rPr lang="en-US" sz="1600" dirty="0">
                <a:solidFill>
                  <a:schemeClr val="tx1"/>
                </a:solidFill>
              </a:rPr>
              <a:t>802.11 Co-Ex SC is reviewing the liaison.  See document 11-20/0706.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47966</TotalTime>
  <Words>6415</Words>
  <Application>Microsoft Office PowerPoint</Application>
  <PresentationFormat>On-screen Show (4:3)</PresentationFormat>
  <Paragraphs>697</Paragraphs>
  <Slides>31</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0"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vt:lpstr>
      <vt:lpstr>EU items to share </vt:lpstr>
      <vt:lpstr>ITU-R items to share</vt:lpstr>
      <vt:lpstr>ITU-R M.1450/M.1801 updates – </vt:lpstr>
      <vt:lpstr>ITU-R M.1450 &amp; M.1801 submissions</vt:lpstr>
      <vt:lpstr>FCC FNPRM 6 GHz</vt:lpstr>
      <vt:lpstr>FCC FNPRM 6 GHz</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2761</cp:revision>
  <cp:lastPrinted>1601-01-01T00:00:00Z</cp:lastPrinted>
  <dcterms:created xsi:type="dcterms:W3CDTF">2016-03-03T14:54:45Z</dcterms:created>
  <dcterms:modified xsi:type="dcterms:W3CDTF">2020-05-08T17:48:56Z</dcterms:modified>
</cp:coreProperties>
</file>