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341" r:id="rId3"/>
    <p:sldId id="329" r:id="rId4"/>
    <p:sldId id="604" r:id="rId5"/>
    <p:sldId id="624" r:id="rId6"/>
    <p:sldId id="605" r:id="rId7"/>
    <p:sldId id="516" r:id="rId8"/>
    <p:sldId id="596" r:id="rId9"/>
    <p:sldId id="603" r:id="rId10"/>
    <p:sldId id="606" r:id="rId11"/>
    <p:sldId id="608" r:id="rId12"/>
    <p:sldId id="677" r:id="rId13"/>
    <p:sldId id="669" r:id="rId14"/>
    <p:sldId id="675" r:id="rId15"/>
    <p:sldId id="678" r:id="rId16"/>
    <p:sldId id="674" r:id="rId17"/>
    <p:sldId id="650" r:id="rId18"/>
    <p:sldId id="498" r:id="rId19"/>
    <p:sldId id="402" r:id="rId20"/>
    <p:sldId id="403" r:id="rId21"/>
    <p:sldId id="673" r:id="rId22"/>
    <p:sldId id="679" r:id="rId23"/>
    <p:sldId id="672" r:id="rId24"/>
    <p:sldId id="671" r:id="rId25"/>
    <p:sldId id="664" r:id="rId26"/>
    <p:sldId id="663" r:id="rId27"/>
    <p:sldId id="652" r:id="rId28"/>
    <p:sldId id="549" r:id="rId29"/>
    <p:sldId id="425" r:id="rId30"/>
    <p:sldId id="656" r:id="rId31"/>
    <p:sldId id="655"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43" autoAdjust="0"/>
    <p:restoredTop sz="96292" autoAdjust="0"/>
  </p:normalViewPr>
  <p:slideViewPr>
    <p:cSldViewPr>
      <p:cViewPr varScale="1">
        <p:scale>
          <a:sx n="112" d="100"/>
          <a:sy n="112" d="100"/>
        </p:scale>
        <p:origin x="306"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07-May-20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cept.org/ecc/groups/ecc/wg-se/se-45/" TargetMode="External"/><Relationship Id="rId5" Type="http://schemas.openxmlformats.org/officeDocument/2006/relationships/hyperlink" Target="https://cept.org/ecc/groups/ecc/wg-se/se-24/" TargetMode="External"/><Relationship Id="rId4" Type="http://schemas.openxmlformats.org/officeDocument/2006/relationships/hyperlink" Target="https://cept.org/ecc/groups/ecc/wg-se/se-24/client/introduction/"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9359341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63731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955563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5"/>
            </a:endParaRPr>
          </a:p>
          <a:p>
            <a:endParaRPr lang="fr-FR" sz="1200" b="0" i="0" u="none" strike="noStrike" kern="1200" dirty="0">
              <a:solidFill>
                <a:srgbClr val="000000"/>
              </a:solidFill>
              <a:effectLst/>
              <a:latin typeface="Times New Roman" pitchFamily="16" charset="0"/>
              <a:ea typeface="+mn-ea"/>
              <a:cs typeface="+mn-cs"/>
              <a:hlinkClick r:id="rId5"/>
            </a:endParaRPr>
          </a:p>
          <a:p>
            <a:r>
              <a:rPr lang="fr-FR" sz="1200" b="0" i="0" u="none" strike="noStrike" kern="1200" dirty="0">
                <a:solidFill>
                  <a:srgbClr val="000000"/>
                </a:solidFill>
                <a:effectLst/>
                <a:latin typeface="Times New Roman" pitchFamily="16" charset="0"/>
                <a:ea typeface="+mn-ea"/>
                <a:cs typeface="+mn-cs"/>
                <a:hlinkClick r:id="rId5"/>
              </a:rPr>
              <a:t>SE 24 - Short Range </a:t>
            </a:r>
            <a:r>
              <a:rPr lang="fr-FR" sz="1200" b="0" i="0" u="none" strike="noStrike" kern="1200" dirty="0" err="1">
                <a:solidFill>
                  <a:srgbClr val="000000"/>
                </a:solidFill>
                <a:effectLst/>
                <a:latin typeface="Times New Roman" pitchFamily="16" charset="0"/>
                <a:ea typeface="+mn-ea"/>
                <a:cs typeface="+mn-cs"/>
                <a:hlinkClick r:id="rId5"/>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en-US" sz="1200" b="0" i="0" u="none" strike="noStrike" kern="1200" dirty="0">
                <a:solidFill>
                  <a:srgbClr val="000000"/>
                </a:solidFill>
                <a:effectLst/>
                <a:latin typeface="Times New Roman" pitchFamily="16" charset="0"/>
                <a:ea typeface="+mn-ea"/>
                <a:cs typeface="+mn-cs"/>
                <a:hlinkClick r:id="rId6"/>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093421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5511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May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07 May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May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802.18-20/0077r00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wg-se/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Documents/se-45/58470/se45-20-info005_degradation-in-performance-study-for-rlans-on-uk-fixed-links" TargetMode="External"/><Relationship Id="rId5" Type="http://schemas.openxmlformats.org/officeDocument/2006/relationships/hyperlink" Target="https://cept.org/ecc/groups/ecc/wg-se/se-45/client/meeting-documents/file-history/?fid=58383" TargetMode="External"/><Relationship Id="rId4" Type="http://schemas.openxmlformats.org/officeDocument/2006/relationships/hyperlink" Target="https://cept.org/ecc/groups/ecc/wg-se/se-45/client/introduction/" TargetMode="External"/><Relationship Id="rId9" Type="http://schemas.openxmlformats.org/officeDocument/2006/relationships/image" Target="../media/image4.wmf"/></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6.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mentor.ieee.org/802.18/dcn/20/18-20-0062-00-0000-fcc-draft-r-o-nprm-promoting-unlicensed-use-of-the-6ghz-band-et-18-295.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61-02-0000-itu-ahg-recommended-edits-to-m-1450-5.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20/18-20-0060-00-0000-itu-ahg-recommended-edits-to-m-1801-2.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20/18-20-0062-01-0000-fcc-r-o-fnprm-promoting-unlicensed-use-of-the-6ghz-band-et-18-295.docx" TargetMode="External"/><Relationship Id="rId4" Type="http://schemas.openxmlformats.org/officeDocument/2006/relationships/hyperlink" Target="https://www.fcc.gov/ecfs/search/filings?proceedings_name=18-295&amp;sort=date_disseminated,DESC"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urldefense.com/v3/__https:/bit.ly/3aCaXA1__;!!F7jv3iA!kbqmG5u4ntF7GVC99EXHt7Ao_zgZWBPNTrv9hS7ABuXNzN5PnbDq9m_27A76f_RAlw$"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5-0000-teleconference-call-in-info.ppt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76-00-0000-minutes-30apr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07 May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07 May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63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911311"/>
            <a:ext cx="8389938" cy="5473686"/>
          </a:xfrm>
        </p:spPr>
        <p:txBody>
          <a:bodyPr/>
          <a:lstStyle/>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3"/>
              </a:rPr>
              <a:t>&lt;WGSE&gt;</a:t>
            </a:r>
            <a:r>
              <a:rPr lang="en-US" altLang="en-US" sz="1400" b="0" dirty="0"/>
              <a:t> </a:t>
            </a:r>
            <a:r>
              <a:rPr lang="en-US" altLang="en-US" sz="1400" dirty="0"/>
              <a:t>next meeting  </a:t>
            </a:r>
            <a:r>
              <a:rPr lang="en-US" sz="1400" dirty="0"/>
              <a:t>#85, 11-13May20, Web-meeting</a:t>
            </a:r>
          </a:p>
          <a:p>
            <a:pPr lvl="3">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meeting  </a:t>
            </a:r>
            <a:r>
              <a:rPr lang="en-US" sz="1600" dirty="0"/>
              <a:t>#11, 14-29Apr20, online only  </a:t>
            </a:r>
            <a:r>
              <a:rPr lang="en-US" sz="1600" dirty="0">
                <a:sym typeface="Wingdings" panose="05000000000000000000" pitchFamily="2" charset="2"/>
              </a:rPr>
              <a:t>3 weeks</a:t>
            </a:r>
            <a:endParaRPr lang="en-US" sz="1600" dirty="0"/>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400" dirty="0"/>
              <a:t>Completed its work and just attached the Sweden analysis, </a:t>
            </a:r>
            <a:r>
              <a:rPr lang="en-US" sz="1400" dirty="0">
                <a:solidFill>
                  <a:srgbClr val="68205F"/>
                </a:solidFill>
                <a:hlinkClick r:id="rId5"/>
              </a:rPr>
              <a:t>SE45(20)011A2R1</a:t>
            </a:r>
            <a:r>
              <a:rPr lang="en-US" sz="1400" dirty="0">
                <a:solidFill>
                  <a:srgbClr val="68205F"/>
                </a:solidFill>
              </a:rPr>
              <a:t>,</a:t>
            </a:r>
            <a:r>
              <a:rPr lang="en-US" sz="1400" dirty="0"/>
              <a:t> to Repot 316 for submitting to WGSE, 11-15May.  </a:t>
            </a:r>
            <a:r>
              <a:rPr lang="en-US" sz="1400" dirty="0">
                <a:solidFill>
                  <a:srgbClr val="C00000"/>
                </a:solidFill>
              </a:rPr>
              <a:t>WGSE has only one day to turn into FM57.</a:t>
            </a:r>
            <a:r>
              <a:rPr lang="en-US" sz="1400" dirty="0"/>
              <a:t>  </a:t>
            </a:r>
          </a:p>
          <a:p>
            <a:pPr lvl="2">
              <a:buFont typeface="Arial" panose="020B0604020202020204" pitchFamily="34" charset="0"/>
              <a:buChar char="•"/>
            </a:pPr>
            <a:r>
              <a:rPr lang="en-US" sz="1400" dirty="0"/>
              <a:t>P2108 on clutter is controversial.  	 So what clutter to consider?  Chair of FM57 end of SE45 call, let there be clutter.   Considering clutter makes the band usable. </a:t>
            </a:r>
          </a:p>
          <a:p>
            <a:pPr lvl="1">
              <a:buFont typeface="Arial" panose="020B0604020202020204" pitchFamily="34" charset="0"/>
              <a:buChar char="•"/>
            </a:pPr>
            <a:r>
              <a:rPr lang="en-US" sz="1400" dirty="0"/>
              <a:t>UK  fixed links short-term sharing studies proposed for an input doc to WGSE, </a:t>
            </a:r>
            <a:r>
              <a:rPr lang="en-US" sz="1400" u="sng" dirty="0">
                <a:hlinkClick r:id="rId6"/>
              </a:rPr>
              <a:t>SE45(20)Info005</a:t>
            </a:r>
            <a:r>
              <a:rPr lang="en-US" sz="1400" dirty="0"/>
              <a:t>.   (Who has best study is up to WGSE).</a:t>
            </a:r>
          </a:p>
          <a:p>
            <a:pPr lvl="1">
              <a:buFont typeface="Arial" panose="020B0604020202020204" pitchFamily="34" charset="0"/>
              <a:buChar char="•"/>
            </a:pPr>
            <a:r>
              <a:rPr lang="en-US" sz="1400" dirty="0"/>
              <a:t>SE45 back on remission. </a:t>
            </a:r>
          </a:p>
          <a:p>
            <a:pPr lvl="1">
              <a:buFont typeface="Arial" panose="020B0604020202020204" pitchFamily="34" charset="0"/>
              <a:buChar char="•"/>
            </a:pPr>
            <a:endParaRPr lang="en-US" sz="1600" dirty="0"/>
          </a:p>
          <a:p>
            <a:pPr marL="457200" lvl="1" indent="0"/>
            <a:endParaRPr lang="en-US" sz="1400" dirty="0"/>
          </a:p>
          <a:p>
            <a:pPr>
              <a:spcBef>
                <a:spcPts val="0"/>
              </a:spcBef>
              <a:buFont typeface="Arial" panose="020B0604020202020204" pitchFamily="34" charset="0"/>
              <a:buChar char="•"/>
            </a:pPr>
            <a:r>
              <a:rPr lang="en-US" sz="1400" dirty="0">
                <a:solidFill>
                  <a:schemeClr val="tx1"/>
                </a:solidFill>
              </a:rPr>
              <a:t>CEPT – ECC </a:t>
            </a:r>
            <a:r>
              <a:rPr lang="en-US" altLang="en-US" sz="1400" b="0" dirty="0">
                <a:hlinkClick r:id="rId7"/>
              </a:rPr>
              <a:t>&lt;WGFM&gt;</a:t>
            </a:r>
            <a:r>
              <a:rPr lang="en-US" altLang="en-US" sz="1400" b="0" dirty="0"/>
              <a:t> </a:t>
            </a:r>
            <a:r>
              <a:rPr lang="en-US" altLang="en-US" sz="1400" dirty="0"/>
              <a:t>next meeting #96, 08-12June20,  Brussels  ?????  Update times </a:t>
            </a:r>
            <a:r>
              <a:rPr lang="en-US" altLang="en-US" sz="1400" dirty="0">
                <a:sym typeface="Wingdings" panose="05000000000000000000" pitchFamily="2" charset="2"/>
              </a:rPr>
              <a:t>-</a:t>
            </a:r>
            <a:endParaRPr lang="en-US" altLang="en-US" sz="1400" dirty="0"/>
          </a:p>
          <a:p>
            <a:pPr>
              <a:buFont typeface="Arial" panose="020B0604020202020204" pitchFamily="34" charset="0"/>
              <a:buChar char="•"/>
            </a:pPr>
            <a:r>
              <a:rPr lang="en-US" sz="1600" dirty="0">
                <a:solidFill>
                  <a:schemeClr val="tx1"/>
                </a:solidFill>
              </a:rPr>
              <a:t>CEPT – ECC </a:t>
            </a:r>
            <a:r>
              <a:rPr lang="en-US" altLang="en-US" sz="1600" b="0" dirty="0">
                <a:hlinkClick r:id="rId8"/>
              </a:rPr>
              <a:t>&lt;FM57&gt;</a:t>
            </a:r>
            <a:r>
              <a:rPr lang="en-US" altLang="en-US" sz="1600" b="0" dirty="0"/>
              <a:t>  </a:t>
            </a:r>
            <a:r>
              <a:rPr lang="en-US" sz="1600" dirty="0"/>
              <a:t>next meeting #10, 12-15May20, online only</a:t>
            </a:r>
            <a:endParaRPr lang="en-US" sz="1400" dirty="0"/>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400" dirty="0"/>
              <a:t>Once report B is done, then to WGFM later in May, then to ECC.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r>
              <a:rPr lang="en-US" sz="1600" b="0" dirty="0">
                <a:solidFill>
                  <a:schemeClr val="bg1">
                    <a:lumMod val="75000"/>
                  </a:schemeClr>
                </a:solidFill>
              </a:rPr>
              <a:t>Nothing to share today </a:t>
            </a:r>
          </a:p>
          <a:p>
            <a:pPr>
              <a:buFont typeface="Arial" panose="020B0604020202020204" pitchFamily="34" charset="0"/>
              <a:buChar char="•"/>
            </a:pPr>
            <a:r>
              <a:rPr lang="en-US" sz="1800" b="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ITU-R M.1450/M.1801 updates – </a:t>
            </a:r>
            <a:endParaRPr lang="en-US" sz="2400" dirty="0">
              <a:highlight>
                <a:srgbClr val="FFFF00"/>
              </a:highlight>
            </a:endParaRPr>
          </a:p>
        </p:txBody>
      </p:sp>
      <p:sp>
        <p:nvSpPr>
          <p:cNvPr id="3" name="Content Placeholder 2"/>
          <p:cNvSpPr>
            <a:spLocks noGrp="1"/>
          </p:cNvSpPr>
          <p:nvPr>
            <p:ph idx="1"/>
          </p:nvPr>
        </p:nvSpPr>
        <p:spPr>
          <a:xfrm>
            <a:off x="674298" y="776994"/>
            <a:ext cx="8401238" cy="5613843"/>
          </a:xfrm>
        </p:spPr>
        <p:txBody>
          <a:bodyPr/>
          <a:lstStyle/>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From 802.11 ad hoc,  ITU-R M.1450/M.1801 updates</a:t>
            </a:r>
          </a:p>
          <a:p>
            <a:pPr lvl="1">
              <a:spcBef>
                <a:spcPts val="0"/>
              </a:spcBef>
              <a:buFont typeface="Arial" panose="020B0604020202020204" pitchFamily="34" charset="0"/>
              <a:buChar char="•"/>
            </a:pPr>
            <a:r>
              <a:rPr lang="en-US" sz="1600" dirty="0">
                <a:solidFill>
                  <a:schemeClr val="tx1"/>
                </a:solidFill>
              </a:rPr>
              <a:t>Latest drafts on .18 mentor: </a:t>
            </a:r>
          </a:p>
          <a:p>
            <a:pPr lvl="1">
              <a:spcBef>
                <a:spcPts val="0"/>
              </a:spcBef>
              <a:buFont typeface="Arial" panose="020B0604020202020204" pitchFamily="34" charset="0"/>
              <a:buChar char="•"/>
            </a:pPr>
            <a:r>
              <a:rPr lang="en-US" sz="1200" dirty="0">
                <a:hlinkClick r:id="rId3"/>
              </a:rPr>
              <a:t>https://mentor.ieee.org/802.18/dcn/20/18-20-0061-00-0000-itu-ahg-recommended-edits-to-m-1450-5.docx</a:t>
            </a:r>
            <a:r>
              <a:rPr lang="en-US" sz="1200" dirty="0"/>
              <a:t> </a:t>
            </a:r>
          </a:p>
          <a:p>
            <a:pPr lvl="1">
              <a:spcBef>
                <a:spcPts val="0"/>
              </a:spcBef>
              <a:buFont typeface="Arial" panose="020B0604020202020204" pitchFamily="34" charset="0"/>
              <a:buChar char="•"/>
            </a:pPr>
            <a:r>
              <a:rPr lang="en-US" sz="1200" dirty="0">
                <a:hlinkClick r:id="rId4"/>
              </a:rPr>
              <a:t>https://mentor.ieee.org/802.18/dcn/20/18-20-0060-00-0000-itu-ahg-recommended-edits-to-m-1801-2.docx  </a:t>
            </a:r>
            <a:endParaRPr lang="en-US" sz="1200" dirty="0">
              <a:solidFill>
                <a:schemeClr val="tx1"/>
              </a:solidFill>
            </a:endParaRPr>
          </a:p>
          <a:p>
            <a:pPr lvl="4">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One note came up in review last week, look at the M.1801 and if 802.11af, TV white space, needs any updates, or not?</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  Setting some dates so ready for LMSC teleconference 02June.</a:t>
            </a:r>
          </a:p>
          <a:p>
            <a:pPr lvl="1">
              <a:spcBef>
                <a:spcPts val="0"/>
              </a:spcBef>
              <a:buFont typeface="Arial" panose="020B0604020202020204" pitchFamily="34" charset="0"/>
              <a:buChar char="•"/>
            </a:pPr>
            <a:endParaRPr lang="en-US" sz="1600" b="1" dirty="0">
              <a:solidFill>
                <a:schemeClr val="tx1"/>
              </a:solidFill>
            </a:endParaRPr>
          </a:p>
          <a:p>
            <a:pPr lvl="1">
              <a:spcBef>
                <a:spcPts val="0"/>
              </a:spcBef>
              <a:buFont typeface="Arial" panose="020B0604020202020204" pitchFamily="34" charset="0"/>
              <a:buChar char="•"/>
            </a:pPr>
            <a:r>
              <a:rPr lang="en-US" sz="1600" b="1" dirty="0">
                <a:solidFill>
                  <a:schemeClr val="tx1"/>
                </a:solidFill>
              </a:rPr>
              <a:t>Last input 30 April to the author, no input was seen. </a:t>
            </a:r>
          </a:p>
          <a:p>
            <a:pPr lvl="1">
              <a:spcBef>
                <a:spcPts val="0"/>
              </a:spcBef>
              <a:buFont typeface="Arial" panose="020B0604020202020204" pitchFamily="34" charset="0"/>
              <a:buChar char="•"/>
            </a:pPr>
            <a:r>
              <a:rPr lang="en-US" sz="1600" dirty="0">
                <a:solidFill>
                  <a:schemeClr val="tx1"/>
                </a:solidFill>
              </a:rPr>
              <a:t>Plan was to vote today, will discuss if ready. </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Met with key people 25Mar20,  Current plan:</a:t>
            </a:r>
          </a:p>
          <a:p>
            <a:pPr lvl="1">
              <a:spcBef>
                <a:spcPts val="0"/>
              </a:spcBef>
              <a:buFont typeface="Arial" panose="020B0604020202020204" pitchFamily="34" charset="0"/>
              <a:buChar char="•"/>
            </a:pPr>
            <a:r>
              <a:rPr lang="en-US" sz="1400" b="0" dirty="0">
                <a:solidFill>
                  <a:schemeClr val="bg1">
                    <a:lumMod val="75000"/>
                  </a:schemeClr>
                </a:solidFill>
              </a:rPr>
              <a:t>Submission of 802.11 ITU AHG recommendations to 802.11 &amp; </a:t>
            </a:r>
            <a:r>
              <a:rPr lang="en-US" sz="1400" dirty="0">
                <a:solidFill>
                  <a:schemeClr val="bg1">
                    <a:lumMod val="75000"/>
                  </a:schemeClr>
                </a:solidFill>
              </a:rPr>
              <a:t>.</a:t>
            </a:r>
            <a:r>
              <a:rPr lang="en-US" sz="1400" b="0" dirty="0">
                <a:solidFill>
                  <a:schemeClr val="bg1">
                    <a:lumMod val="75000"/>
                  </a:schemeClr>
                </a:solidFill>
              </a:rPr>
              <a:t>18 after 30Mar meeting</a:t>
            </a:r>
          </a:p>
          <a:p>
            <a:pPr lvl="1">
              <a:spcBef>
                <a:spcPts val="0"/>
              </a:spcBef>
              <a:buFont typeface="Arial" panose="020B0604020202020204" pitchFamily="34" charset="0"/>
              <a:buChar char="•"/>
            </a:pPr>
            <a:r>
              <a:rPr lang="en-US" sz="1400" b="0" dirty="0">
                <a:solidFill>
                  <a:schemeClr val="bg1">
                    <a:lumMod val="75000"/>
                  </a:schemeClr>
                </a:solidFill>
              </a:rPr>
              <a:t>Presenting to 802.18 in detail after 30Mar. </a:t>
            </a:r>
          </a:p>
          <a:p>
            <a:pPr lvl="1">
              <a:spcBef>
                <a:spcPts val="0"/>
              </a:spcBef>
              <a:buFont typeface="Arial" panose="020B0604020202020204" pitchFamily="34" charset="0"/>
              <a:buChar char="•"/>
            </a:pPr>
            <a:r>
              <a:rPr lang="en-US" sz="1400" b="0" dirty="0"/>
              <a:t>802.18 to ask for EC Approval for submission to WP 5A</a:t>
            </a:r>
          </a:p>
          <a:p>
            <a:pPr lvl="2">
              <a:spcBef>
                <a:spcPts val="0"/>
              </a:spcBef>
              <a:buFont typeface="Arial" panose="020B0604020202020204" pitchFamily="34" charset="0"/>
              <a:buChar char="•"/>
            </a:pPr>
            <a:r>
              <a:rPr lang="en-US" sz="1200" b="0" dirty="0"/>
              <a:t>Approve in .18 in May, at latest.</a:t>
            </a:r>
          </a:p>
          <a:p>
            <a:pPr lvl="2">
              <a:spcBef>
                <a:spcPts val="0"/>
              </a:spcBef>
              <a:buFont typeface="Arial" panose="020B0604020202020204" pitchFamily="34" charset="0"/>
              <a:buChar char="•"/>
            </a:pPr>
            <a:r>
              <a:rPr lang="en-US" sz="1200" dirty="0"/>
              <a:t>Goal is 02</a:t>
            </a:r>
            <a:r>
              <a:rPr lang="en-US" sz="1200" b="0" dirty="0"/>
              <a:t>Jun20 EC meeting for IEEE 802 approval</a:t>
            </a:r>
          </a:p>
          <a:p>
            <a:pPr lvl="1">
              <a:spcBef>
                <a:spcPts val="0"/>
              </a:spcBef>
              <a:buFont typeface="Arial" panose="020B0604020202020204" pitchFamily="34" charset="0"/>
              <a:buChar char="•"/>
            </a:pPr>
            <a:r>
              <a:rPr lang="en-US" sz="1400" b="0" dirty="0"/>
              <a:t>Working Party 5A Meeting (DELAYED), now meeting dates are: 20-30 July 2020</a:t>
            </a:r>
          </a:p>
          <a:p>
            <a:pPr lvl="1">
              <a:spcBef>
                <a:spcPts val="0"/>
              </a:spcBef>
              <a:buFont typeface="Arial" panose="020B0604020202020204" pitchFamily="34" charset="0"/>
              <a:buChar char="•"/>
            </a:pPr>
            <a:r>
              <a:rPr lang="en-US" sz="1400" b="0" dirty="0"/>
              <a:t>Deadline for contributions16:00 hours UTC: Monday, 13 July 2020</a:t>
            </a:r>
          </a:p>
          <a:p>
            <a:pPr lvl="2">
              <a:spcBef>
                <a:spcPts val="0"/>
              </a:spcBef>
              <a:buFont typeface="Arial" panose="020B0604020202020204" pitchFamily="34" charset="0"/>
              <a:buChar char="•"/>
            </a:pPr>
            <a:r>
              <a:rPr lang="en-US" sz="1200" dirty="0"/>
              <a:t>Plan to have ITU liaison upload to ITU-R WP5A, 1</a:t>
            </a:r>
            <a:r>
              <a:rPr lang="en-US" sz="1200" baseline="30000" dirty="0"/>
              <a:t>st</a:t>
            </a:r>
            <a:r>
              <a:rPr lang="en-US" sz="1200" dirty="0"/>
              <a:t> week of July </a:t>
            </a:r>
            <a:endParaRPr lang="en-US" sz="1200" b="0" dirty="0"/>
          </a:p>
          <a:p>
            <a:pPr lvl="1">
              <a:spcBef>
                <a:spcPts val="0"/>
              </a:spcBef>
              <a:buFont typeface="Arial" panose="020B0604020202020204" pitchFamily="34" charset="0"/>
              <a:buChar char="•"/>
            </a:pPr>
            <a:r>
              <a:rPr lang="en-US" sz="1400" b="0" dirty="0"/>
              <a:t>802.11 ITU AHG Monitoring WP5A after July 2020 for any needed contributions going forward</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07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73913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b="0" dirty="0">
                <a:hlinkClick r:id="rId3"/>
              </a:rPr>
              <a:t>https://mentor.ieee.org/802.18/dcn/20/18-20-</a:t>
            </a:r>
            <a:r>
              <a:rPr lang="en-US" sz="1800" b="0" dirty="0">
                <a:highlight>
                  <a:srgbClr val="FFFF00"/>
                </a:highlight>
                <a:hlinkClick r:id="rId3"/>
              </a:rPr>
              <a:t>0061-02</a:t>
            </a:r>
            <a:r>
              <a:rPr lang="en-US" sz="1800" b="0" dirty="0">
                <a:hlinkClick r:id="rId3"/>
              </a:rPr>
              <a:t>-0000-itu-ahg-recommended-edits-to-m-1450-5.docx</a:t>
            </a:r>
            <a:r>
              <a:rPr lang="en-US" sz="1800" b="0" dirty="0"/>
              <a:t> and </a:t>
            </a:r>
            <a:r>
              <a:rPr lang="en-US" sz="1800" b="0" dirty="0">
                <a:hlinkClick r:id="rId4"/>
              </a:rPr>
              <a:t>https://mentor.ieee.org/802.18/dcn/20/18-20-</a:t>
            </a:r>
            <a:r>
              <a:rPr lang="en-US" sz="1800" b="0" dirty="0">
                <a:highlight>
                  <a:srgbClr val="FFFF00"/>
                </a:highlight>
                <a:hlinkClick r:id="rId4"/>
              </a:rPr>
              <a:t>0060-02-</a:t>
            </a:r>
            <a:r>
              <a:rPr lang="en-US" sz="1800" b="0" dirty="0">
                <a:hlinkClick r:id="rId4"/>
              </a:rPr>
              <a:t>0000-itu-ahg-recommended-edits-to-m-1801-2.docx</a:t>
            </a:r>
            <a:r>
              <a:rPr lang="en-US" sz="1800" b="0" dirty="0"/>
              <a:t>  for ITU-R M.1450 and M.1801 updates, respectively. </a:t>
            </a:r>
            <a:r>
              <a:rPr lang="en-GB" sz="1800" b="0" dirty="0">
                <a:solidFill>
                  <a:schemeClr val="tx1"/>
                </a:solidFill>
              </a:rPr>
              <a:t>For review and approval by the LMSC (EC) for submission to ITU-R WP 5A via ITU-R Liaison before 2 weeks before ITU-R WP 5A next meeting. The Chair of 802.18 is authorized to make editorial changes as necessary.</a:t>
            </a:r>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bg1">
                    <a:lumMod val="85000"/>
                  </a:schemeClr>
                </a:solidFill>
              </a:rPr>
              <a:t>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200" dirty="0"/>
              <a:t>If adopted, the draft Report and Order would authorize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a:t>
            </a:r>
            <a:r>
              <a:rPr lang="en-US" sz="1400" dirty="0"/>
              <a:t>  </a:t>
            </a:r>
          </a:p>
          <a:p>
            <a:pPr lvl="1">
              <a:buFont typeface="Arial" panose="020B0604020202020204" pitchFamily="34" charset="0"/>
              <a:buChar char="•"/>
            </a:pPr>
            <a:r>
              <a:rPr lang="en-US" sz="1600" dirty="0"/>
              <a:t>Preceding: </a:t>
            </a:r>
          </a:p>
          <a:p>
            <a:pPr lvl="1">
              <a:buFont typeface="Arial" panose="020B0604020202020204" pitchFamily="34" charset="0"/>
              <a:buChar char="•"/>
            </a:pPr>
            <a:r>
              <a:rPr lang="en-US" sz="1400" dirty="0">
                <a:hlinkClick r:id="rId4"/>
              </a:rPr>
              <a:t>https://www.fcc.gov/ecfs/search/filings?proceedings_name=18-295&amp;sort=date_disseminated,DESC</a:t>
            </a:r>
            <a:r>
              <a:rPr lang="en-US" sz="1400" dirty="0"/>
              <a:t> </a:t>
            </a:r>
          </a:p>
          <a:p>
            <a:pPr lvl="1">
              <a:buFont typeface="Arial" panose="020B0604020202020204" pitchFamily="34" charset="0"/>
              <a:buChar char="•"/>
            </a:pPr>
            <a:r>
              <a:rPr lang="en-US" sz="1600" dirty="0"/>
              <a:t>FNPRM as approved on 24 Apr 20 is on Mentor: </a:t>
            </a:r>
          </a:p>
          <a:p>
            <a:pPr lvl="1">
              <a:buFont typeface="Arial" panose="020B0604020202020204" pitchFamily="34" charset="0"/>
              <a:buChar char="•"/>
            </a:pPr>
            <a:r>
              <a:rPr lang="en-US" sz="1600" dirty="0">
                <a:hlinkClick r:id="rId5"/>
              </a:rPr>
              <a:t>https://mentor.ieee.org/802.18/dcn/20/18-20-0062-</a:t>
            </a:r>
            <a:r>
              <a:rPr lang="en-US" sz="1600" dirty="0">
                <a:highlight>
                  <a:srgbClr val="00FFFF"/>
                </a:highlight>
                <a:hlinkClick r:id="rId5"/>
              </a:rPr>
              <a:t>01</a:t>
            </a:r>
            <a:r>
              <a:rPr lang="en-US" sz="1600" dirty="0">
                <a:hlinkClick r:id="rId5"/>
              </a:rPr>
              <a:t>-0000-fcc-r-o-fnprm-promoting-unlicensed-use-of-the-6ghz-band-et-18-295.docx</a:t>
            </a:r>
            <a:r>
              <a:rPr lang="en-US" sz="1600" dirty="0"/>
              <a:t> </a:t>
            </a:r>
          </a:p>
          <a:p>
            <a:pPr lvl="1">
              <a:buFont typeface="Arial" panose="020B0604020202020204" pitchFamily="34" charset="0"/>
              <a:buChar char="•"/>
            </a:pPr>
            <a:r>
              <a:rPr lang="en-US" sz="1600" dirty="0"/>
              <a:t> Anything for IEEE 802 as a whole to consider? _________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For a reasonable review, need a full meeting.  </a:t>
            </a:r>
          </a:p>
          <a:p>
            <a:pPr lvl="1">
              <a:buFont typeface="Arial" panose="020B0604020202020204" pitchFamily="34" charset="0"/>
              <a:buChar char="•"/>
            </a:pPr>
            <a:r>
              <a:rPr lang="en-US" sz="1600" dirty="0"/>
              <a:t>Goal then to have the next teleconference or two or three to be focused on this.  </a:t>
            </a:r>
          </a:p>
          <a:p>
            <a:pPr lvl="1">
              <a:buFont typeface="Arial" panose="020B0604020202020204" pitchFamily="34" charset="0"/>
              <a:buChar char="•"/>
            </a:pPr>
            <a:r>
              <a:rPr lang="en-US" sz="1600" dirty="0"/>
              <a:t>No comment due date yet, though may need to consider ad </a:t>
            </a:r>
            <a:r>
              <a:rPr lang="en-US" sz="1600" dirty="0" err="1"/>
              <a:t>hocs</a:t>
            </a:r>
            <a:r>
              <a:rPr lang="en-US" sz="1600" dirty="0"/>
              <a:t>, when appropriate. …. </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07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07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84568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marL="285750" indent="-285750">
              <a:buFont typeface="Arial" panose="020B0604020202020204" pitchFamily="34" charset="0"/>
              <a:buChar char="•"/>
            </a:pPr>
            <a:r>
              <a:rPr lang="en-US" sz="1800" dirty="0">
                <a:solidFill>
                  <a:schemeClr val="tx1"/>
                </a:solidFill>
              </a:rPr>
              <a:t>IEEE 802 Public Outreach / NPRM on 5.9 GHz, SC Chair wants to stay focused on document and not personalize.</a:t>
            </a:r>
          </a:p>
          <a:p>
            <a:pPr marL="685800" lvl="1">
              <a:buFont typeface="Arial" panose="020B0604020202020204" pitchFamily="34" charset="0"/>
              <a:buChar char="•"/>
            </a:pPr>
            <a:r>
              <a:rPr lang="en-US" sz="1600" dirty="0"/>
              <a:t>@IEEE802 reply to FCC on use of the 5.9 GHz Band may be found at </a:t>
            </a:r>
            <a:r>
              <a:rPr lang="en-US" sz="1600" u="sng" dirty="0">
                <a:hlinkClick r:id="rId3"/>
              </a:rPr>
              <a:t>https://bit.ly/3aCaXA1</a:t>
            </a:r>
            <a:r>
              <a:rPr lang="en-US" sz="1600" u="sng" dirty="0"/>
              <a:t> - </a:t>
            </a:r>
            <a:r>
              <a:rPr lang="en-US" sz="1600" dirty="0"/>
              <a:t>endorsing IEEE Std 802.11-based DSRC as best suited for V2X. </a:t>
            </a:r>
          </a:p>
          <a:p>
            <a:pPr marL="285750" indent="-285750">
              <a:buFont typeface="Arial" panose="020B0604020202020204" pitchFamily="34" charset="0"/>
              <a:buChar char="•"/>
            </a:pPr>
            <a:r>
              <a:rPr lang="en-US" sz="1800" b="0" dirty="0"/>
              <a:t> Any one open to help out on the Public Outreach Standing Committee for 802.18? </a:t>
            </a:r>
          </a:p>
          <a:p>
            <a:pPr lvl="2">
              <a:buFont typeface="Arial" panose="020B0604020202020204" pitchFamily="34" charset="0"/>
              <a:buChar char="•"/>
            </a:pPr>
            <a:endParaRPr lang="en-US" sz="2000" dirty="0"/>
          </a:p>
          <a:p>
            <a:pPr>
              <a:buFont typeface="Arial" panose="020B0604020202020204" pitchFamily="34" charset="0"/>
              <a:buChar char="•"/>
            </a:pPr>
            <a:r>
              <a:rPr lang="en-US" sz="1800" dirty="0"/>
              <a:t>RR-TAG/802.18 new calendars in the works.</a:t>
            </a:r>
          </a:p>
          <a:p>
            <a:pPr>
              <a:buFont typeface="Arial" panose="020B0604020202020204" pitchFamily="34" charset="0"/>
              <a:buChar char="•"/>
            </a:pPr>
            <a:r>
              <a:rPr lang="en-US" sz="1600" dirty="0"/>
              <a:t>LMSC working on a new overall IEEE 802 calendar, it is sill in a temporary spot  (under 802.16):   </a:t>
            </a:r>
            <a:r>
              <a:rPr lang="en-US" sz="1600" dirty="0">
                <a:hlinkClick r:id="rId4"/>
              </a:rPr>
              <a:t>http://ieee802.org/16/cal-temp.html</a:t>
            </a:r>
            <a:r>
              <a:rPr lang="en-US" sz="1600" dirty="0"/>
              <a:t> </a:t>
            </a:r>
          </a:p>
          <a:p>
            <a:pPr lvl="1">
              <a:buFont typeface="Arial" panose="020B0604020202020204" pitchFamily="34" charset="0"/>
              <a:buChar char="•"/>
            </a:pPr>
            <a:r>
              <a:rPr lang="en-US" sz="1400" dirty="0"/>
              <a:t>Top right corner there is drop down and can get to 802.18 only, in the different views. </a:t>
            </a:r>
          </a:p>
          <a:p>
            <a:pPr lvl="1">
              <a:buFont typeface="Arial" panose="020B0604020202020204" pitchFamily="34" charset="0"/>
              <a:buChar char="•"/>
            </a:pPr>
            <a:r>
              <a:rPr lang="en-US" sz="1400" dirty="0"/>
              <a:t>Or at the bottom is a link to the focused 802.18 calendar used. </a:t>
            </a:r>
          </a:p>
          <a:p>
            <a:pPr lvl="2">
              <a:buFont typeface="Arial" panose="020B0604020202020204" pitchFamily="34" charset="0"/>
              <a:buChar char="•"/>
            </a:pPr>
            <a:r>
              <a:rPr lang="en-US" sz="1400" dirty="0">
                <a:hlinkClick r:id="rId5"/>
              </a:rPr>
              <a:t>IEEE 802.18 WG Calendar (tentative)</a:t>
            </a:r>
            <a:endParaRPr lang="en-US" sz="1400" dirty="0"/>
          </a:p>
          <a:p>
            <a:pPr lvl="1">
              <a:buFont typeface="Arial" panose="020B0604020202020204" pitchFamily="34" charset="0"/>
              <a:buChar char="•"/>
            </a:pPr>
            <a:r>
              <a:rPr lang="en-US" sz="1400" dirty="0"/>
              <a:t>Which is also on the 802.18 home page now. </a:t>
            </a:r>
          </a:p>
          <a:p>
            <a:pPr lvl="1">
              <a:buFont typeface="Arial" panose="020B0604020202020204" pitchFamily="34" charset="0"/>
              <a:buChar char="•"/>
            </a:pPr>
            <a:r>
              <a:rPr lang="en-US" sz="1400" b="1" dirty="0">
                <a:solidFill>
                  <a:schemeClr val="accent5">
                    <a:lumMod val="75000"/>
                  </a:schemeClr>
                </a:solidFill>
              </a:rPr>
              <a:t>Schedule of Teleconferences and Face to Faces:  </a:t>
            </a:r>
            <a:br>
              <a:rPr lang="en-US" sz="1400" b="1" dirty="0">
                <a:solidFill>
                  <a:schemeClr val="accent5">
                    <a:lumMod val="75000"/>
                  </a:schemeClr>
                </a:solidFill>
              </a:rPr>
            </a:br>
            <a:r>
              <a:rPr lang="en-US" sz="1400" u="sng" dirty="0">
                <a:hlinkClick r:id="rId5"/>
              </a:rPr>
              <a:t>&lt;&lt;click here for full calendar&gt;&gt;</a:t>
            </a:r>
            <a:r>
              <a:rPr lang="en-US" sz="1400" b="1" dirty="0"/>
              <a:t> select meeting, go to more details near bottom</a:t>
            </a:r>
            <a:endParaRPr lang="en-US" sz="14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07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8514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Review 6 GHz FNPRM, if anything for IEEE 802 as a whole to consider? </a:t>
            </a:r>
          </a:p>
          <a:p>
            <a:pPr marL="285750" indent="-285750">
              <a:buFont typeface="Wingdings" panose="05000000000000000000" pitchFamily="2" charset="2"/>
              <a:buChar char="q"/>
            </a:pPr>
            <a:r>
              <a:rPr lang="en-US" sz="1800" dirty="0">
                <a:solidFill>
                  <a:srgbClr val="00B0F0"/>
                </a:solidFill>
              </a:rPr>
              <a:t> </a:t>
            </a:r>
            <a:r>
              <a:rPr lang="en-US" altLang="en-US" sz="1800" b="0" dirty="0">
                <a:solidFill>
                  <a:srgbClr val="00B0F0"/>
                </a:solidFill>
              </a:rPr>
              <a:t> </a:t>
            </a: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07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dirty="0">
                <a:solidFill>
                  <a:schemeClr val="tx1"/>
                </a:solidFill>
              </a:rPr>
              <a:t> </a:t>
            </a:r>
            <a:r>
              <a:rPr lang="en-US" sz="1800" b="0" dirty="0">
                <a:solidFill>
                  <a:schemeClr val="tx1"/>
                </a:solidFill>
              </a:rPr>
              <a:t>       in attendance,      voters.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07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456238"/>
          </a:xfrm>
        </p:spPr>
        <p:txBody>
          <a:bodyPr/>
          <a:lstStyle/>
          <a:p>
            <a:pPr>
              <a:buFont typeface="Arial" panose="020B0604020202020204" pitchFamily="34" charset="0"/>
              <a:buChar char="•"/>
            </a:pPr>
            <a:r>
              <a:rPr lang="en-US" sz="2000" dirty="0"/>
              <a:t>Next weekly teleconference </a:t>
            </a:r>
            <a:r>
              <a:rPr lang="en-US" sz="1400" dirty="0"/>
              <a:t>(scheduled to 03sep)</a:t>
            </a:r>
            <a:r>
              <a:rPr lang="en-US" sz="2000" dirty="0"/>
              <a:t>: 14 May20–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https://mentor.ieee.org/802.18/dcn/16/18-16-0038-15-0000-teleconference-call-in-info.pptx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(new – starting 14 May 20)</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400" dirty="0"/>
              <a:t>Now on the IEEE </a:t>
            </a:r>
            <a:r>
              <a:rPr lang="en-US" sz="1400" dirty="0" err="1"/>
              <a:t>Webex</a:t>
            </a:r>
            <a:r>
              <a:rPr lang="en-US" sz="1400" dirty="0"/>
              <a:t> teleconference calendar.  </a:t>
            </a:r>
            <a:r>
              <a:rPr lang="en-US" sz="1400" b="0" u="sng" dirty="0">
                <a:hlinkClick r:id="rId3"/>
              </a:rPr>
              <a:t>http://ieee802.org/802tele_calendar.html</a:t>
            </a:r>
            <a:endParaRPr lang="en-US" sz="1400" b="0" u="sng" dirty="0"/>
          </a:p>
          <a:p>
            <a:pPr lvl="1">
              <a:buFont typeface="Arial" panose="020B0604020202020204" pitchFamily="34" charset="0"/>
              <a:buChar char="•"/>
            </a:pPr>
            <a:endParaRPr lang="en-US" sz="1800" b="1" u="sng" dirty="0">
              <a:solidFill>
                <a:schemeClr val="accent1">
                  <a:lumMod val="50000"/>
                </a:schemeClr>
              </a:solidFill>
            </a:endParaRPr>
          </a:p>
          <a:p>
            <a:pPr lvl="1">
              <a:buFont typeface="Arial" panose="020B0604020202020204" pitchFamily="34" charset="0"/>
              <a:buChar char="•"/>
            </a:pPr>
            <a:r>
              <a:rPr lang="en-US" sz="1800" b="1" u="sng" dirty="0">
                <a:solidFill>
                  <a:schemeClr val="accent1">
                    <a:lumMod val="50000"/>
                  </a:schemeClr>
                </a:solidFill>
              </a:rPr>
              <a:t>Starting 14 May, there will be a new call-in, using the IEEE Seat 4 </a:t>
            </a:r>
            <a:r>
              <a:rPr lang="en-US" sz="1800" b="1" u="sng" dirty="0" err="1">
                <a:solidFill>
                  <a:schemeClr val="accent1">
                    <a:lumMod val="50000"/>
                  </a:schemeClr>
                </a:solidFill>
              </a:rPr>
              <a:t>webex</a:t>
            </a:r>
            <a:endParaRPr lang="en-US" sz="1800" b="1" u="sng" dirty="0">
              <a:solidFill>
                <a:schemeClr val="accent1">
                  <a:lumMod val="50000"/>
                </a:schemeClr>
              </a:solidFill>
            </a:endParaRPr>
          </a:p>
          <a:p>
            <a:pPr lvl="2">
              <a:buFont typeface="Arial" panose="020B0604020202020204" pitchFamily="34" charset="0"/>
              <a:buChar char="•"/>
            </a:pPr>
            <a:r>
              <a:rPr lang="en-US" sz="1400" b="0" dirty="0">
                <a:solidFill>
                  <a:schemeClr val="tx1"/>
                </a:solidFill>
              </a:rPr>
              <a:t>Can select meeting, then go to ‘more details’ at the bottom, to get to active link. </a:t>
            </a:r>
          </a:p>
          <a:p>
            <a:pPr lvl="2">
              <a:buFont typeface="Arial" panose="020B0604020202020204" pitchFamily="34" charset="0"/>
              <a:buChar char="•"/>
            </a:pPr>
            <a:r>
              <a:rPr lang="en-US" sz="1400" dirty="0">
                <a:solidFill>
                  <a:schemeClr val="tx1"/>
                </a:solidFill>
              </a:rPr>
              <a:t>Or, on the .18 web page or in the next call-in doc</a:t>
            </a:r>
            <a:r>
              <a:rPr lang="en-US" sz="1400" dirty="0"/>
              <a:t>18-16-0038r15, </a:t>
            </a:r>
            <a:r>
              <a:rPr lang="en-US" sz="1400" b="1" u="sng" dirty="0"/>
              <a:t>or a backup slide here. </a:t>
            </a:r>
            <a:endParaRPr lang="en-US" sz="1400" b="1" u="sng"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 _____________________56et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Note,  Montreal in July is cancelled. </a:t>
            </a:r>
            <a:endParaRPr lang="en-US" sz="16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07 May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9116"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9117"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May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May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weekly teleconference call-in</a:t>
            </a:r>
          </a:p>
          <a:p>
            <a:pPr>
              <a:spcBef>
                <a:spcPts val="0"/>
              </a:spcBef>
            </a:pPr>
            <a:r>
              <a:rPr lang="en-US" sz="1400" dirty="0"/>
              <a:t>When	14May20 to 04Sep20,   noon-13:00-pt,  15:00-16:00-et</a:t>
            </a:r>
          </a:p>
          <a:p>
            <a:pPr>
              <a:spcBef>
                <a:spcPts val="0"/>
              </a:spcBef>
            </a:pPr>
            <a:r>
              <a:rPr lang="en-US" sz="1400" dirty="0"/>
              <a:t>	note:  IEEE </a:t>
            </a:r>
            <a:r>
              <a:rPr lang="en-US" sz="1400" dirty="0" err="1"/>
              <a:t>webex</a:t>
            </a:r>
            <a:r>
              <a:rPr lang="en-US" sz="1400" dirty="0"/>
              <a:t> may change after 27Aug20,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a:buFont typeface="Arial" panose="020B0604020202020204" pitchFamily="34" charset="0"/>
              <a:buChar char="•"/>
            </a:pPr>
            <a:r>
              <a:rPr lang="en-US" sz="1800" dirty="0"/>
              <a:t>Official calendar for IEEE 802 </a:t>
            </a:r>
            <a:r>
              <a:rPr lang="en-US" sz="1800" dirty="0" err="1"/>
              <a:t>Webex</a:t>
            </a:r>
            <a:r>
              <a:rPr lang="en-US" sz="1800" dirty="0"/>
              <a:t> meeting through mid-Aug. </a:t>
            </a:r>
          </a:p>
          <a:p>
            <a:pPr>
              <a:buFont typeface="Arial" panose="020B0604020202020204" pitchFamily="34" charset="0"/>
              <a:buChar char="•"/>
            </a:pPr>
            <a:r>
              <a:rPr lang="en-US" sz="1800" b="0" u="sng" dirty="0">
                <a:hlinkClick r:id="rId3"/>
              </a:rPr>
              <a:t>http://ieee802.org/802tele_calendar.html</a:t>
            </a:r>
            <a:endParaRPr lang="en-US" sz="1800" b="0" u="sng"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LMSC working on a new </a:t>
            </a:r>
            <a:r>
              <a:rPr lang="en-US" sz="1800" dirty="0">
                <a:highlight>
                  <a:srgbClr val="FFFF00"/>
                </a:highlight>
              </a:rPr>
              <a:t>overall </a:t>
            </a:r>
            <a:r>
              <a:rPr lang="en-US" sz="1800" dirty="0"/>
              <a:t>IEEE 802 calendar, it is sill in a temporary spot  (under 802.16):   </a:t>
            </a:r>
            <a:r>
              <a:rPr lang="en-US" sz="1800" dirty="0">
                <a:hlinkClick r:id="rId4"/>
              </a:rPr>
              <a:t>http://ieee802.org/16/cal-temp.html</a:t>
            </a:r>
            <a:r>
              <a:rPr lang="en-US" sz="1800" dirty="0"/>
              <a:t> </a:t>
            </a:r>
          </a:p>
          <a:p>
            <a:pPr lvl="1">
              <a:buFont typeface="Arial" panose="020B0604020202020204" pitchFamily="34" charset="0"/>
              <a:buChar char="•"/>
            </a:pPr>
            <a:r>
              <a:rPr lang="en-US" sz="1600" dirty="0"/>
              <a:t>Top right corner there is drop down and can get to 802.18 only, in the different views. </a:t>
            </a:r>
          </a:p>
          <a:p>
            <a:pPr lvl="1">
              <a:buFont typeface="Arial" panose="020B0604020202020204" pitchFamily="34" charset="0"/>
              <a:buChar char="•"/>
            </a:pPr>
            <a:r>
              <a:rPr lang="en-US" sz="1600" dirty="0"/>
              <a:t>Or at the bottom is a link to the 802.18 calendar used. </a:t>
            </a:r>
          </a:p>
          <a:p>
            <a:pPr lvl="2">
              <a:buFont typeface="Arial" panose="020B0604020202020204" pitchFamily="34" charset="0"/>
              <a:buChar char="•"/>
            </a:pPr>
            <a:r>
              <a:rPr lang="en-US" sz="1600" dirty="0">
                <a:hlinkClick r:id="rId5"/>
              </a:rPr>
              <a:t>IEEE 802.18 WG Calendar (tentative)</a:t>
            </a:r>
            <a:endParaRPr lang="en-US" sz="1600" dirty="0"/>
          </a:p>
          <a:p>
            <a:pPr lvl="1">
              <a:buFont typeface="Arial" panose="020B0604020202020204" pitchFamily="34" charset="0"/>
              <a:buChar char="•"/>
            </a:pPr>
            <a:r>
              <a:rPr lang="en-US" sz="1600" dirty="0"/>
              <a:t>Which is only on the 802.18 home page now also. </a:t>
            </a:r>
          </a:p>
          <a:p>
            <a:pPr lvl="1">
              <a:buFont typeface="Arial" panose="020B0604020202020204" pitchFamily="34" charset="0"/>
              <a:buChar char="•"/>
            </a:pPr>
            <a:r>
              <a:rPr lang="en-US" sz="1600" b="1" dirty="0">
                <a:solidFill>
                  <a:schemeClr val="accent5">
                    <a:lumMod val="75000"/>
                  </a:schemeClr>
                </a:solidFill>
              </a:rPr>
              <a:t>Schedule of Teleconferences and Face to Faces:  </a:t>
            </a:r>
            <a:br>
              <a:rPr lang="en-US" sz="1600" b="1" dirty="0">
                <a:solidFill>
                  <a:schemeClr val="accent5">
                    <a:lumMod val="75000"/>
                  </a:schemeClr>
                </a:solidFill>
              </a:rPr>
            </a:br>
            <a:r>
              <a:rPr lang="en-US" sz="1600" u="sng" dirty="0">
                <a:hlinkClick r:id="rId5"/>
              </a:rPr>
              <a:t>&lt;&lt;click here for full calendar&gt;&gt;</a:t>
            </a:r>
            <a:r>
              <a:rPr lang="en-US" sz="1600" b="1" dirty="0"/>
              <a:t> select meeting, go to more details near bottom</a:t>
            </a: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07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00602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07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07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07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28</a:t>
            </a:fld>
            <a:endParaRPr lang="en-US" altLang="en-US" sz="1200" b="0" dirty="0"/>
          </a:p>
        </p:txBody>
      </p:sp>
      <p:sp>
        <p:nvSpPr>
          <p:cNvPr id="2" name="Date Placeholder 1"/>
          <p:cNvSpPr>
            <a:spLocks noGrp="1"/>
          </p:cNvSpPr>
          <p:nvPr>
            <p:ph type="dt" idx="15"/>
          </p:nvPr>
        </p:nvSpPr>
        <p:spPr/>
        <p:txBody>
          <a:bodyPr/>
          <a:lstStyle/>
          <a:p>
            <a:r>
              <a:rPr lang="en-US"/>
              <a:t>07 May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07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07 May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07 May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07 May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07 May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85000"/>
                  </a:schemeClr>
                </a:solidFill>
              </a:rPr>
              <a:t>Peter</a:t>
            </a:r>
            <a:r>
              <a:rPr lang="en-US" altLang="en-US" sz="1400" dirty="0">
                <a:solidFill>
                  <a:schemeClr val="tx1"/>
                </a:solidFill>
              </a:rPr>
              <a:t>_____</a:t>
            </a:r>
            <a:endParaRPr lang="en-US" altLang="en-US" sz="14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How to handle no July face to face</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ITU-R M.1450/M.1801 submissions</a:t>
            </a:r>
          </a:p>
          <a:p>
            <a:pPr lvl="1">
              <a:spcBef>
                <a:spcPts val="0"/>
              </a:spcBef>
              <a:buFont typeface="Arial" panose="020B0604020202020204" pitchFamily="34" charset="0"/>
              <a:buChar char="•"/>
            </a:pPr>
            <a:r>
              <a:rPr lang="en-US" altLang="en-US" sz="1400" dirty="0">
                <a:solidFill>
                  <a:schemeClr val="tx1"/>
                </a:solidFill>
              </a:rPr>
              <a:t>FCC FNPRM on 6 GHz</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200" dirty="0">
                <a:solidFill>
                  <a:schemeClr val="tx1"/>
                </a:solidFill>
              </a:rPr>
              <a:t>FCC FNPRM on 6 GHz anything for IEEE 802</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 and WRC-23</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ITU-R M.1450/M.1801 submissions</a:t>
            </a:r>
            <a:r>
              <a:rPr lang="en-US" altLang="en-US" sz="140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Last inputs</a:t>
            </a: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FNPRM on 6 GHz</a:t>
            </a:r>
          </a:p>
          <a:p>
            <a:pPr lvl="1">
              <a:spcBef>
                <a:spcPts val="0"/>
              </a:spcBef>
              <a:buFont typeface="Arial" panose="020B0604020202020204" pitchFamily="34" charset="0"/>
              <a:buChar char="•"/>
            </a:pPr>
            <a:r>
              <a:rPr lang="en-US" altLang="en-US" sz="1400" b="0" kern="0" dirty="0">
                <a:solidFill>
                  <a:schemeClr val="tx1"/>
                </a:solidFill>
              </a:rPr>
              <a:t>Latest </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Public Visibility FCC NPRM on 5.9 GHz</a:t>
            </a:r>
            <a:endParaRPr lang="en-US" alt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Working on updated IEEE 802 calendars</a:t>
            </a:r>
          </a:p>
          <a:p>
            <a:pPr lvl="1">
              <a:spcBef>
                <a:spcPts val="0"/>
              </a:spcBef>
              <a:buFont typeface="Arial" panose="020B0604020202020204" pitchFamily="34" charset="0"/>
              <a:buChar char="•"/>
            </a:pPr>
            <a:r>
              <a:rPr lang="en-US" sz="1400" dirty="0">
                <a:solidFill>
                  <a:schemeClr val="bg1"/>
                </a:solidFill>
              </a:rPr>
              <a:t>by</a:t>
            </a:r>
            <a:endParaRPr lang="en-US" altLang="en-US" sz="1400" dirty="0">
              <a:solidFill>
                <a:schemeClr val="bg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534986"/>
            <a:ext cx="8458201" cy="60182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lvl="3">
              <a:buFont typeface="Arial" panose="020B0604020202020204" pitchFamily="34" charset="0"/>
              <a:buChar char="•"/>
            </a:pPr>
            <a:endParaRPr lang="en-US" altLang="en-US" sz="800" u="sng" dirty="0"/>
          </a:p>
          <a:p>
            <a:pPr>
              <a:spcBef>
                <a:spcPts val="400"/>
              </a:spcBef>
              <a:buFont typeface="Arial" panose="020B0604020202020204" pitchFamily="34" charset="0"/>
              <a:buChar char="•"/>
            </a:pPr>
            <a:r>
              <a:rPr lang="en-US" altLang="en-US" sz="1400" u="sng" dirty="0"/>
              <a:t>Motion:</a:t>
            </a:r>
            <a:r>
              <a:rPr lang="en-US" altLang="en-US" sz="1400" dirty="0"/>
              <a:t> To approve the agenda as presented on previous slide</a:t>
            </a:r>
          </a:p>
          <a:p>
            <a:pPr>
              <a:spcBef>
                <a:spcPts val="0"/>
              </a:spcBef>
            </a:pPr>
            <a:r>
              <a:rPr lang="en-US" altLang="en-US" sz="1400" b="1" dirty="0"/>
              <a:t>	</a:t>
            </a:r>
            <a:r>
              <a:rPr lang="en-US" altLang="en-US" sz="1400" b="1" dirty="0">
                <a:solidFill>
                  <a:schemeClr val="tx1"/>
                </a:solidFill>
              </a:rPr>
              <a:t>	</a:t>
            </a:r>
            <a:r>
              <a:rPr lang="en-US" altLang="en-US" sz="1400" b="0" dirty="0">
                <a:solidFill>
                  <a:schemeClr val="tx1"/>
                </a:solidFill>
              </a:rPr>
              <a:t>Moved by: 	</a:t>
            </a:r>
            <a:r>
              <a:rPr lang="en-US" altLang="en-US" sz="1400" b="0" dirty="0">
                <a:solidFill>
                  <a:schemeClr val="bg1">
                    <a:lumMod val="75000"/>
                  </a:schemeClr>
                </a:solidFill>
              </a:rPr>
              <a:t>Stuart K</a:t>
            </a:r>
          </a:p>
          <a:p>
            <a:pPr>
              <a:spcBef>
                <a:spcPts val="0"/>
              </a:spcBef>
            </a:pPr>
            <a:r>
              <a:rPr lang="en-US" altLang="en-US" sz="1400" b="0" dirty="0">
                <a:solidFill>
                  <a:schemeClr val="bg1">
                    <a:lumMod val="75000"/>
                  </a:schemeClr>
                </a:solidFill>
              </a:rPr>
              <a:t>		Seconded by: 	Vijay A</a:t>
            </a:r>
          </a:p>
          <a:p>
            <a:pPr>
              <a:spcBef>
                <a:spcPts val="0"/>
              </a:spcBef>
            </a:pPr>
            <a:r>
              <a:rPr lang="en-US" altLang="en-US" sz="1400" b="0" dirty="0">
                <a:solidFill>
                  <a:schemeClr val="bg1">
                    <a:lumMod val="75000"/>
                  </a:schemeClr>
                </a:solidFill>
              </a:rPr>
              <a:t>		Discussion?  	None</a:t>
            </a:r>
          </a:p>
          <a:p>
            <a:pPr lvl="1">
              <a:spcBef>
                <a:spcPts val="0"/>
              </a:spcBef>
            </a:pPr>
            <a:r>
              <a:rPr lang="en-US" altLang="en-US" sz="1400" dirty="0">
                <a:solidFill>
                  <a:schemeClr val="bg1">
                    <a:lumMod val="75000"/>
                  </a:schemeClr>
                </a:solidFill>
              </a:rPr>
              <a:t>Vote:  Approved by unanimous consent</a:t>
            </a:r>
          </a:p>
          <a:p>
            <a:pPr>
              <a:spcBef>
                <a:spcPts val="400"/>
              </a:spcBef>
              <a:buFont typeface="Arial" panose="020B0604020202020204" pitchFamily="34" charset="0"/>
              <a:buChar char="•"/>
            </a:pPr>
            <a:r>
              <a:rPr lang="en-US" altLang="en-US" sz="1400" u="sng" dirty="0"/>
              <a:t>Motion:</a:t>
            </a:r>
            <a:r>
              <a:rPr lang="en-US" altLang="en-US" sz="1400" dirty="0"/>
              <a:t> </a:t>
            </a:r>
            <a:r>
              <a:rPr lang="en-GB" sz="1400" b="0" dirty="0"/>
              <a:t>To approve the minutes from the IEEE 802.18 Teleconference 30 April 2020 in document  </a:t>
            </a:r>
            <a:r>
              <a:rPr lang="en-GB" sz="1400" b="0" u="sng" dirty="0">
                <a:hlinkClick r:id="rId3"/>
              </a:rPr>
              <a:t>https://mentor.ieee.org/802.18/dcn/20/18-20-0076-00-0000-minutes-30apr20-rrtag-teleconference.docx</a:t>
            </a:r>
            <a:r>
              <a:rPr lang="en-GB" sz="1400" b="0" u="sng" dirty="0"/>
              <a:t>  </a:t>
            </a:r>
            <a:r>
              <a:rPr lang="en-US" sz="1400" b="0" dirty="0"/>
              <a:t>01-May-2020 10:29:50 ET</a:t>
            </a:r>
            <a:r>
              <a:rPr lang="en-US" altLang="en-US" sz="1400" b="0" dirty="0">
                <a:solidFill>
                  <a:schemeClr val="tx1"/>
                </a:solidFill>
              </a:rPr>
              <a:t>	</a:t>
            </a:r>
          </a:p>
          <a:p>
            <a:pPr marL="0" indent="0">
              <a:spcBef>
                <a:spcPts val="0"/>
              </a:spcBef>
            </a:pPr>
            <a:r>
              <a:rPr lang="en-US" altLang="en-US" sz="1200" b="0" dirty="0">
                <a:solidFill>
                  <a:schemeClr val="tx1"/>
                </a:solidFill>
              </a:rPr>
              <a:t>	</a:t>
            </a:r>
            <a:r>
              <a:rPr lang="en-US" altLang="en-US" sz="1400" b="0" dirty="0">
                <a:solidFill>
                  <a:schemeClr val="tx1"/>
                </a:solidFill>
              </a:rPr>
              <a:t>Moved by:  	</a:t>
            </a:r>
            <a:r>
              <a:rPr lang="en-US" altLang="en-US" sz="1400" b="0" dirty="0">
                <a:solidFill>
                  <a:schemeClr val="bg1">
                    <a:lumMod val="75000"/>
                  </a:schemeClr>
                </a:solidFill>
              </a:rPr>
              <a:t>Vijay A</a:t>
            </a:r>
          </a:p>
          <a:p>
            <a:pPr marL="0" indent="0">
              <a:spcBef>
                <a:spcPts val="0"/>
              </a:spcBef>
            </a:pPr>
            <a:r>
              <a:rPr lang="en-US" altLang="en-US" sz="1400" b="0" dirty="0">
                <a:solidFill>
                  <a:schemeClr val="bg1">
                    <a:lumMod val="75000"/>
                  </a:schemeClr>
                </a:solidFill>
              </a:rPr>
              <a:t>	Seconded by:	Peter E</a:t>
            </a:r>
          </a:p>
          <a:p>
            <a:pPr marL="0" indent="0">
              <a:spcBef>
                <a:spcPts val="0"/>
              </a:spcBef>
            </a:pPr>
            <a:r>
              <a:rPr lang="en-US" altLang="en-US" sz="1400" b="0" dirty="0">
                <a:solidFill>
                  <a:schemeClr val="bg1">
                    <a:lumMod val="75000"/>
                  </a:schemeClr>
                </a:solidFill>
              </a:rPr>
              <a:t>	Discussion?  	None</a:t>
            </a:r>
          </a:p>
          <a:p>
            <a:pPr lvl="1">
              <a:spcBef>
                <a:spcPts val="0"/>
              </a:spcBef>
            </a:pPr>
            <a:r>
              <a:rPr lang="en-US" altLang="en-US" sz="1400" dirty="0">
                <a:solidFill>
                  <a:schemeClr val="bg1">
                    <a:lumMod val="75000"/>
                  </a:schemeClr>
                </a:solidFill>
              </a:rPr>
              <a:t>Vote:  Approved by unanimous consent</a:t>
            </a:r>
            <a:endParaRPr lang="en-US" altLang="en-US" sz="14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The July face to face in Montreal, Quebec, Canada, has been cancelled.  </a:t>
            </a:r>
          </a:p>
          <a:p>
            <a:pPr lvl="1">
              <a:spcBef>
                <a:spcPts val="400"/>
              </a:spcBef>
              <a:buFont typeface="Arial" panose="020B0604020202020204" pitchFamily="34" charset="0"/>
              <a:buChar char="•"/>
            </a:pPr>
            <a:r>
              <a:rPr lang="en-US" altLang="en-US" sz="1600" dirty="0">
                <a:solidFill>
                  <a:schemeClr val="tx1"/>
                </a:solidFill>
              </a:rPr>
              <a:t>LMSC is actively working on allowing for suspension of  OM procedures for extraordinary external circumstances for a period of time.  </a:t>
            </a:r>
          </a:p>
          <a:p>
            <a:pPr lvl="2">
              <a:spcBef>
                <a:spcPts val="400"/>
              </a:spcBef>
              <a:buFont typeface="Arial" panose="020B0604020202020204" pitchFamily="34" charset="0"/>
              <a:buChar char="•"/>
            </a:pPr>
            <a:r>
              <a:rPr lang="en-US" altLang="en-US" sz="1400" dirty="0">
                <a:solidFill>
                  <a:schemeClr val="tx1"/>
                </a:solidFill>
              </a:rPr>
              <a:t>E.g. allow for virtual meetings to be used for (at least some) procedures that required face to face meetings, e.g. to get PARs approved, plenaries, etc.  </a:t>
            </a:r>
            <a:r>
              <a:rPr lang="en-US" altLang="en-US" sz="1400">
                <a:solidFill>
                  <a:schemeClr val="tx1"/>
                </a:solidFill>
              </a:rPr>
              <a:t>More to come.</a:t>
            </a:r>
            <a:endParaRPr lang="en-US" altLang="en-US" sz="1400" dirty="0">
              <a:solidFill>
                <a:schemeClr val="tx1"/>
              </a:solidFill>
            </a:endParaRPr>
          </a:p>
          <a:p>
            <a:pPr lvl="1">
              <a:spcBef>
                <a:spcPts val="400"/>
              </a:spcBef>
              <a:buFont typeface="Arial" panose="020B0604020202020204" pitchFamily="34" charset="0"/>
              <a:buChar char="•"/>
            </a:pPr>
            <a:r>
              <a:rPr lang="en-US" altLang="en-US" sz="1600" dirty="0">
                <a:solidFill>
                  <a:schemeClr val="tx1"/>
                </a:solidFill>
              </a:rPr>
              <a:t> </a:t>
            </a:r>
          </a:p>
          <a:p>
            <a:pPr lvl="1">
              <a:spcBef>
                <a:spcPts val="0"/>
              </a:spcBef>
              <a:buFont typeface="Arial" panose="020B0604020202020204" pitchFamily="34" charset="0"/>
              <a:buChar char="•"/>
            </a:pPr>
            <a:r>
              <a:rPr lang="en-US" altLang="en-US" sz="1200" dirty="0">
                <a:solidFill>
                  <a:schemeClr val="tx1"/>
                </a:solidFill>
              </a:rPr>
              <a:t>Per email, hotel will be cancelled automatically if you booked through IEEE 802 site/link.</a:t>
            </a:r>
          </a:p>
          <a:p>
            <a:pPr lvl="1">
              <a:spcBef>
                <a:spcPts val="0"/>
              </a:spcBef>
              <a:buFont typeface="Arial" panose="020B0604020202020204" pitchFamily="34" charset="0"/>
              <a:buChar char="•"/>
            </a:pPr>
            <a:r>
              <a:rPr lang="en-US" altLang="en-US" sz="1200" dirty="0">
                <a:solidFill>
                  <a:schemeClr val="tx1"/>
                </a:solidFill>
              </a:rPr>
              <a:t>At the LMSC ad hoc this week on how to move to virtual meetings, discussion started on gaining and loss of voting rights without face to face meetings. </a:t>
            </a:r>
          </a:p>
          <a:p>
            <a:pPr lvl="2">
              <a:spcBef>
                <a:spcPts val="0"/>
              </a:spcBef>
              <a:buFont typeface="Arial" panose="020B0604020202020204" pitchFamily="34" charset="0"/>
              <a:buChar char="•"/>
            </a:pPr>
            <a:r>
              <a:rPr lang="en-US" altLang="en-US" sz="1050" dirty="0">
                <a:solidFill>
                  <a:schemeClr val="tx1"/>
                </a:solidFill>
              </a:rPr>
              <a:t>What about affiliation updates and elections?   </a:t>
            </a:r>
          </a:p>
          <a:p>
            <a:pPr lvl="3">
              <a:spcBef>
                <a:spcPts val="0"/>
              </a:spcBef>
              <a:buFont typeface="Arial" panose="020B0604020202020204" pitchFamily="34" charset="0"/>
              <a:buChar char="•"/>
            </a:pPr>
            <a:r>
              <a:rPr lang="en-US" altLang="en-US" sz="1050" dirty="0">
                <a:solidFill>
                  <a:schemeClr val="tx1"/>
                </a:solidFill>
              </a:rPr>
              <a:t>Elections are being discussed in the LMSC call next week (5</a:t>
            </a:r>
            <a:r>
              <a:rPr lang="en-US" altLang="en-US" sz="1050" baseline="30000" dirty="0">
                <a:solidFill>
                  <a:schemeClr val="tx1"/>
                </a:solidFill>
              </a:rPr>
              <a:t>th</a:t>
            </a:r>
            <a:r>
              <a:rPr lang="en-US" altLang="en-US" sz="1050" dirty="0">
                <a:solidFill>
                  <a:schemeClr val="tx1"/>
                </a:solidFill>
              </a:rPr>
              <a:t>), for affiliation updates should be able to go into </a:t>
            </a:r>
            <a:r>
              <a:rPr lang="en-US" altLang="en-US" sz="1050" dirty="0" err="1">
                <a:solidFill>
                  <a:schemeClr val="tx1"/>
                </a:solidFill>
              </a:rPr>
              <a:t>myProject</a:t>
            </a:r>
            <a:r>
              <a:rPr lang="en-US" altLang="en-US" sz="1050" dirty="0">
                <a:solidFill>
                  <a:schemeClr val="tx1"/>
                </a:solidFill>
              </a:rPr>
              <a:t> and update (and let the chair know). </a:t>
            </a:r>
          </a:p>
          <a:p>
            <a:pPr lvl="2">
              <a:spcBef>
                <a:spcPts val="0"/>
              </a:spcBef>
              <a:buFont typeface="Arial" panose="020B0604020202020204" pitchFamily="34" charset="0"/>
              <a:buChar char="•"/>
            </a:pPr>
            <a:r>
              <a:rPr lang="en-US" altLang="en-US" sz="1050" dirty="0">
                <a:solidFill>
                  <a:schemeClr val="tx1"/>
                </a:solidFill>
              </a:rPr>
              <a:t>For voting rights, the last couple of plenaries should be kept in mind, e.g. where they were. </a:t>
            </a:r>
          </a:p>
          <a:p>
            <a:pPr lvl="1">
              <a:spcBef>
                <a:spcPts val="400"/>
              </a:spcBef>
              <a:buFont typeface="Arial" panose="020B0604020202020204" pitchFamily="34" charset="0"/>
              <a:buChar char="•"/>
            </a:pPr>
            <a:endParaRPr lang="en-US" altLang="en-US" sz="1600" dirty="0">
              <a:solidFill>
                <a:schemeClr val="tx1"/>
              </a:solidFill>
            </a:endParaRPr>
          </a:p>
          <a:p>
            <a:pPr lvl="1">
              <a:spcBef>
                <a:spcPts val="400"/>
              </a:spcBef>
            </a:pPr>
            <a:endParaRPr lang="en-US" altLang="en-US" sz="1600" b="1"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07 May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Many of the f2fs are turning into multiple longer calls over a few weeks.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200" dirty="0">
                <a:solidFill>
                  <a:schemeClr val="tx1"/>
                </a:solidFill>
              </a:rPr>
              <a:t>The groups continue working on the process for the long calls.</a:t>
            </a:r>
          </a:p>
          <a:p>
            <a:pPr lvl="1">
              <a:spcBef>
                <a:spcPts val="0"/>
              </a:spcBef>
              <a:buFont typeface="Arial" panose="020B0604020202020204" pitchFamily="34" charset="0"/>
              <a:buChar char="•"/>
            </a:pPr>
            <a:r>
              <a:rPr lang="en-US" sz="1200" dirty="0">
                <a:solidFill>
                  <a:schemeClr val="tx1"/>
                </a:solidFill>
              </a:rPr>
              <a:t>And now they are overlapping with other calls, </a:t>
            </a:r>
            <a:r>
              <a:rPr lang="en-US" sz="1200" dirty="0">
                <a:solidFill>
                  <a:srgbClr val="C00000"/>
                </a:solidFill>
              </a:rPr>
              <a:t>this is an issue.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Online – will be calls over a week or two.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bg1">
                    <a:lumMod val="75000"/>
                  </a:schemeClr>
                </a:solidFill>
              </a:rPr>
              <a:t>Nothing of note today. </a:t>
            </a:r>
          </a:p>
          <a:p>
            <a:pPr lvl="1">
              <a:buFont typeface="Arial" panose="020B0604020202020204" pitchFamily="34" charset="0"/>
              <a:buChar char="•"/>
            </a:pPr>
            <a:endParaRPr lang="en-US" sz="1600" dirty="0"/>
          </a:p>
          <a:p>
            <a:pPr marL="457200" lvl="1" indent="0">
              <a:spcBef>
                <a:spcPts val="0"/>
              </a:spcBef>
            </a:pPr>
            <a:endParaRPr lang="en-US" sz="900" dirty="0">
              <a:solidFill>
                <a:schemeClr val="bg1">
                  <a:lumMod val="75000"/>
                </a:schemeClr>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#71,  16-19Jun20, </a:t>
            </a:r>
            <a:r>
              <a:rPr lang="en-US" sz="1400" b="0" dirty="0"/>
              <a:t>Sophia-Antipolis, FR</a:t>
            </a:r>
            <a:endParaRPr lang="en-US" sz="14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a:t>
            </a:r>
            <a:endParaRPr lang="en-US" sz="1100" dirty="0"/>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calls: 14May, 04June</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200" dirty="0">
                <a:solidFill>
                  <a:schemeClr val="tx1"/>
                </a:solidFill>
              </a:rPr>
              <a:t>Call today (30th) on the SR-Doc.   </a:t>
            </a:r>
          </a:p>
          <a:p>
            <a:pPr lvl="2">
              <a:spcBef>
                <a:spcPts val="0"/>
              </a:spcBef>
              <a:buFont typeface="Arial" panose="020B0604020202020204" pitchFamily="34" charset="0"/>
              <a:buChar char="•"/>
            </a:pPr>
            <a:r>
              <a:rPr lang="en-US" sz="1200" dirty="0">
                <a:solidFill>
                  <a:schemeClr val="tx1"/>
                </a:solidFill>
              </a:rPr>
              <a:t>Processed 7 docs today, a few key folks will be setting up for continuing on the 14May call. </a:t>
            </a:r>
          </a:p>
          <a:p>
            <a:pPr lvl="2">
              <a:spcBef>
                <a:spcPts val="0"/>
              </a:spcBef>
              <a:buFont typeface="Arial" panose="020B0604020202020204" pitchFamily="34" charset="0"/>
              <a:buChar char="•"/>
            </a:pPr>
            <a:r>
              <a:rPr lang="en-US" sz="1200" dirty="0">
                <a:solidFill>
                  <a:schemeClr val="tx1"/>
                </a:solidFill>
              </a:rPr>
              <a:t>To set PSD per spatial streams is being worked. Liaison was approved to come over to 802.11.  It should go to 802.11 co-ex SC in the end.  See Doc: ERMTG11(20)000016  (FCC did this for LPI)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next meeting #53, 27-29Apr20, </a:t>
            </a:r>
            <a:r>
              <a:rPr lang="en-US" sz="1400" b="0" dirty="0">
                <a:solidFill>
                  <a:schemeClr val="tx1"/>
                </a:solidFill>
              </a:rPr>
              <a:t>online; many calls over next weeks.</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47809</TotalTime>
  <Words>6165</Words>
  <Application>Microsoft Office PowerPoint</Application>
  <PresentationFormat>On-screen Show (4:3)</PresentationFormat>
  <Paragraphs>684</Paragraphs>
  <Slides>31</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0"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  - will discuss next week</vt:lpstr>
      <vt:lpstr>EU items to share -2 will discuss next week</vt:lpstr>
      <vt:lpstr>ITU-R items to share will discuss next week</vt:lpstr>
      <vt:lpstr>ITU-R M.1450/M.1801 updates – </vt:lpstr>
      <vt:lpstr>ITU-R M.1450 &amp; M.1801 submissions – standing by</vt:lpstr>
      <vt:lpstr>FCC FNPRM 6 GHz</vt:lpstr>
      <vt:lpstr>FCC FNPRM 6 GHz</vt:lpstr>
      <vt:lpstr>General Discussion Items</vt:lpstr>
      <vt:lpstr>Actions Required</vt:lpstr>
      <vt:lpstr>Any Other Business</vt:lpstr>
      <vt:lpstr>Adjourn</vt:lpstr>
      <vt:lpstr>PowerPoint Presentation</vt:lpstr>
      <vt:lpstr>PowerPoint Presentation</vt:lpstr>
      <vt:lpstr>General Discussion Items</vt:lpstr>
      <vt:lpstr>FCC R&amp;O and FNPRM 6GHz -2</vt:lpstr>
      <vt:lpstr>ITU-R SM.2352 on THz</vt:lpstr>
      <vt:lpstr>ITU-R THz SM.2352 submission – standing by</vt:lpstr>
      <vt:lpstr>ITU-R SM.2352 on THz</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2744</cp:revision>
  <cp:lastPrinted>1601-01-01T00:00:00Z</cp:lastPrinted>
  <dcterms:created xsi:type="dcterms:W3CDTF">2016-03-03T14:54:45Z</dcterms:created>
  <dcterms:modified xsi:type="dcterms:W3CDTF">2020-05-07T13:46:06Z</dcterms:modified>
</cp:coreProperties>
</file>