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62" r:id="rId13"/>
    <p:sldId id="677" r:id="rId14"/>
    <p:sldId id="669" r:id="rId15"/>
    <p:sldId id="675" r:id="rId16"/>
    <p:sldId id="674" r:id="rId17"/>
    <p:sldId id="650" r:id="rId18"/>
    <p:sldId id="498" r:id="rId19"/>
    <p:sldId id="402" r:id="rId20"/>
    <p:sldId id="403" r:id="rId21"/>
    <p:sldId id="673" r:id="rId22"/>
    <p:sldId id="672" r:id="rId23"/>
    <p:sldId id="671" r:id="rId24"/>
    <p:sldId id="664" r:id="rId25"/>
    <p:sldId id="663" r:id="rId26"/>
    <p:sldId id="652" r:id="rId27"/>
    <p:sldId id="549" r:id="rId28"/>
    <p:sldId id="425"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3" autoAdjust="0"/>
    <p:restoredTop sz="96292"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Documents/se-45/58470/se45-20-info005_degradation-in-performance-study-for-rlans-on-uk-fixed-links" TargetMode="External"/><Relationship Id="rId5" Type="http://schemas.openxmlformats.org/officeDocument/2006/relationships/hyperlink" Target="https://cept.org/ecc/groups/ecc/wg-se/se-45/client/meeting-documents/file-history/?fid=58383"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4-00-0000-minutes-23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30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2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911311"/>
            <a:ext cx="8389938" cy="5473686"/>
          </a:xfrm>
        </p:spPr>
        <p:txBody>
          <a:bodyPr/>
          <a:lstStyle/>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11-13May20, Web-meeting</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3 weeks</a:t>
            </a:r>
            <a:endParaRPr lang="en-US" sz="1600" dirty="0"/>
          </a:p>
          <a:p>
            <a:pPr lvl="1">
              <a:buFont typeface="Arial" panose="020B0604020202020204" pitchFamily="34" charset="0"/>
              <a:buChar char="•"/>
            </a:pPr>
            <a:r>
              <a:rPr lang="en-US" sz="1600" dirty="0"/>
              <a:t>Completed its work and just attached the Sweden analysis, </a:t>
            </a:r>
            <a:r>
              <a:rPr lang="en-US" sz="1600" dirty="0">
                <a:solidFill>
                  <a:srgbClr val="68205F"/>
                </a:solidFill>
                <a:hlinkClick r:id="rId5"/>
              </a:rPr>
              <a:t>SE45(20)011A2R1</a:t>
            </a:r>
            <a:r>
              <a:rPr lang="en-US" sz="1600" dirty="0">
                <a:solidFill>
                  <a:srgbClr val="68205F"/>
                </a:solidFill>
              </a:rPr>
              <a:t>,</a:t>
            </a:r>
            <a:r>
              <a:rPr lang="en-US" sz="1600" dirty="0"/>
              <a:t> to Repot 316 for submitting to WGSE, 11-15May.  </a:t>
            </a:r>
            <a:r>
              <a:rPr lang="en-US" sz="1600" dirty="0">
                <a:solidFill>
                  <a:srgbClr val="C00000"/>
                </a:solidFill>
              </a:rPr>
              <a:t>WGSE has only one day to turn into FM57.</a:t>
            </a:r>
            <a:r>
              <a:rPr lang="en-US" sz="1600" dirty="0"/>
              <a:t>  </a:t>
            </a:r>
          </a:p>
          <a:p>
            <a:pPr lvl="2">
              <a:buFont typeface="Arial" panose="020B0604020202020204" pitchFamily="34" charset="0"/>
              <a:buChar char="•"/>
            </a:pPr>
            <a:r>
              <a:rPr lang="en-US" sz="1400" dirty="0"/>
              <a:t>P2108 on clutter is controversial.  	 So what clutter to consider?  Chair of FM57 end of SE45 call, let there be clutter.   Considering clutter makes the band usable. </a:t>
            </a:r>
          </a:p>
          <a:p>
            <a:pPr lvl="1">
              <a:buFont typeface="Arial" panose="020B0604020202020204" pitchFamily="34" charset="0"/>
              <a:buChar char="•"/>
            </a:pPr>
            <a:r>
              <a:rPr lang="en-US" sz="1600" dirty="0"/>
              <a:t>UK  fixed links short-term sharing studies proposed for an input doc to WGSE, </a:t>
            </a:r>
            <a:r>
              <a:rPr lang="en-US" sz="1600" u="sng" dirty="0">
                <a:hlinkClick r:id="rId6"/>
              </a:rPr>
              <a:t>SE45(20)Info005</a:t>
            </a:r>
            <a:r>
              <a:rPr lang="en-US" sz="1600" dirty="0"/>
              <a:t>.   (Who has best study is up to WGSE).</a:t>
            </a:r>
          </a:p>
          <a:p>
            <a:pPr lvl="1">
              <a:buFont typeface="Arial" panose="020B0604020202020204" pitchFamily="34" charset="0"/>
              <a:buChar char="•"/>
            </a:pPr>
            <a:r>
              <a:rPr lang="en-US" sz="1600" dirty="0"/>
              <a:t>SE45 back on remission. </a:t>
            </a:r>
          </a:p>
          <a:p>
            <a:pPr lvl="1">
              <a:buFont typeface="Arial" panose="020B0604020202020204" pitchFamily="34" charset="0"/>
              <a:buChar char="•"/>
            </a:pPr>
            <a:endParaRPr lang="en-US" sz="1600" dirty="0"/>
          </a:p>
          <a:p>
            <a:pPr marL="457200" lvl="1" indent="0"/>
            <a:endParaRPr lang="en-US" sz="1400" dirty="0"/>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  ?????  Update times </a:t>
            </a:r>
            <a:r>
              <a:rPr lang="en-US" altLang="en-US" sz="1400" dirty="0">
                <a:sym typeface="Wingdings" panose="05000000000000000000" pitchFamily="2" charset="2"/>
              </a:rPr>
              <a:t>-</a:t>
            </a:r>
            <a:endParaRPr lang="en-US" altLang="en-US" sz="1400" dirty="0"/>
          </a:p>
          <a:p>
            <a:pPr>
              <a:buFont typeface="Arial" panose="020B0604020202020204" pitchFamily="34" charset="0"/>
              <a:buChar char="•"/>
            </a:pPr>
            <a:r>
              <a:rPr lang="en-US" sz="1600" dirty="0">
                <a:solidFill>
                  <a:schemeClr val="tx1"/>
                </a:solidFill>
              </a:rPr>
              <a:t>CEPT – ECC </a:t>
            </a:r>
            <a:r>
              <a:rPr lang="en-US" altLang="en-US" sz="1600" b="0" dirty="0">
                <a:hlinkClick r:id="rId8"/>
              </a:rPr>
              <a:t>&lt;FM57&gt;</a:t>
            </a:r>
            <a:r>
              <a:rPr lang="en-US" altLang="en-US" sz="1600" b="0" dirty="0"/>
              <a:t>  </a:t>
            </a:r>
            <a:r>
              <a:rPr lang="en-US" sz="1600" dirty="0"/>
              <a:t>next meeting #10, 12-15May20, online only</a:t>
            </a:r>
            <a:endParaRPr lang="en-US" sz="1400" dirty="0"/>
          </a:p>
          <a:p>
            <a:pPr lvl="1">
              <a:buFont typeface="Arial" panose="020B0604020202020204" pitchFamily="34" charset="0"/>
              <a:buChar char="•"/>
            </a:pPr>
            <a:r>
              <a:rPr lang="en-US" sz="1600" dirty="0"/>
              <a:t> Once report B is done, then to WGFM later in May, then to ECC.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600" b="0" dirty="0">
                <a:solidFill>
                  <a:schemeClr val="tx1"/>
                </a:solidFill>
              </a:rPr>
              <a:t>Nothing to share today </a:t>
            </a:r>
          </a:p>
          <a:p>
            <a:pPr>
              <a:buFont typeface="Arial" panose="020B0604020202020204" pitchFamily="34" charset="0"/>
              <a:buChar char="•"/>
            </a:pPr>
            <a:r>
              <a:rPr lang="en-US" sz="1800" b="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IEEE 802 Public Outreach / NPRM on 5.9 GHz</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t>Public Visibility Standing Committee</a:t>
            </a:r>
          </a:p>
          <a:p>
            <a:pPr lvl="1">
              <a:spcBef>
                <a:spcPts val="0"/>
              </a:spcBef>
              <a:buFont typeface="Arial" panose="020B0604020202020204" pitchFamily="34" charset="0"/>
              <a:buChar char="•"/>
            </a:pPr>
            <a:r>
              <a:rPr lang="en-US" sz="1600" dirty="0"/>
              <a:t>Scope is to raise industry awareness in timely fashion of IEEE 802 WG / TAG activities </a:t>
            </a:r>
          </a:p>
          <a:p>
            <a:pPr lvl="1">
              <a:spcBef>
                <a:spcPts val="0"/>
              </a:spcBef>
              <a:buFont typeface="Arial" panose="020B0604020202020204" pitchFamily="34" charset="0"/>
              <a:buChar char="•"/>
            </a:pPr>
            <a:r>
              <a:rPr lang="en-US" sz="1600" dirty="0"/>
              <a:t>And develop social media content based on IEEE 802 WG / TAG activities for distribution on approved IEEE 802 social media channels</a:t>
            </a:r>
          </a:p>
          <a:p>
            <a:pPr marL="1200150" lvl="2" indent="-342900">
              <a:spcBef>
                <a:spcPts val="0"/>
              </a:spcBef>
              <a:buFont typeface="Arial" panose="020B0604020202020204" pitchFamily="34" charset="0"/>
              <a:buChar char="•"/>
            </a:pPr>
            <a:r>
              <a:rPr lang="en-US" sz="1600" dirty="0">
                <a:solidFill>
                  <a:srgbClr val="0066A1"/>
                </a:solidFill>
              </a:rPr>
              <a:t>Twitter</a:t>
            </a:r>
          </a:p>
          <a:p>
            <a:pPr marL="1200150" lvl="2" indent="-342900">
              <a:spcBef>
                <a:spcPts val="0"/>
              </a:spcBef>
              <a:buFont typeface="Arial" panose="020B0604020202020204" pitchFamily="34" charset="0"/>
              <a:buChar char="•"/>
            </a:pPr>
            <a:r>
              <a:rPr lang="en-US" sz="1600" dirty="0">
                <a:solidFill>
                  <a:srgbClr val="0066A1"/>
                </a:solidFill>
              </a:rPr>
              <a:t>LinkedIn (to be developed)</a:t>
            </a:r>
          </a:p>
          <a:p>
            <a:pPr lvl="1">
              <a:buFont typeface="Arial" panose="020B0604020202020204" pitchFamily="34" charset="0"/>
              <a:buChar char="•"/>
            </a:pPr>
            <a:r>
              <a:rPr lang="en-US" sz="1600" dirty="0"/>
              <a:t>Looking for anyone to work on the SC, with the 802-recording secretary, to pass along any noteworthy items from 802.18/RR-TAG? </a:t>
            </a:r>
          </a:p>
          <a:p>
            <a:pPr lvl="1">
              <a:buFont typeface="Arial" panose="020B0604020202020204" pitchFamily="34" charset="0"/>
              <a:buChar char="•"/>
            </a:pPr>
            <a:r>
              <a:rPr lang="en-US" sz="1600" dirty="0"/>
              <a:t>Anyone_______</a:t>
            </a:r>
          </a:p>
          <a:p>
            <a:pPr>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600" dirty="0"/>
              <a:t>For our new IEEE 802 public outreach program, what would work to put on Twitter for IEEE 802 reply comments to the 5.9 GHz NPRM? </a:t>
            </a:r>
          </a:p>
          <a:p>
            <a:pPr lvl="1">
              <a:buFont typeface="Arial" panose="020B0604020202020204" pitchFamily="34" charset="0"/>
              <a:buChar char="•"/>
            </a:pPr>
            <a:r>
              <a:rPr lang="en-US" sz="1200" dirty="0"/>
              <a:t>A Suggestion: </a:t>
            </a:r>
          </a:p>
          <a:p>
            <a:pPr lvl="1">
              <a:spcBef>
                <a:spcPts val="0"/>
              </a:spcBef>
              <a:buFont typeface="Arial" panose="020B0604020202020204" pitchFamily="34" charset="0"/>
              <a:buChar char="•"/>
            </a:pPr>
            <a:r>
              <a:rPr lang="en-US" sz="1200" dirty="0"/>
              <a:t>@IEEE802 reply to FCC on use of the 5.850-5.925 GHz Band may be found at </a:t>
            </a:r>
            <a:r>
              <a:rPr lang="en-US" sz="1200" u="sng" dirty="0">
                <a:hlinkClick r:id="rId3"/>
              </a:rPr>
              <a:t>https://bit.ly/3aCaXA1</a:t>
            </a:r>
            <a:r>
              <a:rPr lang="en-US" sz="1200" dirty="0"/>
              <a:t>.  DSRC meets @IEEE802 criteria for V2X. #IEEE802. </a:t>
            </a:r>
          </a:p>
          <a:p>
            <a:pPr lvl="1">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0" dirty="0">
                <a:solidFill>
                  <a:schemeClr val="tx1"/>
                </a:solidFill>
              </a:rPr>
              <a:t>Ended up with to send in:  </a:t>
            </a:r>
          </a:p>
          <a:p>
            <a:pPr>
              <a:spcBef>
                <a:spcPts val="0"/>
              </a:spcBef>
              <a:buFont typeface="Arial" panose="020B0604020202020204" pitchFamily="34" charset="0"/>
              <a:buChar char="•"/>
            </a:pPr>
            <a:r>
              <a:rPr lang="en-US" sz="1600" dirty="0"/>
              <a:t>@IEEE802 reply to FCC on use of the 5.9 GHz Band may be found at </a:t>
            </a:r>
            <a:r>
              <a:rPr lang="en-US" sz="1600" u="sng" dirty="0">
                <a:hlinkClick r:id="rId3"/>
              </a:rPr>
              <a:t>https://bit.ly/3aCaXA1</a:t>
            </a:r>
            <a:r>
              <a:rPr lang="en-US" sz="1600" u="sng" dirty="0"/>
              <a:t>. </a:t>
            </a:r>
            <a:r>
              <a:rPr lang="en-US" sz="1600" dirty="0"/>
              <a:t> We endorse IEEE Std 802.11-based DSRC as best suited for V2X. </a:t>
            </a:r>
          </a:p>
          <a:p>
            <a:pPr>
              <a:spcBef>
                <a:spcPts val="0"/>
              </a:spcBef>
              <a:buFont typeface="Arial" panose="020B0604020202020204" pitchFamily="34" charset="0"/>
              <a:buChar char="•"/>
            </a:pPr>
            <a:endParaRPr lang="en-US" sz="1800" b="0" dirty="0">
              <a:solidFill>
                <a:schemeClr val="tx1"/>
              </a:solidFill>
            </a:endParaRPr>
          </a:p>
          <a:p>
            <a:pPr marL="0" indent="0">
              <a:spcBef>
                <a:spcPts val="0"/>
              </a:spcBef>
            </a:pPr>
            <a:endParaRPr lang="en-US" sz="1800" b="0" dirty="0">
              <a:solidFill>
                <a:schemeClr val="tx1"/>
              </a:solidFill>
            </a:endParaRPr>
          </a:p>
          <a:p>
            <a:pPr>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674298" y="776994"/>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on .18 mentor: </a:t>
            </a:r>
          </a:p>
          <a:p>
            <a:pPr lvl="1">
              <a:spcBef>
                <a:spcPts val="0"/>
              </a:spcBef>
              <a:buFont typeface="Arial" panose="020B0604020202020204" pitchFamily="34" charset="0"/>
              <a:buChar char="•"/>
            </a:pPr>
            <a:r>
              <a:rPr lang="en-US" sz="1200" dirty="0">
                <a:hlinkClick r:id="rId3"/>
              </a:rPr>
              <a:t>https://mentor.ieee.org/802.18/dcn/20/18-20-0061-00-0000-itu-ahg-recommended-edits-to-m-1450-5.docx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https://mentor.ieee.org/802.18/dcn/20/18-20-0060-00-0000-itu-ahg-recommended-edits-to-m-1801-2.docx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One note came up in review last week, look at the M.1801 and if 802.11af, TV white space, needs any updates, or not?</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Setting some dates so ready for LMSC teleconference 02June.</a:t>
            </a:r>
          </a:p>
          <a:p>
            <a:pPr lvl="1">
              <a:spcBef>
                <a:spcPts val="0"/>
              </a:spcBef>
              <a:buFont typeface="Arial" panose="020B0604020202020204" pitchFamily="34" charset="0"/>
              <a:buChar char="•"/>
            </a:pPr>
            <a:endParaRPr lang="en-US" sz="16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Last input 30 April to the author, no input was seen. </a:t>
            </a:r>
          </a:p>
          <a:p>
            <a:pPr lvl="1">
              <a:spcBef>
                <a:spcPts val="0"/>
              </a:spcBef>
              <a:buFont typeface="Arial" panose="020B0604020202020204" pitchFamily="34" charset="0"/>
              <a:buChar char="•"/>
            </a:pPr>
            <a:r>
              <a:rPr lang="en-US" sz="1600" dirty="0">
                <a:solidFill>
                  <a:schemeClr val="tx1"/>
                </a:solidFill>
              </a:rPr>
              <a:t>802.18 to vote 07 May, +/- other agenda items.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25Mar20,  Current plan:</a:t>
            </a:r>
          </a:p>
          <a:p>
            <a:pPr lvl="1">
              <a:spcBef>
                <a:spcPts val="0"/>
              </a:spcBef>
              <a:buFont typeface="Arial" panose="020B0604020202020204" pitchFamily="34" charset="0"/>
              <a:buChar char="•"/>
            </a:pPr>
            <a:r>
              <a:rPr lang="en-US" sz="1400" b="0" dirty="0"/>
              <a:t>Submission of 802.11 ITU AHG recommendations to 802.11 &amp; </a:t>
            </a:r>
            <a:r>
              <a:rPr lang="en-US" sz="1400" dirty="0"/>
              <a:t>.</a:t>
            </a:r>
            <a:r>
              <a:rPr lang="en-US" sz="1400" b="0" dirty="0"/>
              <a:t>18 after 30Mar meeting</a:t>
            </a:r>
          </a:p>
          <a:p>
            <a:pPr lvl="1">
              <a:spcBef>
                <a:spcPts val="0"/>
              </a:spcBef>
              <a:buFont typeface="Arial" panose="020B0604020202020204" pitchFamily="34" charset="0"/>
              <a:buChar char="•"/>
            </a:pPr>
            <a:r>
              <a:rPr lang="en-US" sz="1400" b="0" dirty="0"/>
              <a:t>Presenting to 802.18 in detail after 30Mar. </a:t>
            </a:r>
          </a:p>
          <a:p>
            <a:pPr lvl="1">
              <a:spcBef>
                <a:spcPts val="0"/>
              </a:spcBef>
              <a:buFont typeface="Arial" panose="020B0604020202020204" pitchFamily="34" charset="0"/>
              <a:buChar char="•"/>
            </a:pPr>
            <a:r>
              <a:rPr lang="en-US" sz="1400" b="0" dirty="0"/>
              <a:t>802.18 to ask for EC Approval for submission to WP 5A</a:t>
            </a:r>
          </a:p>
          <a:p>
            <a:pPr lvl="2">
              <a:spcBef>
                <a:spcPts val="0"/>
              </a:spcBef>
              <a:buFont typeface="Arial" panose="020B0604020202020204" pitchFamily="34" charset="0"/>
              <a:buChar char="•"/>
            </a:pPr>
            <a:r>
              <a:rPr lang="en-US" sz="1200" b="0" dirty="0"/>
              <a:t>Approve in .18 in May, at latest.</a:t>
            </a:r>
          </a:p>
          <a:p>
            <a:pPr lvl="2">
              <a:spcBef>
                <a:spcPts val="0"/>
              </a:spcBef>
              <a:buFont typeface="Arial" panose="020B0604020202020204" pitchFamily="34" charset="0"/>
              <a:buChar char="•"/>
            </a:pPr>
            <a:r>
              <a:rPr lang="en-US" sz="1200" dirty="0"/>
              <a:t>Goal is 02</a:t>
            </a:r>
            <a:r>
              <a:rPr lang="en-US" sz="1200" b="0" dirty="0"/>
              <a:t>Jun20 EC meeting for IEEE 802 approval</a:t>
            </a:r>
          </a:p>
          <a:p>
            <a:pPr lvl="1">
              <a:spcBef>
                <a:spcPts val="0"/>
              </a:spcBef>
              <a:buFont typeface="Arial" panose="020B0604020202020204" pitchFamily="34" charset="0"/>
              <a:buChar char="•"/>
            </a:pPr>
            <a:r>
              <a:rPr lang="en-US" sz="1400" b="0" dirty="0"/>
              <a:t>Working Party 5A Meeting (DELAYED), now meeting dates are: 20-30 July 2020</a:t>
            </a:r>
          </a:p>
          <a:p>
            <a:pPr lvl="1">
              <a:spcBef>
                <a:spcPts val="0"/>
              </a:spcBef>
              <a:buFont typeface="Arial" panose="020B0604020202020204" pitchFamily="34" charset="0"/>
              <a:buChar char="•"/>
            </a:pPr>
            <a:r>
              <a:rPr lang="en-US" sz="1400" b="0" dirty="0"/>
              <a:t>Deadline for contributions16:00 hours UTC: Monday, 13 July 2020</a:t>
            </a:r>
          </a:p>
          <a:p>
            <a:pPr lvl="2">
              <a:spcBef>
                <a:spcPts val="0"/>
              </a:spcBef>
              <a:buFont typeface="Arial" panose="020B0604020202020204" pitchFamily="34" charset="0"/>
              <a:buChar char="•"/>
            </a:pPr>
            <a:r>
              <a:rPr lang="en-US" sz="1200" dirty="0"/>
              <a:t>Plan to have ITU liaison upload to ITU-R WP5A, 1</a:t>
            </a:r>
            <a:r>
              <a:rPr lang="en-US" sz="1200" baseline="30000" dirty="0"/>
              <a:t>st</a:t>
            </a:r>
            <a:r>
              <a:rPr lang="en-US" sz="1200" dirty="0"/>
              <a:t> week of July </a:t>
            </a:r>
            <a:endParaRPr lang="en-US" sz="1200" b="0" dirty="0"/>
          </a:p>
          <a:p>
            <a:pPr lvl="1">
              <a:spcBef>
                <a:spcPts val="0"/>
              </a:spcBef>
              <a:buFont typeface="Arial" panose="020B0604020202020204" pitchFamily="34" charset="0"/>
              <a:buChar char="•"/>
            </a:pPr>
            <a:r>
              <a:rPr lang="en-US" sz="14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https://mentor.ieee.org/802.18/dcn/20/18-20-0062-01-0000-fcc-r-o-fnprm-promoting-unlicensed-use-of-the-6ghz-band-et-18-295.docx</a:t>
            </a:r>
            <a:r>
              <a:rPr lang="en-US" sz="1600" dirty="0"/>
              <a:t> </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For a reasonable review, need a full meeting.  </a:t>
            </a:r>
          </a:p>
          <a:p>
            <a:pPr lvl="1">
              <a:buFont typeface="Arial" panose="020B0604020202020204" pitchFamily="34" charset="0"/>
              <a:buChar char="•"/>
            </a:pPr>
            <a:r>
              <a:rPr lang="en-US" sz="1600" dirty="0"/>
              <a:t>Goal then to have the next teleconference or two to be focused on this.  </a:t>
            </a:r>
          </a:p>
          <a:p>
            <a:pPr lvl="1">
              <a:buFont typeface="Arial" panose="020B0604020202020204" pitchFamily="34" charset="0"/>
              <a:buChar char="•"/>
            </a:pPr>
            <a:r>
              <a:rPr lang="en-US" sz="1600" dirty="0"/>
              <a:t>No comment due date yet, though may need to consider ad </a:t>
            </a:r>
            <a:r>
              <a:rPr lang="en-US" sz="1600" dirty="0" err="1"/>
              <a:t>hocs</a:t>
            </a:r>
            <a:r>
              <a:rPr lang="en-US" sz="1600" dirty="0"/>
              <a:t>, when appropriate. ….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b="0" dirty="0"/>
              <a:t>None today.  </a:t>
            </a:r>
          </a:p>
          <a:p>
            <a:pPr marL="285750" indent="-285750">
              <a:buFont typeface="Arial" panose="020B0604020202020204" pitchFamily="34" charset="0"/>
              <a:buChar char="•"/>
            </a:pPr>
            <a:r>
              <a:rPr lang="en-US" sz="1800" b="0" dirty="0"/>
              <a:t> </a:t>
            </a:r>
          </a:p>
          <a:p>
            <a:pPr lvl="2">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r>
              <a:rPr lang="en-US" altLang="en-US" sz="1800" b="0" dirty="0">
                <a:solidFill>
                  <a:srgbClr val="00B0F0"/>
                </a:solidFill>
              </a:rPr>
              <a:t>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b="0" dirty="0">
                <a:solidFill>
                  <a:schemeClr val="tx1"/>
                </a:solidFill>
              </a:rPr>
              <a:t>16 in attendance,  12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07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a:buFont typeface="Arial" panose="020B0604020202020204" pitchFamily="34" charset="0"/>
              <a:buChar char="•"/>
            </a:pPr>
            <a:r>
              <a:rPr lang="en-US" sz="1800" b="1" u="sng" dirty="0">
                <a:solidFill>
                  <a:schemeClr val="accent1">
                    <a:lumMod val="50000"/>
                  </a:schemeClr>
                </a:solidFill>
              </a:rPr>
              <a:t>Starting 14 May, there will be a new call-in, using the IEEE Seat 4 </a:t>
            </a:r>
            <a:r>
              <a:rPr lang="en-US" sz="1800" b="1" u="sng" dirty="0" err="1">
                <a:solidFill>
                  <a:schemeClr val="accent1">
                    <a:lumMod val="50000"/>
                  </a:schemeClr>
                </a:solidFill>
              </a:rPr>
              <a:t>webex</a:t>
            </a:r>
            <a:endParaRPr lang="en-US" sz="1800" b="1" u="sng" dirty="0">
              <a:solidFill>
                <a:schemeClr val="accent1">
                  <a:lumMod val="50000"/>
                </a:schemeClr>
              </a:solidFill>
            </a:endParaRPr>
          </a:p>
          <a:p>
            <a:pPr lvl="1">
              <a:buFont typeface="Arial" panose="020B0604020202020204" pitchFamily="34" charset="0"/>
              <a:buChar char="•"/>
            </a:pPr>
            <a:r>
              <a:rPr lang="en-US" sz="1400" b="0" dirty="0">
                <a:solidFill>
                  <a:schemeClr val="tx1"/>
                </a:solidFill>
              </a:rPr>
              <a:t>You can copy out of the calendar and past into word to get link</a:t>
            </a:r>
            <a:r>
              <a:rPr lang="en-US" sz="1400" dirty="0">
                <a:solidFill>
                  <a:schemeClr val="tx1"/>
                </a:solidFill>
              </a:rPr>
              <a:t> </a:t>
            </a:r>
            <a:r>
              <a:rPr lang="en-US" sz="1400" b="0" dirty="0">
                <a:solidFill>
                  <a:schemeClr val="tx1"/>
                </a:solidFill>
              </a:rPr>
              <a:t>or go to ‘more </a:t>
            </a:r>
            <a:r>
              <a:rPr lang="en-US" sz="1400" b="0">
                <a:solidFill>
                  <a:schemeClr val="tx1"/>
                </a:solidFill>
              </a:rPr>
              <a:t>details’ </a:t>
            </a:r>
            <a:r>
              <a:rPr lang="en-US" sz="1400" b="0" dirty="0">
                <a:solidFill>
                  <a:schemeClr val="tx1"/>
                </a:solidFill>
              </a:rPr>
              <a:t>at the bottom.</a:t>
            </a:r>
          </a:p>
          <a:p>
            <a:pPr lvl="1">
              <a:buFont typeface="Arial" panose="020B0604020202020204" pitchFamily="34" charset="0"/>
              <a:buChar char="•"/>
            </a:pPr>
            <a:r>
              <a:rPr lang="en-US" sz="1400" dirty="0">
                <a:solidFill>
                  <a:schemeClr val="tx1"/>
                </a:solidFill>
              </a:rPr>
              <a:t>Or, on the .18 web page or in the next call-in doc</a:t>
            </a:r>
            <a:r>
              <a:rPr lang="en-US" sz="1400" dirty="0"/>
              <a:t>18-16-0038r15, </a:t>
            </a:r>
            <a:r>
              <a:rPr lang="en-US" sz="1400" b="1" u="sng" dirty="0"/>
              <a:t>or a backup slide here. </a:t>
            </a:r>
            <a:endParaRPr lang="en-US" sz="14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09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09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30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Peter_____</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How to handle no July Plenary</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Public Visibility Standing Committee</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Public Visibility Standing Committee</a:t>
            </a:r>
            <a:endParaRPr lang="en-US" alt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FCC NPRM on 5.9 GHz, twitter verbiage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Last inputs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Latest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chemeClr val="bg1">
                    <a:lumMod val="65000"/>
                  </a:schemeClr>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6"/>
            <a:ext cx="8458201" cy="60182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Vijay A</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23 April 2020 in document  </a:t>
            </a:r>
            <a:r>
              <a:rPr lang="en-GB" sz="1600" b="0" u="sng" dirty="0">
                <a:hlinkClick r:id="rId3"/>
              </a:rPr>
              <a:t>https://mentor.ieee.org/802.18/dcn/20/18-20-0074-00-0000-minutes-23apr20-rrtag-teleconference.docx</a:t>
            </a:r>
            <a:r>
              <a:rPr lang="en-GB" sz="1600" b="0" u="sng" dirty="0"/>
              <a:t> </a:t>
            </a:r>
            <a:r>
              <a:rPr lang="en-US" sz="1600" b="0" dirty="0"/>
              <a:t>24-Apr-2020 10:09:29 ET</a:t>
            </a:r>
            <a:r>
              <a:rPr lang="en-US" altLang="en-US" sz="1600" b="0" dirty="0">
                <a:solidFill>
                  <a:schemeClr val="tx1"/>
                </a:solidFill>
              </a:rPr>
              <a:t>	</a:t>
            </a:r>
          </a:p>
          <a:p>
            <a:pPr marL="0" indent="0">
              <a:spcBef>
                <a:spcPts val="0"/>
              </a:spcBef>
            </a:pPr>
            <a:r>
              <a:rPr lang="en-US" altLang="en-US" sz="1400" b="0" dirty="0">
                <a:solidFill>
                  <a:schemeClr val="tx1"/>
                </a:solidFill>
              </a:rPr>
              <a:t>	</a:t>
            </a:r>
            <a:r>
              <a:rPr lang="en-US" altLang="en-US" sz="1600" b="0" dirty="0">
                <a:solidFill>
                  <a:schemeClr val="tx1"/>
                </a:solidFill>
              </a:rPr>
              <a:t>Moved by:  	Vijay A</a:t>
            </a:r>
          </a:p>
          <a:p>
            <a:pPr marL="0" indent="0">
              <a:spcBef>
                <a:spcPts val="0"/>
              </a:spcBef>
            </a:pPr>
            <a:r>
              <a:rPr lang="en-US" altLang="en-US" sz="1600" b="0" dirty="0">
                <a:solidFill>
                  <a:schemeClr val="tx1"/>
                </a:solidFill>
              </a:rPr>
              <a:t>	Seconded by:	Peter E</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600" b="1" dirty="0">
              <a:solidFill>
                <a:schemeClr val="tx1"/>
              </a:solidFill>
            </a:endParaRPr>
          </a:p>
          <a:p>
            <a:pPr lvl="2">
              <a:spcBef>
                <a:spcPts val="400"/>
              </a:spcBef>
              <a:buFont typeface="Arial" panose="020B0604020202020204" pitchFamily="34" charset="0"/>
              <a:buChar char="•"/>
            </a:pPr>
            <a:endParaRPr lang="en-US" altLang="en-US" sz="12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The July face to face plenary in Montreal, Quebec, Canada, has been cancelled.  </a:t>
            </a:r>
          </a:p>
          <a:p>
            <a:pPr lvl="1">
              <a:spcBef>
                <a:spcPts val="400"/>
              </a:spcBef>
              <a:buFont typeface="Arial" panose="020B0604020202020204" pitchFamily="34" charset="0"/>
              <a:buChar char="•"/>
            </a:pPr>
            <a:r>
              <a:rPr lang="en-US" altLang="en-US" sz="1600" dirty="0">
                <a:solidFill>
                  <a:schemeClr val="tx1"/>
                </a:solidFill>
              </a:rPr>
              <a:t>Per email, hotel will be cancelled automatically if you booked through IEEE 802 site/link.</a:t>
            </a:r>
          </a:p>
          <a:p>
            <a:pPr lvl="1">
              <a:spcBef>
                <a:spcPts val="400"/>
              </a:spcBef>
              <a:buFont typeface="Arial" panose="020B0604020202020204" pitchFamily="34" charset="0"/>
              <a:buChar char="•"/>
            </a:pPr>
            <a:r>
              <a:rPr lang="en-US" altLang="en-US" sz="1600" dirty="0">
                <a:solidFill>
                  <a:schemeClr val="tx1"/>
                </a:solidFill>
              </a:rPr>
              <a:t>At the LMSC ad hoc this week on how to move to virtual meetings, discussion started on gaining and loss of voting rights without face to face meetings. </a:t>
            </a:r>
          </a:p>
          <a:p>
            <a:pPr lvl="2">
              <a:spcBef>
                <a:spcPts val="400"/>
              </a:spcBef>
              <a:buFont typeface="Arial" panose="020B0604020202020204" pitchFamily="34" charset="0"/>
              <a:buChar char="•"/>
            </a:pPr>
            <a:r>
              <a:rPr lang="en-US" altLang="en-US" sz="1200" dirty="0">
                <a:solidFill>
                  <a:schemeClr val="tx1"/>
                </a:solidFill>
              </a:rPr>
              <a:t>What about affiliation updates and elections?   </a:t>
            </a:r>
          </a:p>
          <a:p>
            <a:pPr lvl="3">
              <a:buFont typeface="Arial" panose="020B0604020202020204" pitchFamily="34" charset="0"/>
              <a:buChar char="•"/>
            </a:pPr>
            <a:r>
              <a:rPr lang="en-US" altLang="en-US" sz="1200" dirty="0">
                <a:solidFill>
                  <a:schemeClr val="tx1"/>
                </a:solidFill>
              </a:rPr>
              <a:t>Elections are being discussed in the LMSC call next week (5</a:t>
            </a:r>
            <a:r>
              <a:rPr lang="en-US" altLang="en-US" sz="1200" baseline="30000" dirty="0">
                <a:solidFill>
                  <a:schemeClr val="tx1"/>
                </a:solidFill>
              </a:rPr>
              <a:t>th</a:t>
            </a:r>
            <a:r>
              <a:rPr lang="en-US" altLang="en-US" sz="1200" dirty="0">
                <a:solidFill>
                  <a:schemeClr val="tx1"/>
                </a:solidFill>
              </a:rPr>
              <a:t>), for affiliation updates should be able to go into </a:t>
            </a:r>
            <a:r>
              <a:rPr lang="en-US" altLang="en-US" sz="1200" dirty="0" err="1">
                <a:solidFill>
                  <a:schemeClr val="tx1"/>
                </a:solidFill>
              </a:rPr>
              <a:t>myProject</a:t>
            </a:r>
            <a:r>
              <a:rPr lang="en-US" altLang="en-US" sz="1200" dirty="0">
                <a:solidFill>
                  <a:schemeClr val="tx1"/>
                </a:solidFill>
              </a:rPr>
              <a:t> and update (and let the chair know). </a:t>
            </a:r>
          </a:p>
          <a:p>
            <a:pPr lvl="2">
              <a:spcBef>
                <a:spcPts val="400"/>
              </a:spcBef>
              <a:buFont typeface="Arial" panose="020B0604020202020204" pitchFamily="34" charset="0"/>
              <a:buChar char="•"/>
            </a:pPr>
            <a:r>
              <a:rPr lang="en-US" altLang="en-US" sz="1200" dirty="0">
                <a:solidFill>
                  <a:schemeClr val="tx1"/>
                </a:solidFill>
              </a:rPr>
              <a:t>For voting rights, the last couple of plenaries should be kept in mind, e.g. where they were.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Many of the f2fs are turning into multiple longer calls over a few weeks. </a:t>
            </a:r>
          </a:p>
          <a:p>
            <a:pPr lvl="1">
              <a:spcBef>
                <a:spcPts val="0"/>
              </a:spcBef>
              <a:buFont typeface="Arial" panose="020B0604020202020204" pitchFamily="34" charset="0"/>
              <a:buChar char="•"/>
            </a:pPr>
            <a:r>
              <a:rPr lang="en-US" sz="1600" dirty="0">
                <a:solidFill>
                  <a:schemeClr val="tx1"/>
                </a:solidFill>
              </a:rPr>
              <a:t>The groups continue working on the process for the long calls.</a:t>
            </a:r>
          </a:p>
          <a:p>
            <a:pPr lvl="1">
              <a:spcBef>
                <a:spcPts val="0"/>
              </a:spcBef>
              <a:buFont typeface="Arial" panose="020B0604020202020204" pitchFamily="34" charset="0"/>
              <a:buChar char="•"/>
            </a:pPr>
            <a:r>
              <a:rPr lang="en-US" sz="1600" dirty="0">
                <a:solidFill>
                  <a:schemeClr val="tx1"/>
                </a:solidFill>
              </a:rPr>
              <a:t>And now they are overlapping with other calls, </a:t>
            </a:r>
            <a:r>
              <a:rPr lang="en-US" sz="1600" dirty="0">
                <a:solidFill>
                  <a:srgbClr val="C00000"/>
                </a:solidFill>
              </a:rPr>
              <a:t>this is an issue.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will be calls over a week or two. </a:t>
            </a:r>
            <a:endParaRPr lang="en-US" sz="1800" b="0" dirty="0">
              <a:solidFill>
                <a:srgbClr val="C00000"/>
              </a:solidFill>
            </a:endParaRPr>
          </a:p>
          <a:p>
            <a:pPr lvl="1">
              <a:buFont typeface="Arial" panose="020B0604020202020204" pitchFamily="34" charset="0"/>
              <a:buChar char="•"/>
            </a:pPr>
            <a:r>
              <a:rPr lang="en-US" sz="1600" dirty="0"/>
              <a:t>Nothing of note today. </a:t>
            </a:r>
          </a:p>
          <a:p>
            <a:pPr lvl="1">
              <a:buFont typeface="Arial" panose="020B0604020202020204" pitchFamily="34" charset="0"/>
              <a:buChar char="•"/>
            </a:pPr>
            <a:endParaRPr lang="en-US" sz="1600" dirty="0"/>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14May,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Call today (30th) on the SR-Doc.   </a:t>
            </a:r>
          </a:p>
          <a:p>
            <a:pPr lvl="2">
              <a:spcBef>
                <a:spcPts val="0"/>
              </a:spcBef>
              <a:buFont typeface="Arial" panose="020B0604020202020204" pitchFamily="34" charset="0"/>
              <a:buChar char="•"/>
            </a:pPr>
            <a:r>
              <a:rPr lang="en-US" sz="1400" dirty="0">
                <a:solidFill>
                  <a:schemeClr val="tx1"/>
                </a:solidFill>
              </a:rPr>
              <a:t>Processed 7 docs today, a few key folks will be setting up for continuing on the 14May call. </a:t>
            </a:r>
          </a:p>
          <a:p>
            <a:pPr lvl="2">
              <a:spcBef>
                <a:spcPts val="0"/>
              </a:spcBef>
              <a:buFont typeface="Arial" panose="020B0604020202020204" pitchFamily="34" charset="0"/>
              <a:buChar char="•"/>
            </a:pPr>
            <a:r>
              <a:rPr lang="en-US" sz="1400" dirty="0">
                <a:solidFill>
                  <a:schemeClr val="tx1"/>
                </a:solidFill>
              </a:rPr>
              <a:t>To set PSD per spatial streams is being worked. Liaison was approved to come over to 802.11.  It should go to 802.11 co-ex SC in the end.  See Doc: ERMTG11(20)000016  (FCC did this for LPI)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47714</TotalTime>
  <Words>5896</Words>
  <Application>Microsoft Office PowerPoint</Application>
  <PresentationFormat>On-screen Show (4:3)</PresentationFormat>
  <Paragraphs>660</Paragraphs>
  <Slides>30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IEEE 802 Public Outreach / NPRM on 5.9 GHz</vt:lpstr>
      <vt:lpstr>ITU-R M.1450/M.1801 updates – </vt:lpstr>
      <vt:lpstr>ITU-R M.1450 &amp; M.1801 submissions – standing by</vt:lpstr>
      <vt:lpstr>FCC FNPRM 6 GHz</vt:lpstr>
      <vt:lpstr>General Discussion Items</vt:lpstr>
      <vt:lpstr>Actions Required</vt:lpstr>
      <vt:lpstr>Any Other Business</vt:lpstr>
      <vt:lpstr>Adjourn</vt:lpstr>
      <vt:lpstr>PowerPoint Presentation</vt:lpstr>
      <vt:lpstr>PowerPoint Presentation</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2732</cp:revision>
  <cp:lastPrinted>1601-01-01T00:00:00Z</cp:lastPrinted>
  <dcterms:created xsi:type="dcterms:W3CDTF">2016-03-03T14:54:45Z</dcterms:created>
  <dcterms:modified xsi:type="dcterms:W3CDTF">2020-05-01T14:28:04Z</dcterms:modified>
</cp:coreProperties>
</file>