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62" r:id="rId13"/>
    <p:sldId id="677" r:id="rId14"/>
    <p:sldId id="669" r:id="rId15"/>
    <p:sldId id="675" r:id="rId16"/>
    <p:sldId id="674" r:id="rId17"/>
    <p:sldId id="650" r:id="rId18"/>
    <p:sldId id="498" r:id="rId19"/>
    <p:sldId id="402" r:id="rId20"/>
    <p:sldId id="403" r:id="rId21"/>
    <p:sldId id="673" r:id="rId22"/>
    <p:sldId id="672" r:id="rId23"/>
    <p:sldId id="671" r:id="rId24"/>
    <p:sldId id="664" r:id="rId25"/>
    <p:sldId id="663" r:id="rId26"/>
    <p:sldId id="652" r:id="rId27"/>
    <p:sldId id="549" r:id="rId28"/>
    <p:sldId id="425"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25" autoAdjust="0"/>
    <p:restoredTop sz="9604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urldefense.proofpoint.com/v2/url?u=https-3A__www.cept.org_Documents_fm-2D57_58282_fm57-2D20-2D015-5Fprotection-2Dof-2Dcbtc-2Dbelow-2D5935-2Dmhz-2Dfrom-2Drlan-2Dabove-2D5945-2Dmhz&amp;d=DwMFAg&amp;c=pqcuzKEN_84c78MOSc5_fw&amp;r=z8R-nWJ8GIxwjOjNKhEFByb-tZ6XE3GZXWSggNdVo-w&amp;m=t2Yf4ZyHHmT_RyJDkcPU9rdl-HfkQiimf1EjFnTKoug&amp;s=SZll8I2mrXuur1bf4CZKSuRHhQoieY_GoV4nYGcZr-Q&amp;e="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urldefense.proofpoint.com/v2/url?u=https-3A__www.cept.org_Documents_fm-2D57_58290_fm57-2D20-2D013-5Fcept-2Dadministration-2Dagreement-2Don-2Doob-2Dlevels&amp;d=DwMFAg&amp;c=pqcuzKEN_84c78MOSc5_fw&amp;r=z8R-nWJ8GIxwjOjNKhEFByb-tZ6XE3GZXWSggNdVo-w&amp;m=t2Yf4ZyHHmT_RyJDkcPU9rdl-HfkQiimf1EjFnTKoug&amp;s=7kPxENqQKx9zjInhEuzsyvYpM2z8JOgTVWVx_VlfVJ8&amp;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image" Target="../media/image4.wmf"/><Relationship Id="rId4" Type="http://schemas.openxmlformats.org/officeDocument/2006/relationships/hyperlink" Target="https://cept.org/ecc/groups/ecc/wg-se/se-45/client/introduction/" TargetMode="External"/><Relationship Id="rId9" Type="http://schemas.openxmlformats.org/officeDocument/2006/relationships/hyperlink" Target="https://urldefense.proofpoint.com/v2/url?u=https-3A__www.cept.org_Documents_fm-2D57_58281_fm57-2D20-2D014-5Finformation-2Don-2Dthe-2Dfcc-2Dprocess-2Drole-2Dof-2Dwinnforum&amp;d=DwMFAg&amp;c=pqcuzKEN_84c78MOSc5_fw&amp;r=z8R-nWJ8GIxwjOjNKhEFByb-tZ6XE3GZXWSggNdVo-w&amp;m=t2Yf4ZyHHmT_RyJDkcPU9rdl-HfkQiimf1EjFnTKoug&amp;s=LTInHCtZR4OE-naOaAyfA2Et4S7jOcpykU0F740zuCc&amp;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4-00-0000-minutes-23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30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0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911311"/>
            <a:ext cx="8389938" cy="5473686"/>
          </a:xfrm>
        </p:spPr>
        <p:txBody>
          <a:bodyPr/>
          <a:lstStyle/>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11-15May20, Web-meeting</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3 weeks</a:t>
            </a:r>
            <a:endParaRPr lang="en-US" sz="16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200" dirty="0"/>
              <a:t>From 23April: head of 24 April meeting, put up views for an annex, with 5 declarations.  </a:t>
            </a:r>
          </a:p>
          <a:p>
            <a:pPr lvl="1">
              <a:spcBef>
                <a:spcPts val="0"/>
              </a:spcBef>
              <a:buFont typeface="Arial" panose="020B0604020202020204" pitchFamily="34" charset="0"/>
              <a:buChar char="•"/>
            </a:pPr>
            <a:r>
              <a:rPr lang="en-US" sz="1200" dirty="0"/>
              <a:t>This could take the whole meeting, yet the agenda is to do exec. summary.  What to do?   </a:t>
            </a:r>
          </a:p>
          <a:p>
            <a:pPr lvl="1">
              <a:spcBef>
                <a:spcPts val="0"/>
              </a:spcBef>
              <a:buFont typeface="Arial" panose="020B0604020202020204" pitchFamily="34" charset="0"/>
              <a:buChar char="•"/>
            </a:pPr>
            <a:r>
              <a:rPr lang="en-US" sz="1200" dirty="0"/>
              <a:t>Lots of challenges in the calls, e.g. changing of positions by different countries. </a:t>
            </a:r>
          </a:p>
          <a:p>
            <a:pPr lvl="1">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5"/>
              </a:rPr>
              <a:t>&lt;WGFM&gt;</a:t>
            </a:r>
            <a:r>
              <a:rPr lang="en-US" altLang="en-US" sz="1400" b="0" dirty="0"/>
              <a:t> </a:t>
            </a:r>
            <a:r>
              <a:rPr lang="en-US" altLang="en-US" sz="1400" dirty="0"/>
              <a:t>next meeting #96, 08-12June20,  Brussels</a:t>
            </a: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#10, 12-14May20, online only</a:t>
            </a:r>
            <a:endParaRPr lang="en-US" sz="14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200" dirty="0"/>
              <a:t>From 16 April RR-TAG call: </a:t>
            </a:r>
          </a:p>
          <a:p>
            <a:pPr lvl="1">
              <a:spcBef>
                <a:spcPts val="0"/>
              </a:spcBef>
              <a:buFont typeface="Arial" panose="020B0604020202020204" pitchFamily="34" charset="0"/>
              <a:buChar char="•"/>
            </a:pPr>
            <a:r>
              <a:rPr lang="en-US" sz="1200" dirty="0"/>
              <a:t>Administration working on OOBE limits at 5935MHz, one decision last night,  another due tonight.  </a:t>
            </a:r>
          </a:p>
          <a:p>
            <a:pPr lvl="1">
              <a:spcBef>
                <a:spcPts val="0"/>
              </a:spcBef>
              <a:buFont typeface="Arial" panose="020B0604020202020204" pitchFamily="34" charset="0"/>
              <a:buChar char="•"/>
            </a:pPr>
            <a:r>
              <a:rPr lang="en-US" sz="1200" dirty="0"/>
              <a:t>Next steps in tomorrow’s call (17</a:t>
            </a:r>
            <a:r>
              <a:rPr lang="en-US" sz="1200" baseline="30000" dirty="0"/>
              <a:t>th</a:t>
            </a:r>
            <a:r>
              <a:rPr lang="en-US" sz="1200" dirty="0"/>
              <a:t>), includes other countries and protection processes in 6 GHz band. </a:t>
            </a:r>
          </a:p>
          <a:p>
            <a:pPr lvl="1">
              <a:spcBef>
                <a:spcPts val="0"/>
              </a:spcBef>
              <a:buFont typeface="Arial" panose="020B0604020202020204" pitchFamily="34" charset="0"/>
              <a:buChar char="•"/>
            </a:pPr>
            <a:r>
              <a:rPr lang="en-US" sz="1200" dirty="0"/>
              <a:t>Docs: </a:t>
            </a:r>
            <a:r>
              <a:rPr lang="en-US" sz="1200" u="sng" dirty="0"/>
              <a:t> </a:t>
            </a:r>
            <a:r>
              <a:rPr lang="en-US" sz="1200" u="sng" dirty="0">
                <a:hlinkClick r:id="rId7"/>
              </a:rPr>
              <a:t>FM57(20)013</a:t>
            </a:r>
            <a:r>
              <a:rPr lang="en-US" sz="1200" dirty="0"/>
              <a:t>	CEPT Administration agreement on OOB levels FM57 Chair</a:t>
            </a:r>
          </a:p>
          <a:p>
            <a:pPr lvl="1">
              <a:spcBef>
                <a:spcPts val="0"/>
              </a:spcBef>
              <a:buFont typeface="Arial" panose="020B0604020202020204" pitchFamily="34" charset="0"/>
              <a:buChar char="•"/>
            </a:pPr>
            <a:r>
              <a:rPr lang="en-US" sz="1200" u="sng" dirty="0">
                <a:hlinkClick r:id="rId8"/>
              </a:rPr>
              <a:t>FM57(20)015</a:t>
            </a:r>
            <a:r>
              <a:rPr lang="en-US" sz="1200" dirty="0"/>
              <a:t>	Protection of CBTC &lt;5935 MHz from RLAN &gt;5945 MHz SNCF, RATP, STIB, ALSTOM, SIEMENS</a:t>
            </a:r>
          </a:p>
          <a:p>
            <a:pPr lvl="1">
              <a:spcBef>
                <a:spcPts val="0"/>
              </a:spcBef>
              <a:buFont typeface="Arial" panose="020B0604020202020204" pitchFamily="34" charset="0"/>
              <a:buChar char="•"/>
            </a:pPr>
            <a:r>
              <a:rPr lang="en-US" sz="1200" u="sng" dirty="0">
                <a:hlinkClick r:id="rId9"/>
              </a:rPr>
              <a:t>FM57(20)014</a:t>
            </a:r>
            <a:r>
              <a:rPr lang="en-US" sz="1200" dirty="0"/>
              <a:t>	Information on the FCC process - Role of </a:t>
            </a:r>
            <a:r>
              <a:rPr lang="en-US" sz="1200" dirty="0" err="1"/>
              <a:t>WinnForum</a:t>
            </a:r>
            <a:r>
              <a:rPr lang="en-US" sz="1200" dirty="0"/>
              <a:t> Nokia</a:t>
            </a:r>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5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solidFill>
                  <a:schemeClr val="bg1">
                    <a:lumMod val="75000"/>
                  </a:schemeClr>
                </a:solidFill>
              </a:rPr>
              <a:t>Nothing to share today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IEEE 802 Public Outreach / NPRM on 5.9 GHz</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t>Public Visibility Standing Committee</a:t>
            </a:r>
          </a:p>
          <a:p>
            <a:pPr lvl="1">
              <a:spcBef>
                <a:spcPts val="0"/>
              </a:spcBef>
              <a:buFont typeface="Arial" panose="020B0604020202020204" pitchFamily="34" charset="0"/>
              <a:buChar char="•"/>
            </a:pPr>
            <a:r>
              <a:rPr lang="en-US" sz="1600" dirty="0"/>
              <a:t>Scope is to raise industry awareness in timely fashion of IEEE 802 WG / TAG activities </a:t>
            </a:r>
          </a:p>
          <a:p>
            <a:pPr lvl="1">
              <a:spcBef>
                <a:spcPts val="0"/>
              </a:spcBef>
              <a:buFont typeface="Arial" panose="020B0604020202020204" pitchFamily="34" charset="0"/>
              <a:buChar char="•"/>
            </a:pPr>
            <a:r>
              <a:rPr lang="en-US" sz="1600" dirty="0"/>
              <a:t>And develop social media content based on IEEE 802 WG / TAG activities for distribution on approved IEEE 802 social media channels</a:t>
            </a:r>
          </a:p>
          <a:p>
            <a:pPr marL="1200150" lvl="2" indent="-342900">
              <a:spcBef>
                <a:spcPts val="0"/>
              </a:spcBef>
              <a:buFont typeface="Arial" panose="020B0604020202020204" pitchFamily="34" charset="0"/>
              <a:buChar char="•"/>
            </a:pPr>
            <a:r>
              <a:rPr lang="en-US" sz="1600" dirty="0">
                <a:solidFill>
                  <a:srgbClr val="0066A1"/>
                </a:solidFill>
              </a:rPr>
              <a:t>Twitter</a:t>
            </a:r>
          </a:p>
          <a:p>
            <a:pPr marL="1200150" lvl="2" indent="-342900">
              <a:spcBef>
                <a:spcPts val="0"/>
              </a:spcBef>
              <a:buFont typeface="Arial" panose="020B0604020202020204" pitchFamily="34" charset="0"/>
              <a:buChar char="•"/>
            </a:pPr>
            <a:r>
              <a:rPr lang="en-US" sz="1600" dirty="0">
                <a:solidFill>
                  <a:srgbClr val="0066A1"/>
                </a:solidFill>
              </a:rPr>
              <a:t>LinkedIn (to be developed)</a:t>
            </a:r>
          </a:p>
          <a:p>
            <a:pPr lvl="1">
              <a:buFont typeface="Arial" panose="020B0604020202020204" pitchFamily="34" charset="0"/>
              <a:buChar char="•"/>
            </a:pPr>
            <a:r>
              <a:rPr lang="en-US" sz="1600" dirty="0"/>
              <a:t>Looking for anyone to work on the SC, with the 802 recording secretary, to pass along any noteworthy items from 802.18/RR-TAG? </a:t>
            </a:r>
          </a:p>
          <a:p>
            <a:pPr lvl="1">
              <a:buFont typeface="Arial" panose="020B0604020202020204" pitchFamily="34" charset="0"/>
              <a:buChar char="•"/>
            </a:pPr>
            <a:r>
              <a:rPr lang="en-US" sz="1600" dirty="0"/>
              <a:t>Anyone_______</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t>For our new IEEE 802 public outreach program, what would work to put on Twitter for IEEE 802 reply comments to the 5.9 GHz NPRM? </a:t>
            </a:r>
          </a:p>
          <a:p>
            <a:pPr>
              <a:buFont typeface="Arial" panose="020B0604020202020204" pitchFamily="34" charset="0"/>
              <a:buChar char="•"/>
            </a:pPr>
            <a:r>
              <a:rPr lang="en-US" sz="1800" dirty="0"/>
              <a:t> A Suggestion: </a:t>
            </a:r>
          </a:p>
          <a:p>
            <a:pPr>
              <a:spcBef>
                <a:spcPts val="0"/>
              </a:spcBef>
              <a:buFont typeface="Arial" panose="020B0604020202020204" pitchFamily="34" charset="0"/>
              <a:buChar char="•"/>
            </a:pPr>
            <a:r>
              <a:rPr lang="en-US" sz="1800" dirty="0"/>
              <a:t>@IEEE802 reply to FCC on use of the 5.850-5.925 GHz Band may be found at </a:t>
            </a:r>
            <a:r>
              <a:rPr lang="en-US" sz="1800" u="sng" dirty="0">
                <a:hlinkClick r:id="rId3"/>
              </a:rPr>
              <a:t>https://bit.ly/3aCaXA1</a:t>
            </a:r>
            <a:r>
              <a:rPr lang="en-US" sz="1800" dirty="0"/>
              <a:t>.  DSRC meets @IEEE802 criteria for V2X. #IEEE802. </a:t>
            </a:r>
          </a:p>
          <a:p>
            <a:pPr>
              <a:spcBef>
                <a:spcPts val="0"/>
              </a:spcBef>
              <a:buFont typeface="Arial" panose="020B0604020202020204" pitchFamily="34" charset="0"/>
              <a:buChar char="•"/>
            </a:pPr>
            <a:r>
              <a:rPr lang="en-US" sz="1800" b="0" dirty="0">
                <a:solidFill>
                  <a:schemeClr val="tx1"/>
                </a:solidFill>
              </a:rPr>
              <a:t> </a:t>
            </a:r>
          </a:p>
          <a:p>
            <a:pPr>
              <a:spcBef>
                <a:spcPts val="0"/>
              </a:spcBef>
              <a:buFont typeface="Arial" panose="020B0604020202020204" pitchFamily="34" charset="0"/>
              <a:buChar char="•"/>
            </a:pPr>
            <a:r>
              <a:rPr lang="en-US" sz="1800" b="0" dirty="0">
                <a:solidFill>
                  <a:schemeClr val="tx1"/>
                </a:solidFill>
              </a:rPr>
              <a:t> </a:t>
            </a:r>
          </a:p>
          <a:p>
            <a:pPr>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704640" y="861569"/>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on .18 mentor: </a:t>
            </a:r>
          </a:p>
          <a:p>
            <a:pPr lvl="1">
              <a:spcBef>
                <a:spcPts val="0"/>
              </a:spcBef>
              <a:buFont typeface="Arial" panose="020B0604020202020204" pitchFamily="34" charset="0"/>
              <a:buChar char="•"/>
            </a:pPr>
            <a:r>
              <a:rPr lang="en-US" sz="1200" dirty="0">
                <a:hlinkClick r:id="rId3"/>
              </a:rPr>
              <a:t>https://mentor.ieee.org/802.18/dcn/20/18-20-0061-00-0000-itu-ahg-recommended-edits-to-m-1450-5.docx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https://mentor.ieee.org/802.18/dcn/20/18-20-0060-00-0000-itu-ahg-recommended-edits-to-m-1801-2.docx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One note came up in review last week, look at the M.1801 and if 802.11af, TV white space, needs any updates, or not?</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Setting some dates so ready for LMSC teleconference 02June.</a:t>
            </a:r>
          </a:p>
          <a:p>
            <a:pPr lvl="1">
              <a:spcBef>
                <a:spcPts val="0"/>
              </a:spcBef>
              <a:buFont typeface="Arial" panose="020B0604020202020204" pitchFamily="34" charset="0"/>
              <a:buChar char="•"/>
            </a:pPr>
            <a:endParaRPr lang="en-US" sz="16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Last input 30 April to the author</a:t>
            </a:r>
          </a:p>
          <a:p>
            <a:pPr lvl="1">
              <a:spcBef>
                <a:spcPts val="0"/>
              </a:spcBef>
              <a:buFont typeface="Arial" panose="020B0604020202020204" pitchFamily="34" charset="0"/>
              <a:buChar char="•"/>
            </a:pPr>
            <a:r>
              <a:rPr lang="en-US" sz="1600" dirty="0">
                <a:solidFill>
                  <a:schemeClr val="tx1"/>
                </a:solidFill>
              </a:rPr>
              <a:t>802.18 to vote 07 May, +/- other agenda items.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25Mar20,  Current plan:</a:t>
            </a:r>
          </a:p>
          <a:p>
            <a:pPr lvl="1">
              <a:spcBef>
                <a:spcPts val="0"/>
              </a:spcBef>
              <a:buFont typeface="Arial" panose="020B0604020202020204" pitchFamily="34" charset="0"/>
              <a:buChar char="•"/>
            </a:pPr>
            <a:r>
              <a:rPr lang="en-US" sz="1400" b="0" dirty="0"/>
              <a:t>Submission of 802.11 ITU AHG recommendations to 802.11 &amp; </a:t>
            </a:r>
            <a:r>
              <a:rPr lang="en-US" sz="1400" dirty="0"/>
              <a:t>.</a:t>
            </a:r>
            <a:r>
              <a:rPr lang="en-US" sz="1400" b="0" dirty="0"/>
              <a:t>18 after 30Mar meeting</a:t>
            </a:r>
          </a:p>
          <a:p>
            <a:pPr lvl="1">
              <a:spcBef>
                <a:spcPts val="0"/>
              </a:spcBef>
              <a:buFont typeface="Arial" panose="020B0604020202020204" pitchFamily="34" charset="0"/>
              <a:buChar char="•"/>
            </a:pPr>
            <a:r>
              <a:rPr lang="en-US" sz="1400" b="0" dirty="0"/>
              <a:t>Presenting to 802.18 in detail after 30Mar. </a:t>
            </a:r>
          </a:p>
          <a:p>
            <a:pPr lvl="1">
              <a:spcBef>
                <a:spcPts val="0"/>
              </a:spcBef>
              <a:buFont typeface="Arial" panose="020B0604020202020204" pitchFamily="34" charset="0"/>
              <a:buChar char="•"/>
            </a:pPr>
            <a:r>
              <a:rPr lang="en-US" sz="1400" b="0" dirty="0"/>
              <a:t>802.18 to ask for EC Approval for submission to WP 5A</a:t>
            </a:r>
          </a:p>
          <a:p>
            <a:pPr lvl="2">
              <a:spcBef>
                <a:spcPts val="0"/>
              </a:spcBef>
              <a:buFont typeface="Arial" panose="020B0604020202020204" pitchFamily="34" charset="0"/>
              <a:buChar char="•"/>
            </a:pPr>
            <a:r>
              <a:rPr lang="en-US" sz="1200" b="0" dirty="0"/>
              <a:t>Approve in .18 in May, at latest.</a:t>
            </a:r>
          </a:p>
          <a:p>
            <a:pPr lvl="2">
              <a:spcBef>
                <a:spcPts val="0"/>
              </a:spcBef>
              <a:buFont typeface="Arial" panose="020B0604020202020204" pitchFamily="34" charset="0"/>
              <a:buChar char="•"/>
            </a:pPr>
            <a:r>
              <a:rPr lang="en-US" sz="1200" dirty="0"/>
              <a:t>Goal is 02</a:t>
            </a:r>
            <a:r>
              <a:rPr lang="en-US" sz="1200" b="0" dirty="0"/>
              <a:t>Jun20 EC meeting for IEEE 802 approval</a:t>
            </a:r>
          </a:p>
          <a:p>
            <a:pPr lvl="1">
              <a:spcBef>
                <a:spcPts val="0"/>
              </a:spcBef>
              <a:buFont typeface="Arial" panose="020B0604020202020204" pitchFamily="34" charset="0"/>
              <a:buChar char="•"/>
            </a:pPr>
            <a:r>
              <a:rPr lang="en-US" sz="1400" b="0" dirty="0"/>
              <a:t>Working Party 5A Meeting (DELAYED), now meeting dates are: 20-30 July 2020</a:t>
            </a:r>
          </a:p>
          <a:p>
            <a:pPr lvl="1">
              <a:spcBef>
                <a:spcPts val="0"/>
              </a:spcBef>
              <a:buFont typeface="Arial" panose="020B0604020202020204" pitchFamily="34" charset="0"/>
              <a:buChar char="•"/>
            </a:pPr>
            <a:r>
              <a:rPr lang="en-US" sz="1400" b="0" dirty="0"/>
              <a:t>Deadline for contributions16:00 hours UTC: Monday, 13 July 2020</a:t>
            </a:r>
          </a:p>
          <a:p>
            <a:pPr lvl="2">
              <a:spcBef>
                <a:spcPts val="0"/>
              </a:spcBef>
              <a:buFont typeface="Arial" panose="020B0604020202020204" pitchFamily="34" charset="0"/>
              <a:buChar char="•"/>
            </a:pPr>
            <a:r>
              <a:rPr lang="en-US" sz="1200" dirty="0"/>
              <a:t>Plan to have ITU liaison upload to ITU-R WP5A, 1</a:t>
            </a:r>
            <a:r>
              <a:rPr lang="en-US" sz="1200" baseline="30000" dirty="0"/>
              <a:t>st</a:t>
            </a:r>
            <a:r>
              <a:rPr lang="en-US" sz="1200" dirty="0"/>
              <a:t> week of July </a:t>
            </a:r>
            <a:endParaRPr lang="en-US" sz="1200" b="0" dirty="0"/>
          </a:p>
          <a:p>
            <a:pPr lvl="1">
              <a:spcBef>
                <a:spcPts val="0"/>
              </a:spcBef>
              <a:buFont typeface="Arial" panose="020B0604020202020204" pitchFamily="34" charset="0"/>
              <a:buChar char="•"/>
            </a:pPr>
            <a:r>
              <a:rPr lang="en-US" sz="14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https://mentor.ieee.org/802.18/dcn/20/18-20-0062-01-0000-fcc-r-o-fnprm-promoting-unlicensed-use-of-the-6ghz-band-et-18-295.docx</a:t>
            </a:r>
            <a:r>
              <a:rPr lang="en-US" sz="1600" dirty="0"/>
              <a:t> </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marL="285750" indent="-285750">
              <a:buFont typeface="Arial" panose="020B0604020202020204" pitchFamily="34" charset="0"/>
              <a:buChar char="•"/>
            </a:pPr>
            <a:r>
              <a:rPr lang="en-US" sz="1800" b="0" dirty="0"/>
              <a:t> </a:t>
            </a:r>
          </a:p>
          <a:p>
            <a:pPr lvl="2">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r>
              <a:rPr lang="en-US" altLang="en-US" sz="1800" b="0" dirty="0">
                <a:solidFill>
                  <a:srgbClr val="00B0F0"/>
                </a:solidFill>
              </a:rPr>
              <a:t>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in attendance,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692608"/>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07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800" b="1" u="sng" dirty="0">
                <a:solidFill>
                  <a:schemeClr val="accent1">
                    <a:lumMod val="50000"/>
                  </a:schemeClr>
                </a:solidFill>
              </a:rPr>
              <a:t>Starting 14 May, there will be a new call-in, using the IEEE Seat 4 </a:t>
            </a:r>
            <a:r>
              <a:rPr lang="en-US" sz="1800" b="1" u="sng" dirty="0" err="1">
                <a:solidFill>
                  <a:schemeClr val="accent1">
                    <a:lumMod val="50000"/>
                  </a:schemeClr>
                </a:solidFill>
              </a:rPr>
              <a:t>webex</a:t>
            </a:r>
            <a:endParaRPr lang="en-US" sz="1800" b="1" u="sng" dirty="0">
              <a:solidFill>
                <a:schemeClr val="accent1">
                  <a:lumMod val="50000"/>
                </a:schemeClr>
              </a:solidFill>
            </a:endParaRPr>
          </a:p>
          <a:p>
            <a:pPr lvl="2">
              <a:buFont typeface="Arial" panose="020B0604020202020204" pitchFamily="34" charset="0"/>
              <a:buChar char="•"/>
            </a:pPr>
            <a:r>
              <a:rPr lang="en-US" sz="1200" b="0" dirty="0">
                <a:solidFill>
                  <a:schemeClr val="tx1"/>
                </a:solidFill>
              </a:rPr>
              <a:t>You have to copy out of the calendar and past into word to get the link</a:t>
            </a:r>
            <a:r>
              <a:rPr lang="en-US" sz="1200" dirty="0">
                <a:solidFill>
                  <a:schemeClr val="tx1"/>
                </a:solidFill>
              </a:rPr>
              <a:t> </a:t>
            </a:r>
            <a:r>
              <a:rPr lang="en-US" sz="1200" b="0" dirty="0">
                <a:solidFill>
                  <a:schemeClr val="tx1"/>
                </a:solidFill>
              </a:rPr>
              <a:t>or go to ‘more details’; at the bottom.</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  </a:t>
            </a:r>
            <a:r>
              <a:rPr lang="en-US" sz="1200" b="1" u="sng" dirty="0"/>
              <a:t>or a backup slide here. </a:t>
            </a:r>
            <a:endParaRPr lang="en-US" sz="12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06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06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30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_____</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How to handle no July Plenary</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Public Visibility Standing Committee</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Public Visibility Standing Committee</a:t>
            </a:r>
            <a:endParaRPr lang="en-US" alt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FCC NPRM on 5.9 GHz, twitter verbiage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Last inputs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Latest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chemeClr val="bg1">
                    <a:lumMod val="65000"/>
                  </a:schemeClr>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7"/>
            <a:ext cx="8458201"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Hassan Y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marL="0" indent="0">
              <a:spcBef>
                <a:spcPts val="400"/>
              </a:spcBef>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23 April 2020 in document  </a:t>
            </a:r>
            <a:r>
              <a:rPr lang="en-GB" sz="1600" b="0" u="sng" dirty="0">
                <a:hlinkClick r:id="rId3"/>
              </a:rPr>
              <a:t>https://mentor.ieee.org/802.18/dcn/20/18-20-0074-00-0000-minutes-23apr20-rrtag-teleconference.docx</a:t>
            </a:r>
            <a:r>
              <a:rPr lang="en-GB" sz="1600" b="0" u="sng" dirty="0"/>
              <a:t> </a:t>
            </a:r>
            <a:r>
              <a:rPr lang="en-US" sz="1600" b="0" dirty="0"/>
              <a:t>24-Apr-2020 10:09:29 ET</a:t>
            </a:r>
            <a:r>
              <a:rPr lang="en-US" altLang="en-US" sz="1600" b="0" dirty="0">
                <a:solidFill>
                  <a:schemeClr val="tx1"/>
                </a:solidFill>
              </a:rPr>
              <a:t>	</a:t>
            </a:r>
          </a:p>
          <a:p>
            <a:pPr marL="0" indent="0">
              <a:spcBef>
                <a:spcPts val="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0"/>
              </a:spcBef>
            </a:pPr>
            <a:r>
              <a:rPr lang="en-US" altLang="en-US" sz="1600" b="0" dirty="0">
                <a:solidFill>
                  <a:schemeClr val="bg1">
                    <a:lumMod val="75000"/>
                  </a:schemeClr>
                </a:solidFill>
              </a:rPr>
              <a:t>	Seconded by:	Peter E</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a:p>
            <a:pPr lvl="2">
              <a:spcBef>
                <a:spcPts val="400"/>
              </a:spcBef>
              <a:buFont typeface="Arial" panose="020B0604020202020204" pitchFamily="34" charset="0"/>
              <a:buChar char="•"/>
            </a:pPr>
            <a:endParaRPr lang="en-US" altLang="en-US" sz="12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The July face to face plenary in Montreal, Quebec, Canada, has been cancelled.  </a:t>
            </a:r>
          </a:p>
          <a:p>
            <a:pPr lvl="1">
              <a:spcBef>
                <a:spcPts val="400"/>
              </a:spcBef>
              <a:buFont typeface="Arial" panose="020B0604020202020204" pitchFamily="34" charset="0"/>
              <a:buChar char="•"/>
            </a:pPr>
            <a:r>
              <a:rPr lang="en-US" altLang="en-US" sz="1600" dirty="0">
                <a:solidFill>
                  <a:schemeClr val="tx1"/>
                </a:solidFill>
              </a:rPr>
              <a:t>Per email, hotel will be cancelled automatically if you booked through IEEE 802 site/link.</a:t>
            </a:r>
          </a:p>
          <a:p>
            <a:pPr lvl="1">
              <a:spcBef>
                <a:spcPts val="400"/>
              </a:spcBef>
              <a:buFont typeface="Arial" panose="020B0604020202020204" pitchFamily="34" charset="0"/>
              <a:buChar char="•"/>
            </a:pPr>
            <a:r>
              <a:rPr lang="en-US" altLang="en-US" sz="1600" dirty="0">
                <a:solidFill>
                  <a:schemeClr val="tx1"/>
                </a:solidFill>
              </a:rPr>
              <a:t>At the LMSC ad hoc this week on how to move to virtual meetings, discussion started on gaining and loss of voting rights without face to face meetings. </a:t>
            </a:r>
            <a:endParaRPr lang="en-US" altLang="en-US" sz="1400" dirty="0">
              <a:solidFill>
                <a:schemeClr val="tx1"/>
              </a:solidFill>
            </a:endParaRP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200" dirty="0"/>
              <a:t>Calls are continually being setup over the next weeks, some are on top of FM-57 in May.</a:t>
            </a:r>
          </a:p>
          <a:p>
            <a:pPr lvl="1">
              <a:spcBef>
                <a:spcPts val="0"/>
              </a:spcBef>
              <a:buFont typeface="Arial" panose="020B0604020202020204" pitchFamily="34" charset="0"/>
              <a:buChar char="•"/>
            </a:pPr>
            <a:r>
              <a:rPr lang="en-US" sz="1200" dirty="0"/>
              <a:t>TR 103 721 5.8 GHz Mitigation techniques, power levels, outdoor, etc.  (28 April call) (Ofcom)</a:t>
            </a:r>
          </a:p>
          <a:p>
            <a:pPr lvl="1">
              <a:spcBef>
                <a:spcPts val="0"/>
              </a:spcBef>
              <a:buFont typeface="Arial" panose="020B0604020202020204" pitchFamily="34" charset="0"/>
              <a:buChar char="•"/>
            </a:pPr>
            <a:r>
              <a:rPr lang="en-US" sz="1200" dirty="0"/>
              <a:t>EN 303 687 Channel Access Mechanism (05 May call) </a:t>
            </a:r>
          </a:p>
          <a:p>
            <a:pPr lvl="1">
              <a:spcBef>
                <a:spcPts val="0"/>
              </a:spcBef>
              <a:buFont typeface="Arial" panose="020B0604020202020204" pitchFamily="34" charset="0"/>
              <a:buChar char="•"/>
            </a:pPr>
            <a:r>
              <a:rPr lang="en-US" sz="1200" dirty="0"/>
              <a:t>Still working preamble detect (11 May call) </a:t>
            </a:r>
          </a:p>
          <a:p>
            <a:pPr lvl="1">
              <a:spcBef>
                <a:spcPts val="0"/>
              </a:spcBef>
              <a:buFont typeface="Arial" panose="020B0604020202020204" pitchFamily="34" charset="0"/>
              <a:buChar char="•"/>
            </a:pPr>
            <a:r>
              <a:rPr lang="en-US" sz="1200" dirty="0"/>
              <a:t>And general resolutions on the EN 301 893 standard (18 May call)   </a:t>
            </a:r>
          </a:p>
          <a:p>
            <a:pPr lvl="2">
              <a:spcBef>
                <a:spcPts val="0"/>
              </a:spcBef>
              <a:buFont typeface="Arial" panose="020B0604020202020204" pitchFamily="34" charset="0"/>
              <a:buChar char="•"/>
            </a:pPr>
            <a:r>
              <a:rPr lang="en-US" sz="1200" dirty="0"/>
              <a:t>Looking at country specific things in Annex's, this is new for standards.</a:t>
            </a: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29Apr, 14May</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2.4 GHz SRDoc, getting attention now.  </a:t>
            </a:r>
          </a:p>
          <a:p>
            <a:pPr lvl="1">
              <a:spcBef>
                <a:spcPts val="0"/>
              </a:spcBef>
              <a:buFont typeface="Arial" panose="020B0604020202020204" pitchFamily="34" charset="0"/>
              <a:buChar char="•"/>
            </a:pPr>
            <a:r>
              <a:rPr lang="en-US" sz="1200" dirty="0">
                <a:solidFill>
                  <a:schemeClr val="tx1"/>
                </a:solidFill>
              </a:rPr>
              <a:t>Looking at it different, now from the point of view of the victims.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47524</TotalTime>
  <Words>5773</Words>
  <Application>Microsoft Office PowerPoint</Application>
  <PresentationFormat>On-screen Show (4:3)</PresentationFormat>
  <Paragraphs>673</Paragraphs>
  <Slides>30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IEEE 802 Public Outreach / NPRM on 5.9 GHz</vt:lpstr>
      <vt:lpstr>ITU-R M.1450/M.1801 updates – </vt:lpstr>
      <vt:lpstr>ITU-R M.1450 &amp; M.1801 submissions – standing by</vt:lpstr>
      <vt:lpstr>FCC FNPRM 6 GHz</vt:lpstr>
      <vt:lpstr>General Discussion Items</vt:lpstr>
      <vt:lpstr>Actions Required</vt:lpstr>
      <vt:lpstr>Any Other Business</vt:lpstr>
      <vt:lpstr>Adjourn</vt:lpstr>
      <vt:lpstr>PowerPoint Presentation</vt:lpstr>
      <vt:lpstr>PowerPoint Presentation</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2711</cp:revision>
  <cp:lastPrinted>1601-01-01T00:00:00Z</cp:lastPrinted>
  <dcterms:created xsi:type="dcterms:W3CDTF">2016-03-03T14:54:45Z</dcterms:created>
  <dcterms:modified xsi:type="dcterms:W3CDTF">2020-04-30T15:15:00Z</dcterms:modified>
</cp:coreProperties>
</file>