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56" r:id="rId2"/>
    <p:sldId id="341" r:id="rId3"/>
    <p:sldId id="329" r:id="rId4"/>
    <p:sldId id="604" r:id="rId5"/>
    <p:sldId id="624" r:id="rId6"/>
    <p:sldId id="605" r:id="rId7"/>
    <p:sldId id="516" r:id="rId8"/>
    <p:sldId id="596" r:id="rId9"/>
    <p:sldId id="603" r:id="rId10"/>
    <p:sldId id="606" r:id="rId11"/>
    <p:sldId id="608" r:id="rId12"/>
    <p:sldId id="665" r:id="rId13"/>
    <p:sldId id="662" r:id="rId14"/>
    <p:sldId id="669" r:id="rId15"/>
    <p:sldId id="675" r:id="rId16"/>
    <p:sldId id="672" r:id="rId17"/>
    <p:sldId id="674" r:id="rId18"/>
    <p:sldId id="676" r:id="rId19"/>
    <p:sldId id="650" r:id="rId20"/>
    <p:sldId id="498" r:id="rId21"/>
    <p:sldId id="402" r:id="rId22"/>
    <p:sldId id="403" r:id="rId23"/>
    <p:sldId id="673" r:id="rId24"/>
    <p:sldId id="671" r:id="rId25"/>
    <p:sldId id="664" r:id="rId26"/>
    <p:sldId id="663" r:id="rId27"/>
    <p:sldId id="626" r:id="rId28"/>
    <p:sldId id="657" r:id="rId29"/>
    <p:sldId id="659" r:id="rId30"/>
    <p:sldId id="631" r:id="rId31"/>
    <p:sldId id="653" r:id="rId32"/>
    <p:sldId id="649" r:id="rId33"/>
    <p:sldId id="660" r:id="rId34"/>
    <p:sldId id="640" r:id="rId35"/>
    <p:sldId id="639" r:id="rId36"/>
    <p:sldId id="638" r:id="rId37"/>
    <p:sldId id="643" r:id="rId38"/>
    <p:sldId id="646" r:id="rId39"/>
    <p:sldId id="641" r:id="rId40"/>
    <p:sldId id="633" r:id="rId41"/>
    <p:sldId id="636" r:id="rId42"/>
    <p:sldId id="634" r:id="rId43"/>
    <p:sldId id="632" r:id="rId44"/>
    <p:sldId id="627" r:id="rId45"/>
    <p:sldId id="630" r:id="rId46"/>
    <p:sldId id="628" r:id="rId47"/>
    <p:sldId id="462" r:id="rId48"/>
    <p:sldId id="652" r:id="rId49"/>
    <p:sldId id="549" r:id="rId50"/>
    <p:sldId id="425" r:id="rId51"/>
    <p:sldId id="656" r:id="rId52"/>
    <p:sldId id="655" r:id="rId5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25" autoAdjust="0"/>
    <p:restoredTop sz="96041" autoAdjust="0"/>
  </p:normalViewPr>
  <p:slideViewPr>
    <p:cSldViewPr>
      <p:cViewPr varScale="1">
        <p:scale>
          <a:sx n="86" d="100"/>
          <a:sy n="86" d="100"/>
        </p:scale>
        <p:origin x="90" y="73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24-Apr-20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cept.org/ecc/groups/ecc/wg-se/se-45/" TargetMode="External"/><Relationship Id="rId5" Type="http://schemas.openxmlformats.org/officeDocument/2006/relationships/hyperlink" Target="https://cept.org/ecc/groups/ecc/wg-se/se-24/" TargetMode="External"/><Relationship Id="rId4" Type="http://schemas.openxmlformats.org/officeDocument/2006/relationships/hyperlink" Target="https://cept.org/ecc/groups/ecc/wg-se/se-24/client/introduction/"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555113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563731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4068814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kern="1200" dirty="0">
                <a:solidFill>
                  <a:srgbClr val="000000"/>
                </a:solidFill>
                <a:effectLst/>
                <a:latin typeface="Times New Roman" pitchFamily="16" charset="0"/>
                <a:ea typeface="+mn-ea"/>
                <a:cs typeface="+mn-cs"/>
              </a:rPr>
              <a:t>Bluetooth® is a registered trademark of the Bluetooth Special Interest Group (Bluetooth SIG)</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41911989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5"/>
            </a:endParaRPr>
          </a:p>
          <a:p>
            <a:endParaRPr lang="fr-FR" sz="1200" b="0" i="0" u="none" strike="noStrike" kern="1200" dirty="0">
              <a:solidFill>
                <a:srgbClr val="000000"/>
              </a:solidFill>
              <a:effectLst/>
              <a:latin typeface="Times New Roman" pitchFamily="16" charset="0"/>
              <a:ea typeface="+mn-ea"/>
              <a:cs typeface="+mn-cs"/>
              <a:hlinkClick r:id="rId5"/>
            </a:endParaRPr>
          </a:p>
          <a:p>
            <a:r>
              <a:rPr lang="fr-FR" sz="1200" b="0" i="0" u="none" strike="noStrike" kern="1200" dirty="0">
                <a:solidFill>
                  <a:srgbClr val="000000"/>
                </a:solidFill>
                <a:effectLst/>
                <a:latin typeface="Times New Roman" pitchFamily="16" charset="0"/>
                <a:ea typeface="+mn-ea"/>
                <a:cs typeface="+mn-cs"/>
                <a:hlinkClick r:id="rId5"/>
              </a:rPr>
              <a:t>SE 24 - Short Range </a:t>
            </a:r>
            <a:r>
              <a:rPr lang="fr-FR" sz="1200" b="0" i="0" u="none" strike="noStrike" kern="1200" dirty="0" err="1">
                <a:solidFill>
                  <a:srgbClr val="000000"/>
                </a:solidFill>
                <a:effectLst/>
                <a:latin typeface="Times New Roman" pitchFamily="16" charset="0"/>
                <a:ea typeface="+mn-ea"/>
                <a:cs typeface="+mn-cs"/>
                <a:hlinkClick r:id="rId5"/>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en-US" sz="1200" b="0" i="0" u="none" strike="noStrike" kern="1200" dirty="0">
                <a:solidFill>
                  <a:srgbClr val="000000"/>
                </a:solidFill>
                <a:effectLst/>
                <a:latin typeface="Times New Roman" pitchFamily="16" charset="0"/>
                <a:ea typeface="+mn-ea"/>
                <a:cs typeface="+mn-cs"/>
                <a:hlinkClick r:id="rId6"/>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16950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988852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831726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23 Apr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23 Apr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23 Apr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802.18-20/0073r01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urldefense.proofpoint.com/v2/url?u=https-3A__www.cept.org_Documents_fm-2D57_58282_fm57-2D20-2D015-5Fprotection-2Dof-2Dcbtc-2Dbelow-2D5935-2Dmhz-2Dfrom-2Drlan-2Dabove-2D5945-2Dmhz&amp;d=DwMFAg&amp;c=pqcuzKEN_84c78MOSc5_fw&amp;r=z8R-nWJ8GIxwjOjNKhEFByb-tZ6XE3GZXWSggNdVo-w&amp;m=t2Yf4ZyHHmT_RyJDkcPU9rdl-HfkQiimf1EjFnTKoug&amp;s=SZll8I2mrXuur1bf4CZKSuRHhQoieY_GoV4nYGcZr-Q&amp;e=" TargetMode="External"/><Relationship Id="rId3" Type="http://schemas.openxmlformats.org/officeDocument/2006/relationships/hyperlink" Target="https://cept.org/ecc/groups/ecc/wg-se/client/introduction/" TargetMode="External"/><Relationship Id="rId7" Type="http://schemas.openxmlformats.org/officeDocument/2006/relationships/hyperlink" Target="https://urldefense.proofpoint.com/v2/url?u=https-3A__www.cept.org_Documents_fm-2D57_58290_fm57-2D20-2D013-5Fcept-2Dadministration-2Dagreement-2Don-2Doob-2Dlevels&amp;d=DwMFAg&amp;c=pqcuzKEN_84c78MOSc5_fw&amp;r=z8R-nWJ8GIxwjOjNKhEFByb-tZ6XE3GZXWSggNdVo-w&amp;m=t2Yf4ZyHHmT_RyJDkcPU9rdl-HfkQiimf1EjFnTKoug&amp;s=7kPxENqQKx9zjInhEuzsyvYpM2z8JOgTVWVx_VlfVJ8&amp;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10" Type="http://schemas.openxmlformats.org/officeDocument/2006/relationships/image" Target="../media/image4.wmf"/><Relationship Id="rId4" Type="http://schemas.openxmlformats.org/officeDocument/2006/relationships/hyperlink" Target="https://cept.org/ecc/groups/ecc/wg-se/se-45/client/introduction/" TargetMode="External"/><Relationship Id="rId9" Type="http://schemas.openxmlformats.org/officeDocument/2006/relationships/hyperlink" Target="https://urldefense.proofpoint.com/v2/url?u=https-3A__www.cept.org_Documents_fm-2D57_58281_fm57-2D20-2D014-5Finformation-2Don-2Dthe-2Dfcc-2Dprocess-2Drole-2Dof-2Dwinnforum&amp;d=DwMFAg&amp;c=pqcuzKEN_84c78MOSc5_fw&amp;r=z8R-nWJ8GIxwjOjNKhEFByb-tZ6XE3GZXWSggNdVo-w&amp;m=t2Yf4ZyHHmT_RyJDkcPU9rdl-HfkQiimf1EjFnTKoug&amp;s=LTInHCtZR4OE-naOaAyfA2Et4S7jOcpykU0F740zuCc&amp;e="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6.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061-00-0000-itu-ahg-recommended-edits-to-m-1450-5.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8/dcn/20/18-20-0062-00-0000-fcc-draft-r-o-nprm-promoting-unlicensed-use-of-the-6ghz-band-et-18-295.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0/18-20-0061-00-0000-itu-ahg-recommended-edits-to-m-1450-5.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8/dcn/20/18-20-0060-00-0000-itu-ahg-recommended-edits-to-m-1801-2.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www.fcc.gov/ecfs/search/filings?proceedings_name=18-295&amp;sort=date_disseminated,DESC" TargetMode="External"/><Relationship Id="rId5" Type="http://schemas.openxmlformats.org/officeDocument/2006/relationships/hyperlink" Target="https://mentor.ieee.org/802.18/dcn/20/18-20-0062-00-0000-fcc-draft-r-o-nprm-promoting-unlicensed-use-of-the-6ghz-band-et-18-295.pdf" TargetMode="External"/><Relationship Id="rId4" Type="http://schemas.openxmlformats.org/officeDocument/2006/relationships/hyperlink" Target="https://www.fcc.gov/news-events/events/2020/04/april-2020-open-commission-meetin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rabc-cccr.ca/open-consultations/ised-interference-causing-equipment-standard-ices-003-issue-7-april-2020-information-technology-equipment-including-digital-apparatus/"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urldefense.proofpoint.com/v2/url?u=http-3A__clicks.memberclicks-2Dmail.net_ls_click-3Fupn-3DjDg7DKlgMQrSKT3yeRSniOnS7d9Dq7XneQhRNipGTCPxCGm5MZBsY2nlDqMlS2V10-2D2FHQKW0EYkFL0ShwWksrJhcvfbkgWO-2D2B7-2D2BA3frG1uPVuAyT0ndI07C-2D2FVvUaARhQmRU3Zt-5FLmofkRwGIXGem2hrUldYHuVxzC2ckweewev5YySPjdO9XEqLJlIQWXCTxLs8NeqQT0U18hnvqn69qOUlMO821d2QUXELme2yONe8lW434mom7frCBXwGMVRqAex2UuLmF8szhJJX30aUjiQxVcL5dDETFsUSYNU1WQVY1MIWdJfR5RTFif5Y1uD0pCAt8XxOHFm8Z0IO014GvG7F437U3VzCCqMI3OKX2fmJcb-2D2Br2hPlJTAWZV-2D2FD4TY8PZInNTs3wGDEGCHPQQZhEwG-2D2FRh-2D2BsNC1q0k1YO8O2rjyuCBIzF5f0bPSdyyyneoW3pLYLh-2D2BRVKNlC5FnnEw4qLhMgB-2D2BDlY0t2sXTHanoFfRitZebtSX0-2D3D&amp;d=DwMFaQ&amp;c=pqcuzKEN_84c78MOSc5_fw&amp;r=z8R-nWJ8GIxwjOjNKhEFByb-tZ6XE3GZXWSggNdVo-w&amp;m=ajzb4uK5vETuQaC5sZu6F9LK2SJ0gHaW77N3qdT_lT4&amp;s=lBQsbKB4XhhFfcXl6_OIr1bLmswXZGvA_d1T2KpSV8I&amp;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federalregister.gov/documents/2020/04/23/2020-05164/expanding-flexible-use-of-the-37-to-42-ghz-band?utm_medium=email&amp;utm_campaign=subscription+mailing+list&amp;utm_source=federalregister.gov"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65329f017bd7a77e763eeb88cf0a699" TargetMode="External"/><Relationship Id="rId2" Type="http://schemas.openxmlformats.org/officeDocument/2006/relationships/hyperlink" Target="https://ieee802.my.webex.com/ieee802.my/j.php?MTID=mc65329f017bd7a77e763eeb88cf0a699" TargetMode="External"/><Relationship Id="rId1" Type="http://schemas.openxmlformats.org/officeDocument/2006/relationships/slideLayout" Target="../slideLayouts/slideLayout2.xml"/><Relationship Id="rId5" Type="http://schemas.openxmlformats.org/officeDocument/2006/relationships/hyperlink" Target="https://collaborationhelp.cisco.com/article/WBX000029055" TargetMode="External"/><Relationship Id="rId4" Type="http://schemas.openxmlformats.org/officeDocument/2006/relationships/hyperlink" Target="tel:%2B44-20-3198-8144,,*01*796860468%23%23*01*"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20/18-20-0020-09-0000-comments-on-fcc19-138-nprm-revisiting-use-of-the-5-850-5-925-ghz-band.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8/dcn/20/18-20-0020-10-0000-comments-on-fcc19-138-nprm-revisiting-use-of-the-5-850-5-925-ghz-band.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20/18-20-0020-11-0000-comments-on-fcc19-138-nprm-revisiting-use-of-the-5-850-5-925-ghz-band.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72-00-0000-minutes-16apr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23 Apr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23 April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59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720213" y="911311"/>
            <a:ext cx="8389938" cy="5473686"/>
          </a:xfrm>
        </p:spPr>
        <p:txBody>
          <a:bodyPr/>
          <a:lstStyle/>
          <a:p>
            <a:pPr>
              <a:buFont typeface="Arial" panose="020B0604020202020204" pitchFamily="34" charset="0"/>
              <a:buChar char="•"/>
            </a:pPr>
            <a:r>
              <a:rPr lang="en-US" sz="1400" dirty="0">
                <a:solidFill>
                  <a:schemeClr val="tx1"/>
                </a:solidFill>
              </a:rPr>
              <a:t>CEPT – ECC </a:t>
            </a:r>
            <a:r>
              <a:rPr lang="en-US" altLang="en-US" sz="1400" b="0" dirty="0">
                <a:hlinkClick r:id="rId3"/>
              </a:rPr>
              <a:t>&lt;WGSE&gt;</a:t>
            </a:r>
            <a:r>
              <a:rPr lang="en-US" altLang="en-US" sz="1400" b="0" dirty="0"/>
              <a:t> </a:t>
            </a:r>
            <a:r>
              <a:rPr lang="en-US" altLang="en-US" sz="1400" dirty="0"/>
              <a:t>next meeting  </a:t>
            </a:r>
            <a:r>
              <a:rPr lang="en-US" sz="1400" dirty="0"/>
              <a:t>#85, 11-15May20, Web-meeting</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4"/>
              </a:rPr>
              <a:t>&lt;SE45&gt;</a:t>
            </a:r>
            <a:r>
              <a:rPr lang="en-US" altLang="en-US" sz="1600" b="0" dirty="0"/>
              <a:t> </a:t>
            </a:r>
            <a:r>
              <a:rPr lang="en-US" altLang="en-US" sz="1600" dirty="0"/>
              <a:t>next meeting  </a:t>
            </a:r>
            <a:r>
              <a:rPr lang="en-US" sz="1600" dirty="0"/>
              <a:t>#11, 14-29Apr20, online only  </a:t>
            </a:r>
            <a:r>
              <a:rPr lang="en-US" sz="1600" dirty="0">
                <a:sym typeface="Wingdings" panose="05000000000000000000" pitchFamily="2" charset="2"/>
              </a:rPr>
              <a:t> last, this, next week.</a:t>
            </a:r>
            <a:endParaRPr lang="en-US" sz="1600" dirty="0"/>
          </a:p>
          <a:p>
            <a:pPr lvl="1">
              <a:buFont typeface="Arial" panose="020B0604020202020204" pitchFamily="34" charset="0"/>
              <a:buChar char="•"/>
            </a:pPr>
            <a:r>
              <a:rPr lang="en-US" sz="1600" dirty="0"/>
              <a:t>Today, head of 24 April meeting, put up views for an annex, with 5 declarations.  </a:t>
            </a:r>
          </a:p>
          <a:p>
            <a:pPr lvl="1">
              <a:buFont typeface="Arial" panose="020B0604020202020204" pitchFamily="34" charset="0"/>
              <a:buChar char="•"/>
            </a:pPr>
            <a:r>
              <a:rPr lang="en-US" sz="1600" dirty="0"/>
              <a:t>This could take the whole meeting,  yet the agenda is to do exec. summary.  What to do?   </a:t>
            </a:r>
          </a:p>
          <a:p>
            <a:pPr lvl="1">
              <a:buFont typeface="Arial" panose="020B0604020202020204" pitchFamily="34" charset="0"/>
              <a:buChar char="•"/>
            </a:pPr>
            <a:r>
              <a:rPr lang="en-US" sz="1600" dirty="0"/>
              <a:t>Lots of challenges in the calls, e.g. changing of positions by different countries. </a:t>
            </a:r>
          </a:p>
          <a:p>
            <a:pPr lvl="1">
              <a:buFont typeface="Arial" panose="020B0604020202020204" pitchFamily="34" charset="0"/>
              <a:buChar char="•"/>
            </a:pPr>
            <a:endParaRPr lang="en-US" sz="1400" dirty="0"/>
          </a:p>
          <a:p>
            <a:pPr>
              <a:spcBef>
                <a:spcPts val="0"/>
              </a:spcBef>
              <a:buFont typeface="Arial" panose="020B0604020202020204" pitchFamily="34" charset="0"/>
              <a:buChar char="•"/>
            </a:pPr>
            <a:r>
              <a:rPr lang="en-US" sz="1400" dirty="0">
                <a:solidFill>
                  <a:schemeClr val="tx1"/>
                </a:solidFill>
              </a:rPr>
              <a:t>CEPT – ECC </a:t>
            </a:r>
            <a:r>
              <a:rPr lang="en-US" altLang="en-US" sz="1400" b="0" dirty="0">
                <a:hlinkClick r:id="rId5"/>
              </a:rPr>
              <a:t>&lt;WGFM&gt;</a:t>
            </a:r>
            <a:r>
              <a:rPr lang="en-US" altLang="en-US" sz="1400" b="0" dirty="0"/>
              <a:t> </a:t>
            </a:r>
            <a:r>
              <a:rPr lang="en-US" altLang="en-US" sz="1400" dirty="0"/>
              <a:t>next meeting #96, 08-12June20,  Brussels</a:t>
            </a:r>
          </a:p>
          <a:p>
            <a:pPr>
              <a:buFont typeface="Arial" panose="020B0604020202020204" pitchFamily="34" charset="0"/>
              <a:buChar char="•"/>
            </a:pPr>
            <a:r>
              <a:rPr lang="en-US" sz="1600" dirty="0">
                <a:solidFill>
                  <a:schemeClr val="tx1"/>
                </a:solidFill>
              </a:rPr>
              <a:t>CEPT – ECC </a:t>
            </a:r>
            <a:r>
              <a:rPr lang="en-US" altLang="en-US" sz="1600" b="0" dirty="0">
                <a:hlinkClick r:id="rId6"/>
              </a:rPr>
              <a:t>&lt;FM57&gt;</a:t>
            </a:r>
            <a:r>
              <a:rPr lang="en-US" altLang="en-US" sz="1600" b="0" dirty="0"/>
              <a:t>  </a:t>
            </a:r>
            <a:r>
              <a:rPr lang="en-US" sz="1600" dirty="0"/>
              <a:t>next meeting #10, 12-14May20, online only</a:t>
            </a:r>
            <a:endParaRPr lang="en-US" sz="1400" dirty="0"/>
          </a:p>
          <a:p>
            <a:pPr lvl="1">
              <a:buFont typeface="Arial" panose="020B0604020202020204" pitchFamily="34" charset="0"/>
              <a:buChar char="•"/>
            </a:pPr>
            <a:r>
              <a:rPr lang="en-US" sz="1600" dirty="0"/>
              <a:t>Nothing for today.  </a:t>
            </a:r>
          </a:p>
          <a:p>
            <a:pPr lvl="1">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200" dirty="0"/>
              <a:t>From 16 April RR-TAG call: </a:t>
            </a:r>
          </a:p>
          <a:p>
            <a:pPr lvl="1">
              <a:spcBef>
                <a:spcPts val="0"/>
              </a:spcBef>
              <a:buFont typeface="Arial" panose="020B0604020202020204" pitchFamily="34" charset="0"/>
              <a:buChar char="•"/>
            </a:pPr>
            <a:r>
              <a:rPr lang="en-US" sz="1200" dirty="0"/>
              <a:t>Administration  working  on OOBE limits at 5935MHz, one decision last night,  another due tonight.  </a:t>
            </a:r>
          </a:p>
          <a:p>
            <a:pPr lvl="1">
              <a:spcBef>
                <a:spcPts val="0"/>
              </a:spcBef>
              <a:buFont typeface="Arial" panose="020B0604020202020204" pitchFamily="34" charset="0"/>
              <a:buChar char="•"/>
            </a:pPr>
            <a:r>
              <a:rPr lang="en-US" sz="1200" dirty="0"/>
              <a:t>Next steps in tomorrow’s call (17</a:t>
            </a:r>
            <a:r>
              <a:rPr lang="en-US" sz="1200" baseline="30000" dirty="0"/>
              <a:t>th</a:t>
            </a:r>
            <a:r>
              <a:rPr lang="en-US" sz="1200" dirty="0"/>
              <a:t>), includes other countries and protection processes in 6 GHz band. </a:t>
            </a:r>
          </a:p>
          <a:p>
            <a:pPr lvl="1">
              <a:spcBef>
                <a:spcPts val="0"/>
              </a:spcBef>
              <a:buFont typeface="Arial" panose="020B0604020202020204" pitchFamily="34" charset="0"/>
              <a:buChar char="•"/>
            </a:pPr>
            <a:r>
              <a:rPr lang="en-US" sz="1200" dirty="0"/>
              <a:t>Docs: </a:t>
            </a:r>
            <a:r>
              <a:rPr lang="en-US" sz="1200" u="sng" dirty="0"/>
              <a:t> </a:t>
            </a:r>
            <a:r>
              <a:rPr lang="en-US" sz="1200" u="sng" dirty="0">
                <a:hlinkClick r:id="rId7"/>
              </a:rPr>
              <a:t>FM57(20)013</a:t>
            </a:r>
            <a:r>
              <a:rPr lang="en-US" sz="1200" dirty="0"/>
              <a:t>	CEPT Administration agreement on OOB levels FM57 Chair</a:t>
            </a:r>
          </a:p>
          <a:p>
            <a:pPr lvl="1">
              <a:spcBef>
                <a:spcPts val="0"/>
              </a:spcBef>
              <a:buFont typeface="Arial" panose="020B0604020202020204" pitchFamily="34" charset="0"/>
              <a:buChar char="•"/>
            </a:pPr>
            <a:r>
              <a:rPr lang="en-US" sz="1200" u="sng" dirty="0">
                <a:hlinkClick r:id="rId8"/>
              </a:rPr>
              <a:t>FM57(20)015</a:t>
            </a:r>
            <a:r>
              <a:rPr lang="en-US" sz="1200" dirty="0"/>
              <a:t>	Protection of CBTC &lt;5935 MHz from RLAN &gt;5945 MHz SNCF, RATP, STIB, ALSTOM, SIEMENS</a:t>
            </a:r>
          </a:p>
          <a:p>
            <a:pPr lvl="1">
              <a:spcBef>
                <a:spcPts val="0"/>
              </a:spcBef>
              <a:buFont typeface="Arial" panose="020B0604020202020204" pitchFamily="34" charset="0"/>
              <a:buChar char="•"/>
            </a:pPr>
            <a:r>
              <a:rPr lang="en-US" sz="1200" u="sng" dirty="0">
                <a:hlinkClick r:id="rId9"/>
              </a:rPr>
              <a:t>FM57(20)014</a:t>
            </a:r>
            <a:r>
              <a:rPr lang="en-US" sz="1200" dirty="0"/>
              <a:t>	Information on the FCC process - Role of </a:t>
            </a:r>
            <a:r>
              <a:rPr lang="en-US" sz="1200" dirty="0" err="1"/>
              <a:t>WinnForum</a:t>
            </a:r>
            <a:r>
              <a:rPr lang="en-US" sz="1200" dirty="0"/>
              <a:t> Nokia</a:t>
            </a:r>
          </a:p>
          <a:p>
            <a:pPr lvl="1">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05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Apr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200" dirty="0"/>
              <a:t>will discuss next week</a:t>
            </a:r>
          </a:p>
        </p:txBody>
      </p:sp>
      <p:sp>
        <p:nvSpPr>
          <p:cNvPr id="3" name="Content Placeholder 2"/>
          <p:cNvSpPr>
            <a:spLocks noGrp="1"/>
          </p:cNvSpPr>
          <p:nvPr>
            <p:ph idx="1"/>
          </p:nvPr>
        </p:nvSpPr>
        <p:spPr>
          <a:xfrm>
            <a:off x="727841" y="1169936"/>
            <a:ext cx="8353245" cy="5305477"/>
          </a:xfrm>
        </p:spPr>
        <p:txBody>
          <a:bodyPr/>
          <a:lstStyle/>
          <a:p>
            <a:pPr>
              <a:buFont typeface="Arial" panose="020B0604020202020204" pitchFamily="34" charset="0"/>
              <a:buChar char="•"/>
            </a:pPr>
            <a:r>
              <a:rPr lang="en-US" sz="1800" dirty="0">
                <a:solidFill>
                  <a:schemeClr val="tx1"/>
                </a:solidFill>
              </a:rPr>
              <a:t>Nothing to share today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Apr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reply comments</a:t>
            </a:r>
            <a:r>
              <a:rPr lang="en-US" altLang="en-US" sz="1200" dirty="0"/>
              <a:t>-1</a:t>
            </a:r>
            <a:endParaRPr lang="en-US" sz="2400" dirty="0"/>
          </a:p>
        </p:txBody>
      </p:sp>
      <p:sp>
        <p:nvSpPr>
          <p:cNvPr id="3" name="Content Placeholder 2"/>
          <p:cNvSpPr>
            <a:spLocks noGrp="1"/>
          </p:cNvSpPr>
          <p:nvPr>
            <p:ph idx="1"/>
          </p:nvPr>
        </p:nvSpPr>
        <p:spPr>
          <a:xfrm>
            <a:off x="666562" y="962891"/>
            <a:ext cx="84774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spcBef>
                <a:spcPts val="0"/>
              </a:spcBef>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400" u="sng" dirty="0">
                <a:hlinkClick r:id="rId4"/>
              </a:rPr>
              <a:t>https://www.federalregister.gov/documents/2020/02/06/2020-02086/use-of-the-5850-5925-ghz-band</a:t>
            </a:r>
            <a:endParaRPr lang="en-US" sz="1400" b="1" u="sng" dirty="0"/>
          </a:p>
          <a:p>
            <a:pPr>
              <a:buFont typeface="Arial" panose="020B0604020202020204" pitchFamily="34" charset="0"/>
              <a:buChar char="•"/>
            </a:pPr>
            <a:r>
              <a:rPr lang="en-US" sz="1800" dirty="0"/>
              <a:t>Proceeding 19-138:</a:t>
            </a:r>
          </a:p>
          <a:p>
            <a:pPr lvl="1">
              <a:spcBef>
                <a:spcPts val="0"/>
              </a:spcBef>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rPr>
              <a:t>Reply comments now </a:t>
            </a:r>
            <a:r>
              <a:rPr lang="en-US" sz="1800" b="1" dirty="0">
                <a:solidFill>
                  <a:schemeClr val="tx1"/>
                </a:solidFill>
              </a:rPr>
              <a:t>due next Monday, </a:t>
            </a:r>
            <a:r>
              <a:rPr lang="en-US" sz="1800" dirty="0">
                <a:solidFill>
                  <a:schemeClr val="tx1"/>
                </a:solidFill>
              </a:rPr>
              <a:t>27</a:t>
            </a:r>
            <a:r>
              <a:rPr lang="en-US" sz="1800" b="1" dirty="0">
                <a:solidFill>
                  <a:schemeClr val="tx1"/>
                </a:solidFill>
              </a:rPr>
              <a:t> April</a:t>
            </a:r>
            <a:endParaRPr lang="en-US" sz="1800" dirty="0">
              <a:solidFill>
                <a:schemeClr val="tx1"/>
              </a:solidFill>
            </a:endParaRP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dirty="0">
                <a:solidFill>
                  <a:schemeClr val="tx1"/>
                </a:solidFill>
              </a:rPr>
              <a:t>Status of LMSC(EC) ballot:  Started Early Close on the 10th to finish on 20</a:t>
            </a:r>
            <a:r>
              <a:rPr lang="en-US" sz="1800" baseline="30000" dirty="0">
                <a:solidFill>
                  <a:schemeClr val="tx1"/>
                </a:solidFill>
              </a:rPr>
              <a:t>th</a:t>
            </a:r>
            <a:r>
              <a:rPr lang="en-US" sz="1800" dirty="0">
                <a:solidFill>
                  <a:schemeClr val="tx1"/>
                </a:solidFill>
              </a:rPr>
              <a:t>. </a:t>
            </a:r>
          </a:p>
          <a:p>
            <a:pPr marL="800100" lvl="1">
              <a:buFont typeface="Arial" panose="020B0604020202020204" pitchFamily="34" charset="0"/>
              <a:buChar char="•"/>
            </a:pPr>
            <a:r>
              <a:rPr lang="en-US" sz="1800" dirty="0">
                <a:solidFill>
                  <a:schemeClr val="tx1"/>
                </a:solidFill>
              </a:rPr>
              <a:t>Received 8 (61%)responses, with 100% approval. (Just a few edits.)  </a:t>
            </a:r>
          </a:p>
          <a:p>
            <a:pPr marL="800100" lvl="1">
              <a:buFont typeface="Arial" panose="020B0604020202020204" pitchFamily="34" charset="0"/>
              <a:buChar char="•"/>
            </a:pPr>
            <a:r>
              <a:rPr lang="en-US" sz="1800" dirty="0">
                <a:solidFill>
                  <a:schemeClr val="tx1"/>
                </a:solidFill>
              </a:rPr>
              <a:t>Received feedback reply comments were done well, and a thank you from several on the EC.  </a:t>
            </a:r>
          </a:p>
          <a:p>
            <a:pPr marL="800100" lvl="1">
              <a:buFont typeface="Arial" panose="020B0604020202020204" pitchFamily="34" charset="0"/>
              <a:buChar char="•"/>
            </a:pPr>
            <a:r>
              <a:rPr lang="en-US" sz="1800" dirty="0">
                <a:solidFill>
                  <a:schemeClr val="tx1"/>
                </a:solidFill>
              </a:rPr>
              <a:t>Will upload later Sunday or early Monday (27</a:t>
            </a:r>
            <a:r>
              <a:rPr lang="en-US" sz="1800" baseline="30000" dirty="0">
                <a:solidFill>
                  <a:schemeClr val="tx1"/>
                </a:solidFill>
              </a:rPr>
              <a:t>th</a:t>
            </a:r>
            <a:r>
              <a:rPr lang="en-US" sz="1800" dirty="0">
                <a:solidFill>
                  <a:schemeClr val="tx1"/>
                </a:solidFill>
              </a:rPr>
              <a:t>).</a:t>
            </a:r>
          </a:p>
          <a:p>
            <a:pPr marL="800100" lvl="1">
              <a:buFont typeface="Arial" panose="020B0604020202020204" pitchFamily="34" charset="0"/>
              <a:buChar char="•"/>
            </a:pPr>
            <a:r>
              <a:rPr lang="en-US" sz="1400" dirty="0">
                <a:solidFill>
                  <a:schemeClr val="tx1"/>
                </a:solidFill>
              </a:rPr>
              <a:t>  </a:t>
            </a:r>
          </a:p>
          <a:p>
            <a:pPr marL="400050">
              <a:buFont typeface="Arial" panose="020B0604020202020204" pitchFamily="34" charset="0"/>
              <a:buChar char="•"/>
            </a:pPr>
            <a:endParaRPr lang="en-US" sz="10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17977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ITU-R M.1450/M.1801 updates – </a:t>
            </a:r>
            <a:endParaRPr lang="en-US" sz="2400" dirty="0">
              <a:highlight>
                <a:srgbClr val="FFFF00"/>
              </a:highlight>
            </a:endParaRPr>
          </a:p>
        </p:txBody>
      </p:sp>
      <p:sp>
        <p:nvSpPr>
          <p:cNvPr id="3" name="Content Placeholder 2"/>
          <p:cNvSpPr>
            <a:spLocks noGrp="1"/>
          </p:cNvSpPr>
          <p:nvPr>
            <p:ph idx="1"/>
          </p:nvPr>
        </p:nvSpPr>
        <p:spPr>
          <a:xfrm>
            <a:off x="704640" y="861570"/>
            <a:ext cx="8401238" cy="5512522"/>
          </a:xfrm>
        </p:spPr>
        <p:txBody>
          <a:bodyPr/>
          <a:lstStyle/>
          <a:p>
            <a:pPr>
              <a:spcBef>
                <a:spcPts val="0"/>
              </a:spcBef>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1800" dirty="0">
                <a:solidFill>
                  <a:schemeClr val="tx1"/>
                </a:solidFill>
              </a:rPr>
              <a:t>From 802.11 ad hoc,  ITU-R M.1450/M.1801 updates</a:t>
            </a:r>
          </a:p>
          <a:p>
            <a:pPr lvl="1">
              <a:spcBef>
                <a:spcPts val="0"/>
              </a:spcBef>
              <a:buFont typeface="Arial" panose="020B0604020202020204" pitchFamily="34" charset="0"/>
              <a:buChar char="•"/>
            </a:pPr>
            <a:r>
              <a:rPr lang="en-US" sz="1600" dirty="0">
                <a:solidFill>
                  <a:schemeClr val="tx1"/>
                </a:solidFill>
              </a:rPr>
              <a:t>Latest drafts now on .18 mentor: </a:t>
            </a:r>
          </a:p>
          <a:p>
            <a:pPr lvl="1">
              <a:spcBef>
                <a:spcPts val="0"/>
              </a:spcBef>
              <a:buFont typeface="Arial" panose="020B0604020202020204" pitchFamily="34" charset="0"/>
              <a:buChar char="•"/>
            </a:pPr>
            <a:r>
              <a:rPr lang="en-US" sz="1200" dirty="0">
                <a:hlinkClick r:id="rId3"/>
              </a:rPr>
              <a:t>https://mentor.ieee.org/802.18/dcn/20/18-20-0061-00-0000-itu-ahg-recommended-edits-to-m-1450-5.docx</a:t>
            </a:r>
            <a:r>
              <a:rPr lang="en-US" sz="1200" dirty="0"/>
              <a:t> </a:t>
            </a:r>
          </a:p>
          <a:p>
            <a:pPr lvl="1">
              <a:spcBef>
                <a:spcPts val="0"/>
              </a:spcBef>
              <a:buFont typeface="Arial" panose="020B0604020202020204" pitchFamily="34" charset="0"/>
              <a:buChar char="•"/>
            </a:pPr>
            <a:r>
              <a:rPr lang="en-US" sz="1200" dirty="0">
                <a:hlinkClick r:id="rId4"/>
              </a:rPr>
              <a:t>https://mentor.ieee.org/802.18/dcn/20/18-20-0060-00-0000-itu-ahg-recommended-edits-to-m-1801-2.docx  </a:t>
            </a:r>
            <a:endParaRPr lang="en-US" sz="1200" dirty="0">
              <a:solidFill>
                <a:schemeClr val="tx1"/>
              </a:solidFill>
            </a:endParaRPr>
          </a:p>
          <a:p>
            <a:pPr lvl="4">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800" dirty="0">
                <a:solidFill>
                  <a:schemeClr val="tx1"/>
                </a:solidFill>
              </a:rPr>
              <a:t> 802.11 Ad Hoc chair will review the 2 docs in detail.</a:t>
            </a:r>
          </a:p>
          <a:p>
            <a:pPr>
              <a:spcBef>
                <a:spcPts val="0"/>
              </a:spcBef>
              <a:buFont typeface="Arial" panose="020B0604020202020204" pitchFamily="34" charset="0"/>
              <a:buChar char="•"/>
            </a:pPr>
            <a:r>
              <a:rPr lang="en-US" sz="1800" dirty="0">
                <a:solidFill>
                  <a:schemeClr val="tx1"/>
                </a:solidFill>
              </a:rPr>
              <a:t>One note came up and will look at the M.1801 and if 802.11af, TV white space, needs any updates, or not?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  Setting some dates so ready for LMSC teleconference 02June.</a:t>
            </a:r>
          </a:p>
          <a:p>
            <a:pPr lvl="1">
              <a:spcBef>
                <a:spcPts val="0"/>
              </a:spcBef>
              <a:buFont typeface="Arial" panose="020B0604020202020204" pitchFamily="34" charset="0"/>
              <a:buChar char="•"/>
            </a:pPr>
            <a:r>
              <a:rPr lang="en-US" sz="1600" dirty="0">
                <a:solidFill>
                  <a:schemeClr val="tx1"/>
                </a:solidFill>
              </a:rPr>
              <a:t>Last input 30 April to the author</a:t>
            </a:r>
          </a:p>
          <a:p>
            <a:pPr lvl="1">
              <a:spcBef>
                <a:spcPts val="0"/>
              </a:spcBef>
              <a:buFont typeface="Arial" panose="020B0604020202020204" pitchFamily="34" charset="0"/>
              <a:buChar char="•"/>
            </a:pPr>
            <a:r>
              <a:rPr lang="en-US" sz="1600" dirty="0">
                <a:solidFill>
                  <a:schemeClr val="tx1"/>
                </a:solidFill>
              </a:rPr>
              <a:t>802.18 to vote 07 May, +/- other agenda items. </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 Met with key people 25Mar20,  Current plan:</a:t>
            </a:r>
          </a:p>
          <a:p>
            <a:pPr lvl="1">
              <a:spcBef>
                <a:spcPts val="0"/>
              </a:spcBef>
              <a:buFont typeface="Arial" panose="020B0604020202020204" pitchFamily="34" charset="0"/>
              <a:buChar char="•"/>
            </a:pPr>
            <a:r>
              <a:rPr lang="en-US" sz="1400" b="0" dirty="0"/>
              <a:t>Submission of 802.11 ITU AHG recommendations to 802.11 &amp; </a:t>
            </a:r>
            <a:r>
              <a:rPr lang="en-US" sz="1400" dirty="0"/>
              <a:t>.</a:t>
            </a:r>
            <a:r>
              <a:rPr lang="en-US" sz="1400" b="0" dirty="0"/>
              <a:t>18 after 30Mar meeting</a:t>
            </a:r>
          </a:p>
          <a:p>
            <a:pPr lvl="1">
              <a:spcBef>
                <a:spcPts val="0"/>
              </a:spcBef>
              <a:buFont typeface="Arial" panose="020B0604020202020204" pitchFamily="34" charset="0"/>
              <a:buChar char="•"/>
            </a:pPr>
            <a:r>
              <a:rPr lang="en-US" sz="1400" b="0" dirty="0"/>
              <a:t>Presenting to 802.18 in detail after 30Mar. </a:t>
            </a:r>
          </a:p>
          <a:p>
            <a:pPr lvl="1">
              <a:spcBef>
                <a:spcPts val="0"/>
              </a:spcBef>
              <a:buFont typeface="Arial" panose="020B0604020202020204" pitchFamily="34" charset="0"/>
              <a:buChar char="•"/>
            </a:pPr>
            <a:r>
              <a:rPr lang="en-US" sz="1400" b="0" dirty="0"/>
              <a:t>802.18 to ask for EC Approval for submission to WP 5A</a:t>
            </a:r>
          </a:p>
          <a:p>
            <a:pPr lvl="2">
              <a:spcBef>
                <a:spcPts val="0"/>
              </a:spcBef>
              <a:buFont typeface="Arial" panose="020B0604020202020204" pitchFamily="34" charset="0"/>
              <a:buChar char="•"/>
            </a:pPr>
            <a:r>
              <a:rPr lang="en-US" sz="1200" b="0" dirty="0"/>
              <a:t>Approve in .18 in May, at latest.</a:t>
            </a:r>
          </a:p>
          <a:p>
            <a:pPr lvl="2">
              <a:spcBef>
                <a:spcPts val="0"/>
              </a:spcBef>
              <a:buFont typeface="Arial" panose="020B0604020202020204" pitchFamily="34" charset="0"/>
              <a:buChar char="•"/>
            </a:pPr>
            <a:r>
              <a:rPr lang="en-US" sz="1200" dirty="0"/>
              <a:t>Goal is 02</a:t>
            </a:r>
            <a:r>
              <a:rPr lang="en-US" sz="1200" b="0" dirty="0"/>
              <a:t>Jun20 EC meeting for IEEE 802 approval</a:t>
            </a:r>
          </a:p>
          <a:p>
            <a:pPr lvl="1">
              <a:spcBef>
                <a:spcPts val="0"/>
              </a:spcBef>
              <a:buFont typeface="Arial" panose="020B0604020202020204" pitchFamily="34" charset="0"/>
              <a:buChar char="•"/>
            </a:pPr>
            <a:r>
              <a:rPr lang="en-US" sz="1400" b="0" dirty="0"/>
              <a:t>Working Party 5A Meeting (DELAYED), now meeting dates are: 20-30 July 2020</a:t>
            </a:r>
          </a:p>
          <a:p>
            <a:pPr lvl="1">
              <a:spcBef>
                <a:spcPts val="0"/>
              </a:spcBef>
              <a:buFont typeface="Arial" panose="020B0604020202020204" pitchFamily="34" charset="0"/>
              <a:buChar char="•"/>
            </a:pPr>
            <a:r>
              <a:rPr lang="en-US" sz="1400" b="0" dirty="0"/>
              <a:t>Deadline for contributions16:00 hours UTC: Monday, 13 July 2020</a:t>
            </a:r>
          </a:p>
          <a:p>
            <a:pPr lvl="2">
              <a:spcBef>
                <a:spcPts val="0"/>
              </a:spcBef>
              <a:buFont typeface="Arial" panose="020B0604020202020204" pitchFamily="34" charset="0"/>
              <a:buChar char="•"/>
            </a:pPr>
            <a:r>
              <a:rPr lang="en-US" sz="1200" dirty="0"/>
              <a:t>Plan to have ITU liaison upload to ITU-R WP5A, 1</a:t>
            </a:r>
            <a:r>
              <a:rPr lang="en-US" sz="1200" baseline="30000" dirty="0"/>
              <a:t>st</a:t>
            </a:r>
            <a:r>
              <a:rPr lang="en-US" sz="1200" dirty="0"/>
              <a:t> week of July </a:t>
            </a:r>
            <a:endParaRPr lang="en-US" sz="1200" b="0" dirty="0"/>
          </a:p>
          <a:p>
            <a:pPr lvl="3">
              <a:spcBef>
                <a:spcPts val="0"/>
              </a:spcBef>
              <a:buFont typeface="Arial" panose="020B0604020202020204" pitchFamily="34" charset="0"/>
              <a:buChar char="•"/>
            </a:pPr>
            <a:endParaRPr lang="en-US" sz="1100" b="0" dirty="0"/>
          </a:p>
          <a:p>
            <a:pPr lvl="1">
              <a:spcBef>
                <a:spcPts val="0"/>
              </a:spcBef>
              <a:buFont typeface="Arial" panose="020B0604020202020204" pitchFamily="34" charset="0"/>
              <a:buChar char="•"/>
            </a:pPr>
            <a:r>
              <a:rPr lang="en-US" sz="1400" b="0" dirty="0"/>
              <a:t>802.11 ITU AHG Monitoring WP5A after July 2020 for any needed contributions going forward</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49203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M.1450 &amp; M.1801 submissions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400" u="sng" dirty="0"/>
              <a:t>Motion:</a:t>
            </a:r>
            <a:r>
              <a:rPr lang="en-US" sz="1400" dirty="0"/>
              <a:t> </a:t>
            </a:r>
            <a:r>
              <a:rPr lang="en-US" sz="1400" b="0" dirty="0"/>
              <a:t>Move to approve documents </a:t>
            </a:r>
            <a:r>
              <a:rPr lang="en-US" sz="1400" b="0" dirty="0">
                <a:hlinkClick r:id="rId3"/>
              </a:rPr>
              <a:t>https://mentor.ieee.org/802.18/dcn/20/18-20-</a:t>
            </a:r>
            <a:r>
              <a:rPr lang="en-US" sz="1400" b="0" dirty="0">
                <a:highlight>
                  <a:srgbClr val="FFFF00"/>
                </a:highlight>
                <a:hlinkClick r:id="rId3"/>
              </a:rPr>
              <a:t>0061-00</a:t>
            </a:r>
            <a:r>
              <a:rPr lang="en-US" sz="1400" b="0" dirty="0">
                <a:hlinkClick r:id="rId3"/>
              </a:rPr>
              <a:t>-0000-itu-ahg-recommended-edits-to-m-1450-5.docx</a:t>
            </a:r>
            <a:r>
              <a:rPr lang="en-US" sz="1400" b="0" dirty="0"/>
              <a:t> and </a:t>
            </a:r>
            <a:r>
              <a:rPr lang="en-US" sz="1400" b="0" dirty="0">
                <a:hlinkClick r:id="rId4"/>
              </a:rPr>
              <a:t>https://mentor.ieee.org/802.18/dcn/20/18-20-</a:t>
            </a:r>
            <a:r>
              <a:rPr lang="en-US" sz="1400" b="0" dirty="0">
                <a:highlight>
                  <a:srgbClr val="FFFF00"/>
                </a:highlight>
                <a:hlinkClick r:id="rId4"/>
              </a:rPr>
              <a:t>0060-00-</a:t>
            </a:r>
            <a:r>
              <a:rPr lang="en-US" sz="1400" b="0" dirty="0">
                <a:hlinkClick r:id="rId4"/>
              </a:rPr>
              <a:t>0000-itu-ahg-recommended-edits-to-m-1801-2.docx</a:t>
            </a:r>
            <a:r>
              <a:rPr lang="en-US" sz="1400" b="0" dirty="0"/>
              <a:t>   for ITU-R M.1450 and M.1801 updates, respectively. </a:t>
            </a:r>
            <a:r>
              <a:rPr lang="en-GB" sz="1400" b="0" dirty="0">
                <a:solidFill>
                  <a:schemeClr val="tx1"/>
                </a:solidFill>
              </a:rPr>
              <a:t>For review and approval by the EC for submission to ITU-R WP5A via ITU-R Liaison before 2 weeks before ITU-R WP5A next meeting. The Chair of 802.18 is authorized to make editorial changes as necessary.</a:t>
            </a:r>
            <a:endParaRPr lang="en-US" altLang="en-US" sz="1400" dirty="0">
              <a:solidFill>
                <a:schemeClr val="tx1"/>
              </a:solidFill>
            </a:endParaRPr>
          </a:p>
          <a:p>
            <a:r>
              <a:rPr lang="en-US" altLang="en-US" sz="1400" dirty="0"/>
              <a:t>		</a:t>
            </a:r>
            <a:r>
              <a:rPr lang="en-US" altLang="en-US" sz="1200" dirty="0"/>
              <a:t>Moved by:  	 	</a:t>
            </a:r>
          </a:p>
          <a:p>
            <a:pPr lvl="1"/>
            <a:r>
              <a:rPr lang="en-US" altLang="en-US" sz="1200" b="1" dirty="0"/>
              <a:t>Seconded by:  	 </a:t>
            </a:r>
          </a:p>
          <a:p>
            <a:pPr lvl="1"/>
            <a:r>
              <a:rPr lang="en-US" altLang="en-US" sz="1200" b="1" dirty="0"/>
              <a:t>Discussion?	none</a:t>
            </a:r>
          </a:p>
          <a:p>
            <a:pPr lvl="1"/>
            <a:r>
              <a:rPr lang="en-US" altLang="en-US" sz="1200" b="1" dirty="0">
                <a:solidFill>
                  <a:schemeClr val="tx1"/>
                </a:solidFill>
              </a:rPr>
              <a:t>Vote:  		___Y   /  ___N   /  ___A </a:t>
            </a:r>
          </a:p>
          <a:p>
            <a:pPr lvl="1"/>
            <a:endParaRPr lang="en-US" altLang="en-US" sz="1200" b="1" dirty="0">
              <a:solidFill>
                <a:schemeClr val="tx1"/>
              </a:solidFill>
            </a:endParaRPr>
          </a:p>
          <a:p>
            <a:pPr lvl="1"/>
            <a:r>
              <a:rPr lang="en-US" altLang="en-US" sz="1200" b="1" dirty="0">
                <a:solidFill>
                  <a:schemeClr val="tx1"/>
                </a:solidFill>
              </a:rPr>
              <a:t>Voters:   </a:t>
            </a:r>
          </a:p>
          <a:p>
            <a:pPr lvl="1"/>
            <a:r>
              <a:rPr lang="en-US" altLang="en-US" sz="1200" b="1" dirty="0">
                <a:solidFill>
                  <a:schemeClr val="tx1"/>
                </a:solidFill>
              </a:rPr>
              <a:t>Motion </a:t>
            </a:r>
            <a:r>
              <a:rPr lang="en-US" altLang="en-US" sz="1200" b="1" dirty="0">
                <a:solidFill>
                  <a:schemeClr val="bg1">
                    <a:lumMod val="75000"/>
                  </a:schemeClr>
                </a:solidFill>
              </a:rPr>
              <a:t>- Passes</a:t>
            </a:r>
          </a:p>
          <a:p>
            <a:pPr lvl="1"/>
            <a:r>
              <a:rPr lang="en-US" altLang="en-US" sz="12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Apr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6GHz-1</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200" dirty="0"/>
              <a:t>If adopted, the draft Report and Order would authorize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a:t>
            </a:r>
            <a:r>
              <a:rPr lang="en-US" sz="1400" dirty="0"/>
              <a:t>  </a:t>
            </a:r>
          </a:p>
          <a:p>
            <a:pPr lvl="1">
              <a:buFont typeface="Arial" panose="020B0604020202020204" pitchFamily="34" charset="0"/>
              <a:buChar char="•"/>
            </a:pPr>
            <a:r>
              <a:rPr lang="en-US" sz="1600" dirty="0"/>
              <a:t>Draft of R&amp;O </a:t>
            </a:r>
            <a:r>
              <a:rPr lang="en-US" sz="1600" b="1" u="sng" dirty="0"/>
              <a:t>and FNPRM</a:t>
            </a:r>
            <a:r>
              <a:rPr lang="en-US" sz="1600" u="sng" dirty="0"/>
              <a:t>;  Open Meeting and Mentor;   proceeding:   </a:t>
            </a:r>
            <a:endParaRPr lang="en-US" sz="1600" dirty="0"/>
          </a:p>
          <a:p>
            <a:pPr lvl="1">
              <a:spcBef>
                <a:spcPts val="0"/>
              </a:spcBef>
              <a:buFont typeface="Arial" panose="020B0604020202020204" pitchFamily="34" charset="0"/>
              <a:buChar char="•"/>
            </a:pPr>
            <a:r>
              <a:rPr lang="en-US" sz="1400" dirty="0">
                <a:hlinkClick r:id="rId4"/>
              </a:rPr>
              <a:t>https://www.fcc.gov/news-events/events/2020/04/april-2020-open-commission-meeting</a:t>
            </a:r>
            <a:endParaRPr lang="en-US" sz="1400" dirty="0"/>
          </a:p>
          <a:p>
            <a:pPr lvl="1">
              <a:spcBef>
                <a:spcPts val="0"/>
              </a:spcBef>
              <a:buFont typeface="Arial" panose="020B0604020202020204" pitchFamily="34" charset="0"/>
              <a:buChar char="•"/>
            </a:pPr>
            <a:r>
              <a:rPr lang="en-US" sz="1400" dirty="0">
                <a:hlinkClick r:id="rId5"/>
              </a:rPr>
              <a:t>https://mentor.ieee.org/802.18/dcn/20/18-20-0062-00-0000-fcc-draft-r-o-nprm-promoting-unlicensed-use-of-the-6ghz-band-et-18-295.pdf</a:t>
            </a:r>
            <a:r>
              <a:rPr lang="en-US" sz="1400" dirty="0"/>
              <a:t> </a:t>
            </a:r>
          </a:p>
          <a:p>
            <a:pPr lvl="1">
              <a:buFont typeface="Arial" panose="020B0604020202020204" pitchFamily="34" charset="0"/>
              <a:buChar char="•"/>
            </a:pPr>
            <a:r>
              <a:rPr lang="en-US" sz="1400" dirty="0">
                <a:hlinkClick r:id="rId6"/>
              </a:rPr>
              <a:t>https://www.fcc.gov/ecfs/search/filings?proceedings_name=18-295&amp;sort=date_disseminated,DESC</a:t>
            </a:r>
            <a:r>
              <a:rPr lang="en-US" sz="1400" dirty="0"/>
              <a:t> </a:t>
            </a:r>
          </a:p>
          <a:p>
            <a:pPr lvl="1">
              <a:buFont typeface="Arial" panose="020B0604020202020204" pitchFamily="34" charset="0"/>
              <a:buChar char="•"/>
            </a:pPr>
            <a:r>
              <a:rPr lang="en-US" sz="1600" dirty="0"/>
              <a:t>To be voted on today-23April20 Open Commission Meeting.    (Sunrise started, the 16th.)</a:t>
            </a:r>
          </a:p>
          <a:p>
            <a:pPr lvl="2">
              <a:buFont typeface="Arial" panose="020B0604020202020204" pitchFamily="34" charset="0"/>
              <a:buChar char="•"/>
            </a:pPr>
            <a:r>
              <a:rPr lang="en-US" sz="1400" dirty="0"/>
              <a:t>It passed this morning, the 24</a:t>
            </a:r>
            <a:r>
              <a:rPr lang="en-US" sz="1400" baseline="30000" dirty="0"/>
              <a:t>th</a:t>
            </a:r>
            <a:r>
              <a:rPr lang="en-US" sz="1400" dirty="0"/>
              <a:t>. </a:t>
            </a:r>
          </a:p>
          <a:p>
            <a:pPr lvl="1">
              <a:buFont typeface="Arial" panose="020B0604020202020204" pitchFamily="34" charset="0"/>
              <a:buChar char="•"/>
            </a:pPr>
            <a:r>
              <a:rPr lang="en-US" sz="1600" dirty="0"/>
              <a:t>Filings in past weeks, R&amp;O and FNPRM: change words here and there, foot notes, etc.</a:t>
            </a:r>
          </a:p>
          <a:p>
            <a:pPr lvl="1">
              <a:buFont typeface="Arial" panose="020B0604020202020204" pitchFamily="34" charset="0"/>
              <a:buChar char="•"/>
            </a:pPr>
            <a:r>
              <a:rPr lang="en-US" sz="1600" dirty="0"/>
              <a:t>Some folks opposing the process and is this a valid R&amp;O:</a:t>
            </a:r>
          </a:p>
          <a:p>
            <a:pPr lvl="2">
              <a:buFont typeface="Arial" panose="020B0604020202020204" pitchFamily="34" charset="0"/>
              <a:buChar char="•"/>
            </a:pPr>
            <a:r>
              <a:rPr lang="en-US" sz="1400" dirty="0"/>
              <a:t>The FCC is the judge on harmful interference. A legal fact since 1934.  </a:t>
            </a:r>
          </a:p>
          <a:p>
            <a:pPr lvl="1">
              <a:buFont typeface="Arial" panose="020B0604020202020204" pitchFamily="34" charset="0"/>
              <a:buChar char="•"/>
            </a:pPr>
            <a:r>
              <a:rPr lang="en-US" sz="1600" dirty="0"/>
              <a:t>This week:  22</a:t>
            </a:r>
            <a:r>
              <a:rPr lang="en-US" sz="1600" baseline="30000" dirty="0"/>
              <a:t>nd </a:t>
            </a:r>
            <a:r>
              <a:rPr lang="en-US" sz="1600" dirty="0"/>
              <a:t> Commissioners vote;  23</a:t>
            </a:r>
            <a:r>
              <a:rPr lang="en-US" sz="1600" baseline="30000" dirty="0"/>
              <a:t>rd</a:t>
            </a:r>
            <a:r>
              <a:rPr lang="en-US" sz="1600" dirty="0"/>
              <a:t> Commission open meeting to announce outcome;   24</a:t>
            </a:r>
            <a:r>
              <a:rPr lang="en-US" sz="1600" baseline="30000" dirty="0"/>
              <a:t>th</a:t>
            </a:r>
            <a:r>
              <a:rPr lang="en-US" sz="1600" dirty="0"/>
              <a:t> , will see the vote on R&amp;O.  </a:t>
            </a:r>
          </a:p>
          <a:p>
            <a:pPr lvl="1">
              <a:buFont typeface="Arial" panose="020B0604020202020204" pitchFamily="34" charset="0"/>
              <a:buChar char="•"/>
            </a:pPr>
            <a:r>
              <a:rPr lang="en-US" sz="1600" dirty="0"/>
              <a:t>Then tomorrow 24April, Friday, there is a 4 hour call about this, w/Chairman Pai speaking.</a:t>
            </a:r>
          </a:p>
          <a:p>
            <a:pPr lvl="1">
              <a:buFont typeface="Arial" panose="020B0604020202020204" pitchFamily="34" charset="0"/>
              <a:buChar char="•"/>
            </a:pPr>
            <a:r>
              <a:rPr lang="en-US" sz="16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66562" y="962891"/>
            <a:ext cx="8401238" cy="5512522"/>
          </a:xfrm>
        </p:spPr>
        <p:txBody>
          <a:bodyPr/>
          <a:lstStyle/>
          <a:p>
            <a:pPr marL="285750" indent="-285750">
              <a:buFont typeface="Arial" panose="020B0604020202020204" pitchFamily="34" charset="0"/>
              <a:buChar char="•"/>
            </a:pPr>
            <a:r>
              <a:rPr lang="en-US" sz="1800" b="0" dirty="0"/>
              <a:t>FYI - </a:t>
            </a:r>
            <a:r>
              <a:rPr lang="en-US" sz="1800" b="0" dirty="0">
                <a:hlinkClick r:id="rId3"/>
              </a:rPr>
              <a:t>ISED Interference-Causing Equipment Standard, ICES-003, issue 7, April 2020 – Information Technology Equipment (including Digital Apparatus)</a:t>
            </a:r>
            <a:endParaRPr lang="en-US" sz="1800" b="0" dirty="0"/>
          </a:p>
          <a:p>
            <a:pPr lvl="1">
              <a:buFont typeface="Arial" panose="020B0604020202020204" pitchFamily="34" charset="0"/>
              <a:buChar char="•"/>
            </a:pPr>
            <a:r>
              <a:rPr lang="en-US" sz="1600" b="0" dirty="0"/>
              <a:t>Apr 17, 2020, </a:t>
            </a:r>
            <a:r>
              <a:rPr lang="en-US" sz="1600" b="0" u="sng" dirty="0">
                <a:hlinkClick r:id="rId4"/>
              </a:rPr>
              <a:t>https://www.rabc-cccr.ca/consultations/open/</a:t>
            </a:r>
            <a:endParaRPr lang="en-US" sz="1600" b="0" dirty="0"/>
          </a:p>
          <a:p>
            <a:pPr lvl="1">
              <a:buFont typeface="Arial" panose="020B0604020202020204" pitchFamily="34" charset="0"/>
              <a:buChar char="•"/>
            </a:pPr>
            <a:r>
              <a:rPr lang="en-US" sz="1600" b="0" dirty="0"/>
              <a:t>The Department of Innovation, Science and Economic Development Canada is seeking comments on the following CONSULTATION: ICES-003, issue 7, “Information Technology Equipment (including Digital Apparatus)” sets the minimum requirements applicable to information technology equipment (ITE), including digital apparatus. These requirements include limits for and methods of measurement of radiated and conducted radio frequency emissions produced by ITE equipment, as well as administrative requirements applicable to such equipment.</a:t>
            </a:r>
            <a:endParaRPr lang="en-US" sz="1800" b="0" dirty="0"/>
          </a:p>
          <a:p>
            <a:pPr lvl="2">
              <a:buFont typeface="Arial" panose="020B0604020202020204" pitchFamily="34" charset="0"/>
              <a:buChar char="•"/>
            </a:pPr>
            <a:endParaRPr lang="en-US" sz="2000" dirty="0"/>
          </a:p>
          <a:p>
            <a:pPr>
              <a:buFont typeface="Arial" panose="020B0604020202020204" pitchFamily="34" charset="0"/>
              <a:buChar char="•"/>
            </a:pPr>
            <a:r>
              <a:rPr lang="en-US" sz="1800" dirty="0"/>
              <a:t>Public Visibility Standing Committee</a:t>
            </a:r>
          </a:p>
          <a:p>
            <a:pPr lvl="1">
              <a:spcBef>
                <a:spcPts val="0"/>
              </a:spcBef>
              <a:buFont typeface="Arial" panose="020B0604020202020204" pitchFamily="34" charset="0"/>
              <a:buChar char="•"/>
            </a:pPr>
            <a:r>
              <a:rPr lang="en-US" sz="1600" dirty="0"/>
              <a:t>Scope is to raise industry awareness in timely fashion of IEEE 802 WG / TAG activities </a:t>
            </a:r>
          </a:p>
          <a:p>
            <a:pPr lvl="1">
              <a:spcBef>
                <a:spcPts val="0"/>
              </a:spcBef>
              <a:buFont typeface="Arial" panose="020B0604020202020204" pitchFamily="34" charset="0"/>
              <a:buChar char="•"/>
            </a:pPr>
            <a:r>
              <a:rPr lang="en-US" sz="1600" dirty="0"/>
              <a:t>And develop social media content based on IEEE 802 WG / TAG activities for distribution on approved IEEE 802 social media channels</a:t>
            </a:r>
          </a:p>
          <a:p>
            <a:pPr marL="1200150" lvl="2" indent="-342900">
              <a:spcBef>
                <a:spcPts val="0"/>
              </a:spcBef>
              <a:buFont typeface="Arial" panose="020B0604020202020204" pitchFamily="34" charset="0"/>
              <a:buChar char="•"/>
            </a:pPr>
            <a:r>
              <a:rPr lang="en-US" sz="1600" dirty="0">
                <a:solidFill>
                  <a:srgbClr val="0066A1"/>
                </a:solidFill>
              </a:rPr>
              <a:t>Twitter</a:t>
            </a:r>
          </a:p>
          <a:p>
            <a:pPr marL="1200150" lvl="2" indent="-342900">
              <a:spcBef>
                <a:spcPts val="0"/>
              </a:spcBef>
              <a:buFont typeface="Arial" panose="020B0604020202020204" pitchFamily="34" charset="0"/>
              <a:buChar char="•"/>
            </a:pPr>
            <a:r>
              <a:rPr lang="en-US" sz="1600" dirty="0">
                <a:solidFill>
                  <a:srgbClr val="0066A1"/>
                </a:solidFill>
              </a:rPr>
              <a:t>LinkedIn (to be developed)</a:t>
            </a:r>
          </a:p>
          <a:p>
            <a:pPr lvl="1">
              <a:buFont typeface="Arial" panose="020B0604020202020204" pitchFamily="34" charset="0"/>
              <a:buChar char="•"/>
            </a:pPr>
            <a:r>
              <a:rPr lang="en-US" sz="1600" dirty="0"/>
              <a:t>Looking for anyone to work on the SC, with 802 recording secretary, to pass along any note worthy items from 802.18/RR-TAG? </a:t>
            </a:r>
          </a:p>
          <a:p>
            <a:pPr lvl="1">
              <a:buFont typeface="Arial" panose="020B0604020202020204" pitchFamily="34" charset="0"/>
              <a:buChar char="•"/>
            </a:pPr>
            <a:r>
              <a:rPr lang="en-US" sz="1600" dirty="0"/>
              <a:t>Anyone_______</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8514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66562" y="962891"/>
            <a:ext cx="8401238" cy="5512522"/>
          </a:xfrm>
        </p:spPr>
        <p:txBody>
          <a:bodyPr/>
          <a:lstStyle/>
          <a:p>
            <a:pPr marL="285750" indent="-285750">
              <a:buFont typeface="Arial" panose="020B0604020202020204" pitchFamily="34" charset="0"/>
              <a:buChar char="•"/>
            </a:pPr>
            <a:r>
              <a:rPr lang="en-US" sz="2000" dirty="0"/>
              <a:t>FYI - Final rule. Expanding Flexible Use of the 3.7 to 4.2 GHz Band</a:t>
            </a:r>
          </a:p>
          <a:p>
            <a:pPr marL="285750" indent="-285750">
              <a:buFont typeface="Arial" panose="020B0604020202020204" pitchFamily="34" charset="0"/>
              <a:buChar char="•"/>
            </a:pPr>
            <a:r>
              <a:rPr lang="en-US" sz="1400" dirty="0">
                <a:hlinkClick r:id="rId3"/>
              </a:rPr>
              <a:t>https://www.federalregister.gov/documents/2020/04/23/2020-05164/expanding-flexible-use-of-the-37-to-42-ghz-band?utm_medium=email&amp;utm_campaign=subscription+mailing+list&amp;utm_source=federalregister.gov</a:t>
            </a:r>
            <a:r>
              <a:rPr lang="en-US" sz="1400" dirty="0"/>
              <a:t> </a:t>
            </a:r>
            <a:endParaRPr lang="en-US" sz="1400" b="0" dirty="0"/>
          </a:p>
          <a:p>
            <a:pPr marL="285750" indent="-285750">
              <a:buFont typeface="Arial" panose="020B0604020202020204" pitchFamily="34" charset="0"/>
              <a:buChar char="•"/>
            </a:pPr>
            <a:r>
              <a:rPr lang="en-US" sz="1800" b="0" dirty="0"/>
              <a:t>In this document, the Federal Communications Commission (Commission) adopts rules to reform the use of the 3.7-4.2 GHz band, also known as the C-Band. By repacking existing satellite operations into the upper 200 megahertz of the band (and reserving a 20 megahertz guard band), the Commission makes 280 megahertz of spectrum available for flexible use throughout the contiguous United States, and does so in a manner that ensures the continuous and uninterrupted delivery of services currently offered in the band. The Commission will hold a public auction to ensure that the public recovers a substantial portion of the value of this resource. And the Commission schedules that auction for later this year, with a robust transition schedule to ensure that a significant amount of spectrum is made available quickly for upcoming 5G deployments. This action is the next critical step in advancing American leadership in 5G and implementing the Commission's comprehensive 5G FAST Plan. The Commission modified the Report and Order released on March 3, 2020 with an erratum released on March 27, 2020 and a second erratum released on April 16, 2020. The changes from the first and second errata are included in this document.</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37670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dirty="0">
                <a:solidFill>
                  <a:srgbClr val="00B0F0"/>
                </a:solidFill>
              </a:rPr>
              <a:t>Review 6GHz R&amp;O and FNPRM, if anything for IEEE 802.</a:t>
            </a:r>
          </a:p>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dirty="0">
                <a:solidFill>
                  <a:srgbClr val="00B0F0"/>
                </a:solidFill>
              </a:rPr>
              <a:t>ITU-R M.1450 &amp; M.1801 submissions from 802.11, inputs from anyone by 30 April.</a:t>
            </a: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23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9034"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9035"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There is a wireless chairs meeting on 12 May, noon-et,  agenda is not out. </a:t>
            </a:r>
          </a:p>
          <a:p>
            <a:pPr marL="285750" indent="-285750">
              <a:buFont typeface="Arial" panose="020B0604020202020204" pitchFamily="34" charset="0"/>
              <a:buChar char="•"/>
            </a:pPr>
            <a:r>
              <a:rPr lang="en-US" sz="1800" dirty="0">
                <a:solidFill>
                  <a:schemeClr val="tx1"/>
                </a:solidFill>
              </a:rPr>
              <a:t>15 in attendance, 11 voters.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23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692608"/>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03sep)</a:t>
            </a:r>
            <a:r>
              <a:rPr lang="en-US" sz="2000" dirty="0"/>
              <a:t>: 30Apr20–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1200" b="1" dirty="0"/>
          </a:p>
          <a:p>
            <a:pPr>
              <a:buFont typeface="Arial" panose="020B0604020202020204" pitchFamily="34" charset="0"/>
              <a:buChar char="•"/>
            </a:pPr>
            <a:r>
              <a:rPr lang="en-US" sz="1200" b="1" dirty="0"/>
              <a:t>Note: current call-in document, r14 is good through 07 May and is not on the IEEE new teleconference calendar.               </a:t>
            </a:r>
            <a:r>
              <a:rPr lang="en-US" sz="1200" b="0" u="sng" dirty="0">
                <a:hlinkClick r:id="rId3"/>
              </a:rPr>
              <a:t>http://ieee802.org/802tele_calendar.html</a:t>
            </a:r>
            <a:endParaRPr lang="en-US" sz="1200" b="0" u="sng" dirty="0"/>
          </a:p>
          <a:p>
            <a:pPr lvl="1">
              <a:buFont typeface="Arial" panose="020B0604020202020204" pitchFamily="34" charset="0"/>
              <a:buChar char="•"/>
            </a:pPr>
            <a:r>
              <a:rPr lang="en-US" sz="1200" dirty="0"/>
              <a:t>Starting 14 May, there will be a new call-in, using the IEEE Seat 4 </a:t>
            </a:r>
            <a:r>
              <a:rPr lang="en-US" sz="1200" dirty="0" err="1"/>
              <a:t>webex</a:t>
            </a:r>
            <a:endParaRPr lang="en-US" sz="1200" dirty="0"/>
          </a:p>
          <a:p>
            <a:pPr lvl="2">
              <a:buFont typeface="Arial" panose="020B0604020202020204" pitchFamily="34" charset="0"/>
              <a:buChar char="•"/>
            </a:pPr>
            <a:r>
              <a:rPr lang="en-US" sz="1200" b="0" dirty="0">
                <a:solidFill>
                  <a:schemeClr val="tx1"/>
                </a:solidFill>
              </a:rPr>
              <a:t>You have to copy out of the calendar and past into word to get the link</a:t>
            </a:r>
            <a:r>
              <a:rPr lang="en-US" sz="1200" dirty="0">
                <a:solidFill>
                  <a:schemeClr val="tx1"/>
                </a:solidFill>
              </a:rPr>
              <a:t> </a:t>
            </a:r>
            <a:r>
              <a:rPr lang="en-US" sz="1200" b="0" dirty="0">
                <a:solidFill>
                  <a:schemeClr val="tx1"/>
                </a:solidFill>
              </a:rPr>
              <a:t>or go to ‘more details’; at the bottom.</a:t>
            </a:r>
          </a:p>
          <a:p>
            <a:pPr lvl="1">
              <a:buFont typeface="Arial" panose="020B0604020202020204" pitchFamily="34" charset="0"/>
              <a:buChar char="•"/>
            </a:pPr>
            <a:r>
              <a:rPr lang="en-US" sz="1200" dirty="0">
                <a:solidFill>
                  <a:schemeClr val="tx1"/>
                </a:solidFill>
              </a:rPr>
              <a:t>Or, on the .18 web page or in the next call-in doc</a:t>
            </a:r>
            <a:r>
              <a:rPr lang="en-US" sz="1200" dirty="0"/>
              <a:t>18-16-0038r15.  </a:t>
            </a:r>
            <a:r>
              <a:rPr lang="en-US" sz="1200" b="1" u="sng" dirty="0"/>
              <a:t>or a backup slide here. </a:t>
            </a:r>
            <a:endParaRPr lang="en-US" sz="1200" b="1" u="sng"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15:56et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The next face to face meeting is tbd.   Note,  Montreal in July is cancelled. </a:t>
            </a:r>
            <a:endParaRPr lang="en-US" sz="16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Apr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23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23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Seat4-802.18 weekly teleconference</a:t>
            </a:r>
          </a:p>
          <a:p>
            <a:pPr>
              <a:spcBef>
                <a:spcPts val="0"/>
              </a:spcBef>
            </a:pPr>
            <a:r>
              <a:rPr lang="en-US" sz="1400" dirty="0"/>
              <a:t>When	14May20 to 04Sep20,   noon-13:00-pt,  15:00-16:00-et</a:t>
            </a:r>
          </a:p>
          <a:p>
            <a:pPr>
              <a:spcBef>
                <a:spcPts val="0"/>
              </a:spcBef>
            </a:pPr>
            <a:r>
              <a:rPr lang="en-US" sz="1400" dirty="0"/>
              <a:t>	note:  IEEE </a:t>
            </a:r>
            <a:r>
              <a:rPr lang="en-US" sz="1400" dirty="0" err="1"/>
              <a:t>webex</a:t>
            </a:r>
            <a:r>
              <a:rPr lang="en-US" sz="1400" dirty="0"/>
              <a:t> may change after 27Aug20, tbd</a:t>
            </a:r>
          </a:p>
          <a:p>
            <a:pPr>
              <a:spcBef>
                <a:spcPts val="0"/>
              </a:spcBef>
            </a:pPr>
            <a:r>
              <a:rPr lang="en-US" sz="1400" dirty="0"/>
              <a:t>Where</a:t>
            </a:r>
          </a:p>
          <a:p>
            <a:pPr>
              <a:spcBef>
                <a:spcPts val="0"/>
              </a:spcBef>
            </a:pPr>
            <a:r>
              <a:rPr lang="en-US" sz="1400" u="sng" dirty="0">
                <a:hlinkClick r:id="rId2"/>
              </a:rPr>
              <a:t>https://ieee802.my.webex.com/ieee802.my/j.php?MTID=mc65329f017bd7a77e763eeb88cf0a699</a:t>
            </a:r>
            <a:r>
              <a:rPr lang="en-US" sz="1400" dirty="0"/>
              <a:t>  (</a:t>
            </a:r>
            <a:r>
              <a:rPr lang="en-US" sz="1400" u="sng" dirty="0">
                <a:hlinkClick r:id="rId3"/>
              </a:rPr>
              <a:t>map</a:t>
            </a:r>
            <a:r>
              <a:rPr lang="en-US" sz="1400" dirty="0"/>
              <a:t>)</a:t>
            </a:r>
          </a:p>
          <a:p>
            <a:pPr>
              <a:spcBef>
                <a:spcPts val="0"/>
              </a:spcBef>
            </a:pPr>
            <a:r>
              <a:rPr lang="en-US" sz="1400" dirty="0"/>
              <a:t>Description JOIN WEBEX MEETING </a:t>
            </a:r>
            <a:r>
              <a:rPr lang="en-US" sz="1400" u="sng" dirty="0">
                <a:hlinkClick r:id="rId2"/>
              </a:rPr>
              <a:t>https://ieee802.my.webex.com/ieee802.my/j.php?MTID=mc65329f017bd7a77e763eeb88cf0a699</a:t>
            </a:r>
            <a:r>
              <a:rPr lang="en-US" sz="1400" dirty="0"/>
              <a:t> </a:t>
            </a:r>
          </a:p>
          <a:p>
            <a:pPr>
              <a:spcBef>
                <a:spcPts val="0"/>
              </a:spcBef>
            </a:pPr>
            <a:endParaRPr lang="en-US" sz="1400" dirty="0"/>
          </a:p>
          <a:p>
            <a:pPr>
              <a:spcBef>
                <a:spcPts val="0"/>
              </a:spcBef>
            </a:pPr>
            <a:r>
              <a:rPr lang="en-US" sz="1600" dirty="0"/>
              <a:t>Meeting number (access code): 796 860 468 		Meeting password: rrtag20b </a:t>
            </a:r>
            <a:endParaRPr lang="en-US" sz="1400" dirty="0"/>
          </a:p>
          <a:p>
            <a:pPr>
              <a:spcBef>
                <a:spcPts val="0"/>
              </a:spcBef>
            </a:pPr>
            <a:r>
              <a:rPr lang="en-US" sz="1400" dirty="0"/>
              <a:t> </a:t>
            </a:r>
          </a:p>
          <a:p>
            <a:pPr>
              <a:spcBef>
                <a:spcPts val="0"/>
              </a:spcBef>
            </a:pPr>
            <a:r>
              <a:rPr lang="en-US" sz="1400" dirty="0"/>
              <a:t>JOIN BY PHONE +1-510-338-9438 USA Toll </a:t>
            </a:r>
          </a:p>
          <a:p>
            <a:pPr>
              <a:spcBef>
                <a:spcPts val="0"/>
              </a:spcBef>
            </a:pPr>
            <a:r>
              <a:rPr lang="en-US" sz="1400" dirty="0"/>
              <a:t>Tap here to call (mobile phones only, hosts not supported): </a:t>
            </a:r>
          </a:p>
          <a:p>
            <a:pPr>
              <a:spcBef>
                <a:spcPts val="0"/>
              </a:spcBef>
            </a:pPr>
            <a:r>
              <a:rPr lang="en-US" sz="1400" dirty="0" err="1"/>
              <a:t>tel</a:t>
            </a:r>
            <a:r>
              <a:rPr lang="en-US" sz="1400" dirty="0"/>
              <a:t>:%2B1-510-338-9438,,*01*796860468%23%23*01* +44-20-3198-8144 UK </a:t>
            </a:r>
          </a:p>
          <a:p>
            <a:pPr>
              <a:spcBef>
                <a:spcPts val="0"/>
              </a:spcBef>
            </a:pPr>
            <a:r>
              <a:rPr lang="en-US" sz="1400" dirty="0"/>
              <a:t>Toll Tap here to call (mobile phones only, hosts not supported): </a:t>
            </a:r>
            <a:r>
              <a:rPr lang="en-US" sz="1400" u="sng" dirty="0" err="1">
                <a:hlinkClick r:id="rId4"/>
              </a:rPr>
              <a:t>tel</a:t>
            </a:r>
            <a:r>
              <a:rPr lang="en-US" sz="1400" u="sng" dirty="0">
                <a:hlinkClick r:id="rId4"/>
              </a:rPr>
              <a:t>:%2B44-20-3198-8144,,*01*796860468%23%23*01*</a:t>
            </a:r>
            <a:r>
              <a:rPr lang="en-US" sz="1400" dirty="0"/>
              <a:t> </a:t>
            </a:r>
          </a:p>
          <a:p>
            <a:pPr>
              <a:spcBef>
                <a:spcPts val="0"/>
              </a:spcBef>
            </a:pPr>
            <a:r>
              <a:rPr lang="en-US" sz="1400" dirty="0"/>
              <a:t> </a:t>
            </a:r>
          </a:p>
          <a:p>
            <a:pPr>
              <a:spcBef>
                <a:spcPts val="0"/>
              </a:spcBef>
            </a:pPr>
            <a:r>
              <a:rPr lang="en-US" sz="1400" dirty="0"/>
              <a:t>Global call-in numbers https://ieee802.my.webex.com/ieee802.my/globalcallin.php?MTID=m3d9294e033585bf9580e6de28861cf5e Can't join the meeting? </a:t>
            </a:r>
          </a:p>
          <a:p>
            <a:pPr>
              <a:spcBef>
                <a:spcPts val="0"/>
              </a:spcBef>
            </a:pPr>
            <a:r>
              <a:rPr lang="en-US" sz="1400" u="sng" dirty="0">
                <a:hlinkClick r:id="rId5"/>
              </a:rPr>
              <a:t>https://collaborationhelp.cisco.com/article/WBX000029055</a:t>
            </a:r>
            <a:r>
              <a:rPr lang="en-US" sz="1400" dirty="0"/>
              <a:t> </a:t>
            </a:r>
          </a:p>
          <a:p>
            <a:pPr>
              <a:spcBef>
                <a:spcPts val="0"/>
              </a:spcBef>
            </a:pPr>
            <a:r>
              <a:rPr lang="en-US" sz="1400" dirty="0"/>
              <a:t> </a:t>
            </a:r>
          </a:p>
          <a:p>
            <a:pPr>
              <a:spcBef>
                <a:spcPts val="0"/>
              </a:spcBef>
            </a:pPr>
            <a:r>
              <a:rPr lang="en-US" sz="1400" dirty="0"/>
              <a:t>IMPORTANT NOTICE: </a:t>
            </a:r>
          </a:p>
          <a:p>
            <a:pPr>
              <a:spcBef>
                <a:spcPts val="0"/>
              </a:spcBef>
            </a:pPr>
            <a:r>
              <a:rPr lang="en-US" sz="1400" dirty="0"/>
              <a:t>Please note that this </a:t>
            </a:r>
            <a:r>
              <a:rPr lang="en-US" sz="1400" dirty="0" err="1"/>
              <a:t>Webex</a:t>
            </a:r>
            <a:r>
              <a:rPr lang="en-US" sz="1400" dirty="0"/>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800" kern="0" dirty="0"/>
          </a:p>
        </p:txBody>
      </p:sp>
    </p:spTree>
    <p:extLst>
      <p:ext uri="{BB962C8B-B14F-4D97-AF65-F5344CB8AC3E}">
        <p14:creationId xmlns:p14="http://schemas.microsoft.com/office/powerpoint/2010/main" val="3788212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Apr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Apr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a:t>
            </a:r>
            <a:endParaRPr lang="en-US" sz="1600" b="1" dirty="0">
              <a:solidFill>
                <a:schemeClr val="tx1"/>
              </a:solidFill>
            </a:endParaRP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Before it was a very short discussion…</a:t>
            </a:r>
          </a:p>
          <a:p>
            <a:pPr marL="800100" lvl="1">
              <a:buFont typeface="Arial" panose="020B0604020202020204" pitchFamily="34" charset="0"/>
              <a:buChar char="•"/>
            </a:pPr>
            <a:r>
              <a:rPr lang="en-US" sz="1800" b="1" dirty="0">
                <a:solidFill>
                  <a:schemeClr val="tx1"/>
                </a:solidFill>
              </a:rPr>
              <a:t>     we will target to </a:t>
            </a:r>
            <a:r>
              <a:rPr lang="en-US" sz="1800" b="1" u="sng" dirty="0">
                <a:solidFill>
                  <a:schemeClr val="tx1"/>
                </a:solidFill>
              </a:rPr>
              <a:t>approve in .18 on Thursday 20 February (today)</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high level direction on comments</a:t>
            </a:r>
            <a:endParaRPr lang="en-US" sz="2400" dirty="0"/>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b="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status</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In Wednesday’s ad hoc, was able to get through all the content.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Here is the last marked up revision r09: </a:t>
            </a:r>
          </a:p>
          <a:p>
            <a:pPr marL="800100" lvl="1">
              <a:spcBef>
                <a:spcPts val="0"/>
              </a:spcBef>
              <a:buFont typeface="Arial" panose="020B0604020202020204" pitchFamily="34" charset="0"/>
              <a:buChar char="•"/>
            </a:pPr>
            <a:r>
              <a:rPr lang="en-US" sz="1400" b="0" dirty="0">
                <a:hlinkClick r:id="rId3"/>
              </a:rPr>
              <a:t>https://mentor.ieee.org/802.18/dcn/20/18-20-0020-09-0000-comments-on-fcc19-138-nprm-revisiting-use-of-the-5-850-5-925-ghz-band.docx</a:t>
            </a:r>
            <a:endParaRPr lang="en-US" sz="1400" b="0" dirty="0"/>
          </a:p>
          <a:p>
            <a:pPr marL="400050">
              <a:spcBef>
                <a:spcPts val="0"/>
              </a:spcBef>
              <a:buFont typeface="Arial" panose="020B0604020202020204" pitchFamily="34" charset="0"/>
              <a:buChar char="•"/>
            </a:pPr>
            <a:r>
              <a:rPr lang="en-US" sz="1800" b="0" dirty="0"/>
              <a:t>Here is the last revision r10, a cleaned copy of r09. </a:t>
            </a:r>
          </a:p>
          <a:p>
            <a:pPr marL="800100" lvl="1">
              <a:spcBef>
                <a:spcPts val="0"/>
              </a:spcBef>
              <a:buFont typeface="Arial" panose="020B0604020202020204" pitchFamily="34" charset="0"/>
              <a:buChar char="•"/>
            </a:pPr>
            <a:r>
              <a:rPr lang="en-US" sz="1400" b="0" dirty="0">
                <a:hlinkClick r:id="rId4"/>
              </a:rPr>
              <a:t>https://mentor.ieee.org/802.18/dcn/20/18-20-0020-10-0000-comments-on-fcc19-138-nprm-revisiting-use-of-the-5-850-5-925-ghz-band.docx</a:t>
            </a:r>
            <a:r>
              <a:rPr lang="en-US" sz="1400" b="0" dirty="0"/>
              <a:t>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Will review r10</a:t>
            </a:r>
            <a:r>
              <a:rPr lang="en-US" sz="1800" b="0" dirty="0">
                <a:solidFill>
                  <a:schemeClr val="tx1"/>
                </a:solidFill>
                <a:sym typeface="Wingdings" panose="05000000000000000000" pitchFamily="2" charset="2"/>
              </a:rPr>
              <a:t></a:t>
            </a:r>
            <a:r>
              <a:rPr lang="en-US" sz="1800" b="0" dirty="0">
                <a:solidFill>
                  <a:schemeClr val="tx1"/>
                </a:solidFill>
              </a:rPr>
              <a:t>r11 with the goal to vote on it. </a:t>
            </a:r>
          </a:p>
          <a:p>
            <a:pPr marL="800100" lvl="1">
              <a:spcBef>
                <a:spcPts val="0"/>
              </a:spcBef>
              <a:buFont typeface="Arial" panose="020B0604020202020204" pitchFamily="34" charset="0"/>
              <a:buChar char="•"/>
            </a:pPr>
            <a:r>
              <a:rPr lang="en-US" sz="1400" dirty="0">
                <a:solidFill>
                  <a:schemeClr val="tx1"/>
                </a:solidFill>
              </a:rPr>
              <a:t>Note:  we need to at least add a draft watermark, hence will review r11, and there are a few grammar updates that have been sent in before the meeting. </a:t>
            </a:r>
          </a:p>
          <a:p>
            <a:pPr marL="800100" lvl="1">
              <a:spcBef>
                <a:spcPts val="0"/>
              </a:spcBef>
              <a:buFont typeface="Arial" panose="020B0604020202020204" pitchFamily="34" charset="0"/>
              <a:buChar char="•"/>
            </a:pPr>
            <a:r>
              <a:rPr lang="en-US" sz="1400" dirty="0">
                <a:solidFill>
                  <a:schemeClr val="tx1"/>
                </a:solidFill>
              </a:rPr>
              <a:t>In meeting, a member requested to remove end of introduction and section 3.2, approved</a:t>
            </a:r>
          </a:p>
          <a:p>
            <a:pPr marL="1200150" lvl="2">
              <a:spcBef>
                <a:spcPts val="0"/>
              </a:spcBef>
              <a:buFont typeface="Arial" panose="020B0604020202020204" pitchFamily="34" charset="0"/>
              <a:buChar char="•"/>
            </a:pPr>
            <a:r>
              <a:rPr lang="en-US" sz="1200" dirty="0">
                <a:solidFill>
                  <a:schemeClr val="tx1"/>
                </a:solidFill>
              </a:rPr>
              <a:t>This caused a reference to not  be used.  The voters approved to allow the chair editorial privilege to update all the reference numbering later, before submittal to LMSC ballot. </a:t>
            </a:r>
          </a:p>
          <a:p>
            <a:pPr marL="800100" lvl="1">
              <a:spcBef>
                <a:spcPts val="0"/>
              </a:spcBef>
              <a:buFont typeface="Arial" panose="020B0604020202020204" pitchFamily="34" charset="0"/>
              <a:buChar char="•"/>
            </a:pPr>
            <a:r>
              <a:rPr lang="en-US" sz="1400" dirty="0">
                <a:solidFill>
                  <a:schemeClr val="tx1"/>
                </a:solidFill>
              </a:rPr>
              <a:t>We updated some grammar and removed the 802.15 in front of Bluetooth® in section 4 </a:t>
            </a:r>
          </a:p>
          <a:p>
            <a:pPr marL="800100" lvl="1">
              <a:spcBef>
                <a:spcPts val="0"/>
              </a:spcBef>
              <a:buFont typeface="Arial" panose="020B0604020202020204" pitchFamily="34" charset="0"/>
              <a:buChar char="•"/>
            </a:pPr>
            <a:r>
              <a:rPr lang="en-US" sz="1400" dirty="0">
                <a:solidFill>
                  <a:schemeClr val="tx1"/>
                </a:solidFill>
              </a:rPr>
              <a:t>Difficult discussion on conclusion after time limit to get to vote. Not able to come to agreement by all on any updates, either more on WLAN or more on ITS, so with time negative, we left as it was.</a:t>
            </a:r>
          </a:p>
          <a:p>
            <a:pPr marL="800100" lvl="1">
              <a:spcBef>
                <a:spcPts val="0"/>
              </a:spcBef>
              <a:buFont typeface="Arial" panose="020B0604020202020204" pitchFamily="34" charset="0"/>
              <a:buChar char="•"/>
            </a:pPr>
            <a:r>
              <a:rPr lang="en-US" sz="1400" dirty="0">
                <a:solidFill>
                  <a:schemeClr val="tx1"/>
                </a:solidFill>
              </a:rPr>
              <a:t>This caused a delay in the voting and was not able to upload a clean copy, so voters approved to vote on marked up r11 and allow chair to use editorial privilege to upload clean copy later. </a:t>
            </a:r>
          </a:p>
          <a:p>
            <a:pPr marL="400050">
              <a:spcBef>
                <a:spcPts val="0"/>
              </a:spcBef>
              <a:buFont typeface="Arial" panose="020B0604020202020204" pitchFamily="34" charset="0"/>
              <a:buChar char="•"/>
            </a:pPr>
            <a:r>
              <a:rPr lang="en-US" sz="1800" b="0" dirty="0">
                <a:solidFill>
                  <a:schemeClr val="tx1"/>
                </a:solidFill>
              </a:rPr>
              <a:t>If approved (it was), then: 21Feb – 02Mar LMSC(EC) ballot </a:t>
            </a:r>
          </a:p>
          <a:p>
            <a:pPr marL="800100" lvl="1">
              <a:spcBef>
                <a:spcPts val="0"/>
              </a:spcBef>
              <a:buFont typeface="Arial" panose="020B0604020202020204" pitchFamily="34" charset="0"/>
              <a:buChar char="•"/>
            </a:pPr>
            <a:r>
              <a:rPr lang="en-US" sz="1800" dirty="0">
                <a:solidFill>
                  <a:schemeClr val="tx1"/>
                </a:solidFill>
              </a:rPr>
              <a:t>03Mar 24 </a:t>
            </a:r>
            <a:r>
              <a:rPr lang="en-US" sz="1800" dirty="0" err="1">
                <a:solidFill>
                  <a:schemeClr val="tx1"/>
                </a:solidFill>
              </a:rPr>
              <a:t>hrs</a:t>
            </a:r>
            <a:r>
              <a:rPr lang="en-US" sz="1800" dirty="0">
                <a:solidFill>
                  <a:schemeClr val="tx1"/>
                </a:solidFill>
              </a:rPr>
              <a:t> for all votes to come in per the rules.</a:t>
            </a:r>
          </a:p>
          <a:p>
            <a:pPr marL="800100" lvl="1">
              <a:spcBef>
                <a:spcPts val="0"/>
              </a:spcBef>
              <a:buFont typeface="Arial" panose="020B0604020202020204" pitchFamily="34" charset="0"/>
              <a:buChar char="•"/>
            </a:pPr>
            <a:r>
              <a:rPr lang="en-US" sz="1800" dirty="0">
                <a:solidFill>
                  <a:schemeClr val="tx1"/>
                </a:solidFill>
              </a:rPr>
              <a:t>04Mar ready to upload to FCC</a:t>
            </a:r>
          </a:p>
          <a:p>
            <a:pPr marL="400050">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23 Apr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t>FCC NPRM </a:t>
            </a:r>
            <a:br>
              <a:rPr lang="en-US" altLang="en-US" sz="2400" dirty="0"/>
            </a:br>
            <a:r>
              <a:rPr lang="en-US" altLang="en-US" sz="2400" dirty="0"/>
              <a:t>R</a:t>
            </a:r>
            <a:r>
              <a:rPr lang="en-US" sz="2400" dirty="0"/>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linkClick r:id="rId3"/>
              </a:rPr>
              <a:t>https://mentor.ieee.org/802.18/dcn/20/18-20-0020-11-0000-comments-on-fcc19-138-nprm-revisiting-use-of-the-5-850-5-925-ghz-band.docx</a:t>
            </a:r>
            <a:r>
              <a:rPr lang="en-US" sz="1800" b="0" dirty="0">
                <a:solidFill>
                  <a:schemeClr val="tx1"/>
                </a:solidFill>
              </a:rPr>
              <a:t> ; response to FCC NPRM (ET 19-138) on </a:t>
            </a:r>
            <a:r>
              <a:rPr lang="en-US" sz="1800" b="0" dirty="0"/>
              <a:t>revisiting use of the 5850-5925 MHz-band</a:t>
            </a:r>
            <a:r>
              <a:rPr lang="en-GB" sz="1800" b="0" dirty="0"/>
              <a:t>. </a:t>
            </a:r>
            <a:r>
              <a:rPr lang="en-GB" sz="1800" b="0" dirty="0">
                <a:solidFill>
                  <a:schemeClr val="tx1"/>
                </a:solidFill>
              </a:rPr>
              <a:t>For review and approval by the LMSC (EC) for uploading to the FCC on or before 08 March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James L 	</a:t>
            </a:r>
          </a:p>
          <a:p>
            <a:pPr lvl="1"/>
            <a:r>
              <a:rPr lang="en-US" altLang="en-US" sz="1600" b="1" dirty="0"/>
              <a:t>Seconded by:  	 Tim J </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_11_Y   /  _0_N   /  _1_A </a:t>
            </a:r>
          </a:p>
          <a:p>
            <a:pPr lvl="1"/>
            <a:r>
              <a:rPr lang="en-US" altLang="en-US" sz="1600" b="1" dirty="0">
                <a:solidFill>
                  <a:schemeClr val="tx1"/>
                </a:solidFill>
              </a:rPr>
              <a:t>David, jay, Hassan, </a:t>
            </a:r>
            <a:r>
              <a:rPr lang="en-US" altLang="en-US" sz="1600" b="1" dirty="0" err="1">
                <a:solidFill>
                  <a:schemeClr val="tx1"/>
                </a:solidFill>
              </a:rPr>
              <a:t>Ioannis</a:t>
            </a:r>
            <a:r>
              <a:rPr lang="en-US" altLang="en-US" sz="1600" b="1" dirty="0">
                <a:solidFill>
                  <a:schemeClr val="tx1"/>
                </a:solidFill>
              </a:rPr>
              <a:t>, James, John, Peter, Rolf, Ruben, Stuart, </a:t>
            </a:r>
            <a:r>
              <a:rPr lang="en-US" altLang="en-US" sz="1600" b="1" dirty="0" err="1">
                <a:solidFill>
                  <a:schemeClr val="tx1"/>
                </a:solidFill>
              </a:rPr>
              <a:t>TimJ</a:t>
            </a:r>
            <a:r>
              <a:rPr lang="en-US" altLang="en-US" sz="1600" b="1" dirty="0">
                <a:solidFill>
                  <a:schemeClr val="tx1"/>
                </a:solidFill>
              </a:rPr>
              <a:t> , </a:t>
            </a:r>
            <a:r>
              <a:rPr lang="en-US" altLang="en-US" sz="1600" b="1" dirty="0" err="1">
                <a:solidFill>
                  <a:schemeClr val="tx1"/>
                </a:solidFill>
              </a:rPr>
              <a:t>StephenS</a:t>
            </a:r>
            <a:r>
              <a:rPr lang="en-US" altLang="en-US" sz="1600" b="1" dirty="0">
                <a:solidFill>
                  <a:schemeClr val="tx1"/>
                </a:solidFill>
              </a:rPr>
              <a:t>, </a:t>
            </a:r>
          </a:p>
          <a:p>
            <a:pPr lvl="1"/>
            <a:r>
              <a:rPr lang="en-US" altLang="en-US" sz="1600" b="1" dirty="0">
                <a:solidFill>
                  <a:schemeClr val="tx1"/>
                </a:solidFill>
              </a:rPr>
              <a:t>Voters:   __12___</a:t>
            </a:r>
          </a:p>
          <a:p>
            <a:pPr lvl="1"/>
            <a:r>
              <a:rPr lang="en-US" altLang="en-US" sz="1600" b="1" dirty="0">
                <a:solidFill>
                  <a:schemeClr val="tx1"/>
                </a:solidFill>
              </a:rPr>
              <a:t>Motion </a:t>
            </a:r>
            <a:r>
              <a:rPr lang="en-US" altLang="en-US" sz="1600" b="1" dirty="0">
                <a:solidFill>
                  <a:schemeClr val="bg1">
                    <a:lumMod val="75000"/>
                  </a:schemeClr>
                </a:solidFill>
              </a:rPr>
              <a:t>- </a:t>
            </a:r>
            <a:r>
              <a:rPr lang="en-US" altLang="en-US" sz="1600" b="1" dirty="0">
                <a:solidFill>
                  <a:schemeClr val="tx1"/>
                </a:solidFill>
              </a:rPr>
              <a:t>Passes</a:t>
            </a:r>
          </a:p>
          <a:p>
            <a:pPr lvl="1"/>
            <a:r>
              <a:rPr lang="en-US" altLang="en-US" sz="1600" b="1" dirty="0">
                <a:solidFill>
                  <a:schemeClr val="tx1"/>
                </a:solidFill>
              </a:rPr>
              <a:t>_16_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Apr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44</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45</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46</a:t>
            </a:fld>
            <a:endParaRPr lang="en-US" altLang="en-US" dirty="0"/>
          </a:p>
        </p:txBody>
      </p:sp>
      <p:sp>
        <p:nvSpPr>
          <p:cNvPr id="7" name="Date Placeholder 6"/>
          <p:cNvSpPr>
            <a:spLocks noGrp="1"/>
          </p:cNvSpPr>
          <p:nvPr>
            <p:ph type="dt" idx="15"/>
          </p:nvPr>
        </p:nvSpPr>
        <p:spPr/>
        <p:txBody>
          <a:bodyPr/>
          <a:lstStyle/>
          <a:p>
            <a:r>
              <a:rPr lang="en-US"/>
              <a:t>23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23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23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49</a:t>
            </a:fld>
            <a:endParaRPr lang="en-US" altLang="en-US" sz="1200" b="0" dirty="0"/>
          </a:p>
        </p:txBody>
      </p:sp>
      <p:sp>
        <p:nvSpPr>
          <p:cNvPr id="2" name="Date Placeholder 1"/>
          <p:cNvSpPr>
            <a:spLocks noGrp="1"/>
          </p:cNvSpPr>
          <p:nvPr>
            <p:ph type="dt" idx="15"/>
          </p:nvPr>
        </p:nvSpPr>
        <p:spPr/>
        <p:txBody>
          <a:bodyPr/>
          <a:lstStyle/>
          <a:p>
            <a:r>
              <a:rPr lang="en-US"/>
              <a:t>23 Apr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Apr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23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23 Apr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51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23 Apr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52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Apr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23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a:t>
            </a:r>
            <a:r>
              <a:rPr lang="en-US" altLang="en-US" sz="1400" dirty="0" err="1">
                <a:solidFill>
                  <a:schemeClr val="tx1"/>
                </a:solidFill>
              </a:rPr>
              <a:t>PeterE</a:t>
            </a:r>
            <a:r>
              <a:rPr lang="en-US" altLang="en-US" sz="1400" dirty="0">
                <a:solidFill>
                  <a:schemeClr val="tx1"/>
                </a:solidFill>
              </a:rPr>
              <a:t>.</a:t>
            </a:r>
            <a:r>
              <a:rPr lang="en-US" altLang="en-US" sz="1400" dirty="0">
                <a:solidFill>
                  <a:schemeClr val="bg1">
                    <a:lumMod val="75000"/>
                  </a:schemeClr>
                </a:solidFill>
              </a:rPr>
              <a:t>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July face to face Plenary has been cancelled</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GB" sz="1400" dirty="0">
                <a:solidFill>
                  <a:schemeClr val="tx1"/>
                </a:solidFill>
              </a:rPr>
              <a:t>FCC NPRM 5.9GHz </a:t>
            </a:r>
            <a:r>
              <a:rPr lang="en-GB" sz="1200" dirty="0">
                <a:solidFill>
                  <a:schemeClr val="tx1"/>
                </a:solidFill>
              </a:rPr>
              <a:t>updated reply comments </a:t>
            </a:r>
          </a:p>
          <a:p>
            <a:pPr lvl="1">
              <a:spcBef>
                <a:spcPts val="0"/>
              </a:spcBef>
              <a:buFont typeface="Arial" panose="020B0604020202020204" pitchFamily="34" charset="0"/>
              <a:buChar char="•"/>
            </a:pPr>
            <a:r>
              <a:rPr lang="en-US" altLang="en-US" sz="1400" dirty="0">
                <a:solidFill>
                  <a:schemeClr val="tx1"/>
                </a:solidFill>
              </a:rPr>
              <a:t>ITU-R M.1450/M.1801 submissions</a:t>
            </a:r>
          </a:p>
          <a:p>
            <a:pPr lvl="1">
              <a:spcBef>
                <a:spcPts val="0"/>
              </a:spcBef>
              <a:buFont typeface="Arial" panose="020B0604020202020204" pitchFamily="34" charset="0"/>
              <a:buChar char="•"/>
            </a:pPr>
            <a:r>
              <a:rPr lang="en-US" altLang="en-US" sz="1400" dirty="0">
                <a:solidFill>
                  <a:schemeClr val="tx1"/>
                </a:solidFill>
              </a:rPr>
              <a:t>FCC R&amp;O &amp; FNPRM on 6 GHz</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FNPRM, on  6 GHz anything  for IEEE 802</a:t>
            </a:r>
          </a:p>
          <a:p>
            <a:pPr lvl="1">
              <a:buFont typeface="Arial" panose="020B0604020202020204" pitchFamily="34" charset="0"/>
              <a:buChar char="•"/>
            </a:pPr>
            <a:r>
              <a:rPr lang="en-US" altLang="en-US" sz="1400" dirty="0">
                <a:solidFill>
                  <a:schemeClr val="tx1"/>
                </a:solidFill>
              </a:rPr>
              <a:t>ITU-R submissions input </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 and WRC-23</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GB" sz="1400" b="0" dirty="0">
                <a:solidFill>
                  <a:schemeClr val="tx1"/>
                </a:solidFill>
              </a:rPr>
              <a:t>FCC NPRM on 5.9GHz  reply  comments</a:t>
            </a:r>
          </a:p>
          <a:p>
            <a:pPr lvl="1">
              <a:spcBef>
                <a:spcPts val="0"/>
              </a:spcBef>
              <a:buFont typeface="Arial" panose="020B0604020202020204" pitchFamily="34" charset="0"/>
              <a:buChar char="•"/>
            </a:pPr>
            <a:r>
              <a:rPr lang="en-GB" sz="1400" dirty="0">
                <a:solidFill>
                  <a:schemeClr val="tx1"/>
                </a:solidFill>
              </a:rPr>
              <a:t>Status of EC Ballot</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ITU-R M.1450/M.1801 submissions</a:t>
            </a:r>
            <a:r>
              <a:rPr lang="en-US" altLang="en-US" sz="1400" kern="0" dirty="0">
                <a:solidFill>
                  <a:schemeClr val="tx1"/>
                </a:solidFill>
              </a:rPr>
              <a:t> </a:t>
            </a:r>
          </a:p>
          <a:p>
            <a:pPr lvl="1">
              <a:spcBef>
                <a:spcPts val="0"/>
              </a:spcBef>
              <a:buFont typeface="Arial" panose="020B0604020202020204" pitchFamily="34" charset="0"/>
              <a:buChar char="•"/>
            </a:pPr>
            <a:r>
              <a:rPr lang="en-US" altLang="en-US" sz="1400" kern="0" dirty="0">
                <a:solidFill>
                  <a:schemeClr val="tx1"/>
                </a:solidFill>
              </a:rPr>
              <a:t>Review in more detail both submissions</a:t>
            </a:r>
          </a:p>
          <a:p>
            <a:pPr marL="914400" lvl="2" indent="0">
              <a:spcBef>
                <a:spcPts val="0"/>
              </a:spcBef>
            </a:pPr>
            <a:endParaRPr lang="en-US" sz="140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 &amp; FNPRM on 6 GHz</a:t>
            </a:r>
          </a:p>
          <a:p>
            <a:pPr lvl="1">
              <a:spcBef>
                <a:spcPts val="0"/>
              </a:spcBef>
              <a:buFont typeface="Arial" panose="020B0604020202020204" pitchFamily="34" charset="0"/>
              <a:buChar char="•"/>
            </a:pPr>
            <a:r>
              <a:rPr lang="en-US" altLang="en-US" sz="1400" b="0" kern="0" dirty="0">
                <a:solidFill>
                  <a:schemeClr val="tx1"/>
                </a:solidFill>
              </a:rPr>
              <a:t> Commission Open Meeting this morning</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solidFill>
                  <a:schemeClr val="tx1"/>
                </a:solidFill>
              </a:rPr>
              <a:t>ISED ICES-003 out for consultation</a:t>
            </a:r>
          </a:p>
          <a:p>
            <a:pPr lvl="1">
              <a:spcBef>
                <a:spcPts val="0"/>
              </a:spcBef>
              <a:buFont typeface="Arial" panose="020B0604020202020204" pitchFamily="34" charset="0"/>
              <a:buChar char="•"/>
            </a:pPr>
            <a:r>
              <a:rPr lang="en-US" sz="1400" dirty="0"/>
              <a:t>Public Visibility Standing Committee</a:t>
            </a:r>
            <a:endParaRPr lang="en-US" sz="1400" dirty="0">
              <a:solidFill>
                <a:schemeClr val="bg1">
                  <a:lumMod val="65000"/>
                </a:schemeClr>
              </a:solidFill>
            </a:endParaRPr>
          </a:p>
          <a:p>
            <a:pPr lvl="1">
              <a:spcBef>
                <a:spcPts val="0"/>
              </a:spcBef>
              <a:buFont typeface="Arial" panose="020B0604020202020204" pitchFamily="34" charset="0"/>
              <a:buChar char="•"/>
            </a:pPr>
            <a:r>
              <a:rPr lang="en-US" sz="1400" dirty="0"/>
              <a:t>Expanding Flexible Use of the 3.7 to 4.2 GHz Band </a:t>
            </a:r>
            <a:r>
              <a:rPr lang="en-US" sz="1400" dirty="0">
                <a:solidFill>
                  <a:schemeClr val="bg1"/>
                </a:solidFill>
              </a:rPr>
              <a:t>ITU-R SM.2352 submission – standing by</a:t>
            </a:r>
            <a:endParaRPr lang="en-US" altLang="en-US" sz="1400" dirty="0">
              <a:solidFill>
                <a:schemeClr val="bg1"/>
              </a:solidFill>
            </a:endParaRP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534987"/>
            <a:ext cx="8458201"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lvl="3">
              <a:buFont typeface="Arial" panose="020B0604020202020204" pitchFamily="34" charset="0"/>
              <a:buChar char="•"/>
            </a:pPr>
            <a:endParaRPr lang="en-US" altLang="en-US" sz="800" u="sng" dirty="0"/>
          </a:p>
          <a:p>
            <a:pPr>
              <a:spcBef>
                <a:spcPts val="400"/>
              </a:spcBef>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Stuart K</a:t>
            </a:r>
          </a:p>
          <a:p>
            <a:pPr>
              <a:spcBef>
                <a:spcPts val="0"/>
              </a:spcBef>
            </a:pPr>
            <a:r>
              <a:rPr lang="en-US" altLang="en-US" sz="1600" b="0" dirty="0">
                <a:solidFill>
                  <a:schemeClr val="tx1"/>
                </a:solidFill>
              </a:rPr>
              <a:t>		Seconded by: 	Hassan Y </a:t>
            </a:r>
          </a:p>
          <a:p>
            <a:pPr>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a:spcBef>
                <a:spcPts val="400"/>
              </a:spcBef>
              <a:buFont typeface="Arial" panose="020B0604020202020204" pitchFamily="34" charset="0"/>
              <a:buChar char="•"/>
            </a:pPr>
            <a:r>
              <a:rPr lang="en-US" altLang="en-US" sz="1600" u="sng" dirty="0"/>
              <a:t>Motion:</a:t>
            </a:r>
            <a:r>
              <a:rPr lang="en-US" altLang="en-US" sz="1600" dirty="0"/>
              <a:t> </a:t>
            </a:r>
            <a:r>
              <a:rPr lang="en-GB" sz="1600" b="0" dirty="0"/>
              <a:t>To approve the minutes from the IEEE 802.18 Teleconference 16 April 2020 in document  </a:t>
            </a:r>
            <a:r>
              <a:rPr lang="en-GB" sz="1600" b="0" u="sng" dirty="0">
                <a:hlinkClick r:id="rId3"/>
              </a:rPr>
              <a:t>https://mentor.ieee.org/802.18/dcn/20/18-20-0072-00-0000-minutes-16apr20-rrtag-teleconference.docx</a:t>
            </a:r>
            <a:r>
              <a:rPr lang="en-GB" sz="1600" b="0" u="sng" dirty="0"/>
              <a:t> </a:t>
            </a:r>
            <a:r>
              <a:rPr lang="en-GB" sz="1600" b="0" dirty="0"/>
              <a:t>  </a:t>
            </a:r>
            <a:r>
              <a:rPr lang="en-US" sz="1600" b="0" dirty="0"/>
              <a:t>17-Apr-2020 08:48:30 ET</a:t>
            </a:r>
            <a:r>
              <a:rPr lang="en-US" altLang="en-US" sz="1600" b="0" dirty="0">
                <a:solidFill>
                  <a:schemeClr val="tx1"/>
                </a:solidFill>
              </a:rPr>
              <a:t>	</a:t>
            </a:r>
          </a:p>
          <a:p>
            <a:pPr marL="0" indent="0">
              <a:spcBef>
                <a:spcPts val="0"/>
              </a:spcBef>
            </a:pPr>
            <a:r>
              <a:rPr lang="en-US" altLang="en-US" sz="1400" b="0" dirty="0">
                <a:solidFill>
                  <a:schemeClr val="tx1"/>
                </a:solidFill>
              </a:rPr>
              <a:t>	</a:t>
            </a:r>
            <a:r>
              <a:rPr lang="en-US" altLang="en-US" sz="1600" b="0" dirty="0">
                <a:solidFill>
                  <a:schemeClr val="tx1"/>
                </a:solidFill>
              </a:rPr>
              <a:t>Moved by:  	Stuart K</a:t>
            </a:r>
          </a:p>
          <a:p>
            <a:pPr marL="0" indent="0">
              <a:spcBef>
                <a:spcPts val="0"/>
              </a:spcBef>
            </a:pPr>
            <a:r>
              <a:rPr lang="en-US" altLang="en-US" sz="1600" b="0" dirty="0">
                <a:solidFill>
                  <a:schemeClr val="tx1"/>
                </a:solidFill>
              </a:rPr>
              <a:t>	Seconded by:	Peter E</a:t>
            </a:r>
          </a:p>
          <a:p>
            <a:pPr marL="0" indent="0">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endParaRPr lang="en-US" altLang="en-US" sz="1600" b="1" dirty="0">
              <a:solidFill>
                <a:schemeClr val="bg1">
                  <a:lumMod val="75000"/>
                </a:schemeClr>
              </a:solidFill>
            </a:endParaRPr>
          </a:p>
          <a:p>
            <a:pPr lvl="2">
              <a:spcBef>
                <a:spcPts val="400"/>
              </a:spcBef>
              <a:buFont typeface="Arial" panose="020B0604020202020204" pitchFamily="34" charset="0"/>
              <a:buChar char="•"/>
            </a:pPr>
            <a:endParaRPr lang="en-US" altLang="en-US" sz="12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The July face to face plenary in Montreal, Quebec, Canada, has been cancelled.  </a:t>
            </a:r>
          </a:p>
          <a:p>
            <a:pPr lvl="1">
              <a:spcBef>
                <a:spcPts val="400"/>
              </a:spcBef>
              <a:buFont typeface="Arial" panose="020B0604020202020204" pitchFamily="34" charset="0"/>
              <a:buChar char="•"/>
            </a:pPr>
            <a:r>
              <a:rPr lang="en-US" altLang="en-US" sz="1600" dirty="0">
                <a:solidFill>
                  <a:schemeClr val="tx1"/>
                </a:solidFill>
              </a:rPr>
              <a:t>Question: With no f2f meetings how do voting rights, are gained and loss, happen?</a:t>
            </a:r>
          </a:p>
          <a:p>
            <a:pPr lvl="2">
              <a:spcBef>
                <a:spcPts val="400"/>
              </a:spcBef>
              <a:buFont typeface="Arial" panose="020B0604020202020204" pitchFamily="34" charset="0"/>
              <a:buChar char="•"/>
            </a:pPr>
            <a:r>
              <a:rPr lang="en-US" altLang="en-US" sz="1400" dirty="0">
                <a:solidFill>
                  <a:schemeClr val="tx1"/>
                </a:solidFill>
              </a:rPr>
              <a:t>No discussions on the EC call Tuesday (21</a:t>
            </a:r>
            <a:r>
              <a:rPr lang="en-US" altLang="en-US" sz="1400" baseline="30000" dirty="0">
                <a:solidFill>
                  <a:schemeClr val="tx1"/>
                </a:solidFill>
              </a:rPr>
              <a:t>st</a:t>
            </a:r>
            <a:r>
              <a:rPr lang="en-US" altLang="en-US" sz="1400" dirty="0">
                <a:solidFill>
                  <a:schemeClr val="tx1"/>
                </a:solidFill>
              </a:rPr>
              <a:t>), another call on 05May. Would like to see what other WGs/TAGs are considering. </a:t>
            </a:r>
          </a:p>
          <a:p>
            <a:pPr lvl="1">
              <a:spcBef>
                <a:spcPts val="400"/>
              </a:spcBef>
              <a:buFont typeface="Arial" panose="020B0604020202020204" pitchFamily="34" charset="0"/>
              <a:buChar char="•"/>
            </a:pPr>
            <a:r>
              <a:rPr lang="en-US" altLang="en-US" sz="1600" dirty="0">
                <a:solidFill>
                  <a:schemeClr val="tx1"/>
                </a:solidFill>
              </a:rPr>
              <a:t>Will the hotel be cancelled automatically or not?  </a:t>
            </a:r>
          </a:p>
          <a:p>
            <a:pPr lvl="2">
              <a:spcBef>
                <a:spcPts val="400"/>
              </a:spcBef>
              <a:buFont typeface="Arial" panose="020B0604020202020204" pitchFamily="34" charset="0"/>
              <a:buChar char="•"/>
            </a:pPr>
            <a:r>
              <a:rPr lang="en-US" altLang="en-US" sz="1400" dirty="0">
                <a:solidFill>
                  <a:schemeClr val="tx1"/>
                </a:solidFill>
              </a:rPr>
              <a:t>Should be being worked, chair will pass along updates.	</a:t>
            </a:r>
          </a:p>
          <a:p>
            <a:pPr lvl="1">
              <a:spcBef>
                <a:spcPts val="400"/>
              </a:spcBef>
              <a:buFont typeface="Arial" panose="020B0604020202020204" pitchFamily="34" charset="0"/>
              <a:buChar char="•"/>
            </a:pPr>
            <a:r>
              <a:rPr lang="en-US" altLang="en-US" sz="1600" dirty="0">
                <a:solidFill>
                  <a:schemeClr val="tx1"/>
                </a:solidFill>
              </a:rPr>
              <a:t>November in Bangkok is on at this time, though looking to reduce # of attendees on the contract.</a:t>
            </a:r>
          </a:p>
          <a:p>
            <a:pPr lvl="1">
              <a:spcBef>
                <a:spcPts val="400"/>
              </a:spcBef>
            </a:pPr>
            <a:endParaRPr lang="en-US" altLang="en-US" sz="1600" b="1"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23 Apr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84582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600" dirty="0">
                <a:solidFill>
                  <a:srgbClr val="0070C0"/>
                </a:solidFill>
              </a:rPr>
              <a:t>Remember – BRAN documents can be found in the 802.11 private area documents</a:t>
            </a:r>
          </a:p>
          <a:p>
            <a:pPr lvl="4">
              <a:spcBef>
                <a:spcPts val="0"/>
              </a:spcBef>
              <a:buFont typeface="Arial" panose="020B0604020202020204" pitchFamily="34" charset="0"/>
              <a:buChar char="•"/>
            </a:pPr>
            <a:endParaRPr lang="en-US" sz="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a:t>
            </a:r>
            <a:r>
              <a:rPr lang="en-US" sz="1800" dirty="0"/>
              <a:t>6, 22-26Jun20;  Online </a:t>
            </a:r>
            <a:endParaRPr lang="en-US" sz="1800" b="0" dirty="0">
              <a:solidFill>
                <a:srgbClr val="C00000"/>
              </a:solidFill>
            </a:endParaRPr>
          </a:p>
          <a:p>
            <a:pPr lvl="1">
              <a:buFont typeface="Arial" panose="020B0604020202020204" pitchFamily="34" charset="0"/>
              <a:buChar char="•"/>
            </a:pPr>
            <a:r>
              <a:rPr lang="en-US" sz="1600" dirty="0"/>
              <a:t>Calls are continually being setup over the next weeks, some are on top of FM-57 in May.</a:t>
            </a:r>
          </a:p>
          <a:p>
            <a:pPr lvl="1">
              <a:buFont typeface="Arial" panose="020B0604020202020204" pitchFamily="34" charset="0"/>
              <a:buChar char="•"/>
            </a:pPr>
            <a:r>
              <a:rPr lang="en-US" sz="1400" dirty="0"/>
              <a:t>TR 103 721 5.8 GHz Mitigation techniques, power levels, outdoor, etc.  (28 April call) (Ofcom)</a:t>
            </a:r>
          </a:p>
          <a:p>
            <a:pPr lvl="1">
              <a:buFont typeface="Arial" panose="020B0604020202020204" pitchFamily="34" charset="0"/>
              <a:buChar char="•"/>
            </a:pPr>
            <a:r>
              <a:rPr lang="en-US" sz="1600" dirty="0"/>
              <a:t>EN 303 687 Channel Access Mechanism (05 May call) </a:t>
            </a:r>
          </a:p>
          <a:p>
            <a:pPr lvl="1">
              <a:buFont typeface="Arial" panose="020B0604020202020204" pitchFamily="34" charset="0"/>
              <a:buChar char="•"/>
            </a:pPr>
            <a:r>
              <a:rPr lang="en-US" sz="1600" dirty="0"/>
              <a:t>Still working preamble detect (11 May call) </a:t>
            </a:r>
          </a:p>
          <a:p>
            <a:pPr lvl="1">
              <a:buFont typeface="Arial" panose="020B0604020202020204" pitchFamily="34" charset="0"/>
              <a:buChar char="•"/>
            </a:pPr>
            <a:r>
              <a:rPr lang="en-US" sz="1600" dirty="0"/>
              <a:t>And general resolutions on the EN 301 893 standard (18 May call)  </a:t>
            </a:r>
            <a:r>
              <a:rPr lang="en-US" sz="1400" dirty="0"/>
              <a:t> </a:t>
            </a:r>
          </a:p>
          <a:p>
            <a:pPr lvl="2">
              <a:buFont typeface="Arial" panose="020B0604020202020204" pitchFamily="34" charset="0"/>
              <a:buChar char="•"/>
            </a:pPr>
            <a:r>
              <a:rPr lang="en-US" sz="1600" dirty="0"/>
              <a:t>Looking at country specific things in Annex's, this is new for standards.</a:t>
            </a:r>
          </a:p>
          <a:p>
            <a:pPr marL="457200" lvl="1" indent="0">
              <a:spcBef>
                <a:spcPts val="0"/>
              </a:spcBef>
            </a:pPr>
            <a:endParaRPr lang="en-US" sz="900" dirty="0">
              <a:solidFill>
                <a:schemeClr val="bg1">
                  <a:lumMod val="75000"/>
                </a:schemeClr>
              </a:solidFill>
            </a:endParaRPr>
          </a:p>
          <a:p>
            <a:pPr marL="457200" lvl="1" indent="0">
              <a:spcBef>
                <a:spcPts val="0"/>
              </a:spcBef>
            </a:pPr>
            <a:endParaRPr lang="en-US" sz="900" dirty="0">
              <a:solidFill>
                <a:schemeClr val="bg1">
                  <a:lumMod val="75000"/>
                </a:schemeClr>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#71,  16-19Jun20, </a:t>
            </a:r>
            <a:r>
              <a:rPr lang="en-US" sz="1400" b="0" dirty="0"/>
              <a:t>Sophia-Antipolis, FR</a:t>
            </a:r>
            <a:endParaRPr lang="en-US" sz="14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a:t>
            </a:r>
            <a:endParaRPr lang="en-US" sz="1100" dirty="0"/>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calls, 29Apr, 14May</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2.4 GHz SRDoc, getting attention now.  </a:t>
            </a:r>
          </a:p>
          <a:p>
            <a:pPr lvl="1">
              <a:spcBef>
                <a:spcPts val="0"/>
              </a:spcBef>
              <a:buFont typeface="Arial" panose="020B0604020202020204" pitchFamily="34" charset="0"/>
              <a:buChar char="•"/>
            </a:pPr>
            <a:r>
              <a:rPr lang="en-US" sz="1600" dirty="0">
                <a:solidFill>
                  <a:schemeClr val="tx1"/>
                </a:solidFill>
              </a:rPr>
              <a:t>Looking at it different, now from the point of view of the victims. </a:t>
            </a:r>
          </a:p>
          <a:p>
            <a:pPr lvl="1">
              <a:spcBef>
                <a:spcPts val="0"/>
              </a:spcBef>
              <a:buFont typeface="Arial" panose="020B0604020202020204" pitchFamily="34" charset="0"/>
              <a:buChar char="•"/>
            </a:pPr>
            <a:r>
              <a:rPr lang="en-US" sz="1100" dirty="0">
                <a:solidFill>
                  <a:schemeClr val="tx1"/>
                </a:solidFill>
              </a:rPr>
              <a:t> </a:t>
            </a:r>
            <a:endParaRPr lang="en-US" sz="1100" dirty="0"/>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next meeting #53, 27-29Apr20, </a:t>
            </a:r>
            <a:r>
              <a:rPr lang="en-US" sz="1400" b="0" dirty="0">
                <a:solidFill>
                  <a:schemeClr val="tx1"/>
                </a:solidFill>
              </a:rPr>
              <a:t>online; many calls over next weeks.</a:t>
            </a:r>
            <a:endParaRPr lang="en-US" sz="12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 Apr 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47458</TotalTime>
  <Words>12153</Words>
  <Application>Microsoft Office PowerPoint</Application>
  <PresentationFormat>On-screen Show (4:3)</PresentationFormat>
  <Paragraphs>1148</Paragraphs>
  <Slides>52</Slides>
  <Notes>37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52</vt:i4>
      </vt:variant>
    </vt:vector>
  </HeadingPairs>
  <TitlesOfParts>
    <vt:vector size="62"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  - will discuss next week</vt:lpstr>
      <vt:lpstr>EU items to share -2 will discuss next week</vt:lpstr>
      <vt:lpstr>ITU-R items to share will discuss next week</vt:lpstr>
      <vt:lpstr>FCC NPRM on 5.9 GHz reply comments-1</vt:lpstr>
      <vt:lpstr>ITU-R M.1450/M.1801 updates – </vt:lpstr>
      <vt:lpstr>ITU-R M.1450 &amp; M.1801 submissions – standing by</vt:lpstr>
      <vt:lpstr>FCC R&amp;O and FNPRM 6GHz-1</vt:lpstr>
      <vt:lpstr>FCC R&amp;O and FNPRM 6GHz -2</vt:lpstr>
      <vt:lpstr>General Discussion Items</vt:lpstr>
      <vt:lpstr>General Discussion Items</vt:lpstr>
      <vt:lpstr>Actions Required</vt:lpstr>
      <vt:lpstr>Any Other Business</vt:lpstr>
      <vt:lpstr>Adjourn</vt:lpstr>
      <vt:lpstr>PowerPoint Presentation</vt:lpstr>
      <vt:lpstr>PowerPoint Presentation</vt:lpstr>
      <vt:lpstr>ITU-R SM.2352 on THz</vt:lpstr>
      <vt:lpstr>ITU-R THz SM.2352 submission – standing by</vt:lpstr>
      <vt:lpstr>ITU-R SM.2352 on THz</vt:lpstr>
      <vt:lpstr>Chairman Pai’s statement on 5.9 GHz &amp; NPRM -background</vt:lpstr>
      <vt:lpstr>5.9 GHz NPRM –  high level direction on comments</vt:lpstr>
      <vt:lpstr>5.9 GHz NPRM – status</vt:lpstr>
      <vt:lpstr>FCC NPRM  Revisiting-use-of-the-5850-5925-MHz-band</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2700</cp:revision>
  <cp:lastPrinted>1601-01-01T00:00:00Z</cp:lastPrinted>
  <dcterms:created xsi:type="dcterms:W3CDTF">2016-03-03T14:54:45Z</dcterms:created>
  <dcterms:modified xsi:type="dcterms:W3CDTF">2020-04-24T14:07:48Z</dcterms:modified>
</cp:coreProperties>
</file>