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2" r:id="rId14"/>
    <p:sldId id="669" r:id="rId15"/>
    <p:sldId id="675" r:id="rId16"/>
    <p:sldId id="672" r:id="rId17"/>
    <p:sldId id="674" r:id="rId18"/>
    <p:sldId id="676" r:id="rId19"/>
    <p:sldId id="650" r:id="rId20"/>
    <p:sldId id="498" r:id="rId21"/>
    <p:sldId id="402" r:id="rId22"/>
    <p:sldId id="403" r:id="rId23"/>
    <p:sldId id="673" r:id="rId24"/>
    <p:sldId id="671" r:id="rId25"/>
    <p:sldId id="664" r:id="rId26"/>
    <p:sldId id="663" r:id="rId27"/>
    <p:sldId id="626" r:id="rId28"/>
    <p:sldId id="657" r:id="rId29"/>
    <p:sldId id="659" r:id="rId30"/>
    <p:sldId id="631" r:id="rId31"/>
    <p:sldId id="653" r:id="rId32"/>
    <p:sldId id="649" r:id="rId33"/>
    <p:sldId id="660" r:id="rId34"/>
    <p:sldId id="640" r:id="rId35"/>
    <p:sldId id="639" r:id="rId36"/>
    <p:sldId id="638" r:id="rId37"/>
    <p:sldId id="643" r:id="rId38"/>
    <p:sldId id="646" r:id="rId39"/>
    <p:sldId id="641" r:id="rId40"/>
    <p:sldId id="633" r:id="rId41"/>
    <p:sldId id="636" r:id="rId42"/>
    <p:sldId id="634" r:id="rId43"/>
    <p:sldId id="632" r:id="rId44"/>
    <p:sldId id="627" r:id="rId45"/>
    <p:sldId id="630" r:id="rId46"/>
    <p:sldId id="628" r:id="rId47"/>
    <p:sldId id="462" r:id="rId48"/>
    <p:sldId id="652" r:id="rId49"/>
    <p:sldId id="549" r:id="rId50"/>
    <p:sldId id="425" r:id="rId51"/>
    <p:sldId id="656" r:id="rId52"/>
    <p:sldId id="655"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25" autoAdjust="0"/>
    <p:restoredTop sz="96041" autoAdjust="0"/>
  </p:normalViewPr>
  <p:slideViewPr>
    <p:cSldViewPr>
      <p:cViewPr varScale="1">
        <p:scale>
          <a:sx n="99" d="100"/>
          <a:sy n="99" d="100"/>
        </p:scale>
        <p:origin x="72" y="29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45/" TargetMode="External"/><Relationship Id="rId5" Type="http://schemas.openxmlformats.org/officeDocument/2006/relationships/hyperlink" Target="https://cept.org/ecc/groups/ecc/wg-se/se-24/" TargetMode="External"/><Relationship Id="rId4" Type="http://schemas.openxmlformats.org/officeDocument/2006/relationships/hyperlink" Target="https://cept.org/ecc/groups/ecc/wg-se/se-24/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06881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en-US" sz="1200" b="0" i="0" u="none" strike="noStrike" kern="1200" dirty="0">
                <a:solidFill>
                  <a:srgbClr val="000000"/>
                </a:solidFill>
                <a:effectLst/>
                <a:latin typeface="Times New Roman" pitchFamily="16" charset="0"/>
                <a:ea typeface="+mn-ea"/>
                <a:cs typeface="+mn-cs"/>
                <a:hlinkClick r:id="rId6"/>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urldefense.proofpoint.com/v2/url?u=https-3A__www.cept.org_Documents_fm-2D57_58290_fm57-2D20-2D013-5Fcept-2Dadministration-2Dagreement-2Don-2Doob-2Dlevels&amp;d=DwMFAg&amp;c=pqcuzKEN_84c78MOSc5_fw&amp;r=z8R-nWJ8GIxwjOjNKhEFByb-tZ6XE3GZXWSggNdVo-w&amp;m=t2Yf4ZyHHmT_RyJDkcPU9rdl-HfkQiimf1EjFnTKoug&amp;s=7kPxENqQKx9zjInhEuzsyvYpM2z8JOgTVWVx_VlfVJ8&amp;e="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11" Type="http://schemas.openxmlformats.org/officeDocument/2006/relationships/image" Target="../media/image4.wmf"/><Relationship Id="rId5" Type="http://schemas.openxmlformats.org/officeDocument/2006/relationships/hyperlink" Target="https://urldefense.proofpoint.com/v2/url?u=https-3A__cept.org_ecc_groups_ecc_wg-2Dse_se-2D45_client_meeting-2Ddocuments_file-2Dhistory_-3Ffid-3D58254&amp;d=DwMFAg&amp;c=pqcuzKEN_84c78MOSc5_fw&amp;r=z8R-nWJ8GIxwjOjNKhEFByb-tZ6XE3GZXWSggNdVo-w&amp;m=dzbaB6GiiYHlMTidNlRFfkJAP4JvcOeWv1bTX-aytEs&amp;s=tbx2pwHIHJCVBSK-68vsnwKnUzi7eit0v3jb37RoLd8&amp;e=" TargetMode="External"/><Relationship Id="rId10" Type="http://schemas.openxmlformats.org/officeDocument/2006/relationships/hyperlink" Target="https://urldefense.proofpoint.com/v2/url?u=https-3A__www.cept.org_Documents_fm-2D57_58281_fm57-2D20-2D014-5Finformation-2Don-2Dthe-2Dfcc-2Dprocess-2Drole-2Dof-2Dwinnforum&amp;d=DwMFAg&amp;c=pqcuzKEN_84c78MOSc5_fw&amp;r=z8R-nWJ8GIxwjOjNKhEFByb-tZ6XE3GZXWSggNdVo-w&amp;m=t2Yf4ZyHHmT_RyJDkcPU9rdl-HfkQiimf1EjFnTKoug&amp;s=LTInHCtZR4OE-naOaAyfA2Et4S7jOcpykU0F740zuCc&amp;e="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urldefense.proofpoint.com/v2/url?u=https-3A__www.cept.org_Documents_fm-2D57_58282_fm57-2D20-2D015-5Fprotection-2Dof-2Dcbtc-2Dbelow-2D5935-2Dmhz-2Dfrom-2Drlan-2Dabove-2D5945-2Dmhz&amp;d=DwMFAg&amp;c=pqcuzKEN_84c78MOSc5_fw&amp;r=z8R-nWJ8GIxwjOjNKhEFByb-tZ6XE3GZXWSggNdVo-w&amp;m=t2Yf4ZyHHmT_RyJDkcPU9rdl-HfkQiimf1EjFnTKoug&amp;s=SZll8I2mrXuur1bf4CZKSuRHhQoieY_GoV4nYGcZr-Q&amp;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fcc.gov/ecfs/search/filings?proceedings_name=18-295&amp;sort=date_disseminated,DESC" TargetMode="External"/><Relationship Id="rId5" Type="http://schemas.openxmlformats.org/officeDocument/2006/relationships/hyperlink" Target="https://mentor.ieee.org/802.18/dcn/20/18-20-0062-00-0000-fcc-draft-r-o-nprm-promoting-unlicensed-use-of-the-6ghz-band-et-18-295.pdf" TargetMode="External"/><Relationship Id="rId4" Type="http://schemas.openxmlformats.org/officeDocument/2006/relationships/hyperlink" Target="https://www.fcc.gov/news-events/events/2020/04/april-2020-open-commission-meeting"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rabc-cccr.ca/open-consultations/ised-interference-causing-equipment-standard-ices-003-issue-7-april-2020-information-technology-equipment-including-digital-apparatu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urldefense.proofpoint.com/v2/url?u=http-3A__clicks.memberclicks-2Dmail.net_ls_click-3Fupn-3DjDg7DKlgMQrSKT3yeRSniOnS7d9Dq7XneQhRNipGTCPxCGm5MZBsY2nlDqMlS2V10-2D2FHQKW0EYkFL0ShwWksrJhcvfbkgWO-2D2B7-2D2BA3frG1uPVuAyT0ndI07C-2D2FVvUaARhQmRU3Zt-5FLmofkRwGIXGem2hrUldYHuVxzC2ckweewev5YySPjdO9XEqLJlIQWXCTxLs8NeqQT0U18hnvqn69qOUlMO821d2QUXELme2yONe8lW434mom7frCBXwGMVRqAex2UuLmF8szhJJX30aUjiQxVcL5dDETFsUSYNU1WQVY1MIWdJfR5RTFif5Y1uD0pCAt8XxOHFm8Z0IO014GvG7F437U3VzCCqMI3OKX2fmJcb-2D2Br2hPlJTAWZV-2D2FD4TY8PZInNTs3wGDEGCHPQQZhEwG-2D2FRh-2D2BsNC1q0k1YO8O2rjyuCBIzF5f0bPSdyyyneoW3pLYLh-2D2BRVKNlC5FnnEw4qLhMgB-2D2BDlY0t2sXTHanoFfRitZebtSX0-2D3D&amp;d=DwMFaQ&amp;c=pqcuzKEN_84c78MOSc5_fw&amp;r=z8R-nWJ8GIxwjOjNKhEFByb-tZ6XE3GZXWSggNdVo-w&amp;m=ajzb4uK5vETuQaC5sZu6F9LK2SJ0gHaW77N3qdT_lT4&amp;s=lBQsbKB4XhhFfcXl6_OIr1bLmswXZGvA_d1T2KpSV8I&amp;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ederalregister.gov/documents/2020/04/23/2020-05164/expanding-flexible-use-of-the-37-to-42-ghz-band?utm_medium=email&amp;utm_campaign=subscription+mailing+list&amp;utm_source=federalregister.gov"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2-00-0000-minutes-16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23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23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7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911311"/>
            <a:ext cx="8389938" cy="5473686"/>
          </a:xfrm>
        </p:spPr>
        <p:txBody>
          <a:bodyPr/>
          <a:lstStyle/>
          <a:p>
            <a:pPr>
              <a:buFont typeface="Arial" panose="020B0604020202020204" pitchFamily="34" charset="0"/>
              <a:buChar char="•"/>
            </a:pPr>
            <a:r>
              <a:rPr lang="en-US" sz="1400" dirty="0">
                <a:solidFill>
                  <a:schemeClr val="tx1"/>
                </a:solidFill>
              </a:rPr>
              <a:t>CEPT – ECC </a:t>
            </a:r>
            <a:r>
              <a:rPr lang="en-US" altLang="en-US" sz="1400" b="0" dirty="0">
                <a:hlinkClick r:id="rId3"/>
              </a:rPr>
              <a:t>&lt;WGSE&gt;</a:t>
            </a:r>
            <a:r>
              <a:rPr lang="en-US" altLang="en-US" sz="1400" b="0" dirty="0"/>
              <a:t> </a:t>
            </a:r>
            <a:r>
              <a:rPr lang="en-US" altLang="en-US" sz="1400" dirty="0"/>
              <a:t>next meeting  </a:t>
            </a:r>
            <a:r>
              <a:rPr lang="en-US" sz="1400" dirty="0"/>
              <a:t>#85, 11-15May20, Web-meeting</a:t>
            </a: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 last, this, next week.</a:t>
            </a:r>
            <a:endParaRPr lang="en-US" sz="16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200" dirty="0"/>
              <a:t>By the 2</a:t>
            </a:r>
            <a:r>
              <a:rPr lang="en-US" sz="1200" baseline="30000" dirty="0"/>
              <a:t>nd</a:t>
            </a:r>
            <a:r>
              <a:rPr lang="en-US" sz="1200" dirty="0"/>
              <a:t> day, could tell will need more time to get through the comments.  </a:t>
            </a:r>
          </a:p>
          <a:p>
            <a:pPr lvl="2">
              <a:spcBef>
                <a:spcPts val="0"/>
              </a:spcBef>
              <a:buFont typeface="Arial" panose="020B0604020202020204" pitchFamily="34" charset="0"/>
              <a:buChar char="•"/>
            </a:pPr>
            <a:r>
              <a:rPr lang="en-US" sz="1200" dirty="0"/>
              <a:t>Not making very good progress.  Adding more calls. </a:t>
            </a:r>
          </a:p>
          <a:p>
            <a:pPr marL="1657350" lvl="3" indent="-285750">
              <a:spcBef>
                <a:spcPts val="0"/>
              </a:spcBef>
              <a:buFont typeface="Arial" panose="020B0604020202020204" pitchFamily="34" charset="0"/>
              <a:buChar char="•"/>
            </a:pPr>
            <a:r>
              <a:rPr lang="en-US" sz="1200" dirty="0"/>
              <a:t>Fri April 17 11:00-15:00, </a:t>
            </a:r>
          </a:p>
          <a:p>
            <a:pPr marL="1657350" lvl="3" indent="-285750">
              <a:spcBef>
                <a:spcPts val="0"/>
              </a:spcBef>
              <a:buFont typeface="Arial" panose="020B0604020202020204" pitchFamily="34" charset="0"/>
              <a:buChar char="•"/>
            </a:pPr>
            <a:r>
              <a:rPr lang="en-US" sz="1200" dirty="0"/>
              <a:t>Fri Apr 24 13:30-18:30, </a:t>
            </a:r>
          </a:p>
          <a:p>
            <a:pPr marL="1657350" lvl="3" indent="-285750">
              <a:spcBef>
                <a:spcPts val="0"/>
              </a:spcBef>
              <a:buFont typeface="Arial" panose="020B0604020202020204" pitchFamily="34" charset="0"/>
              <a:buChar char="•"/>
            </a:pPr>
            <a:r>
              <a:rPr lang="en-US" sz="1200" dirty="0"/>
              <a:t>27-29 April 13:30-18:30 </a:t>
            </a:r>
          </a:p>
          <a:p>
            <a:pPr lvl="1">
              <a:spcBef>
                <a:spcPts val="0"/>
              </a:spcBef>
              <a:buFont typeface="Arial" panose="020B0604020202020204" pitchFamily="34" charset="0"/>
              <a:buChar char="•"/>
            </a:pPr>
            <a:r>
              <a:rPr lang="en-US" sz="1200" dirty="0"/>
              <a:t>France and Sweden submitted studies during public comments then 3 more came later. </a:t>
            </a:r>
          </a:p>
          <a:p>
            <a:pPr lvl="2">
              <a:spcBef>
                <a:spcPts val="0"/>
              </a:spcBef>
              <a:buFont typeface="Arial" panose="020B0604020202020204" pitchFamily="34" charset="0"/>
              <a:buChar char="•"/>
            </a:pPr>
            <a:r>
              <a:rPr lang="en-US" sz="1200" dirty="0"/>
              <a:t>Sweden asked for support for their position, and only 1 of 33 supported.</a:t>
            </a:r>
          </a:p>
          <a:p>
            <a:pPr lvl="2">
              <a:spcBef>
                <a:spcPts val="0"/>
              </a:spcBef>
              <a:buFont typeface="Arial" panose="020B0604020202020204" pitchFamily="34" charset="0"/>
              <a:buChar char="•"/>
            </a:pPr>
            <a:r>
              <a:rPr lang="en-US" sz="1200" dirty="0"/>
              <a:t>Sounded like many points were not on ‘on topic’ to Draft Report 316, </a:t>
            </a:r>
            <a:r>
              <a:rPr lang="en-US" sz="1200" u="sng" dirty="0">
                <a:hlinkClick r:id="rId5"/>
              </a:rPr>
              <a:t>TEMP001R1</a:t>
            </a:r>
            <a:endParaRPr lang="en-US" sz="1200" dirty="0"/>
          </a:p>
          <a:p>
            <a:pPr lvl="2">
              <a:spcBef>
                <a:spcPts val="0"/>
              </a:spcBef>
              <a:buFont typeface="Arial" panose="020B0604020202020204" pitchFamily="34" charset="0"/>
              <a:buChar char="•"/>
            </a:pPr>
            <a:r>
              <a:rPr lang="en-US" sz="1200" dirty="0"/>
              <a:t>If this continues, reports may not get out needed at WGSE’s next meeting,</a:t>
            </a: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6"/>
              </a:rPr>
              <a:t>&lt;WGFM&gt;</a:t>
            </a:r>
            <a:r>
              <a:rPr lang="en-US" altLang="en-US" sz="1400" b="0" dirty="0"/>
              <a:t> </a:t>
            </a:r>
            <a:r>
              <a:rPr lang="en-US" altLang="en-US" sz="1400" dirty="0"/>
              <a:t>next meeting #96, 08-12June20,  Brussels</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meeting #10, 12-14May20, online only</a:t>
            </a:r>
            <a:endParaRPr lang="en-US" sz="1400" dirty="0"/>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200" dirty="0"/>
              <a:t>Administration  working  on OOBE limits at 5935MHz, one decision last night,  another due tonight.  </a:t>
            </a:r>
          </a:p>
          <a:p>
            <a:pPr lvl="1">
              <a:spcBef>
                <a:spcPts val="0"/>
              </a:spcBef>
              <a:buFont typeface="Arial" panose="020B0604020202020204" pitchFamily="34" charset="0"/>
              <a:buChar char="•"/>
            </a:pPr>
            <a:r>
              <a:rPr lang="en-US" sz="1200" dirty="0"/>
              <a:t>Next steps in tomorrow’s call (17</a:t>
            </a:r>
            <a:r>
              <a:rPr lang="en-US" sz="1200" baseline="30000" dirty="0"/>
              <a:t>th</a:t>
            </a:r>
            <a:r>
              <a:rPr lang="en-US" sz="1200" dirty="0"/>
              <a:t>), includes other countries and protection processes in 6 GHz band. </a:t>
            </a:r>
          </a:p>
          <a:p>
            <a:pPr lvl="1">
              <a:spcBef>
                <a:spcPts val="0"/>
              </a:spcBef>
              <a:buFont typeface="Arial" panose="020B0604020202020204" pitchFamily="34" charset="0"/>
              <a:buChar char="•"/>
            </a:pPr>
            <a:r>
              <a:rPr lang="en-US" sz="1200" dirty="0"/>
              <a:t>Docs: </a:t>
            </a:r>
            <a:r>
              <a:rPr lang="en-US" sz="1200" u="sng" dirty="0"/>
              <a:t> </a:t>
            </a:r>
            <a:r>
              <a:rPr lang="en-US" sz="1200" u="sng" dirty="0">
                <a:hlinkClick r:id="rId8"/>
              </a:rPr>
              <a:t>FM57(20)013</a:t>
            </a:r>
            <a:r>
              <a:rPr lang="en-US" sz="1200" dirty="0"/>
              <a:t>	CEPT Administration agreement on OOB levels FM57 Chair</a:t>
            </a:r>
          </a:p>
          <a:p>
            <a:pPr lvl="1">
              <a:spcBef>
                <a:spcPts val="0"/>
              </a:spcBef>
              <a:buFont typeface="Arial" panose="020B0604020202020204" pitchFamily="34" charset="0"/>
              <a:buChar char="•"/>
            </a:pPr>
            <a:r>
              <a:rPr lang="en-US" sz="1200" u="sng" dirty="0">
                <a:hlinkClick r:id="rId9"/>
              </a:rPr>
              <a:t>FM57(20)015</a:t>
            </a:r>
            <a:r>
              <a:rPr lang="en-US" sz="1200" dirty="0"/>
              <a:t>	Protection of CBTC &lt;5935 MHz from RLAN &gt;5945 MHz SNCF, RATP, STIB, ALSTOM, SIEMENS</a:t>
            </a:r>
          </a:p>
          <a:p>
            <a:pPr lvl="1">
              <a:spcBef>
                <a:spcPts val="0"/>
              </a:spcBef>
              <a:buFont typeface="Arial" panose="020B0604020202020204" pitchFamily="34" charset="0"/>
              <a:buChar char="•"/>
            </a:pPr>
            <a:r>
              <a:rPr lang="en-US" sz="1200" u="sng" dirty="0">
                <a:hlinkClick r:id="rId10"/>
              </a:rPr>
              <a:t>FM57(20)014</a:t>
            </a:r>
            <a:r>
              <a:rPr lang="en-US" sz="1200" dirty="0"/>
              <a:t>	Information on the FCC process - Role of </a:t>
            </a:r>
            <a:r>
              <a:rPr lang="en-US" sz="1200" dirty="0" err="1"/>
              <a:t>WinnForum</a:t>
            </a:r>
            <a:r>
              <a:rPr lang="en-US" sz="1200" dirty="0"/>
              <a:t> Nokia</a:t>
            </a:r>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05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solidFill>
                  <a:schemeClr val="bg1">
                    <a:lumMod val="75000"/>
                  </a:schemeClr>
                </a:solidFill>
              </a:rPr>
              <a:t>Nothing to share today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800" b="1" dirty="0">
                <a:solidFill>
                  <a:schemeClr val="tx1"/>
                </a:solidFill>
              </a:rPr>
              <a:t>due next Monday, </a:t>
            </a:r>
            <a:r>
              <a:rPr lang="en-US" sz="1800" dirty="0">
                <a:solidFill>
                  <a:schemeClr val="tx1"/>
                </a:solidFill>
              </a:rPr>
              <a:t>27</a:t>
            </a:r>
            <a:r>
              <a:rPr lang="en-US" sz="1800" b="1" dirty="0">
                <a:solidFill>
                  <a:schemeClr val="tx1"/>
                </a:solidFill>
              </a:rPr>
              <a:t> April</a:t>
            </a: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Status of LMSC(EC) ballot:  Started Early Close on the 10th to finish on 20</a:t>
            </a:r>
            <a:r>
              <a:rPr lang="en-US" sz="1800" baseline="30000" dirty="0">
                <a:solidFill>
                  <a:schemeClr val="tx1"/>
                </a:solidFill>
              </a:rPr>
              <a:t>th</a:t>
            </a:r>
            <a:r>
              <a:rPr lang="en-US" sz="1800" dirty="0">
                <a:solidFill>
                  <a:schemeClr val="tx1"/>
                </a:solidFill>
              </a:rPr>
              <a:t>. </a:t>
            </a:r>
          </a:p>
          <a:p>
            <a:pPr marL="800100" lvl="1">
              <a:buFont typeface="Arial" panose="020B0604020202020204" pitchFamily="34" charset="0"/>
              <a:buChar char="•"/>
            </a:pPr>
            <a:r>
              <a:rPr lang="en-US" sz="1800" dirty="0">
                <a:solidFill>
                  <a:schemeClr val="tx1"/>
                </a:solidFill>
              </a:rPr>
              <a:t>Received 8 (61%)responses, with 100% approval. (Just a few edits.)  </a:t>
            </a:r>
          </a:p>
          <a:p>
            <a:pPr marL="800100" lvl="1">
              <a:buFont typeface="Arial" panose="020B0604020202020204" pitchFamily="34" charset="0"/>
              <a:buChar char="•"/>
            </a:pPr>
            <a:r>
              <a:rPr lang="en-US" sz="1800" dirty="0">
                <a:solidFill>
                  <a:schemeClr val="tx1"/>
                </a:solidFill>
              </a:rPr>
              <a:t>Received feedback reply comments were done well, and a thank you from several on the EC.  </a:t>
            </a:r>
          </a:p>
          <a:p>
            <a:pPr marL="800100" lvl="1">
              <a:buFont typeface="Arial" panose="020B0604020202020204" pitchFamily="34" charset="0"/>
              <a:buChar char="•"/>
            </a:pPr>
            <a:r>
              <a:rPr lang="en-US" sz="1800" dirty="0">
                <a:solidFill>
                  <a:schemeClr val="tx1"/>
                </a:solidFill>
              </a:rPr>
              <a:t>Will upload later Sunday or early Monday (27</a:t>
            </a:r>
            <a:r>
              <a:rPr lang="en-US" sz="1800" baseline="30000" dirty="0">
                <a:solidFill>
                  <a:schemeClr val="tx1"/>
                </a:solidFill>
              </a:rPr>
              <a:t>th</a:t>
            </a:r>
            <a:r>
              <a:rPr lang="en-US" sz="1800" dirty="0">
                <a:solidFill>
                  <a:schemeClr val="tx1"/>
                </a:solidFill>
              </a:rPr>
              <a:t>).</a:t>
            </a:r>
          </a:p>
          <a:p>
            <a:pPr marL="800100" lvl="1">
              <a:buFont typeface="Arial" panose="020B0604020202020204" pitchFamily="34" charset="0"/>
              <a:buChar char="•"/>
            </a:pPr>
            <a:r>
              <a:rPr lang="en-US" sz="1400" dirty="0">
                <a:solidFill>
                  <a:schemeClr val="tx1"/>
                </a:solidFill>
              </a:rPr>
              <a:t>  </a:t>
            </a:r>
          </a:p>
          <a:p>
            <a:pPr marL="400050">
              <a:buFont typeface="Arial" panose="020B0604020202020204" pitchFamily="34" charset="0"/>
              <a:buChar char="•"/>
            </a:pPr>
            <a:endParaRPr lang="en-US" sz="1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a:t>
            </a:r>
            <a:r>
              <a:rPr lang="en-US" sz="1200" dirty="0">
                <a:highlight>
                  <a:srgbClr val="FFFF00"/>
                </a:highlight>
                <a:hlinkClick r:id="rId3"/>
              </a:rPr>
              <a:t>0061-00</a:t>
            </a:r>
            <a:r>
              <a:rPr lang="en-US" sz="1200" dirty="0">
                <a:hlinkClick r:id="rId3"/>
              </a:rPr>
              <a:t>-0000-itu-ahg-recommended-edits-to-m-1450-5.docx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a:t>
            </a:r>
            <a:r>
              <a:rPr lang="en-US" sz="1200" dirty="0">
                <a:highlight>
                  <a:srgbClr val="FFFF00"/>
                </a:highlight>
                <a:hlinkClick r:id="rId4"/>
              </a:rPr>
              <a:t>0060-00</a:t>
            </a:r>
            <a:r>
              <a:rPr lang="en-US" sz="1200" dirty="0">
                <a:hlinkClick r:id="rId4"/>
              </a:rPr>
              <a:t>-0000-itu-ahg-recommended-edits-to-m-1801-2.docx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 802.11 Ad Hoc chair will review the 2 docs in detail.</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And look at setting a date to approve to move to LMSC teleconference 02June.</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Met with key people 25Mar20,  Current plan:</a:t>
            </a:r>
          </a:p>
          <a:p>
            <a:pPr lvl="1">
              <a:spcBef>
                <a:spcPts val="0"/>
              </a:spcBef>
              <a:buFont typeface="Arial" panose="020B0604020202020204" pitchFamily="34" charset="0"/>
              <a:buChar char="•"/>
            </a:pPr>
            <a:r>
              <a:rPr lang="en-US" sz="1600" b="0" dirty="0"/>
              <a:t>Submission of 802.11 ITU AHG recommendations to 802.11 &amp; </a:t>
            </a:r>
            <a:r>
              <a:rPr lang="en-US" sz="1600" dirty="0"/>
              <a:t>.</a:t>
            </a:r>
            <a:r>
              <a:rPr lang="en-US" sz="1600" b="0" dirty="0"/>
              <a:t>18 after 30Mar meeting</a:t>
            </a:r>
          </a:p>
          <a:p>
            <a:pPr lvl="1">
              <a:spcBef>
                <a:spcPts val="0"/>
              </a:spcBef>
              <a:buFont typeface="Arial" panose="020B0604020202020204" pitchFamily="34" charset="0"/>
              <a:buChar char="•"/>
            </a:pPr>
            <a:r>
              <a:rPr lang="en-US" sz="1600" b="0" dirty="0"/>
              <a:t>Presenting to 802.18 in detail after 30Mar. </a:t>
            </a:r>
          </a:p>
          <a:p>
            <a:pPr lvl="1">
              <a:spcBef>
                <a:spcPts val="0"/>
              </a:spcBef>
              <a:buFont typeface="Arial" panose="020B0604020202020204" pitchFamily="34" charset="0"/>
              <a:buChar char="•"/>
            </a:pPr>
            <a:r>
              <a:rPr lang="en-US" sz="1600" b="0" dirty="0"/>
              <a:t>802.18 to ask for EC Approval for submission to WP 5A</a:t>
            </a:r>
          </a:p>
          <a:p>
            <a:pPr lvl="2">
              <a:spcBef>
                <a:spcPts val="0"/>
              </a:spcBef>
              <a:buFont typeface="Arial" panose="020B0604020202020204" pitchFamily="34" charset="0"/>
              <a:buChar char="•"/>
            </a:pPr>
            <a:r>
              <a:rPr lang="en-US" sz="1400" b="0" dirty="0"/>
              <a:t>Approve in .18 in May, at latest.</a:t>
            </a:r>
          </a:p>
          <a:p>
            <a:pPr lvl="2">
              <a:spcBef>
                <a:spcPts val="0"/>
              </a:spcBef>
              <a:buFont typeface="Arial" panose="020B0604020202020204" pitchFamily="34" charset="0"/>
              <a:buChar char="•"/>
            </a:pPr>
            <a:r>
              <a:rPr lang="en-US" sz="1400" dirty="0"/>
              <a:t>Goal is 02</a:t>
            </a:r>
            <a:r>
              <a:rPr lang="en-US" sz="1400" b="0" dirty="0"/>
              <a:t>Jun20 EC meeting for IEEE 802 approval</a:t>
            </a:r>
          </a:p>
          <a:p>
            <a:pPr lvl="1">
              <a:spcBef>
                <a:spcPts val="0"/>
              </a:spcBef>
              <a:buFont typeface="Arial" panose="020B0604020202020204" pitchFamily="34" charset="0"/>
              <a:buChar char="•"/>
            </a:pPr>
            <a:r>
              <a:rPr lang="en-US" sz="1600" b="0" dirty="0"/>
              <a:t>Working Party 5A Meeting (DELAYED), now meeting dates are: 20-30 July 2020</a:t>
            </a:r>
          </a:p>
          <a:p>
            <a:pPr lvl="1">
              <a:spcBef>
                <a:spcPts val="0"/>
              </a:spcBef>
              <a:buFont typeface="Arial" panose="020B0604020202020204" pitchFamily="34" charset="0"/>
              <a:buChar char="•"/>
            </a:pPr>
            <a:r>
              <a:rPr lang="en-US" sz="1600" b="0" dirty="0"/>
              <a:t>Deadline for contributions16:00 hours UTC: Monday, 13 July 2020</a:t>
            </a:r>
          </a:p>
          <a:p>
            <a:pPr lvl="2">
              <a:spcBef>
                <a:spcPts val="0"/>
              </a:spcBef>
              <a:buFont typeface="Arial" panose="020B0604020202020204" pitchFamily="34" charset="0"/>
              <a:buChar char="•"/>
            </a:pPr>
            <a:r>
              <a:rPr lang="en-US" sz="1400" dirty="0"/>
              <a:t>Plan to have ITU liaison upload to ITU-R WP5A, 1</a:t>
            </a:r>
            <a:r>
              <a:rPr lang="en-US" sz="1400" baseline="30000" dirty="0"/>
              <a:t>st</a:t>
            </a:r>
            <a:r>
              <a:rPr lang="en-US" sz="1400" dirty="0"/>
              <a:t> week of July </a:t>
            </a:r>
            <a:endParaRPr lang="en-US" sz="1400" b="0" dirty="0"/>
          </a:p>
          <a:p>
            <a:pPr lvl="3">
              <a:spcBef>
                <a:spcPts val="0"/>
              </a:spcBef>
              <a:buFont typeface="Arial" panose="020B0604020202020204" pitchFamily="34" charset="0"/>
              <a:buChar char="•"/>
            </a:pPr>
            <a:endParaRPr lang="en-US" sz="1200" b="0" dirty="0"/>
          </a:p>
          <a:p>
            <a:pPr lvl="1">
              <a:spcBef>
                <a:spcPts val="0"/>
              </a:spcBef>
              <a:buFont typeface="Arial" panose="020B0604020202020204" pitchFamily="34" charset="0"/>
              <a:buChar char="•"/>
            </a:pPr>
            <a:r>
              <a:rPr lang="en-US" sz="16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6GHz-1</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Draft of R&amp;O </a:t>
            </a:r>
            <a:r>
              <a:rPr lang="en-US" sz="1600" b="1" u="sng" dirty="0"/>
              <a:t>and FNPRM</a:t>
            </a:r>
            <a:r>
              <a:rPr lang="en-US" sz="1600" u="sng" dirty="0"/>
              <a:t>;  Open Meeting and Mentor;   proceeding:   </a:t>
            </a:r>
            <a:endParaRPr lang="en-US" sz="1600" dirty="0"/>
          </a:p>
          <a:p>
            <a:pPr lvl="1">
              <a:spcBef>
                <a:spcPts val="0"/>
              </a:spcBef>
              <a:buFont typeface="Arial" panose="020B0604020202020204" pitchFamily="34" charset="0"/>
              <a:buChar char="•"/>
            </a:pPr>
            <a:r>
              <a:rPr lang="en-US" sz="1400" dirty="0">
                <a:hlinkClick r:id="rId4"/>
              </a:rPr>
              <a:t>https://www.fcc.gov/news-events/events/2020/04/april-2020-open-commission-meeting</a:t>
            </a:r>
            <a:endParaRPr lang="en-US" sz="1400" dirty="0"/>
          </a:p>
          <a:p>
            <a:pPr lvl="1">
              <a:spcBef>
                <a:spcPts val="0"/>
              </a:spcBef>
              <a:buFont typeface="Arial" panose="020B0604020202020204" pitchFamily="34" charset="0"/>
              <a:buChar char="•"/>
            </a:pPr>
            <a:r>
              <a:rPr lang="en-US" sz="1400" dirty="0">
                <a:hlinkClick r:id="rId5"/>
              </a:rPr>
              <a:t>https://mentor.ieee.org/802.18/dcn/20/18-20-0062-00-0000-fcc-draft-r-o-nprm-promoting-unlicensed-use-of-the-6ghz-band-et-18-295.pdf</a:t>
            </a:r>
            <a:r>
              <a:rPr lang="en-US" sz="1400" dirty="0"/>
              <a:t> </a:t>
            </a:r>
          </a:p>
          <a:p>
            <a:pPr lvl="1">
              <a:buFont typeface="Arial" panose="020B0604020202020204" pitchFamily="34" charset="0"/>
              <a:buChar char="•"/>
            </a:pPr>
            <a:r>
              <a:rPr lang="en-US" sz="1400" dirty="0">
                <a:hlinkClick r:id="rId6"/>
              </a:rPr>
              <a:t>https://www.fcc.gov/ecfs/search/filings?proceedings_name=18-295&amp;sort=date_disseminated,DESC</a:t>
            </a:r>
            <a:r>
              <a:rPr lang="en-US" sz="1400" dirty="0"/>
              <a:t> </a:t>
            </a:r>
          </a:p>
          <a:p>
            <a:pPr lvl="1">
              <a:buFont typeface="Arial" panose="020B0604020202020204" pitchFamily="34" charset="0"/>
              <a:buChar char="•"/>
            </a:pPr>
            <a:r>
              <a:rPr lang="en-US" sz="1600" dirty="0"/>
              <a:t>To be voted on today-23April20 Open Commission Meeting.    (Sunrise started, the 16th.)</a:t>
            </a:r>
          </a:p>
          <a:p>
            <a:pPr lvl="1">
              <a:buFont typeface="Arial" panose="020B0604020202020204" pitchFamily="34" charset="0"/>
              <a:buChar char="•"/>
            </a:pPr>
            <a:r>
              <a:rPr lang="en-US" sz="1600" dirty="0"/>
              <a:t>Filings in past weeks, R&amp;O and FNPRM: change words here and there, foot notes, etc.</a:t>
            </a:r>
          </a:p>
          <a:p>
            <a:pPr lvl="1">
              <a:buFont typeface="Arial" panose="020B0604020202020204" pitchFamily="34" charset="0"/>
              <a:buChar char="•"/>
            </a:pPr>
            <a:r>
              <a:rPr lang="en-US" sz="1600" dirty="0"/>
              <a:t>Some folks opposing the process and is this a valid R&amp;O:</a:t>
            </a:r>
          </a:p>
          <a:p>
            <a:pPr lvl="2">
              <a:buFont typeface="Arial" panose="020B0604020202020204" pitchFamily="34" charset="0"/>
              <a:buChar char="•"/>
            </a:pPr>
            <a:r>
              <a:rPr lang="en-US" sz="1400" dirty="0"/>
              <a:t>The FCC is the judge on harmful interference. A legal fact since 1934.  </a:t>
            </a:r>
          </a:p>
          <a:p>
            <a:pPr lvl="1">
              <a:buFont typeface="Arial" panose="020B0604020202020204" pitchFamily="34" charset="0"/>
              <a:buChar char="•"/>
            </a:pPr>
            <a:r>
              <a:rPr lang="en-US" sz="1600" dirty="0"/>
              <a:t>This week:  22</a:t>
            </a:r>
            <a:r>
              <a:rPr lang="en-US" sz="1600" baseline="30000" dirty="0"/>
              <a:t>nd </a:t>
            </a:r>
            <a:r>
              <a:rPr lang="en-US" sz="1600" dirty="0"/>
              <a:t> Commissioners vote;  23</a:t>
            </a:r>
            <a:r>
              <a:rPr lang="en-US" sz="1600" baseline="30000" dirty="0"/>
              <a:t>rd</a:t>
            </a:r>
            <a:r>
              <a:rPr lang="en-US" sz="1600" dirty="0"/>
              <a:t> Commission open meeting to announce outcome;   24</a:t>
            </a:r>
            <a:r>
              <a:rPr lang="en-US" sz="1600" baseline="30000" dirty="0"/>
              <a:t>th</a:t>
            </a:r>
            <a:r>
              <a:rPr lang="en-US" sz="1600" dirty="0"/>
              <a:t> , will see the vote on R&amp;O.  </a:t>
            </a:r>
          </a:p>
          <a:p>
            <a:pPr lvl="1">
              <a:buFont typeface="Arial" panose="020B0604020202020204" pitchFamily="34" charset="0"/>
              <a:buChar char="•"/>
            </a:pPr>
            <a:r>
              <a:rPr lang="en-US" sz="1600" dirty="0"/>
              <a:t>Then tomorrow 24April, Friday, there is a 4 hour call about this, w/Chairman Pai speaking.</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66562" y="962891"/>
            <a:ext cx="8401238" cy="5512522"/>
          </a:xfrm>
        </p:spPr>
        <p:txBody>
          <a:bodyPr/>
          <a:lstStyle/>
          <a:p>
            <a:pPr marL="285750" indent="-285750">
              <a:buFont typeface="Arial" panose="020B0604020202020204" pitchFamily="34" charset="0"/>
              <a:buChar char="•"/>
            </a:pPr>
            <a:r>
              <a:rPr lang="en-US" sz="1800" b="0" dirty="0"/>
              <a:t>FYI - </a:t>
            </a:r>
            <a:r>
              <a:rPr lang="en-US" sz="1800" b="0" dirty="0">
                <a:hlinkClick r:id="rId3"/>
              </a:rPr>
              <a:t>ISED Interference-Causing Equipment Standard, ICES-003, issue 7, April 2020 – Information Technology Equipment (including Digital Apparatus)</a:t>
            </a:r>
            <a:endParaRPr lang="en-US" sz="1800" b="0" dirty="0"/>
          </a:p>
          <a:p>
            <a:pPr lvl="1">
              <a:buFont typeface="Arial" panose="020B0604020202020204" pitchFamily="34" charset="0"/>
              <a:buChar char="•"/>
            </a:pPr>
            <a:r>
              <a:rPr lang="en-US" sz="1600" b="0" dirty="0"/>
              <a:t>Apr 17, 2020, </a:t>
            </a:r>
            <a:r>
              <a:rPr lang="en-US" sz="1600" b="0" u="sng" dirty="0">
                <a:hlinkClick r:id="rId4"/>
              </a:rPr>
              <a:t>https://www.rabc-cccr.ca/consultations/open/</a:t>
            </a:r>
            <a:endParaRPr lang="en-US" sz="1600" b="0" dirty="0"/>
          </a:p>
          <a:p>
            <a:pPr lvl="1">
              <a:buFont typeface="Arial" panose="020B0604020202020204" pitchFamily="34" charset="0"/>
              <a:buChar char="•"/>
            </a:pPr>
            <a:r>
              <a:rPr lang="en-US" sz="1600" b="0" dirty="0"/>
              <a:t>The Department of Innovation, Science and Economic Development Canada is seeking comments on the following CONSULTATION: ICES-003, issue 7, “Information Technology Equipment (including Digital Apparatus)” sets the minimum requirements applicable to information technology equipment (ITE), including digital apparatus. These requirements include limits for and methods of measurement of radiated and conducted radio frequency emissions produced by ITE equipment, as well as administrative requirements applicable to such equipment.</a:t>
            </a:r>
            <a:endParaRPr lang="en-US" sz="1800" b="0" dirty="0"/>
          </a:p>
          <a:p>
            <a:pPr lvl="2">
              <a:buFont typeface="Arial" panose="020B0604020202020204" pitchFamily="34" charset="0"/>
              <a:buChar char="•"/>
            </a:pPr>
            <a:endParaRPr lang="en-US" sz="2000" dirty="0"/>
          </a:p>
          <a:p>
            <a:pPr>
              <a:buFont typeface="Arial" panose="020B0604020202020204" pitchFamily="34" charset="0"/>
              <a:buChar char="•"/>
            </a:pPr>
            <a:r>
              <a:rPr lang="en-US" sz="1800" dirty="0"/>
              <a:t>Public Visibility Standing Committee</a:t>
            </a:r>
          </a:p>
          <a:p>
            <a:pPr lvl="1">
              <a:spcBef>
                <a:spcPts val="0"/>
              </a:spcBef>
              <a:buFont typeface="Arial" panose="020B0604020202020204" pitchFamily="34" charset="0"/>
              <a:buChar char="•"/>
            </a:pPr>
            <a:r>
              <a:rPr lang="en-US" sz="1600" dirty="0"/>
              <a:t>Scope is to raise industry awareness in timely fashion of IEEE 802 WG / TAG activities </a:t>
            </a:r>
          </a:p>
          <a:p>
            <a:pPr lvl="1">
              <a:spcBef>
                <a:spcPts val="0"/>
              </a:spcBef>
              <a:buFont typeface="Arial" panose="020B0604020202020204" pitchFamily="34" charset="0"/>
              <a:buChar char="•"/>
            </a:pPr>
            <a:r>
              <a:rPr lang="en-US" sz="1600" dirty="0"/>
              <a:t>And develop social media content based on IEEE 802 WG / TAG activities for distribution on approved IEEE 802 social media channels</a:t>
            </a:r>
          </a:p>
          <a:p>
            <a:pPr marL="1200150" lvl="2" indent="-342900">
              <a:spcBef>
                <a:spcPts val="0"/>
              </a:spcBef>
              <a:buFont typeface="Arial" panose="020B0604020202020204" pitchFamily="34" charset="0"/>
              <a:buChar char="•"/>
            </a:pPr>
            <a:r>
              <a:rPr lang="en-US" sz="1600" dirty="0">
                <a:solidFill>
                  <a:srgbClr val="0066A1"/>
                </a:solidFill>
              </a:rPr>
              <a:t>Twitter</a:t>
            </a:r>
          </a:p>
          <a:p>
            <a:pPr marL="1200150" lvl="2" indent="-342900">
              <a:spcBef>
                <a:spcPts val="0"/>
              </a:spcBef>
              <a:buFont typeface="Arial" panose="020B0604020202020204" pitchFamily="34" charset="0"/>
              <a:buChar char="•"/>
            </a:pPr>
            <a:r>
              <a:rPr lang="en-US" sz="1600" dirty="0">
                <a:solidFill>
                  <a:srgbClr val="0066A1"/>
                </a:solidFill>
              </a:rPr>
              <a:t>LinkedIn (to be developed)</a:t>
            </a:r>
          </a:p>
          <a:p>
            <a:pPr lvl="1">
              <a:buFont typeface="Arial" panose="020B0604020202020204" pitchFamily="34" charset="0"/>
              <a:buChar char="•"/>
            </a:pPr>
            <a:r>
              <a:rPr lang="en-US" sz="1600" dirty="0"/>
              <a:t>Looking for anyone to work on the SC, with 802 recording secretary, to pass along any note worthy items from 802.18/RR-TAG? </a:t>
            </a:r>
          </a:p>
          <a:p>
            <a:pPr lvl="1">
              <a:buFont typeface="Arial" panose="020B0604020202020204" pitchFamily="34" charset="0"/>
              <a:buChar char="•"/>
            </a:pPr>
            <a:r>
              <a:rPr lang="en-US" sz="1600" dirty="0"/>
              <a:t>Anyone_______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66562" y="962891"/>
            <a:ext cx="8401238" cy="5512522"/>
          </a:xfrm>
        </p:spPr>
        <p:txBody>
          <a:bodyPr/>
          <a:lstStyle/>
          <a:p>
            <a:pPr marL="285750" indent="-285750">
              <a:buFont typeface="Arial" panose="020B0604020202020204" pitchFamily="34" charset="0"/>
              <a:buChar char="•"/>
            </a:pPr>
            <a:r>
              <a:rPr lang="en-US" sz="2000" dirty="0"/>
              <a:t>FYI - Final rule. Expanding Flexible Use of the 3.7 to 4.2 GHz Band</a:t>
            </a:r>
          </a:p>
          <a:p>
            <a:pPr marL="285750" indent="-285750">
              <a:buFont typeface="Arial" panose="020B0604020202020204" pitchFamily="34" charset="0"/>
              <a:buChar char="•"/>
            </a:pPr>
            <a:r>
              <a:rPr lang="en-US" sz="1400" dirty="0">
                <a:hlinkClick r:id="rId3"/>
              </a:rPr>
              <a:t>https://www.federalregister.gov/documents/2020/04/23/2020-05164/expanding-flexible-use-of-the-37-to-42-ghz-band?utm_medium=email&amp;utm_campaign=subscription+mailing+list&amp;utm_source=federalregister.gov</a:t>
            </a:r>
            <a:r>
              <a:rPr lang="en-US" sz="1400" dirty="0"/>
              <a:t> </a:t>
            </a:r>
            <a:endParaRPr lang="en-US" sz="1400" b="0" dirty="0"/>
          </a:p>
          <a:p>
            <a:pPr marL="285750" indent="-285750">
              <a:buFont typeface="Arial" panose="020B0604020202020204" pitchFamily="34" charset="0"/>
              <a:buChar char="•"/>
            </a:pPr>
            <a:r>
              <a:rPr lang="en-US" sz="1800" b="0" dirty="0"/>
              <a:t>In this document, the Federal Communications Commission (Commission) adopts rules to reform the use of the 3.7-4.2 GHz band, also known as the C-Band. By repacking existing satellite operations into the upper 200 megahertz of the band (and reserving a 20 megahertz guard band), the Commission makes 280 megahertz of spectrum available for flexible use throughout the contiguous United States, and does so in a manner that ensures the continuous and uninterrupted delivery of services currently offered in the band. The Commission will hold a public auction to ensure that the public recovers a substantial portion of the value of this resource. And the Commission schedules that auction for later this year, with a robust transition schedule to ensure that a significant amount of spectrum is made available quickly for upcoming 5G deployments. This action is the next critical step in advancing American leadership in 5G and implementing the Commission's comprehensive 5G FAST Plan. The Commission modified the Report and Order released on March 3, 2020 with an erratum released on March 27, 2020 and a second erratum released on April 16, 2020. The changes from the first and second errata are included in this document.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37670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Review 6GHz R&amp;O and FNPRM, if anything for IEEE802.</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00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00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There is a wireless chairs meeting on 12 May, noon-et,  agenda is </a:t>
            </a:r>
            <a:r>
              <a:rPr lang="en-US" sz="1800">
                <a:solidFill>
                  <a:schemeClr val="tx1"/>
                </a:solidFill>
              </a:rPr>
              <a:t>not out. </a:t>
            </a:r>
            <a:endParaRPr lang="en-US" sz="18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692608"/>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30Apr20–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a:t>
            </a:r>
            <a:r>
              <a:rPr lang="en-US" sz="1200" dirty="0">
                <a:solidFill>
                  <a:schemeClr val="tx1"/>
                </a:solidFill>
              </a:rPr>
              <a:t> </a:t>
            </a:r>
            <a:r>
              <a:rPr lang="en-US" sz="1200" b="0" dirty="0">
                <a:solidFill>
                  <a:schemeClr val="tx1"/>
                </a:solidFill>
              </a:rPr>
              <a:t>or go to ‘more details’; at the bottom.</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  </a:t>
            </a:r>
            <a:r>
              <a:rPr lang="en-US" sz="1200" b="1" u="sng" dirty="0"/>
              <a:t>or a backup slide here. </a:t>
            </a:r>
            <a:endParaRPr lang="en-US" sz="1200" b="1" u="sng"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__________                                     48et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46</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49</a:t>
            </a:fld>
            <a:endParaRPr lang="en-US" altLang="en-US" sz="1200" b="0" dirty="0"/>
          </a:p>
        </p:txBody>
      </p:sp>
      <p:sp>
        <p:nvSpPr>
          <p:cNvPr id="2" name="Date Placeholder 1"/>
          <p:cNvSpPr>
            <a:spLocks noGrp="1"/>
          </p:cNvSpPr>
          <p:nvPr>
            <p:ph type="dt" idx="15"/>
          </p:nvPr>
        </p:nvSpPr>
        <p:spPr/>
        <p:txBody>
          <a:bodyPr/>
          <a:lstStyle/>
          <a:p>
            <a:r>
              <a:rPr lang="en-US"/>
              <a:t>23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23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23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err="1">
                <a:solidFill>
                  <a:schemeClr val="tx1"/>
                </a:solidFill>
              </a:rPr>
              <a:t>PeterE</a:t>
            </a:r>
            <a:r>
              <a:rPr lang="en-US" altLang="en-US" sz="1400" dirty="0">
                <a:solidFill>
                  <a:schemeClr val="tx1"/>
                </a:solidFill>
              </a:rPr>
              <a:t>.</a:t>
            </a:r>
            <a:r>
              <a:rPr lang="en-US" altLang="en-US" sz="1400" dirty="0">
                <a:solidFill>
                  <a:schemeClr val="bg1">
                    <a:lumMod val="75000"/>
                  </a:schemeClr>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July face to face Plenary has been cancelled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altLang="en-US" sz="1400" dirty="0">
                <a:solidFill>
                  <a:schemeClr val="tx1"/>
                </a:solidFill>
              </a:rPr>
              <a:t>ITU-R M.1450/M.1801 submissions</a:t>
            </a:r>
          </a:p>
          <a:p>
            <a:pPr lvl="1">
              <a:spcBef>
                <a:spcPts val="0"/>
              </a:spcBef>
              <a:buFont typeface="Arial" panose="020B0604020202020204" pitchFamily="34" charset="0"/>
              <a:buChar char="•"/>
            </a:pPr>
            <a:r>
              <a:rPr lang="en-US" altLang="en-US" sz="1400" dirty="0">
                <a:solidFill>
                  <a:schemeClr val="tx1"/>
                </a:solidFill>
              </a:rPr>
              <a:t>FCC R&amp;O &amp;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of EC Ballot</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Review in more detail both submissions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&amp; FNPRM on 6 GHz</a:t>
            </a:r>
          </a:p>
          <a:p>
            <a:pPr lvl="1">
              <a:spcBef>
                <a:spcPts val="0"/>
              </a:spcBef>
              <a:buFont typeface="Arial" panose="020B0604020202020204" pitchFamily="34" charset="0"/>
              <a:buChar char="•"/>
            </a:pPr>
            <a:r>
              <a:rPr lang="en-US" altLang="en-US" sz="1400" b="0" kern="0" dirty="0">
                <a:solidFill>
                  <a:schemeClr val="tx1"/>
                </a:solidFill>
              </a:rPr>
              <a:t> Commission Open Meeting this morning</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solidFill>
                  <a:schemeClr val="tx1"/>
                </a:solidFill>
              </a:rPr>
              <a:t>ISED ICES-003 out for consultation</a:t>
            </a:r>
          </a:p>
          <a:p>
            <a:pPr lvl="1">
              <a:spcBef>
                <a:spcPts val="0"/>
              </a:spcBef>
              <a:buFont typeface="Arial" panose="020B0604020202020204" pitchFamily="34" charset="0"/>
              <a:buChar char="•"/>
            </a:pPr>
            <a:r>
              <a:rPr lang="en-US" sz="1400" dirty="0"/>
              <a:t>Public Visibility Standing Committee</a:t>
            </a:r>
            <a:endParaRPr lang="en-US" sz="1400" dirty="0">
              <a:solidFill>
                <a:schemeClr val="bg1">
                  <a:lumMod val="65000"/>
                </a:schemeClr>
              </a:solidFill>
            </a:endParaRPr>
          </a:p>
          <a:p>
            <a:pPr lvl="1">
              <a:spcBef>
                <a:spcPts val="0"/>
              </a:spcBef>
              <a:buFont typeface="Arial" panose="020B0604020202020204" pitchFamily="34" charset="0"/>
              <a:buChar char="•"/>
            </a:pPr>
            <a:r>
              <a:rPr lang="en-US" sz="1400" dirty="0"/>
              <a:t>Expanding Flexible Use of the 3.7 to 4.2 GHz Band </a:t>
            </a:r>
            <a:r>
              <a:rPr lang="en-US" sz="1400" dirty="0">
                <a:solidFill>
                  <a:schemeClr val="bg1"/>
                </a:solidFill>
              </a:rPr>
              <a:t>ITU-R SM.2352 submission – standing 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400"/>
              </a:spcBef>
            </a:pPr>
            <a:r>
              <a:rPr lang="en-US" altLang="en-US" sz="1600" b="0" dirty="0">
                <a:solidFill>
                  <a:schemeClr val="bg1">
                    <a:lumMod val="75000"/>
                  </a:schemeClr>
                </a:solidFill>
              </a:rPr>
              <a:t>		Seconded by: 	Vijay A </a:t>
            </a:r>
          </a:p>
          <a:p>
            <a:pPr>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16 April 2020 in document  </a:t>
            </a:r>
            <a:r>
              <a:rPr lang="en-GB" sz="1600" b="0" u="sng" dirty="0">
                <a:hlinkClick r:id="rId3"/>
              </a:rPr>
              <a:t>https://mentor.ieee.org/802.18/dcn/20/18-20-0072-00-0000-minutes-16apr20-rrtag-teleconference.docx</a:t>
            </a:r>
            <a:r>
              <a:rPr lang="en-GB" sz="1600" b="0" u="sng" dirty="0"/>
              <a:t> </a:t>
            </a:r>
            <a:r>
              <a:rPr lang="en-GB" sz="1600" b="0" dirty="0"/>
              <a:t>  </a:t>
            </a:r>
            <a:r>
              <a:rPr lang="en-US" sz="1600" b="0" dirty="0"/>
              <a:t>17-Apr-2020 08:48:30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Mike L </a:t>
            </a:r>
          </a:p>
          <a:p>
            <a:pPr marL="0" indent="0">
              <a:spcBef>
                <a:spcPts val="400"/>
              </a:spcBef>
            </a:pPr>
            <a:r>
              <a:rPr lang="en-US" altLang="en-US" sz="1600" b="0" dirty="0">
                <a:solidFill>
                  <a:schemeClr val="bg1">
                    <a:lumMod val="75000"/>
                  </a:schemeClr>
                </a:solidFill>
              </a:rPr>
              <a:t>	Seconded by:	Stuart K</a:t>
            </a:r>
          </a:p>
          <a:p>
            <a:pPr marL="0" indent="0">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2000" dirty="0">
                <a:solidFill>
                  <a:schemeClr val="tx1"/>
                </a:solidFill>
              </a:rPr>
              <a:t>The July face to face plenary in Montreal, Quebec, Canada, has been cancelled.  	</a:t>
            </a: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23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200" dirty="0"/>
              <a:t>Several calls last week, </a:t>
            </a:r>
          </a:p>
          <a:p>
            <a:pPr lvl="1">
              <a:spcBef>
                <a:spcPts val="0"/>
              </a:spcBef>
              <a:buFont typeface="Arial" panose="020B0604020202020204" pitchFamily="34" charset="0"/>
              <a:buChar char="•"/>
            </a:pPr>
            <a:r>
              <a:rPr lang="en-US" sz="1200" dirty="0"/>
              <a:t>4/14/20: EN 301 893 Adaptivity ((</a:t>
            </a:r>
            <a:r>
              <a:rPr lang="en-US" sz="1200" dirty="0" err="1"/>
              <a:t>GotoMeetings</a:t>
            </a:r>
            <a:r>
              <a:rPr lang="en-US" sz="1200" dirty="0"/>
              <a:t> having much  difficulty with processes))</a:t>
            </a:r>
          </a:p>
          <a:p>
            <a:pPr lvl="1">
              <a:spcBef>
                <a:spcPts val="0"/>
              </a:spcBef>
              <a:buFont typeface="Arial" panose="020B0604020202020204" pitchFamily="34" charset="0"/>
              <a:buChar char="•"/>
            </a:pPr>
            <a:r>
              <a:rPr lang="en-US" sz="1200" dirty="0"/>
              <a:t>4/15/20: 19:00-21:00 CET EN 303 687 Channel Access Mechanism</a:t>
            </a:r>
          </a:p>
          <a:p>
            <a:pPr lvl="2">
              <a:spcBef>
                <a:spcPts val="0"/>
              </a:spcBef>
              <a:buFont typeface="Arial" panose="020B0604020202020204" pitchFamily="34" charset="0"/>
              <a:buChar char="•"/>
            </a:pPr>
            <a:r>
              <a:rPr lang="en-US" sz="1200" dirty="0"/>
              <a:t>No conclusion and discussions continue.  Next call is 05May20.</a:t>
            </a:r>
          </a:p>
          <a:p>
            <a:pPr lvl="1">
              <a:spcBef>
                <a:spcPts val="0"/>
              </a:spcBef>
              <a:buFont typeface="Arial" panose="020B0604020202020204" pitchFamily="34" charset="0"/>
              <a:buChar char="•"/>
            </a:pPr>
            <a:r>
              <a:rPr lang="en-US" sz="1200" dirty="0"/>
              <a:t>4/16/20: 19:00-20:30 CET EC Review discussion related to EN 301 598 (White Space Devices)</a:t>
            </a:r>
          </a:p>
          <a:p>
            <a:pPr lvl="1">
              <a:spcBef>
                <a:spcPts val="0"/>
              </a:spcBef>
              <a:buFont typeface="Arial" panose="020B0604020202020204" pitchFamily="34" charset="0"/>
              <a:buChar char="•"/>
            </a:pPr>
            <a:r>
              <a:rPr lang="en-US" sz="1200" dirty="0"/>
              <a:t>A notable discussion is on user modifications (a 5yr topic…) e.g. DFS</a:t>
            </a:r>
          </a:p>
          <a:p>
            <a:pPr lvl="2">
              <a:spcBef>
                <a:spcPts val="0"/>
              </a:spcBef>
              <a:buFont typeface="Arial" panose="020B0604020202020204" pitchFamily="34" charset="0"/>
              <a:buChar char="•"/>
            </a:pPr>
            <a:r>
              <a:rPr lang="en-US" sz="1200" dirty="0"/>
              <a:t>Questions on s/w updates after the sale in the field and how to handle this, etc.  	</a:t>
            </a: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calls, 29Apr, 14May</a:t>
            </a: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47283</TotalTime>
  <Words>11859</Words>
  <Application>Microsoft Office PowerPoint</Application>
  <PresentationFormat>On-screen Show (4:3)</PresentationFormat>
  <Paragraphs>1144</Paragraphs>
  <Slides>52</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52</vt:i4>
      </vt:variant>
    </vt:vector>
  </HeadingPairs>
  <TitlesOfParts>
    <vt:vector size="62"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FCC NPRM on 5.9 GHz reply comments-1</vt:lpstr>
      <vt:lpstr>ITU-R M.1450/M.1801 updates – </vt:lpstr>
      <vt:lpstr>ITU-R M.1450 &amp; M.1801 submissions – standing by</vt:lpstr>
      <vt:lpstr>FCC R&amp;O and FNPRM 6GHz-1</vt:lpstr>
      <vt:lpstr>FCC R&amp;O and FNPRM 6GHz -2</vt:lpstr>
      <vt:lpstr>General Discussion Items</vt:lpstr>
      <vt:lpstr>General Discussion Items</vt:lpstr>
      <vt:lpstr>Actions Required</vt:lpstr>
      <vt:lpstr>Any Other Business</vt:lpstr>
      <vt:lpstr>Adjourn</vt:lpstr>
      <vt:lpstr>PowerPoint Presentation</vt:lpstr>
      <vt:lpstr>PowerPoint Presentation</vt:lpstr>
      <vt:lpstr>ITU-R SM.2352 on THz</vt:lpstr>
      <vt:lpstr>ITU-R THz SM.2352 submission – standing by</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2681</cp:revision>
  <cp:lastPrinted>1601-01-01T00:00:00Z</cp:lastPrinted>
  <dcterms:created xsi:type="dcterms:W3CDTF">2016-03-03T14:54:45Z</dcterms:created>
  <dcterms:modified xsi:type="dcterms:W3CDTF">2020-04-23T12:22:51Z</dcterms:modified>
</cp:coreProperties>
</file>