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341" r:id="rId3"/>
    <p:sldId id="329" r:id="rId4"/>
    <p:sldId id="604" r:id="rId5"/>
    <p:sldId id="624" r:id="rId6"/>
    <p:sldId id="605" r:id="rId7"/>
    <p:sldId id="516" r:id="rId8"/>
    <p:sldId id="596" r:id="rId9"/>
    <p:sldId id="603" r:id="rId10"/>
    <p:sldId id="606" r:id="rId11"/>
    <p:sldId id="608" r:id="rId12"/>
    <p:sldId id="665" r:id="rId13"/>
    <p:sldId id="662" r:id="rId14"/>
    <p:sldId id="669" r:id="rId15"/>
    <p:sldId id="672" r:id="rId16"/>
    <p:sldId id="674" r:id="rId17"/>
    <p:sldId id="650" r:id="rId18"/>
    <p:sldId id="498" r:id="rId19"/>
    <p:sldId id="402" r:id="rId20"/>
    <p:sldId id="403" r:id="rId21"/>
    <p:sldId id="673" r:id="rId22"/>
    <p:sldId id="671" r:id="rId23"/>
    <p:sldId id="664" r:id="rId24"/>
    <p:sldId id="663" r:id="rId25"/>
    <p:sldId id="626" r:id="rId26"/>
    <p:sldId id="657" r:id="rId27"/>
    <p:sldId id="659" r:id="rId28"/>
    <p:sldId id="631" r:id="rId29"/>
    <p:sldId id="653" r:id="rId30"/>
    <p:sldId id="649" r:id="rId31"/>
    <p:sldId id="660" r:id="rId32"/>
    <p:sldId id="640" r:id="rId33"/>
    <p:sldId id="639" r:id="rId34"/>
    <p:sldId id="638" r:id="rId35"/>
    <p:sldId id="643" r:id="rId36"/>
    <p:sldId id="646" r:id="rId37"/>
    <p:sldId id="641" r:id="rId38"/>
    <p:sldId id="633" r:id="rId39"/>
    <p:sldId id="636" r:id="rId40"/>
    <p:sldId id="634" r:id="rId41"/>
    <p:sldId id="632" r:id="rId42"/>
    <p:sldId id="627" r:id="rId43"/>
    <p:sldId id="630" r:id="rId44"/>
    <p:sldId id="628" r:id="rId45"/>
    <p:sldId id="462" r:id="rId46"/>
    <p:sldId id="652" r:id="rId47"/>
    <p:sldId id="549" r:id="rId48"/>
    <p:sldId id="425" r:id="rId49"/>
    <p:sldId id="656" r:id="rId50"/>
    <p:sldId id="655"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25" autoAdjust="0"/>
    <p:restoredTop sz="96275" autoAdjust="0"/>
  </p:normalViewPr>
  <p:slideViewPr>
    <p:cSldViewPr>
      <p:cViewPr varScale="1">
        <p:scale>
          <a:sx n="86" d="100"/>
          <a:sy n="86" d="100"/>
        </p:scale>
        <p:origin x="90" y="63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17-Apr-20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s://cept.org/ecc/groups/ecc/wg-se/se-45/" TargetMode="External"/><Relationship Id="rId5" Type="http://schemas.openxmlformats.org/officeDocument/2006/relationships/hyperlink" Target="https://cept.org/ecc/groups/ecc/wg-se/se-24/" TargetMode="External"/><Relationship Id="rId4" Type="http://schemas.openxmlformats.org/officeDocument/2006/relationships/hyperlink" Target="https://cept.org/ecc/groups/ecc/wg-se/se-24/client/introduction/"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3731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27Feb. </a:t>
            </a:r>
            <a:r>
              <a:rPr lang="en-US" sz="1600" dirty="0">
                <a:solidFill>
                  <a:schemeClr val="tx1"/>
                </a:solidFill>
              </a:rPr>
              <a:t>10 days,  27Feb (2</a:t>
            </a:r>
            <a:r>
              <a:rPr lang="en-US" sz="1600" baseline="30000" dirty="0">
                <a:solidFill>
                  <a:schemeClr val="tx1"/>
                </a:solidFill>
              </a:rPr>
              <a:t>nd</a:t>
            </a:r>
            <a:r>
              <a:rPr lang="en-US" sz="1600" dirty="0">
                <a:solidFill>
                  <a:schemeClr val="tx1"/>
                </a:solidFill>
              </a:rPr>
              <a:t> and Paul in queue to approve hours after telecon)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kern="1200" dirty="0">
                <a:solidFill>
                  <a:srgbClr val="000000"/>
                </a:solidFill>
                <a:effectLst/>
                <a:latin typeface="Times New Roman" pitchFamily="16" charset="0"/>
                <a:ea typeface="+mn-ea"/>
                <a:cs typeface="+mn-cs"/>
              </a:rPr>
              <a:t>Bluetooth® is a registered trademark of the Bluetooth Special Interest Group (Bluetooth SIG)</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41911989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9841797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5"/>
            </a:endParaRPr>
          </a:p>
          <a:p>
            <a:endParaRPr lang="fr-FR" sz="1200" b="0" i="0" u="none" strike="noStrike" kern="1200" dirty="0">
              <a:solidFill>
                <a:srgbClr val="000000"/>
              </a:solidFill>
              <a:effectLst/>
              <a:latin typeface="Times New Roman" pitchFamily="16" charset="0"/>
              <a:ea typeface="+mn-ea"/>
              <a:cs typeface="+mn-cs"/>
              <a:hlinkClick r:id="rId5"/>
            </a:endParaRPr>
          </a:p>
          <a:p>
            <a:r>
              <a:rPr lang="fr-FR" sz="1200" b="0" i="0" u="none" strike="noStrike" kern="1200" dirty="0">
                <a:solidFill>
                  <a:srgbClr val="000000"/>
                </a:solidFill>
                <a:effectLst/>
                <a:latin typeface="Times New Roman" pitchFamily="16" charset="0"/>
                <a:ea typeface="+mn-ea"/>
                <a:cs typeface="+mn-cs"/>
                <a:hlinkClick r:id="rId5"/>
              </a:rPr>
              <a:t>SE 24 - Short Range </a:t>
            </a:r>
            <a:r>
              <a:rPr lang="fr-FR" sz="1200" b="0" i="0" u="none" strike="noStrike" kern="1200" dirty="0" err="1">
                <a:solidFill>
                  <a:srgbClr val="000000"/>
                </a:solidFill>
                <a:effectLst/>
                <a:latin typeface="Times New Roman" pitchFamily="16" charset="0"/>
                <a:ea typeface="+mn-ea"/>
                <a:cs typeface="+mn-cs"/>
                <a:hlinkClick r:id="rId5"/>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en-US" sz="1200" b="0" i="0" u="none" strike="noStrike" kern="1200" dirty="0">
                <a:solidFill>
                  <a:srgbClr val="000000"/>
                </a:solidFill>
                <a:effectLst/>
                <a:latin typeface="Times New Roman" pitchFamily="16" charset="0"/>
                <a:ea typeface="+mn-ea"/>
                <a:cs typeface="+mn-cs"/>
                <a:hlinkClick r:id="rId6"/>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169500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9888529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831726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Apr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16 Apr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16 Apr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802.18-20/0071r01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urldefense.proofpoint.com/v2/url?u=https-3A__www.cept.org_Documents_fm-2D57_58290_fm57-2D20-2D013-5Fcept-2Dadministration-2Dagreement-2Don-2Doob-2Dlevels&amp;d=DwMFAg&amp;c=pqcuzKEN_84c78MOSc5_fw&amp;r=z8R-nWJ8GIxwjOjNKhEFByb-tZ6XE3GZXWSggNdVo-w&amp;m=t2Yf4ZyHHmT_RyJDkcPU9rdl-HfkQiimf1EjFnTKoug&amp;s=7kPxENqQKx9zjInhEuzsyvYpM2z8JOgTVWVx_VlfVJ8&amp;e=" TargetMode="External"/><Relationship Id="rId3" Type="http://schemas.openxmlformats.org/officeDocument/2006/relationships/hyperlink" Target="https://cept.org/ecc/groups/ecc/wg-se/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11" Type="http://schemas.openxmlformats.org/officeDocument/2006/relationships/image" Target="../media/image4.wmf"/><Relationship Id="rId5" Type="http://schemas.openxmlformats.org/officeDocument/2006/relationships/hyperlink" Target="https://urldefense.proofpoint.com/v2/url?u=https-3A__cept.org_ecc_groups_ecc_wg-2Dse_se-2D45_client_meeting-2Ddocuments_file-2Dhistory_-3Ffid-3D58254&amp;d=DwMFAg&amp;c=pqcuzKEN_84c78MOSc5_fw&amp;r=z8R-nWJ8GIxwjOjNKhEFByb-tZ6XE3GZXWSggNdVo-w&amp;m=dzbaB6GiiYHlMTidNlRFfkJAP4JvcOeWv1bTX-aytEs&amp;s=tbx2pwHIHJCVBSK-68vsnwKnUzi7eit0v3jb37RoLd8&amp;e=" TargetMode="External"/><Relationship Id="rId10" Type="http://schemas.openxmlformats.org/officeDocument/2006/relationships/hyperlink" Target="https://urldefense.proofpoint.com/v2/url?u=https-3A__www.cept.org_Documents_fm-2D57_58281_fm57-2D20-2D014-5Finformation-2Don-2Dthe-2Dfcc-2Dprocess-2Drole-2Dof-2Dwinnforum&amp;d=DwMFAg&amp;c=pqcuzKEN_84c78MOSc5_fw&amp;r=z8R-nWJ8GIxwjOjNKhEFByb-tZ6XE3GZXWSggNdVo-w&amp;m=t2Yf4ZyHHmT_RyJDkcPU9rdl-HfkQiimf1EjFnTKoug&amp;s=LTInHCtZR4OE-naOaAyfA2Et4S7jOcpykU0F740zuCc&amp;e=" TargetMode="External"/><Relationship Id="rId4" Type="http://schemas.openxmlformats.org/officeDocument/2006/relationships/hyperlink" Target="https://cept.org/ecc/groups/ecc/wg-se/se-45/client/introduction/" TargetMode="External"/><Relationship Id="rId9" Type="http://schemas.openxmlformats.org/officeDocument/2006/relationships/hyperlink" Target="https://urldefense.proofpoint.com/v2/url?u=https-3A__www.cept.org_Documents_fm-2D57_58282_fm57-2D20-2D015-5Fprotection-2Dof-2Dcbtc-2Dbelow-2D5935-2Dmhz-2Dfrom-2Drlan-2Dabove-2D5945-2Dmhz&amp;d=DwMFAg&amp;c=pqcuzKEN_84c78MOSc5_fw&amp;r=z8R-nWJ8GIxwjOjNKhEFByb-tZ6XE3GZXWSggNdVo-w&amp;m=t2Yf4ZyHHmT_RyJDkcPU9rdl-HfkQiimf1EjFnTKoug&amp;s=SZll8I2mrXuur1bf4CZKSuRHhQoieY_GoV4nYGcZr-Q&amp;e="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6.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0/18-20-0062-00-0000-fcc-draft-r-o-nprm-promoting-unlicensed-use-of-the-6ghz-band-et-18-295.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061-00-0000-itu-ahg-recommended-edits-to-m-1450-5.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060-00-0000-itu-ahg-recommended-edits-to-m-1801-2.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docs.fcc.gov_public_attachments_DOC-2D363451A1.docx&amp;d=DwMFAg&amp;c=pqcuzKEN_84c78MOSc5_fw&amp;r=z8R-nWJ8GIxwjOjNKhEFByb-tZ6XE3GZXWSggNdVo-w&amp;m=qkYmo1P6XmH1YvH1UkP-tyoCfcURwF2UYPYmrj-ahdc&amp;s=C2AkcvEPrUX932nUH8F7u7RFWhncPxXDubaY_WcjOgY&amp;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www.fcc.gov/ecfs/search/filings?proceedings_name=18-295&amp;sort=date_disseminated,DESC" TargetMode="External"/><Relationship Id="rId5" Type="http://schemas.openxmlformats.org/officeDocument/2006/relationships/hyperlink" Target="https://mentor.ieee.org/802.18/dcn/20/18-20-0062-00-0000-fcc-draft-r-o-nprm-promoting-unlicensed-use-of-the-6ghz-band-et-18-295.pdf" TargetMode="External"/><Relationship Id="rId4" Type="http://schemas.openxmlformats.org/officeDocument/2006/relationships/hyperlink" Target="https://www.fcc.gov/news-events/events/2020/04/april-2020-open-commission-meeting"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0/18-20-005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65329f017bd7a77e763eeb88cf0a699" TargetMode="External"/><Relationship Id="rId2" Type="http://schemas.openxmlformats.org/officeDocument/2006/relationships/hyperlink" Target="https://ieee802.my.webex.com/ieee802.my/j.php?MTID=mc65329f017bd7a77e763eeb88cf0a699" TargetMode="External"/><Relationship Id="rId1" Type="http://schemas.openxmlformats.org/officeDocument/2006/relationships/slideLayout" Target="../slideLayouts/slideLayout2.xml"/><Relationship Id="rId5" Type="http://schemas.openxmlformats.org/officeDocument/2006/relationships/hyperlink" Target="https://collaborationhelp.cisco.com/article/WBX000029055" TargetMode="External"/><Relationship Id="rId4" Type="http://schemas.openxmlformats.org/officeDocument/2006/relationships/hyperlink" Target="tel:%2B44-20-3198-8144,,*01*796860468%23%23*01*"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2-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0/18-20-0020-09-0000-comments-on-fcc19-138-nprm-revisiting-use-of-the-5-850-5-925-ghz-band.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8/dcn/20/18-20-0020-10-0000-comments-on-fcc19-138-nprm-revisiting-use-of-the-5-850-5-925-ghz-band.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0/18-20-0020-11-0000-comments-on-fcc19-138-nprm-revisiting-use-of-the-5-850-5-925-ghz-band.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9/18-19-0163-01-0000-fcc19-138-nprm-revisiting-use-of-the-5-850-5-925-ghz-band.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hyperlink" Target="https://mentor.ieee.org/802.11/dcn/20/11-20-0104"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064-00-0000-minutes-09apr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16 Apr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16 April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56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r>
              <a:rPr lang="en-US" sz="1200" dirty="0"/>
              <a:t>will discuss next week</a:t>
            </a:r>
          </a:p>
        </p:txBody>
      </p:sp>
      <p:sp>
        <p:nvSpPr>
          <p:cNvPr id="3" name="Content Placeholder 2"/>
          <p:cNvSpPr>
            <a:spLocks noGrp="1"/>
          </p:cNvSpPr>
          <p:nvPr>
            <p:ph idx="1"/>
          </p:nvPr>
        </p:nvSpPr>
        <p:spPr>
          <a:xfrm>
            <a:off x="601662" y="1001727"/>
            <a:ext cx="8389938" cy="5473686"/>
          </a:xfrm>
        </p:spPr>
        <p:txBody>
          <a:bodyPr/>
          <a:lstStyle/>
          <a:p>
            <a:pPr>
              <a:buFont typeface="Arial" panose="020B0604020202020204" pitchFamily="34" charset="0"/>
              <a:buChar char="•"/>
            </a:pPr>
            <a:r>
              <a:rPr lang="en-US" sz="1400" dirty="0">
                <a:solidFill>
                  <a:schemeClr val="tx1"/>
                </a:solidFill>
              </a:rPr>
              <a:t>CEPT – ECC </a:t>
            </a:r>
            <a:r>
              <a:rPr lang="en-US" altLang="en-US" sz="1400" b="0" dirty="0">
                <a:hlinkClick r:id="rId3"/>
              </a:rPr>
              <a:t>&lt;WGSE&gt;</a:t>
            </a:r>
            <a:r>
              <a:rPr lang="en-US" altLang="en-US" sz="1400" b="0" dirty="0"/>
              <a:t> </a:t>
            </a:r>
            <a:r>
              <a:rPr lang="en-US" altLang="en-US" sz="1400" dirty="0"/>
              <a:t>next meeting  </a:t>
            </a:r>
            <a:r>
              <a:rPr lang="en-US" sz="1400" dirty="0"/>
              <a:t>#85, 11-15May20, Web-meeting</a:t>
            </a:r>
          </a:p>
          <a:p>
            <a:pPr>
              <a:buFont typeface="Arial" panose="020B0604020202020204" pitchFamily="34" charset="0"/>
              <a:buChar char="•"/>
            </a:pPr>
            <a:r>
              <a:rPr lang="en-US" sz="1600" dirty="0">
                <a:solidFill>
                  <a:schemeClr val="tx1"/>
                </a:solidFill>
              </a:rPr>
              <a:t>CEPT – ECC </a:t>
            </a:r>
            <a:r>
              <a:rPr lang="en-US" altLang="en-US" sz="1600" b="0" dirty="0">
                <a:hlinkClick r:id="rId4"/>
              </a:rPr>
              <a:t>&lt;SE45&gt;</a:t>
            </a:r>
            <a:r>
              <a:rPr lang="en-US" altLang="en-US" sz="1600" b="0" dirty="0"/>
              <a:t> </a:t>
            </a:r>
            <a:r>
              <a:rPr lang="en-US" altLang="en-US" sz="1600" dirty="0"/>
              <a:t>next meeting  </a:t>
            </a:r>
            <a:r>
              <a:rPr lang="en-US" sz="1600" dirty="0"/>
              <a:t>#11, 14-29Apr20, online only  </a:t>
            </a:r>
            <a:r>
              <a:rPr lang="en-US" sz="1600" dirty="0">
                <a:sym typeface="Wingdings" panose="05000000000000000000" pitchFamily="2" charset="2"/>
              </a:rPr>
              <a:t> this week.</a:t>
            </a:r>
            <a:endParaRPr lang="en-US" sz="1600" dirty="0"/>
          </a:p>
          <a:p>
            <a:pPr lvl="1">
              <a:buFont typeface="Arial" panose="020B0604020202020204" pitchFamily="34" charset="0"/>
              <a:buChar char="•"/>
            </a:pPr>
            <a:r>
              <a:rPr lang="en-US" sz="1600" dirty="0"/>
              <a:t>By the 2</a:t>
            </a:r>
            <a:r>
              <a:rPr lang="en-US" sz="1600" baseline="30000" dirty="0"/>
              <a:t>nd</a:t>
            </a:r>
            <a:r>
              <a:rPr lang="en-US" sz="1600" dirty="0"/>
              <a:t> day, could tell will need more time to get through the comments.  </a:t>
            </a:r>
          </a:p>
          <a:p>
            <a:pPr lvl="2">
              <a:buFont typeface="Arial" panose="020B0604020202020204" pitchFamily="34" charset="0"/>
              <a:buChar char="•"/>
            </a:pPr>
            <a:r>
              <a:rPr lang="en-US" sz="1600" dirty="0"/>
              <a:t>Not making very good progress.  Adding more calls. </a:t>
            </a:r>
            <a:endParaRPr lang="en-US" sz="1200" dirty="0"/>
          </a:p>
          <a:p>
            <a:pPr marL="1657350" lvl="3" indent="-285750">
              <a:spcBef>
                <a:spcPts val="0"/>
              </a:spcBef>
              <a:buFont typeface="Arial" panose="020B0604020202020204" pitchFamily="34" charset="0"/>
              <a:buChar char="•"/>
            </a:pPr>
            <a:r>
              <a:rPr lang="en-US" sz="1400" dirty="0"/>
              <a:t>Fri April 17 11:00-15:00, </a:t>
            </a:r>
          </a:p>
          <a:p>
            <a:pPr marL="1657350" lvl="3" indent="-285750">
              <a:spcBef>
                <a:spcPts val="0"/>
              </a:spcBef>
              <a:buFont typeface="Arial" panose="020B0604020202020204" pitchFamily="34" charset="0"/>
              <a:buChar char="•"/>
            </a:pPr>
            <a:r>
              <a:rPr lang="en-US" sz="1400" dirty="0"/>
              <a:t>Fri Apr 24 13:30-18:30, </a:t>
            </a:r>
          </a:p>
          <a:p>
            <a:pPr marL="1657350" lvl="3" indent="-285750">
              <a:spcBef>
                <a:spcPts val="0"/>
              </a:spcBef>
              <a:buFont typeface="Arial" panose="020B0604020202020204" pitchFamily="34" charset="0"/>
              <a:buChar char="•"/>
            </a:pPr>
            <a:r>
              <a:rPr lang="en-US" sz="1400" dirty="0"/>
              <a:t>27-29 April 13:30-18:30 </a:t>
            </a:r>
          </a:p>
          <a:p>
            <a:pPr lvl="1">
              <a:buFont typeface="Arial" panose="020B0604020202020204" pitchFamily="34" charset="0"/>
              <a:buChar char="•"/>
            </a:pPr>
            <a:r>
              <a:rPr lang="en-US" sz="1600" dirty="0"/>
              <a:t>France and Sweden submitted studies during public comments then 3 more came later. </a:t>
            </a:r>
          </a:p>
          <a:p>
            <a:pPr lvl="2">
              <a:buFont typeface="Arial" panose="020B0604020202020204" pitchFamily="34" charset="0"/>
              <a:buChar char="•"/>
            </a:pPr>
            <a:r>
              <a:rPr lang="en-US" sz="1400" dirty="0"/>
              <a:t>Sweden asked for support for their position, and only 1 of 33 supported.</a:t>
            </a:r>
          </a:p>
          <a:p>
            <a:pPr lvl="2">
              <a:buFont typeface="Arial" panose="020B0604020202020204" pitchFamily="34" charset="0"/>
              <a:buChar char="•"/>
            </a:pPr>
            <a:r>
              <a:rPr lang="en-US" sz="1400" dirty="0"/>
              <a:t>Sounded like many points were not on ‘on topic’ to Draft Report 316, </a:t>
            </a:r>
            <a:r>
              <a:rPr lang="en-US" sz="1400" u="sng" dirty="0">
                <a:hlinkClick r:id="rId5"/>
              </a:rPr>
              <a:t>TEMP001R1</a:t>
            </a:r>
            <a:endParaRPr lang="en-US" sz="1400" dirty="0"/>
          </a:p>
          <a:p>
            <a:pPr lvl="2">
              <a:buFont typeface="Arial" panose="020B0604020202020204" pitchFamily="34" charset="0"/>
              <a:buChar char="•"/>
            </a:pPr>
            <a:r>
              <a:rPr lang="en-US" sz="1400" dirty="0"/>
              <a:t>If this continues, reports may not get out needed at WGSE’s next meeting,</a:t>
            </a:r>
          </a:p>
          <a:p>
            <a:pPr>
              <a:spcBef>
                <a:spcPts val="0"/>
              </a:spcBef>
              <a:buFont typeface="Arial" panose="020B0604020202020204" pitchFamily="34" charset="0"/>
              <a:buChar char="•"/>
            </a:pPr>
            <a:r>
              <a:rPr lang="en-US" sz="1400" dirty="0">
                <a:solidFill>
                  <a:schemeClr val="tx1"/>
                </a:solidFill>
              </a:rPr>
              <a:t>CEPT – ECC </a:t>
            </a:r>
            <a:r>
              <a:rPr lang="en-US" altLang="en-US" sz="1400" b="0" dirty="0">
                <a:hlinkClick r:id="rId6"/>
              </a:rPr>
              <a:t>&lt;WGFM&gt;</a:t>
            </a:r>
            <a:r>
              <a:rPr lang="en-US" altLang="en-US" sz="1400" b="0" dirty="0"/>
              <a:t> </a:t>
            </a:r>
            <a:r>
              <a:rPr lang="en-US" altLang="en-US" sz="1400" dirty="0"/>
              <a:t>next meeting #96, 08-12June20,  Brussels</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meeting #10, 12-14May20, online only</a:t>
            </a:r>
            <a:endParaRPr lang="en-US" sz="1400" dirty="0"/>
          </a:p>
          <a:p>
            <a:pPr lvl="1">
              <a:buFont typeface="Arial" panose="020B0604020202020204" pitchFamily="34" charset="0"/>
              <a:buChar char="•"/>
            </a:pPr>
            <a:r>
              <a:rPr lang="en-US" sz="1400" dirty="0"/>
              <a:t>Administration  working  on OOBE limits at 5935MHz, one decision last night,  another due tonight.  </a:t>
            </a:r>
          </a:p>
          <a:p>
            <a:pPr lvl="1">
              <a:buFont typeface="Arial" panose="020B0604020202020204" pitchFamily="34" charset="0"/>
              <a:buChar char="•"/>
            </a:pPr>
            <a:r>
              <a:rPr lang="en-US" sz="1400" dirty="0"/>
              <a:t>Next steps in tomorrow’s call (17</a:t>
            </a:r>
            <a:r>
              <a:rPr lang="en-US" sz="1400" baseline="30000" dirty="0"/>
              <a:t>th</a:t>
            </a:r>
            <a:r>
              <a:rPr lang="en-US" sz="1400" dirty="0"/>
              <a:t>), includes other countries and protection processes in 6 GHz band. </a:t>
            </a:r>
          </a:p>
          <a:p>
            <a:pPr lvl="1">
              <a:buFont typeface="Arial" panose="020B0604020202020204" pitchFamily="34" charset="0"/>
              <a:buChar char="•"/>
            </a:pPr>
            <a:r>
              <a:rPr lang="en-US" sz="1400" dirty="0"/>
              <a:t>Docs: </a:t>
            </a:r>
            <a:endParaRPr lang="en-US" sz="1400" u="sng" dirty="0">
              <a:hlinkClick r:id="rId8"/>
            </a:endParaRPr>
          </a:p>
          <a:p>
            <a:pPr lvl="1">
              <a:buFont typeface="Arial" panose="020B0604020202020204" pitchFamily="34" charset="0"/>
              <a:buChar char="•"/>
            </a:pPr>
            <a:r>
              <a:rPr lang="en-US" sz="1400" u="sng" dirty="0">
                <a:hlinkClick r:id="rId8"/>
              </a:rPr>
              <a:t>FM57(20)013</a:t>
            </a:r>
            <a:r>
              <a:rPr lang="en-US" sz="1400" dirty="0"/>
              <a:t>	CEPT Administration agreement on OOB levels FM57 Chair</a:t>
            </a:r>
          </a:p>
          <a:p>
            <a:pPr lvl="1">
              <a:buFont typeface="Arial" panose="020B0604020202020204" pitchFamily="34" charset="0"/>
              <a:buChar char="•"/>
            </a:pPr>
            <a:r>
              <a:rPr lang="en-US" sz="1400" u="sng" dirty="0">
                <a:hlinkClick r:id="rId9"/>
              </a:rPr>
              <a:t>FM57(20)015</a:t>
            </a:r>
            <a:r>
              <a:rPr lang="en-US" sz="1400" dirty="0"/>
              <a:t>	Protection of CBTC below 5935 MHz from RLAN above 5945 MHz SNCF, RATP, STIB, ALSTOM, SIEMENS</a:t>
            </a:r>
          </a:p>
          <a:p>
            <a:pPr lvl="1">
              <a:buFont typeface="Arial" panose="020B0604020202020204" pitchFamily="34" charset="0"/>
              <a:buChar char="•"/>
            </a:pPr>
            <a:r>
              <a:rPr lang="en-US" sz="1400" u="sng" dirty="0">
                <a:hlinkClick r:id="rId10"/>
              </a:rPr>
              <a:t>FM57(20)014</a:t>
            </a:r>
            <a:r>
              <a:rPr lang="en-US" sz="1400" dirty="0"/>
              <a:t>	Information on the FCC process - Role of </a:t>
            </a:r>
            <a:r>
              <a:rPr lang="en-US" sz="1400" dirty="0" err="1"/>
              <a:t>WinnForum</a:t>
            </a:r>
            <a:r>
              <a:rPr lang="en-US" sz="1400" dirty="0"/>
              <a:t> Nokia</a:t>
            </a:r>
          </a:p>
          <a:p>
            <a:pPr lvl="1">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05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1200" dirty="0"/>
              <a:t>will discuss next week</a:t>
            </a:r>
          </a:p>
        </p:txBody>
      </p:sp>
      <p:sp>
        <p:nvSpPr>
          <p:cNvPr id="3" name="Content Placeholder 2"/>
          <p:cNvSpPr>
            <a:spLocks noGrp="1"/>
          </p:cNvSpPr>
          <p:nvPr>
            <p:ph idx="1"/>
          </p:nvPr>
        </p:nvSpPr>
        <p:spPr>
          <a:xfrm>
            <a:off x="727841" y="1169936"/>
            <a:ext cx="8353245" cy="5305477"/>
          </a:xfrm>
        </p:spPr>
        <p:txBody>
          <a:bodyPr/>
          <a:lstStyle/>
          <a:p>
            <a:pPr>
              <a:buFont typeface="Arial" panose="020B0604020202020204" pitchFamily="34" charset="0"/>
              <a:buChar char="•"/>
            </a:pPr>
            <a:r>
              <a:rPr lang="en-US" sz="1800" dirty="0">
                <a:solidFill>
                  <a:schemeClr val="tx1"/>
                </a:solidFill>
              </a:rPr>
              <a:t>Nothing to share today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 </a:t>
            </a:r>
          </a:p>
          <a:p>
            <a:pPr>
              <a:spcBef>
                <a:spcPts val="0"/>
              </a:spcBef>
              <a:buFont typeface="Arial" panose="020B0604020202020204" pitchFamily="34" charset="0"/>
              <a:buChar char="•"/>
            </a:pPr>
            <a:endParaRPr lang="en-US" sz="1600" b="0" dirty="0"/>
          </a:p>
          <a:p>
            <a:pPr>
              <a:spcBef>
                <a:spcPts val="0"/>
              </a:spcBef>
              <a:buFont typeface="Arial" panose="020B0604020202020204" pitchFamily="34" charset="0"/>
              <a:buChar char="•"/>
            </a:pPr>
            <a:endParaRPr lang="en-US" sz="1600" b="0" dirty="0"/>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3"/>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4"/>
              </a:rPr>
              <a:t>https://cept.org/ecc/groups/ecc/cpg/page/weekly-report-from-wrc-19</a:t>
            </a:r>
            <a:r>
              <a:rPr lang="en-US" sz="1200" u="sng" dirty="0">
                <a:hlinkClick r:id="rId5"/>
              </a:rPr>
              <a:t>/</a:t>
            </a:r>
            <a:r>
              <a:rPr lang="en-US" sz="1200" dirty="0"/>
              <a:t> </a:t>
            </a:r>
          </a:p>
          <a:p>
            <a:pPr lvl="1">
              <a:spcBef>
                <a:spcPts val="0"/>
              </a:spcBef>
              <a:buFont typeface="Arial" panose="020B0604020202020204" pitchFamily="34" charset="0"/>
              <a:buChar char="•"/>
            </a:pPr>
            <a:r>
              <a:rPr lang="en-US" sz="1200" u="sng" dirty="0">
                <a:hlinkClick r:id="rId6"/>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7"/>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8"/>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8"/>
              </a:rPr>
              <a:t>&lt;19-0152&gt;</a:t>
            </a:r>
            <a:r>
              <a:rPr lang="en-US" sz="1600" b="0" dirty="0"/>
              <a:t>,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FCC NPRM on 5.9 GHz reply comments</a:t>
            </a:r>
            <a:r>
              <a:rPr lang="en-US" altLang="en-US" sz="1200" dirty="0"/>
              <a:t>-1</a:t>
            </a:r>
            <a:endParaRPr lang="en-US" sz="2400" dirty="0"/>
          </a:p>
        </p:txBody>
      </p:sp>
      <p:sp>
        <p:nvSpPr>
          <p:cNvPr id="3" name="Content Placeholder 2"/>
          <p:cNvSpPr>
            <a:spLocks noGrp="1"/>
          </p:cNvSpPr>
          <p:nvPr>
            <p:ph idx="1"/>
          </p:nvPr>
        </p:nvSpPr>
        <p:spPr>
          <a:xfrm>
            <a:off x="666562" y="962891"/>
            <a:ext cx="84774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spcBef>
                <a:spcPts val="0"/>
              </a:spcBef>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400" u="sng" dirty="0">
                <a:hlinkClick r:id="rId4"/>
              </a:rPr>
              <a:t>https://www.federalregister.gov/documents/2020/02/06/2020-02086/use-of-the-5850-5925-ghz-band</a:t>
            </a:r>
            <a:endParaRPr lang="en-US" sz="1400" b="1" u="sng" dirty="0"/>
          </a:p>
          <a:p>
            <a:pPr>
              <a:buFont typeface="Arial" panose="020B0604020202020204" pitchFamily="34" charset="0"/>
              <a:buChar char="•"/>
            </a:pPr>
            <a:r>
              <a:rPr lang="en-US" sz="1800" dirty="0"/>
              <a:t>Proceeding 19-138:</a:t>
            </a:r>
          </a:p>
          <a:p>
            <a:pPr lvl="1">
              <a:spcBef>
                <a:spcPts val="0"/>
              </a:spcBef>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now </a:t>
            </a:r>
            <a:r>
              <a:rPr lang="en-US" sz="1800" b="1" dirty="0">
                <a:solidFill>
                  <a:schemeClr val="tx1"/>
                </a:solidFill>
              </a:rPr>
              <a:t>due Monday </a:t>
            </a:r>
            <a:r>
              <a:rPr lang="en-US" sz="1800" dirty="0">
                <a:solidFill>
                  <a:schemeClr val="tx1"/>
                </a:solidFill>
              </a:rPr>
              <a:t>27</a:t>
            </a:r>
            <a:r>
              <a:rPr lang="en-US" sz="1800" b="1" dirty="0">
                <a:solidFill>
                  <a:schemeClr val="tx1"/>
                </a:solidFill>
              </a:rPr>
              <a:t> April</a:t>
            </a:r>
            <a:endParaRPr lang="en-US" sz="1800" dirty="0">
              <a:solidFill>
                <a:schemeClr val="tx1"/>
              </a:solidFill>
            </a:endParaRPr>
          </a:p>
          <a:p>
            <a:pPr marL="400050">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1800" dirty="0">
                <a:solidFill>
                  <a:schemeClr val="tx1"/>
                </a:solidFill>
              </a:rPr>
              <a:t>Status of LMSC(EC) ballot:  Started Early Close on the 10th to finish on 20</a:t>
            </a:r>
            <a:r>
              <a:rPr lang="en-US" sz="1800" baseline="30000" dirty="0">
                <a:solidFill>
                  <a:schemeClr val="tx1"/>
                </a:solidFill>
              </a:rPr>
              <a:t>th</a:t>
            </a:r>
            <a:r>
              <a:rPr lang="en-US" sz="1800" dirty="0">
                <a:solidFill>
                  <a:schemeClr val="tx1"/>
                </a:solidFill>
              </a:rPr>
              <a:t>. </a:t>
            </a:r>
          </a:p>
          <a:p>
            <a:pPr marL="800100" lvl="1">
              <a:buFont typeface="Arial" panose="020B0604020202020204" pitchFamily="34" charset="0"/>
              <a:buChar char="•"/>
            </a:pPr>
            <a:r>
              <a:rPr lang="en-US" sz="1800" dirty="0">
                <a:solidFill>
                  <a:schemeClr val="tx1"/>
                </a:solidFill>
              </a:rPr>
              <a:t>2 responses to date, will remind the EC again.  </a:t>
            </a:r>
          </a:p>
          <a:p>
            <a:pPr marL="800100" lvl="1">
              <a:buFont typeface="Arial" panose="020B0604020202020204" pitchFamily="34" charset="0"/>
              <a:buChar char="•"/>
            </a:pPr>
            <a:r>
              <a:rPr lang="en-US" sz="1400" dirty="0">
                <a:solidFill>
                  <a:schemeClr val="tx1"/>
                </a:solidFill>
              </a:rPr>
              <a:t>  </a:t>
            </a:r>
          </a:p>
          <a:p>
            <a:pPr marL="400050">
              <a:buFont typeface="Arial" panose="020B0604020202020204" pitchFamily="34" charset="0"/>
              <a:buChar char="•"/>
            </a:pPr>
            <a:endParaRPr lang="en-US" sz="10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179777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solidFill>
                  <a:schemeClr val="tx1"/>
                </a:solidFill>
              </a:rPr>
              <a:t>ITU-R M.1450/M.1801 updates – </a:t>
            </a:r>
            <a:endParaRPr lang="en-US" sz="2400" dirty="0">
              <a:highlight>
                <a:srgbClr val="FFFF00"/>
              </a:highlight>
            </a:endParaRPr>
          </a:p>
        </p:txBody>
      </p:sp>
      <p:sp>
        <p:nvSpPr>
          <p:cNvPr id="3" name="Content Placeholder 2"/>
          <p:cNvSpPr>
            <a:spLocks noGrp="1"/>
          </p:cNvSpPr>
          <p:nvPr>
            <p:ph idx="1"/>
          </p:nvPr>
        </p:nvSpPr>
        <p:spPr>
          <a:xfrm>
            <a:off x="704640" y="861570"/>
            <a:ext cx="8401238" cy="5512522"/>
          </a:xfrm>
        </p:spPr>
        <p:txBody>
          <a:bodyPr/>
          <a:lstStyle/>
          <a:p>
            <a:pPr>
              <a:spcBef>
                <a:spcPts val="0"/>
              </a:spcBef>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1800" dirty="0">
                <a:solidFill>
                  <a:schemeClr val="tx1"/>
                </a:solidFill>
              </a:rPr>
              <a:t>From 802.11 ad hoc,  ITU-R M.1450/M.1801 updates</a:t>
            </a:r>
          </a:p>
          <a:p>
            <a:pPr lvl="1">
              <a:spcBef>
                <a:spcPts val="0"/>
              </a:spcBef>
              <a:buFont typeface="Arial" panose="020B0604020202020204" pitchFamily="34" charset="0"/>
              <a:buChar char="•"/>
            </a:pPr>
            <a:r>
              <a:rPr lang="en-US" sz="1600" dirty="0">
                <a:solidFill>
                  <a:schemeClr val="tx1"/>
                </a:solidFill>
              </a:rPr>
              <a:t>Latest drafts now on .18 mentor: </a:t>
            </a:r>
          </a:p>
          <a:p>
            <a:pPr lvl="1">
              <a:spcBef>
                <a:spcPts val="0"/>
              </a:spcBef>
              <a:buFont typeface="Arial" panose="020B0604020202020204" pitchFamily="34" charset="0"/>
              <a:buChar char="•"/>
            </a:pPr>
            <a:r>
              <a:rPr lang="en-US" sz="1200" dirty="0">
                <a:hlinkClick r:id="rId3"/>
              </a:rPr>
              <a:t>https://mentor.ieee.org/802.18/dcn/20/18-20-</a:t>
            </a:r>
            <a:r>
              <a:rPr lang="en-US" sz="1200" dirty="0">
                <a:highlight>
                  <a:srgbClr val="FFFF00"/>
                </a:highlight>
                <a:hlinkClick r:id="rId3"/>
              </a:rPr>
              <a:t>0061-00</a:t>
            </a:r>
            <a:r>
              <a:rPr lang="en-US" sz="1200" dirty="0">
                <a:hlinkClick r:id="rId3"/>
              </a:rPr>
              <a:t>-0000-itu-ahg-recommended-edits-to-m-1450-5.docx</a:t>
            </a:r>
            <a:r>
              <a:rPr lang="en-US" sz="1200" dirty="0"/>
              <a:t> </a:t>
            </a:r>
          </a:p>
          <a:p>
            <a:pPr lvl="1">
              <a:spcBef>
                <a:spcPts val="0"/>
              </a:spcBef>
              <a:buFont typeface="Arial" panose="020B0604020202020204" pitchFamily="34" charset="0"/>
              <a:buChar char="•"/>
            </a:pPr>
            <a:r>
              <a:rPr lang="en-US" sz="1200" dirty="0">
                <a:hlinkClick r:id="rId4"/>
              </a:rPr>
              <a:t>https://mentor.ieee.org/802.18/dcn/20/18-20-</a:t>
            </a:r>
            <a:r>
              <a:rPr lang="en-US" sz="1200" dirty="0">
                <a:highlight>
                  <a:srgbClr val="FFFF00"/>
                </a:highlight>
                <a:hlinkClick r:id="rId4"/>
              </a:rPr>
              <a:t>0060-00</a:t>
            </a:r>
            <a:r>
              <a:rPr lang="en-US" sz="1200" dirty="0">
                <a:hlinkClick r:id="rId4"/>
              </a:rPr>
              <a:t>-0000-itu-ahg-recommended-edits-to-m-1801-2.docx  </a:t>
            </a:r>
            <a:endParaRPr lang="en-US" sz="1200" dirty="0">
              <a:solidFill>
                <a:schemeClr val="tx1"/>
              </a:solidFill>
            </a:endParaRPr>
          </a:p>
          <a:p>
            <a:pPr lvl="4">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Schedule conflict today (16</a:t>
            </a:r>
            <a:r>
              <a:rPr lang="en-US" sz="1800" baseline="30000" dirty="0">
                <a:solidFill>
                  <a:schemeClr val="tx1"/>
                </a:solidFill>
              </a:rPr>
              <a:t>th</a:t>
            </a:r>
            <a:r>
              <a:rPr lang="en-US" sz="1800" dirty="0">
                <a:solidFill>
                  <a:schemeClr val="tx1"/>
                </a:solidFill>
              </a:rPr>
              <a:t>) for author, move detailed review to next week (23</a:t>
            </a:r>
            <a:r>
              <a:rPr lang="en-US" sz="1800" baseline="30000" dirty="0">
                <a:solidFill>
                  <a:schemeClr val="tx1"/>
                </a:solidFill>
              </a:rPr>
              <a:t>rd</a:t>
            </a: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Met with key people 25Mar20,  Current plan:</a:t>
            </a:r>
          </a:p>
          <a:p>
            <a:pPr lvl="1">
              <a:spcBef>
                <a:spcPts val="0"/>
              </a:spcBef>
              <a:buFont typeface="Arial" panose="020B0604020202020204" pitchFamily="34" charset="0"/>
              <a:buChar char="•"/>
            </a:pPr>
            <a:r>
              <a:rPr lang="en-US" sz="1600" b="0" dirty="0"/>
              <a:t>Submission of 802.11 ITU AHG recommendations to 802.11 &amp; </a:t>
            </a:r>
            <a:r>
              <a:rPr lang="en-US" sz="1600" dirty="0"/>
              <a:t>.</a:t>
            </a:r>
            <a:r>
              <a:rPr lang="en-US" sz="1600" b="0" dirty="0"/>
              <a:t>18 after 30Mar meeting</a:t>
            </a:r>
          </a:p>
          <a:p>
            <a:pPr lvl="1">
              <a:spcBef>
                <a:spcPts val="0"/>
              </a:spcBef>
              <a:buFont typeface="Arial" panose="020B0604020202020204" pitchFamily="34" charset="0"/>
              <a:buChar char="•"/>
            </a:pPr>
            <a:r>
              <a:rPr lang="en-US" sz="1600" b="0" dirty="0"/>
              <a:t>Presenting to 802.18 in detail after 30Mar. </a:t>
            </a:r>
          </a:p>
          <a:p>
            <a:pPr lvl="1">
              <a:spcBef>
                <a:spcPts val="0"/>
              </a:spcBef>
              <a:buFont typeface="Arial" panose="020B0604020202020204" pitchFamily="34" charset="0"/>
              <a:buChar char="•"/>
            </a:pPr>
            <a:r>
              <a:rPr lang="en-US" sz="1600" b="0" dirty="0"/>
              <a:t>802.18 to ask for EC Approval for submission to WP 5A</a:t>
            </a:r>
          </a:p>
          <a:p>
            <a:pPr lvl="2">
              <a:spcBef>
                <a:spcPts val="0"/>
              </a:spcBef>
              <a:buFont typeface="Arial" panose="020B0604020202020204" pitchFamily="34" charset="0"/>
              <a:buChar char="•"/>
            </a:pPr>
            <a:r>
              <a:rPr lang="en-US" sz="1400" b="0" dirty="0"/>
              <a:t>Approve in .18 in May, at latest.</a:t>
            </a:r>
          </a:p>
          <a:p>
            <a:pPr lvl="2">
              <a:spcBef>
                <a:spcPts val="0"/>
              </a:spcBef>
              <a:buFont typeface="Arial" panose="020B0604020202020204" pitchFamily="34" charset="0"/>
              <a:buChar char="•"/>
            </a:pPr>
            <a:r>
              <a:rPr lang="en-US" sz="1400" dirty="0"/>
              <a:t>Goal is 02</a:t>
            </a:r>
            <a:r>
              <a:rPr lang="en-US" sz="1400" b="0" dirty="0"/>
              <a:t>Jun20 EC meeting for IEEE 802 approval</a:t>
            </a:r>
          </a:p>
          <a:p>
            <a:pPr lvl="1">
              <a:spcBef>
                <a:spcPts val="0"/>
              </a:spcBef>
              <a:buFont typeface="Arial" panose="020B0604020202020204" pitchFamily="34" charset="0"/>
              <a:buChar char="•"/>
            </a:pPr>
            <a:r>
              <a:rPr lang="en-US" sz="1600" b="0" dirty="0"/>
              <a:t>Working Party 5A Meeting (DELAYED), now meeting dates are: 20-30 July 2020</a:t>
            </a:r>
          </a:p>
          <a:p>
            <a:pPr lvl="1">
              <a:spcBef>
                <a:spcPts val="0"/>
              </a:spcBef>
              <a:buFont typeface="Arial" panose="020B0604020202020204" pitchFamily="34" charset="0"/>
              <a:buChar char="•"/>
            </a:pPr>
            <a:r>
              <a:rPr lang="en-US" sz="1600" b="0" dirty="0"/>
              <a:t>Deadline for contributions16:00 hours UTC: Monday, 13 July 2020</a:t>
            </a:r>
          </a:p>
          <a:p>
            <a:pPr lvl="2">
              <a:spcBef>
                <a:spcPts val="0"/>
              </a:spcBef>
              <a:buFont typeface="Arial" panose="020B0604020202020204" pitchFamily="34" charset="0"/>
              <a:buChar char="•"/>
            </a:pPr>
            <a:r>
              <a:rPr lang="en-US" sz="1400" dirty="0"/>
              <a:t>Plan to have ITU liaison upload to ITU-R WP5A, 1</a:t>
            </a:r>
            <a:r>
              <a:rPr lang="en-US" sz="1400" baseline="30000" dirty="0"/>
              <a:t>st</a:t>
            </a:r>
            <a:r>
              <a:rPr lang="en-US" sz="1400" dirty="0"/>
              <a:t> week of July </a:t>
            </a:r>
            <a:endParaRPr lang="en-US" sz="1400" b="0" dirty="0"/>
          </a:p>
          <a:p>
            <a:pPr lvl="1">
              <a:spcBef>
                <a:spcPts val="0"/>
              </a:spcBef>
              <a:buFont typeface="Arial" panose="020B0604020202020204" pitchFamily="34" charset="0"/>
              <a:buChar char="•"/>
            </a:pPr>
            <a:endParaRPr lang="en-US" sz="1600" b="0" dirty="0"/>
          </a:p>
          <a:p>
            <a:pPr lvl="1">
              <a:spcBef>
                <a:spcPts val="0"/>
              </a:spcBef>
              <a:buFont typeface="Arial" panose="020B0604020202020204" pitchFamily="34" charset="0"/>
              <a:buChar char="•"/>
            </a:pPr>
            <a:r>
              <a:rPr lang="en-US" sz="1600" b="0" dirty="0"/>
              <a:t>802.11 ITU AHG Monitoring WP5A after July 2020 for any needed contributions going forward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49203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M.1450 &amp; M.1801 submissions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400" u="sng" dirty="0"/>
              <a:t>Motion:</a:t>
            </a:r>
            <a:r>
              <a:rPr lang="en-US" sz="1400" dirty="0"/>
              <a:t> </a:t>
            </a:r>
            <a:r>
              <a:rPr lang="en-US" sz="1400" b="0" dirty="0"/>
              <a:t>Move to approve documents </a:t>
            </a:r>
            <a:r>
              <a:rPr lang="en-US" sz="1400" b="0" dirty="0">
                <a:hlinkClick r:id="rId3"/>
              </a:rPr>
              <a:t>https://mentor.ieee.org/802.18/dcn/20/18-20-</a:t>
            </a:r>
            <a:r>
              <a:rPr lang="en-US" sz="1400" b="0" dirty="0">
                <a:highlight>
                  <a:srgbClr val="FFFF00"/>
                </a:highlight>
                <a:hlinkClick r:id="rId3"/>
              </a:rPr>
              <a:t>0061-00</a:t>
            </a:r>
            <a:r>
              <a:rPr lang="en-US" sz="1400" b="0" dirty="0">
                <a:hlinkClick r:id="rId3"/>
              </a:rPr>
              <a:t>-0000-itu-ahg-recommended-edits-to-m-1450-5.docx</a:t>
            </a:r>
            <a:r>
              <a:rPr lang="en-US" sz="1400" b="0" dirty="0"/>
              <a:t> and </a:t>
            </a:r>
            <a:r>
              <a:rPr lang="en-US" sz="1400" b="0" dirty="0">
                <a:hlinkClick r:id="rId4"/>
              </a:rPr>
              <a:t>https://mentor.ieee.org/802.18/dcn/20/18-20-</a:t>
            </a:r>
            <a:r>
              <a:rPr lang="en-US" sz="1400" b="0" dirty="0">
                <a:highlight>
                  <a:srgbClr val="FFFF00"/>
                </a:highlight>
                <a:hlinkClick r:id="rId4"/>
              </a:rPr>
              <a:t>0060-00-</a:t>
            </a:r>
            <a:r>
              <a:rPr lang="en-US" sz="1400" b="0" dirty="0">
                <a:hlinkClick r:id="rId4"/>
              </a:rPr>
              <a:t>0000-itu-ahg-recommended-edits-to-m-1801-2.docx</a:t>
            </a:r>
            <a:r>
              <a:rPr lang="en-US" sz="1400" b="0" dirty="0"/>
              <a:t>   for ITU-R M.1450 and M.1801 updates, respectively. </a:t>
            </a:r>
            <a:r>
              <a:rPr lang="en-GB" sz="1400" b="0" dirty="0">
                <a:solidFill>
                  <a:schemeClr val="tx1"/>
                </a:solidFill>
              </a:rPr>
              <a:t>For review and approval by the EC for submission to ITU-R WP5A via ITU-R Liaison before 2 weeks before ITU-R WP5A next meeting. The Chair of 802.18 is authorized to make editorial changes as necessary.</a:t>
            </a:r>
            <a:endParaRPr lang="en-US" altLang="en-US" sz="1400" dirty="0">
              <a:solidFill>
                <a:schemeClr val="tx1"/>
              </a:solidFill>
            </a:endParaRPr>
          </a:p>
          <a:p>
            <a:r>
              <a:rPr lang="en-US" altLang="en-US" sz="1400" dirty="0"/>
              <a:t>		</a:t>
            </a:r>
            <a:r>
              <a:rPr lang="en-US" altLang="en-US" sz="1200" dirty="0"/>
              <a:t>Moved by:  	 	</a:t>
            </a:r>
          </a:p>
          <a:p>
            <a:pPr lvl="1"/>
            <a:r>
              <a:rPr lang="en-US" altLang="en-US" sz="1200" b="1" dirty="0"/>
              <a:t>Seconded by:  	 </a:t>
            </a:r>
          </a:p>
          <a:p>
            <a:pPr lvl="1"/>
            <a:r>
              <a:rPr lang="en-US" altLang="en-US" sz="1200" b="1" dirty="0"/>
              <a:t>Discussion?	none</a:t>
            </a:r>
          </a:p>
          <a:p>
            <a:pPr lvl="1"/>
            <a:r>
              <a:rPr lang="en-US" altLang="en-US" sz="1200" b="1" dirty="0">
                <a:solidFill>
                  <a:schemeClr val="tx1"/>
                </a:solidFill>
              </a:rPr>
              <a:t>Vote:  		___Y   /  ___N   /  ___A </a:t>
            </a:r>
          </a:p>
          <a:p>
            <a:pPr lvl="1"/>
            <a:endParaRPr lang="en-US" altLang="en-US" sz="1200" b="1" dirty="0">
              <a:solidFill>
                <a:schemeClr val="tx1"/>
              </a:solidFill>
            </a:endParaRPr>
          </a:p>
          <a:p>
            <a:pPr lvl="1"/>
            <a:r>
              <a:rPr lang="en-US" altLang="en-US" sz="1200" b="1" dirty="0">
                <a:solidFill>
                  <a:schemeClr val="tx1"/>
                </a:solidFill>
              </a:rPr>
              <a:t>Voters:   </a:t>
            </a:r>
          </a:p>
          <a:p>
            <a:pPr lvl="1"/>
            <a:r>
              <a:rPr lang="en-US" altLang="en-US" sz="1200" b="1" dirty="0">
                <a:solidFill>
                  <a:schemeClr val="tx1"/>
                </a:solidFill>
              </a:rPr>
              <a:t>Motion </a:t>
            </a:r>
            <a:r>
              <a:rPr lang="en-US" altLang="en-US" sz="1200" b="1" dirty="0">
                <a:solidFill>
                  <a:schemeClr val="bg1">
                    <a:lumMod val="75000"/>
                  </a:schemeClr>
                </a:solidFill>
              </a:rPr>
              <a:t>- Passes</a:t>
            </a:r>
          </a:p>
          <a:p>
            <a:pPr lvl="1"/>
            <a:r>
              <a:rPr lang="en-US" altLang="en-US" sz="12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14094174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r>
              <a:rPr lang="en-US" sz="1800" b="0" dirty="0"/>
              <a:t>CHAIRMAN PAI PROPOSES NEW RULES FOR THE 6 GHz BAND, UNLEASHING 1,200 MEGAHERTZ FOR UNLICENSED USE      </a:t>
            </a:r>
            <a:r>
              <a:rPr lang="en-US" sz="1400" dirty="0"/>
              <a:t>News Release: </a:t>
            </a:r>
            <a:r>
              <a:rPr lang="en-US" sz="1400" u="sng" dirty="0">
                <a:hlinkClick r:id="rId3"/>
              </a:rPr>
              <a:t>Docx</a:t>
            </a:r>
            <a:endParaRPr lang="en-US" sz="1400" dirty="0"/>
          </a:p>
          <a:p>
            <a:pPr lvl="1">
              <a:buFont typeface="Arial" panose="020B0604020202020204" pitchFamily="34" charset="0"/>
              <a:buChar char="•"/>
            </a:pPr>
            <a:r>
              <a:rPr lang="en-US" sz="1400" dirty="0"/>
              <a:t>If adopted, the draft Report and Order would authorize two different types of unlicensed operations: standard-power in 850-megahertz of the band and indoor low-power operations over the full 1,200-megahertz available in the 6 GHz band.  An automated frequency coordination system would prevent standard power access points from operating where they could cause interference to incumbent services.  </a:t>
            </a:r>
          </a:p>
          <a:p>
            <a:pPr lvl="1">
              <a:buFont typeface="Arial" panose="020B0604020202020204" pitchFamily="34" charset="0"/>
              <a:buChar char="•"/>
            </a:pPr>
            <a:r>
              <a:rPr lang="en-US" sz="1600" dirty="0"/>
              <a:t>Draft of R&amp;O </a:t>
            </a:r>
            <a:r>
              <a:rPr lang="en-US" sz="1600" b="1" u="sng" dirty="0"/>
              <a:t>and FNPRM</a:t>
            </a:r>
            <a:r>
              <a:rPr lang="en-US" sz="1600" u="sng" dirty="0"/>
              <a:t>;  Open Meeting and Mentor;   proceeding:   </a:t>
            </a:r>
            <a:endParaRPr lang="en-US" sz="1600" dirty="0"/>
          </a:p>
          <a:p>
            <a:pPr lvl="1">
              <a:spcBef>
                <a:spcPts val="0"/>
              </a:spcBef>
              <a:buFont typeface="Arial" panose="020B0604020202020204" pitchFamily="34" charset="0"/>
              <a:buChar char="•"/>
            </a:pPr>
            <a:r>
              <a:rPr lang="en-US" sz="1400" dirty="0">
                <a:hlinkClick r:id="rId4"/>
              </a:rPr>
              <a:t>https://www.fcc.gov/news-events/events/2020/04/april-2020-open-commission-meeting</a:t>
            </a:r>
            <a:endParaRPr lang="en-US" sz="1400" dirty="0"/>
          </a:p>
          <a:p>
            <a:pPr lvl="1">
              <a:spcBef>
                <a:spcPts val="0"/>
              </a:spcBef>
              <a:buFont typeface="Arial" panose="020B0604020202020204" pitchFamily="34" charset="0"/>
              <a:buChar char="•"/>
            </a:pPr>
            <a:r>
              <a:rPr lang="en-US" sz="1400" dirty="0">
                <a:hlinkClick r:id="rId5"/>
              </a:rPr>
              <a:t>https://mentor.ieee.org/802.18/dcn/20/18-20-0062-00-0000-fcc-draft-r-o-nprm-promoting-unlicensed-use-of-the-6ghz-band-et-18-295.pdf</a:t>
            </a:r>
            <a:r>
              <a:rPr lang="en-US" sz="1400" dirty="0"/>
              <a:t> </a:t>
            </a:r>
          </a:p>
          <a:p>
            <a:pPr lvl="1">
              <a:buFont typeface="Arial" panose="020B0604020202020204" pitchFamily="34" charset="0"/>
              <a:buChar char="•"/>
            </a:pPr>
            <a:r>
              <a:rPr lang="en-US" sz="1400" dirty="0">
                <a:hlinkClick r:id="rId6"/>
              </a:rPr>
              <a:t>https://www.fcc.gov/ecfs/search/filings?proceedings_name=18-295&amp;sort=date_disseminated,DESC</a:t>
            </a:r>
            <a:r>
              <a:rPr lang="en-US" sz="1400" dirty="0"/>
              <a:t> </a:t>
            </a:r>
          </a:p>
          <a:p>
            <a:pPr lvl="1">
              <a:buFont typeface="Arial" panose="020B0604020202020204" pitchFamily="34" charset="0"/>
              <a:buChar char="•"/>
            </a:pPr>
            <a:r>
              <a:rPr lang="en-US" sz="1600" dirty="0"/>
              <a:t>To be voted on in 23April20 Open Commission Meeting.    Sunrise starts tonight, the 16th.</a:t>
            </a:r>
          </a:p>
          <a:p>
            <a:pPr lvl="1">
              <a:buFont typeface="Arial" panose="020B0604020202020204" pitchFamily="34" charset="0"/>
              <a:buChar char="•"/>
            </a:pPr>
            <a:r>
              <a:rPr lang="en-US" sz="1600" dirty="0"/>
              <a:t>Ex </a:t>
            </a:r>
            <a:r>
              <a:rPr lang="en-US" sz="1600" dirty="0" err="1"/>
              <a:t>Partes</a:t>
            </a:r>
            <a:r>
              <a:rPr lang="en-US" sz="1600" dirty="0"/>
              <a:t> have been filed, one from RLAN, asked for 16 changes, among other parties. </a:t>
            </a:r>
          </a:p>
          <a:p>
            <a:pPr lvl="1">
              <a:buFont typeface="Arial" panose="020B0604020202020204" pitchFamily="34" charset="0"/>
              <a:buChar char="•"/>
            </a:pPr>
            <a:r>
              <a:rPr lang="en-US" sz="1600" dirty="0"/>
              <a:t>Filings in past week, R&amp;O and FNPRM: change words here and there, foot notes, etc.</a:t>
            </a:r>
          </a:p>
          <a:p>
            <a:pPr lvl="1">
              <a:buFont typeface="Arial" panose="020B0604020202020204" pitchFamily="34" charset="0"/>
              <a:buChar char="•"/>
            </a:pPr>
            <a:r>
              <a:rPr lang="en-US" sz="1600" dirty="0"/>
              <a:t>Some folks opposing the process and is this a valid R&amp;O:</a:t>
            </a:r>
          </a:p>
          <a:p>
            <a:pPr lvl="2">
              <a:buFont typeface="Arial" panose="020B0604020202020204" pitchFamily="34" charset="0"/>
              <a:buChar char="•"/>
            </a:pPr>
            <a:r>
              <a:rPr lang="en-US" sz="1400" dirty="0"/>
              <a:t>The FCC is the judge on harmful interference. A legal fact since 1934.  </a:t>
            </a:r>
          </a:p>
          <a:p>
            <a:pPr lvl="1">
              <a:buFont typeface="Arial" panose="020B0604020202020204" pitchFamily="34" charset="0"/>
              <a:buChar char="•"/>
            </a:pPr>
            <a:r>
              <a:rPr lang="en-US" sz="1600" dirty="0"/>
              <a:t>An FCC internal final call this afternoon (16</a:t>
            </a:r>
            <a:r>
              <a:rPr lang="en-US" sz="1600" baseline="30000" dirty="0"/>
              <a:t>th</a:t>
            </a:r>
            <a:r>
              <a:rPr lang="en-US" sz="1600" dirty="0"/>
              <a:t>), Chairman’s office to OET, then that is it.      </a:t>
            </a:r>
          </a:p>
          <a:p>
            <a:pPr lvl="1">
              <a:buFont typeface="Arial" panose="020B0604020202020204" pitchFamily="34" charset="0"/>
              <a:buChar char="•"/>
            </a:pPr>
            <a:r>
              <a:rPr lang="en-US" sz="1600" dirty="0"/>
              <a:t>Next week:  22</a:t>
            </a:r>
            <a:r>
              <a:rPr lang="en-US" sz="1600" baseline="30000" dirty="0"/>
              <a:t>nd </a:t>
            </a:r>
            <a:r>
              <a:rPr lang="en-US" sz="1600" dirty="0"/>
              <a:t> Commissioners vote;  23</a:t>
            </a:r>
            <a:r>
              <a:rPr lang="en-US" sz="1600" baseline="30000" dirty="0"/>
              <a:t>rd</a:t>
            </a:r>
            <a:r>
              <a:rPr lang="en-US" sz="1600" dirty="0"/>
              <a:t> Commission open meeting to announce outcome;   24</a:t>
            </a:r>
            <a:r>
              <a:rPr lang="en-US" sz="1600" baseline="30000" dirty="0"/>
              <a:t>th</a:t>
            </a:r>
            <a:r>
              <a:rPr lang="en-US" sz="1600" dirty="0"/>
              <a:t> , will see the vote on R&amp;O.  </a:t>
            </a:r>
          </a:p>
          <a:p>
            <a:pPr lvl="1">
              <a:buFont typeface="Arial" panose="020B0604020202020204" pitchFamily="34" charset="0"/>
              <a:buChar char="•"/>
            </a:pPr>
            <a:r>
              <a:rPr lang="en-US" sz="1600" dirty="0"/>
              <a:t> Then 24April, Friday, there is a 4 hour call on all this, with Chairman Pai speaking.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2000" dirty="0"/>
              <a:t>- FYI</a:t>
            </a:r>
            <a:endParaRPr lang="en-US" sz="2400" dirty="0"/>
          </a:p>
        </p:txBody>
      </p:sp>
      <p:sp>
        <p:nvSpPr>
          <p:cNvPr id="3" name="Content Placeholder 2"/>
          <p:cNvSpPr>
            <a:spLocks noGrp="1"/>
          </p:cNvSpPr>
          <p:nvPr>
            <p:ph idx="1"/>
          </p:nvPr>
        </p:nvSpPr>
        <p:spPr>
          <a:xfrm>
            <a:off x="666562" y="962891"/>
            <a:ext cx="8401238" cy="5512522"/>
          </a:xfrm>
        </p:spPr>
        <p:txBody>
          <a:bodyPr/>
          <a:lstStyle/>
          <a:p>
            <a:pPr lvl="1">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From 802.15.3d, ITU-R SM.2352 on THz communications updates, standing by  </a:t>
            </a:r>
          </a:p>
          <a:p>
            <a:pPr lvl="1">
              <a:buFont typeface="Arial" panose="020B0604020202020204" pitchFamily="34" charset="0"/>
              <a:buChar char="•"/>
            </a:pPr>
            <a:r>
              <a:rPr lang="en-US" sz="1600" dirty="0"/>
              <a:t>ITU-R WP1A 29May20 meeting is postponed until 24Nov20, no word if e-meeting, we are on standby.  Mentor: </a:t>
            </a:r>
            <a:r>
              <a:rPr lang="en-US" sz="1600" u="sng" dirty="0">
                <a:hlinkClick r:id="rId3"/>
              </a:rPr>
              <a:t>https://mentor.ieee.org/802.18/dcn/20/18-20-0052</a:t>
            </a:r>
            <a:endParaRPr lang="en-US" sz="16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85145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Start to Review 6GHz R&amp;O and FNPRM, if anything for IEEE802.</a:t>
            </a:r>
          </a:p>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ITU-R M.1450 &amp; M.1801 submissions from 802.11, inputs from anyone.</a:t>
            </a: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Annual Internet Report, 	</a:t>
            </a:r>
          </a:p>
          <a:p>
            <a:pPr marL="914400" lvl="2" indent="0">
              <a:spcBef>
                <a:spcPts val="0"/>
              </a:spcBef>
            </a:pPr>
            <a:r>
              <a:rPr lang="en-US" sz="1200" dirty="0">
                <a:hlinkClick r:id="rId2"/>
              </a:rPr>
              <a:t>https://www.cisco.com/c/en/us/solutions/executive-perspectives/annual-internet-report/air-highlights.html</a:t>
            </a:r>
            <a:endParaRPr lang="en-US" sz="1200" dirty="0"/>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u="sng" dirty="0"/>
          </a:p>
          <a:p>
            <a:pPr marL="91440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15 present, 12 voters.</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r>
              <a:rPr lang="en-US" sz="1800" dirty="0">
                <a:solidFill>
                  <a:schemeClr val="bg1">
                    <a:lumMod val="75000"/>
                  </a:schemeClr>
                </a:solidFill>
              </a:rPr>
              <a:t> </a:t>
            </a: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692608"/>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23Apr20–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1200" b="1" dirty="0"/>
          </a:p>
          <a:p>
            <a:pPr>
              <a:buFont typeface="Arial" panose="020B0604020202020204" pitchFamily="34" charset="0"/>
              <a:buChar char="•"/>
            </a:pPr>
            <a:r>
              <a:rPr lang="en-US" sz="1200" b="1" dirty="0"/>
              <a:t>Note: current call-in document, r14 is good through 07 May and is not on the IEEE new teleconference calendar.               </a:t>
            </a:r>
            <a:r>
              <a:rPr lang="en-US" sz="1200" b="0" u="sng" dirty="0">
                <a:hlinkClick r:id="rId3"/>
              </a:rPr>
              <a:t>http://ieee802.org/802tele_calendar.html</a:t>
            </a:r>
            <a:endParaRPr lang="en-US" sz="1200" b="0" u="sng" dirty="0"/>
          </a:p>
          <a:p>
            <a:pPr lvl="1">
              <a:buFont typeface="Arial" panose="020B0604020202020204" pitchFamily="34" charset="0"/>
              <a:buChar char="•"/>
            </a:pPr>
            <a:r>
              <a:rPr lang="en-US" sz="1200" dirty="0"/>
              <a:t>Starting 14 May, there will be a new call-in, using the IEEE Seat 4 </a:t>
            </a:r>
            <a:r>
              <a:rPr lang="en-US" sz="1200" dirty="0" err="1"/>
              <a:t>webex</a:t>
            </a:r>
            <a:endParaRPr lang="en-US" sz="1200" dirty="0"/>
          </a:p>
          <a:p>
            <a:pPr lvl="2">
              <a:buFont typeface="Arial" panose="020B0604020202020204" pitchFamily="34" charset="0"/>
              <a:buChar char="•"/>
            </a:pPr>
            <a:r>
              <a:rPr lang="en-US" sz="1200" b="0" dirty="0">
                <a:solidFill>
                  <a:schemeClr val="tx1"/>
                </a:solidFill>
              </a:rPr>
              <a:t>You have to copy out of the calendar and past into word to get the link</a:t>
            </a:r>
            <a:r>
              <a:rPr lang="en-US" sz="1200" dirty="0">
                <a:solidFill>
                  <a:schemeClr val="tx1"/>
                </a:solidFill>
              </a:rPr>
              <a:t> </a:t>
            </a:r>
            <a:r>
              <a:rPr lang="en-US" sz="1200" b="0" dirty="0">
                <a:solidFill>
                  <a:schemeClr val="tx1"/>
                </a:solidFill>
              </a:rPr>
              <a:t>or go to ‘more details’; at the bottom.</a:t>
            </a:r>
          </a:p>
          <a:p>
            <a:pPr lvl="1">
              <a:buFont typeface="Arial" panose="020B0604020202020204" pitchFamily="34" charset="0"/>
              <a:buChar char="•"/>
            </a:pPr>
            <a:r>
              <a:rPr lang="en-US" sz="1200" dirty="0">
                <a:solidFill>
                  <a:schemeClr val="tx1"/>
                </a:solidFill>
              </a:rPr>
              <a:t>Or, on the .18 web page or in the next call-in doc</a:t>
            </a:r>
            <a:r>
              <a:rPr lang="en-US" sz="1200" dirty="0"/>
              <a:t>18-16-0038r15.  or a backup slide here. </a:t>
            </a:r>
            <a:endParaRPr lang="en-US" sz="1200" b="0" dirty="0">
              <a:solidFill>
                <a:schemeClr val="tx1"/>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15:48et</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The next face to face meeting is tbd, possibly Montreal in July.   Stay tuned. </a:t>
            </a:r>
          </a:p>
          <a:p>
            <a:pPr lvl="1">
              <a:buFont typeface="Arial" panose="020B0604020202020204" pitchFamily="34" charset="0"/>
              <a:buChar char="•"/>
            </a:pPr>
            <a:r>
              <a:rPr lang="en-US" sz="1600" dirty="0"/>
              <a:t>Warsaw Wireless Interim was cancelled.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16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8974"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8975"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16 Apr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685800"/>
            <a:ext cx="7989888" cy="57896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0"/>
              </a:spcBef>
            </a:pPr>
            <a:r>
              <a:rPr lang="en-US" sz="2000" dirty="0"/>
              <a:t>Seat4-802.18 weekly teleconference</a:t>
            </a:r>
          </a:p>
          <a:p>
            <a:pPr>
              <a:spcBef>
                <a:spcPts val="0"/>
              </a:spcBef>
            </a:pPr>
            <a:r>
              <a:rPr lang="en-US" sz="1400" dirty="0"/>
              <a:t>When	14May20 to 04Sep20,   noon-13:00-pt,  15:00-16:00-et</a:t>
            </a:r>
          </a:p>
          <a:p>
            <a:pPr>
              <a:spcBef>
                <a:spcPts val="0"/>
              </a:spcBef>
            </a:pPr>
            <a:r>
              <a:rPr lang="en-US" sz="1400" dirty="0"/>
              <a:t>	note:  IEEE </a:t>
            </a:r>
            <a:r>
              <a:rPr lang="en-US" sz="1400" dirty="0" err="1"/>
              <a:t>webex</a:t>
            </a:r>
            <a:r>
              <a:rPr lang="en-US" sz="1400" dirty="0"/>
              <a:t> may change after 27Aug20, tbd</a:t>
            </a:r>
          </a:p>
          <a:p>
            <a:pPr>
              <a:spcBef>
                <a:spcPts val="0"/>
              </a:spcBef>
            </a:pPr>
            <a:r>
              <a:rPr lang="en-US" sz="1400" dirty="0"/>
              <a:t>Where</a:t>
            </a:r>
          </a:p>
          <a:p>
            <a:pPr>
              <a:spcBef>
                <a:spcPts val="0"/>
              </a:spcBef>
            </a:pPr>
            <a:r>
              <a:rPr lang="en-US" sz="1400" u="sng" dirty="0">
                <a:hlinkClick r:id="rId2"/>
              </a:rPr>
              <a:t>https://ieee802.my.webex.com/ieee802.my/j.php?MTID=mc65329f017bd7a77e763eeb88cf0a699</a:t>
            </a:r>
            <a:r>
              <a:rPr lang="en-US" sz="1400" dirty="0"/>
              <a:t>  (</a:t>
            </a:r>
            <a:r>
              <a:rPr lang="en-US" sz="1400" u="sng" dirty="0">
                <a:hlinkClick r:id="rId3"/>
              </a:rPr>
              <a:t>map</a:t>
            </a:r>
            <a:r>
              <a:rPr lang="en-US" sz="1400" dirty="0"/>
              <a:t>)</a:t>
            </a:r>
          </a:p>
          <a:p>
            <a:pPr>
              <a:spcBef>
                <a:spcPts val="0"/>
              </a:spcBef>
            </a:pPr>
            <a:r>
              <a:rPr lang="en-US" sz="1400" dirty="0"/>
              <a:t>Description JOIN WEBEX MEETING </a:t>
            </a:r>
            <a:r>
              <a:rPr lang="en-US" sz="1400" u="sng" dirty="0">
                <a:hlinkClick r:id="rId2"/>
              </a:rPr>
              <a:t>https://ieee802.my.webex.com/ieee802.my/j.php?MTID=mc65329f017bd7a77e763eeb88cf0a699</a:t>
            </a:r>
            <a:r>
              <a:rPr lang="en-US" sz="1400" dirty="0"/>
              <a:t> </a:t>
            </a:r>
          </a:p>
          <a:p>
            <a:pPr>
              <a:spcBef>
                <a:spcPts val="0"/>
              </a:spcBef>
            </a:pPr>
            <a:endParaRPr lang="en-US" sz="1400" dirty="0"/>
          </a:p>
          <a:p>
            <a:pPr>
              <a:spcBef>
                <a:spcPts val="0"/>
              </a:spcBef>
            </a:pPr>
            <a:r>
              <a:rPr lang="en-US" sz="1600" dirty="0"/>
              <a:t>Meeting number (access code): 796 860 468 		Meeting password: rrtag20b </a:t>
            </a:r>
            <a:endParaRPr lang="en-US" sz="1400" dirty="0"/>
          </a:p>
          <a:p>
            <a:pPr>
              <a:spcBef>
                <a:spcPts val="0"/>
              </a:spcBef>
            </a:pPr>
            <a:r>
              <a:rPr lang="en-US" sz="1400" dirty="0"/>
              <a:t> </a:t>
            </a:r>
          </a:p>
          <a:p>
            <a:pPr>
              <a:spcBef>
                <a:spcPts val="0"/>
              </a:spcBef>
            </a:pPr>
            <a:r>
              <a:rPr lang="en-US" sz="1400" dirty="0"/>
              <a:t>JOIN BY PHONE +1-510-338-9438 USA Toll </a:t>
            </a:r>
          </a:p>
          <a:p>
            <a:pPr>
              <a:spcBef>
                <a:spcPts val="0"/>
              </a:spcBef>
            </a:pPr>
            <a:r>
              <a:rPr lang="en-US" sz="1400" dirty="0"/>
              <a:t>Tap here to call (mobile phones only, hosts not supported): </a:t>
            </a:r>
          </a:p>
          <a:p>
            <a:pPr>
              <a:spcBef>
                <a:spcPts val="0"/>
              </a:spcBef>
            </a:pPr>
            <a:r>
              <a:rPr lang="en-US" sz="1400" dirty="0" err="1"/>
              <a:t>tel</a:t>
            </a:r>
            <a:r>
              <a:rPr lang="en-US" sz="1400" dirty="0"/>
              <a:t>:%2B1-510-338-9438,,*01*796860468%23%23*01* +44-20-3198-8144 UK </a:t>
            </a:r>
          </a:p>
          <a:p>
            <a:pPr>
              <a:spcBef>
                <a:spcPts val="0"/>
              </a:spcBef>
            </a:pPr>
            <a:r>
              <a:rPr lang="en-US" sz="1400" dirty="0"/>
              <a:t>Toll Tap here to call (mobile phones only, hosts not supported): </a:t>
            </a:r>
            <a:r>
              <a:rPr lang="en-US" sz="1400" u="sng" dirty="0" err="1">
                <a:hlinkClick r:id="rId4"/>
              </a:rPr>
              <a:t>tel</a:t>
            </a:r>
            <a:r>
              <a:rPr lang="en-US" sz="1400" u="sng" dirty="0">
                <a:hlinkClick r:id="rId4"/>
              </a:rPr>
              <a:t>:%2B44-20-3198-8144,,*01*796860468%23%23*01*</a:t>
            </a:r>
            <a:r>
              <a:rPr lang="en-US" sz="1400" dirty="0"/>
              <a:t> </a:t>
            </a:r>
          </a:p>
          <a:p>
            <a:pPr>
              <a:spcBef>
                <a:spcPts val="0"/>
              </a:spcBef>
            </a:pPr>
            <a:r>
              <a:rPr lang="en-US" sz="1400" dirty="0"/>
              <a:t> </a:t>
            </a:r>
          </a:p>
          <a:p>
            <a:pPr>
              <a:spcBef>
                <a:spcPts val="0"/>
              </a:spcBef>
            </a:pPr>
            <a:r>
              <a:rPr lang="en-US" sz="1400" dirty="0"/>
              <a:t>Global call-in numbers https://ieee802.my.webex.com/ieee802.my/globalcallin.php?MTID=m3d9294e033585bf9580e6de28861cf5e Can't join the meeting? </a:t>
            </a:r>
          </a:p>
          <a:p>
            <a:pPr>
              <a:spcBef>
                <a:spcPts val="0"/>
              </a:spcBef>
            </a:pPr>
            <a:r>
              <a:rPr lang="en-US" sz="1400" u="sng" dirty="0">
                <a:hlinkClick r:id="rId5"/>
              </a:rPr>
              <a:t>https://collaborationhelp.cisco.com/article/WBX000029055</a:t>
            </a:r>
            <a:r>
              <a:rPr lang="en-US" sz="1400" dirty="0"/>
              <a:t> </a:t>
            </a:r>
          </a:p>
          <a:p>
            <a:pPr>
              <a:spcBef>
                <a:spcPts val="0"/>
              </a:spcBef>
            </a:pPr>
            <a:r>
              <a:rPr lang="en-US" sz="1400" dirty="0"/>
              <a:t> </a:t>
            </a:r>
          </a:p>
          <a:p>
            <a:pPr>
              <a:spcBef>
                <a:spcPts val="0"/>
              </a:spcBef>
            </a:pPr>
            <a:r>
              <a:rPr lang="en-US" sz="1400" dirty="0"/>
              <a:t>IMPORTANT NOTICE: </a:t>
            </a:r>
          </a:p>
          <a:p>
            <a:pPr>
              <a:spcBef>
                <a:spcPts val="0"/>
              </a:spcBef>
            </a:pPr>
            <a:r>
              <a:rPr lang="en-US" sz="1400" dirty="0"/>
              <a:t>Please note that this </a:t>
            </a:r>
            <a:r>
              <a:rPr lang="en-US" sz="1400" dirty="0" err="1"/>
              <a:t>Webex</a:t>
            </a:r>
            <a:r>
              <a:rPr lang="en-US" sz="1400" dirty="0"/>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endParaRPr lang="en-US" sz="1800" kern="0" dirty="0"/>
          </a:p>
        </p:txBody>
      </p:sp>
    </p:spTree>
    <p:extLst>
      <p:ext uri="{BB962C8B-B14F-4D97-AF65-F5344CB8AC3E}">
        <p14:creationId xmlns:p14="http://schemas.microsoft.com/office/powerpoint/2010/main" val="3788212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highlight>
                  <a:srgbClr val="C0C0C0"/>
                </a:highlight>
              </a:rPr>
              <a:t>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r>
              <a:rPr lang="en-US" sz="1600" dirty="0">
                <a:solidFill>
                  <a:schemeClr val="tx1"/>
                </a:solidFill>
              </a:rPr>
              <a:t>(reply comments due 06April)</a:t>
            </a:r>
            <a:endParaRPr lang="en-US" sz="1600" b="1" dirty="0">
              <a:solidFill>
                <a:schemeClr val="tx1"/>
              </a:solidFill>
            </a:endParaRPr>
          </a:p>
          <a:p>
            <a:pPr marL="800100" lvl="1">
              <a:buFont typeface="Arial" panose="020B0604020202020204" pitchFamily="34" charset="0"/>
              <a:buChar char="•"/>
            </a:pPr>
            <a:r>
              <a:rPr lang="en-US" sz="1600" dirty="0">
                <a:solidFill>
                  <a:schemeClr val="tx1"/>
                </a:solidFill>
              </a:rPr>
              <a:t>For 10-day LMSC ballot:  absolute latest would be .18 approves 27Feb,  </a:t>
            </a:r>
          </a:p>
          <a:p>
            <a:pPr marL="1200150" lvl="2">
              <a:spcBef>
                <a:spcPts val="0"/>
              </a:spcBef>
              <a:buFont typeface="Arial" panose="020B0604020202020204" pitchFamily="34" charset="0"/>
              <a:buChar char="•"/>
            </a:pPr>
            <a:r>
              <a:rPr lang="en-US" sz="1600" dirty="0">
                <a:solidFill>
                  <a:srgbClr val="C00000"/>
                </a:solidFill>
              </a:rPr>
              <a:t>However very risky, only a few hours of pad, and would have to depend on early close from EC to help mitigate the risk, etc. </a:t>
            </a:r>
          </a:p>
          <a:p>
            <a:pPr marL="800100" lvl="1">
              <a:buFont typeface="Arial" panose="020B0604020202020204" pitchFamily="34" charset="0"/>
              <a:buChar char="•"/>
            </a:pPr>
            <a:r>
              <a:rPr lang="en-US" sz="1800" b="1" dirty="0">
                <a:solidFill>
                  <a:schemeClr val="tx1"/>
                </a:solidFill>
              </a:rPr>
              <a:t>Before it was a very short discussion…</a:t>
            </a:r>
          </a:p>
          <a:p>
            <a:pPr marL="800100" lvl="1">
              <a:buFont typeface="Arial" panose="020B0604020202020204" pitchFamily="34" charset="0"/>
              <a:buChar char="•"/>
            </a:pPr>
            <a:r>
              <a:rPr lang="en-US" sz="1800" b="1" dirty="0">
                <a:solidFill>
                  <a:schemeClr val="tx1"/>
                </a:solidFill>
              </a:rPr>
              <a:t>     we will target to </a:t>
            </a:r>
            <a:r>
              <a:rPr lang="en-US" sz="1800" b="1" u="sng" dirty="0">
                <a:solidFill>
                  <a:schemeClr val="tx1"/>
                </a:solidFill>
              </a:rPr>
              <a:t>approve in .18 on Thursday 20 February (today)</a:t>
            </a:r>
            <a:endParaRPr lang="en-US" sz="1600" b="1" u="sng"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high level direction on comments</a:t>
            </a:r>
            <a:endParaRPr lang="en-US" sz="2400" dirty="0"/>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2000" b="0" dirty="0">
                <a:solidFill>
                  <a:schemeClr val="tx1"/>
                </a:solidFill>
              </a:rPr>
              <a:t>Remember from discussions in Irvine.</a:t>
            </a:r>
          </a:p>
          <a:p>
            <a:pPr marL="400050">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endParaRPr lang="en-US" dirty="0">
              <a:solidFill>
                <a:schemeClr val="tx1"/>
              </a:solidFill>
            </a:endParaRP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 status</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800" b="0" dirty="0">
                <a:solidFill>
                  <a:schemeClr val="tx1"/>
                </a:solidFill>
              </a:rPr>
              <a:t>In Wednesday’s ad hoc, was able to get through all the content. </a:t>
            </a:r>
          </a:p>
          <a:p>
            <a:pPr marL="2114550" lvl="4">
              <a:spcBef>
                <a:spcPts val="0"/>
              </a:spcBef>
              <a:buFont typeface="Arial" panose="020B0604020202020204" pitchFamily="34" charset="0"/>
              <a:buChar char="•"/>
            </a:pPr>
            <a:endParaRPr lang="en-US" sz="10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Here is the last marked up revision r09: </a:t>
            </a:r>
          </a:p>
          <a:p>
            <a:pPr marL="800100" lvl="1">
              <a:spcBef>
                <a:spcPts val="0"/>
              </a:spcBef>
              <a:buFont typeface="Arial" panose="020B0604020202020204" pitchFamily="34" charset="0"/>
              <a:buChar char="•"/>
            </a:pPr>
            <a:r>
              <a:rPr lang="en-US" sz="1400" b="0" dirty="0">
                <a:hlinkClick r:id="rId3"/>
              </a:rPr>
              <a:t>https://mentor.ieee.org/802.18/dcn/20/18-20-0020-09-0000-comments-on-fcc19-138-nprm-revisiting-use-of-the-5-850-5-925-ghz-band.docx</a:t>
            </a:r>
            <a:endParaRPr lang="en-US" sz="1400" b="0" dirty="0"/>
          </a:p>
          <a:p>
            <a:pPr marL="400050">
              <a:spcBef>
                <a:spcPts val="0"/>
              </a:spcBef>
              <a:buFont typeface="Arial" panose="020B0604020202020204" pitchFamily="34" charset="0"/>
              <a:buChar char="•"/>
            </a:pPr>
            <a:r>
              <a:rPr lang="en-US" sz="1800" b="0" dirty="0"/>
              <a:t>Here is the last revision r10, a cleaned copy of r09. </a:t>
            </a:r>
          </a:p>
          <a:p>
            <a:pPr marL="800100" lvl="1">
              <a:spcBef>
                <a:spcPts val="0"/>
              </a:spcBef>
              <a:buFont typeface="Arial" panose="020B0604020202020204" pitchFamily="34" charset="0"/>
              <a:buChar char="•"/>
            </a:pPr>
            <a:r>
              <a:rPr lang="en-US" sz="1400" b="0" dirty="0">
                <a:hlinkClick r:id="rId4"/>
              </a:rPr>
              <a:t>https://mentor.ieee.org/802.18/dcn/20/18-20-0020-10-0000-comments-on-fcc19-138-nprm-revisiting-use-of-the-5-850-5-925-ghz-band.docx</a:t>
            </a:r>
            <a:r>
              <a:rPr lang="en-US" sz="1400" b="0" dirty="0"/>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Will review r10</a:t>
            </a:r>
            <a:r>
              <a:rPr lang="en-US" sz="1800" b="0" dirty="0">
                <a:solidFill>
                  <a:schemeClr val="tx1"/>
                </a:solidFill>
                <a:sym typeface="Wingdings" panose="05000000000000000000" pitchFamily="2" charset="2"/>
              </a:rPr>
              <a:t></a:t>
            </a:r>
            <a:r>
              <a:rPr lang="en-US" sz="1800" b="0" dirty="0">
                <a:solidFill>
                  <a:schemeClr val="tx1"/>
                </a:solidFill>
              </a:rPr>
              <a:t>r11 with the goal to vote on it. </a:t>
            </a:r>
          </a:p>
          <a:p>
            <a:pPr marL="800100" lvl="1">
              <a:spcBef>
                <a:spcPts val="0"/>
              </a:spcBef>
              <a:buFont typeface="Arial" panose="020B0604020202020204" pitchFamily="34" charset="0"/>
              <a:buChar char="•"/>
            </a:pPr>
            <a:r>
              <a:rPr lang="en-US" sz="1400" dirty="0">
                <a:solidFill>
                  <a:schemeClr val="tx1"/>
                </a:solidFill>
              </a:rPr>
              <a:t>Note:  we need to at least add a draft watermark, hence will review r11, and there are a few grammar updates that have been sent in before the meeting. </a:t>
            </a:r>
          </a:p>
          <a:p>
            <a:pPr marL="800100" lvl="1">
              <a:spcBef>
                <a:spcPts val="0"/>
              </a:spcBef>
              <a:buFont typeface="Arial" panose="020B0604020202020204" pitchFamily="34" charset="0"/>
              <a:buChar char="•"/>
            </a:pPr>
            <a:r>
              <a:rPr lang="en-US" sz="1400" dirty="0">
                <a:solidFill>
                  <a:schemeClr val="tx1"/>
                </a:solidFill>
              </a:rPr>
              <a:t>In meeting, a member requested to remove end of introduction and section 3.2, approved</a:t>
            </a:r>
          </a:p>
          <a:p>
            <a:pPr marL="1200150" lvl="2">
              <a:spcBef>
                <a:spcPts val="0"/>
              </a:spcBef>
              <a:buFont typeface="Arial" panose="020B0604020202020204" pitchFamily="34" charset="0"/>
              <a:buChar char="•"/>
            </a:pPr>
            <a:r>
              <a:rPr lang="en-US" sz="1200" dirty="0">
                <a:solidFill>
                  <a:schemeClr val="tx1"/>
                </a:solidFill>
              </a:rPr>
              <a:t>This caused a reference to not  be used.  The voters approved to allow the chair editorial privilege to update all the reference numbering later, before submittal to LMSC ballot. </a:t>
            </a:r>
          </a:p>
          <a:p>
            <a:pPr marL="800100" lvl="1">
              <a:spcBef>
                <a:spcPts val="0"/>
              </a:spcBef>
              <a:buFont typeface="Arial" panose="020B0604020202020204" pitchFamily="34" charset="0"/>
              <a:buChar char="•"/>
            </a:pPr>
            <a:r>
              <a:rPr lang="en-US" sz="1400" dirty="0">
                <a:solidFill>
                  <a:schemeClr val="tx1"/>
                </a:solidFill>
              </a:rPr>
              <a:t>We updated some grammar and removed the 802.15 in front of Bluetooth® in section 4 </a:t>
            </a:r>
          </a:p>
          <a:p>
            <a:pPr marL="800100" lvl="1">
              <a:spcBef>
                <a:spcPts val="0"/>
              </a:spcBef>
              <a:buFont typeface="Arial" panose="020B0604020202020204" pitchFamily="34" charset="0"/>
              <a:buChar char="•"/>
            </a:pPr>
            <a:r>
              <a:rPr lang="en-US" sz="1400" dirty="0">
                <a:solidFill>
                  <a:schemeClr val="tx1"/>
                </a:solidFill>
              </a:rPr>
              <a:t>Difficult discussion on conclusion after time limit to get to vote. Not able to come to agreement by all on any updates, either more on WLAN or more on ITS, so with time negative, we left as it was.</a:t>
            </a:r>
          </a:p>
          <a:p>
            <a:pPr marL="800100" lvl="1">
              <a:spcBef>
                <a:spcPts val="0"/>
              </a:spcBef>
              <a:buFont typeface="Arial" panose="020B0604020202020204" pitchFamily="34" charset="0"/>
              <a:buChar char="•"/>
            </a:pPr>
            <a:r>
              <a:rPr lang="en-US" sz="1400" dirty="0">
                <a:solidFill>
                  <a:schemeClr val="tx1"/>
                </a:solidFill>
              </a:rPr>
              <a:t>This caused a delay in the voting and was not able to upload a clean copy, so voters approved to vote on marked up r11 and allow chair to use editorial privilege to upload clean copy later. </a:t>
            </a:r>
          </a:p>
          <a:p>
            <a:pPr marL="400050">
              <a:spcBef>
                <a:spcPts val="0"/>
              </a:spcBef>
              <a:buFont typeface="Arial" panose="020B0604020202020204" pitchFamily="34" charset="0"/>
              <a:buChar char="•"/>
            </a:pPr>
            <a:r>
              <a:rPr lang="en-US" sz="1800" b="0" dirty="0">
                <a:solidFill>
                  <a:schemeClr val="tx1"/>
                </a:solidFill>
              </a:rPr>
              <a:t>If approved (it was), then: 21Feb – 02Mar LMSC(EC) ballot </a:t>
            </a:r>
          </a:p>
          <a:p>
            <a:pPr marL="800100" lvl="1">
              <a:spcBef>
                <a:spcPts val="0"/>
              </a:spcBef>
              <a:buFont typeface="Arial" panose="020B0604020202020204" pitchFamily="34" charset="0"/>
              <a:buChar char="•"/>
            </a:pPr>
            <a:r>
              <a:rPr lang="en-US" sz="1800" dirty="0">
                <a:solidFill>
                  <a:schemeClr val="tx1"/>
                </a:solidFill>
              </a:rPr>
              <a:t>03Mar 24 </a:t>
            </a:r>
            <a:r>
              <a:rPr lang="en-US" sz="1800" dirty="0" err="1">
                <a:solidFill>
                  <a:schemeClr val="tx1"/>
                </a:solidFill>
              </a:rPr>
              <a:t>hrs</a:t>
            </a:r>
            <a:r>
              <a:rPr lang="en-US" sz="1800" dirty="0">
                <a:solidFill>
                  <a:schemeClr val="tx1"/>
                </a:solidFill>
              </a:rPr>
              <a:t> for all votes to come in per the rules.</a:t>
            </a:r>
          </a:p>
          <a:p>
            <a:pPr marL="800100" lvl="1">
              <a:spcBef>
                <a:spcPts val="0"/>
              </a:spcBef>
              <a:buFont typeface="Arial" panose="020B0604020202020204" pitchFamily="34" charset="0"/>
              <a:buChar char="•"/>
            </a:pPr>
            <a:r>
              <a:rPr lang="en-US" sz="1800" dirty="0">
                <a:solidFill>
                  <a:schemeClr val="tx1"/>
                </a:solidFill>
              </a:rPr>
              <a:t>04Mar ready to upload to FCC</a:t>
            </a:r>
          </a:p>
          <a:p>
            <a:pPr marL="400050">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1120700"/>
          </a:xfrm>
        </p:spPr>
        <p:txBody>
          <a:bodyPr/>
          <a:lstStyle/>
          <a:p>
            <a:r>
              <a:rPr lang="en-US" altLang="en-US" sz="2400" dirty="0"/>
              <a:t>FCC NPRM </a:t>
            </a:r>
            <a:br>
              <a:rPr lang="en-US" altLang="en-US" sz="2400" dirty="0"/>
            </a:br>
            <a:r>
              <a:rPr lang="en-US" altLang="en-US" sz="2400" dirty="0"/>
              <a:t>R</a:t>
            </a:r>
            <a:r>
              <a:rPr lang="en-US" sz="2400" dirty="0"/>
              <a:t>evisiting-use-of-the-5850-5925-MHz-band</a:t>
            </a:r>
          </a:p>
        </p:txBody>
      </p:sp>
      <p:sp>
        <p:nvSpPr>
          <p:cNvPr id="3" name="Content Placeholder 2"/>
          <p:cNvSpPr>
            <a:spLocks noGrp="1"/>
          </p:cNvSpPr>
          <p:nvPr>
            <p:ph idx="1"/>
          </p:nvPr>
        </p:nvSpPr>
        <p:spPr>
          <a:xfrm>
            <a:off x="674298" y="1751043"/>
            <a:ext cx="8279622" cy="4722812"/>
          </a:xfrm>
        </p:spPr>
        <p:txBody>
          <a:bodyPr/>
          <a:lstStyle/>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https://mentor.ieee.org/802.18/dcn/20/18-20-0020-11-0000-comments-on-fcc19-138-nprm-revisiting-use-of-the-5-850-5-925-ghz-band.docx</a:t>
            </a:r>
            <a:r>
              <a:rPr lang="en-US" sz="1800" b="0" dirty="0">
                <a:solidFill>
                  <a:schemeClr val="tx1"/>
                </a:solidFill>
              </a:rPr>
              <a:t> ; response to FCC NPRM (ET 19-138) on </a:t>
            </a:r>
            <a:r>
              <a:rPr lang="en-US" sz="1800" b="0" dirty="0"/>
              <a:t>revisiting use of the 5850-5925 MHz-band</a:t>
            </a:r>
            <a:r>
              <a:rPr lang="en-GB" sz="1800" b="0" dirty="0"/>
              <a:t>. </a:t>
            </a:r>
            <a:r>
              <a:rPr lang="en-GB" sz="1800" b="0" dirty="0">
                <a:solidFill>
                  <a:schemeClr val="tx1"/>
                </a:solidFill>
              </a:rPr>
              <a:t>For review and approval by the LMSC (EC) for uploading to the FCC on or before 08 March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James L 	</a:t>
            </a:r>
          </a:p>
          <a:p>
            <a:pPr lvl="1"/>
            <a:r>
              <a:rPr lang="en-US" altLang="en-US" sz="1600" b="1" dirty="0"/>
              <a:t>Seconded by:  	 Tim J </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_11_Y   /  _0_N   /  _1_A </a:t>
            </a:r>
          </a:p>
          <a:p>
            <a:pPr lvl="1"/>
            <a:r>
              <a:rPr lang="en-US" altLang="en-US" sz="1600" b="1" dirty="0">
                <a:solidFill>
                  <a:schemeClr val="tx1"/>
                </a:solidFill>
              </a:rPr>
              <a:t>David, jay, Hassan, </a:t>
            </a:r>
            <a:r>
              <a:rPr lang="en-US" altLang="en-US" sz="1600" b="1" dirty="0" err="1">
                <a:solidFill>
                  <a:schemeClr val="tx1"/>
                </a:solidFill>
              </a:rPr>
              <a:t>Ioannis</a:t>
            </a:r>
            <a:r>
              <a:rPr lang="en-US" altLang="en-US" sz="1600" b="1" dirty="0">
                <a:solidFill>
                  <a:schemeClr val="tx1"/>
                </a:solidFill>
              </a:rPr>
              <a:t>, James, John, Peter, Rolf, Ruben, Stuart, </a:t>
            </a:r>
            <a:r>
              <a:rPr lang="en-US" altLang="en-US" sz="1600" b="1" dirty="0" err="1">
                <a:solidFill>
                  <a:schemeClr val="tx1"/>
                </a:solidFill>
              </a:rPr>
              <a:t>TimJ</a:t>
            </a:r>
            <a:r>
              <a:rPr lang="en-US" altLang="en-US" sz="1600" b="1" dirty="0">
                <a:solidFill>
                  <a:schemeClr val="tx1"/>
                </a:solidFill>
              </a:rPr>
              <a:t> , </a:t>
            </a:r>
            <a:r>
              <a:rPr lang="en-US" altLang="en-US" sz="1600" b="1" dirty="0" err="1">
                <a:solidFill>
                  <a:schemeClr val="tx1"/>
                </a:solidFill>
              </a:rPr>
              <a:t>StephenS</a:t>
            </a:r>
            <a:r>
              <a:rPr lang="en-US" altLang="en-US" sz="1600" b="1" dirty="0">
                <a:solidFill>
                  <a:schemeClr val="tx1"/>
                </a:solidFill>
              </a:rPr>
              <a:t>, </a:t>
            </a:r>
          </a:p>
          <a:p>
            <a:pPr lvl="1"/>
            <a:r>
              <a:rPr lang="en-US" altLang="en-US" sz="1600" b="1" dirty="0">
                <a:solidFill>
                  <a:schemeClr val="tx1"/>
                </a:solidFill>
              </a:rPr>
              <a:t>Voters:   __12___</a:t>
            </a:r>
          </a:p>
          <a:p>
            <a:pPr lvl="1"/>
            <a:r>
              <a:rPr lang="en-US" altLang="en-US" sz="1600" b="1" dirty="0">
                <a:solidFill>
                  <a:schemeClr val="tx1"/>
                </a:solidFill>
              </a:rPr>
              <a:t>Motion </a:t>
            </a:r>
            <a:r>
              <a:rPr lang="en-US" altLang="en-US" sz="1600" b="1" dirty="0">
                <a:solidFill>
                  <a:schemeClr val="bg1">
                    <a:lumMod val="75000"/>
                  </a:schemeClr>
                </a:solidFill>
              </a:rPr>
              <a:t>- </a:t>
            </a:r>
            <a:r>
              <a:rPr lang="en-US" altLang="en-US" sz="1600" b="1" dirty="0">
                <a:solidFill>
                  <a:schemeClr val="tx1"/>
                </a:solidFill>
              </a:rPr>
              <a:t>Passes</a:t>
            </a:r>
          </a:p>
          <a:p>
            <a:pPr lvl="1"/>
            <a:r>
              <a:rPr lang="en-US" altLang="en-US" sz="1600" b="1" dirty="0">
                <a:solidFill>
                  <a:schemeClr val="tx1"/>
                </a:solidFill>
              </a:rPr>
              <a:t>_16_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06feb page 2</a:t>
            </a:r>
            <a:endParaRPr lang="en-US" sz="2400" dirty="0">
              <a:highlight>
                <a:srgbClr val="C0C0C0"/>
              </a:highlight>
            </a:endParaRPr>
          </a:p>
        </p:txBody>
      </p:sp>
      <p:sp>
        <p:nvSpPr>
          <p:cNvPr id="3" name="Content Placeholder 2"/>
          <p:cNvSpPr>
            <a:spLocks noGrp="1"/>
          </p:cNvSpPr>
          <p:nvPr>
            <p:ph idx="1"/>
          </p:nvPr>
        </p:nvSpPr>
        <p:spPr>
          <a:xfrm>
            <a:off x="698889" y="1177974"/>
            <a:ext cx="8292711" cy="5297439"/>
          </a:xfrm>
        </p:spPr>
        <p:txBody>
          <a:bodyPr/>
          <a:lstStyle/>
          <a:p>
            <a:pPr marL="400050">
              <a:spcBef>
                <a:spcPts val="0"/>
              </a:spcBef>
              <a:buFont typeface="Arial" panose="020B0604020202020204" pitchFamily="34" charset="0"/>
              <a:buChar char="•"/>
            </a:pPr>
            <a:r>
              <a:rPr lang="en-US" sz="1600" b="0" dirty="0">
                <a:solidFill>
                  <a:schemeClr val="tx1"/>
                </a:solidFill>
              </a:rPr>
              <a:t>Need to compare the latest NPRM #</a:t>
            </a:r>
            <a:r>
              <a:rPr lang="en-US" sz="1600" b="0" dirty="0" err="1">
                <a:solidFill>
                  <a:schemeClr val="tx1"/>
                </a:solidFill>
              </a:rPr>
              <a:t>ing</a:t>
            </a:r>
            <a:r>
              <a:rPr lang="en-US" sz="1600" b="0" dirty="0">
                <a:solidFill>
                  <a:schemeClr val="tx1"/>
                </a:solidFill>
              </a:rPr>
              <a:t>  scheme to the earlier one,  looks like it has changed.</a:t>
            </a:r>
          </a:p>
          <a:p>
            <a:pPr marL="800100" lvl="1">
              <a:spcBef>
                <a:spcPts val="0"/>
              </a:spcBef>
              <a:buFont typeface="Arial" panose="020B0604020202020204" pitchFamily="34" charset="0"/>
              <a:buChar char="•"/>
            </a:pPr>
            <a:r>
              <a:rPr lang="en-US" sz="1600" dirty="0">
                <a:solidFill>
                  <a:schemeClr val="tx1"/>
                </a:solidFill>
              </a:rPr>
              <a:t>The actual federal register (*.docx) version has been uploaded to  mentor (r01): </a:t>
            </a:r>
          </a:p>
          <a:p>
            <a:pPr marL="800100" lvl="1">
              <a:spcBef>
                <a:spcPts val="0"/>
              </a:spcBef>
              <a:buFont typeface="Arial" panose="020B0604020202020204" pitchFamily="34" charset="0"/>
              <a:buChar char="•"/>
            </a:pPr>
            <a:r>
              <a:rPr lang="en-US" sz="1600" dirty="0">
                <a:solidFill>
                  <a:schemeClr val="tx1"/>
                </a:solidFill>
                <a:hlinkClick r:id="rId3"/>
              </a:rPr>
              <a:t>https://mentor.ieee.org/802.18/dcn/19/18-19-0163-01-0000-fcc19-138-nprm-revisiting-use-of-the-5-850-5-925-ghz-band.docx</a:t>
            </a:r>
            <a:r>
              <a:rPr lang="en-US" sz="1600" dirty="0">
                <a:solidFill>
                  <a:schemeClr val="tx1"/>
                </a:solidFill>
              </a:rPr>
              <a:t>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With the published NPRM, here is the plan for the transition to .18: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take last inputs, and add with markup still on,  to the .11bd draft comments.  </a:t>
            </a:r>
          </a:p>
          <a:p>
            <a:pPr marL="400050">
              <a:spcBef>
                <a:spcPts val="0"/>
              </a:spcBef>
              <a:buFont typeface="Arial" panose="020B0604020202020204" pitchFamily="34" charset="0"/>
              <a:buChar char="•"/>
            </a:pPr>
            <a:r>
              <a:rPr lang="en-US" sz="1600" b="0" dirty="0">
                <a:solidFill>
                  <a:schemeClr val="tx1"/>
                </a:solidFill>
              </a:rPr>
              <a:t>Also will compare to the Fed. Reg. published NPRM, e.g. #</a:t>
            </a:r>
            <a:r>
              <a:rPr lang="en-US" sz="1600" b="0" dirty="0" err="1">
                <a:solidFill>
                  <a:schemeClr val="tx1"/>
                </a:solidFill>
              </a:rPr>
              <a:t>ing</a:t>
            </a:r>
            <a:r>
              <a:rPr lang="en-US" sz="1600" b="0" dirty="0">
                <a:solidFill>
                  <a:schemeClr val="tx1"/>
                </a:solidFill>
              </a:rPr>
              <a:t>, and edit accordingly.</a:t>
            </a:r>
          </a:p>
          <a:p>
            <a:pPr marL="400050">
              <a:spcBef>
                <a:spcPts val="0"/>
              </a:spcBef>
              <a:buFont typeface="Arial" panose="020B0604020202020204" pitchFamily="34" charset="0"/>
              <a:buChar char="•"/>
            </a:pPr>
            <a:r>
              <a:rPr lang="en-US" sz="1600" b="0" dirty="0">
                <a:solidFill>
                  <a:schemeClr val="tx1"/>
                </a:solidFill>
              </a:rPr>
              <a:t>This should become r13 Friday 07Feb.   </a:t>
            </a:r>
          </a:p>
          <a:p>
            <a:pPr marL="800100" lvl="1">
              <a:spcBef>
                <a:spcPts val="0"/>
              </a:spcBef>
              <a:buFont typeface="Arial" panose="020B0604020202020204" pitchFamily="34" charset="0"/>
              <a:buChar char="•"/>
            </a:pPr>
            <a:r>
              <a:rPr lang="en-US" sz="1400" dirty="0">
                <a:solidFill>
                  <a:schemeClr val="tx1"/>
                </a:solidFill>
                <a:hlinkClick r:id="rId4"/>
              </a:rPr>
              <a:t>https://mentor.ieee.org/802.11/dcn/20/11-20-0104</a:t>
            </a:r>
            <a:endParaRPr lang="en-US" sz="140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author will then upload this version to the .18 mentor documents for a r00, doc number will be coming. </a:t>
            </a:r>
          </a:p>
          <a:p>
            <a:pPr marL="400050">
              <a:spcBef>
                <a:spcPts val="0"/>
              </a:spcBef>
              <a:buFont typeface="Arial" panose="020B0604020202020204" pitchFamily="34" charset="0"/>
              <a:buChar char="•"/>
            </a:pPr>
            <a:endParaRPr lang="en-US" sz="1600" b="0" dirty="0">
              <a:solidFill>
                <a:schemeClr val="tx1"/>
              </a:solidFill>
            </a:endParaRPr>
          </a:p>
          <a:p>
            <a:pPr marL="400050">
              <a:spcBef>
                <a:spcPts val="0"/>
              </a:spcBef>
              <a:buFont typeface="Arial" panose="020B0604020202020204" pitchFamily="34" charset="0"/>
              <a:buChar char="•"/>
            </a:pPr>
            <a:r>
              <a:rPr lang="en-US" sz="1600" b="0" dirty="0">
                <a:solidFill>
                  <a:schemeClr val="tx1"/>
                </a:solidFill>
              </a:rPr>
              <a:t>The .18 chair volunteered to make a ‘clean’ copy  and do some formatting updating for a r01 and have up by early Monday 10Feb. </a:t>
            </a:r>
          </a:p>
          <a:p>
            <a:pPr marL="400050">
              <a:spcBef>
                <a:spcPts val="0"/>
              </a:spcBef>
              <a:buFont typeface="Arial" panose="020B0604020202020204" pitchFamily="34" charset="0"/>
              <a:buChar char="•"/>
            </a:pPr>
            <a:r>
              <a:rPr lang="en-US" sz="1600" b="0" dirty="0">
                <a:solidFill>
                  <a:schemeClr val="tx1"/>
                </a:solidFill>
              </a:rPr>
              <a:t>Tracking will be on then for all of .18 updates. </a:t>
            </a:r>
          </a:p>
          <a:p>
            <a:pPr marL="400050">
              <a:spcBef>
                <a:spcPts val="0"/>
              </a:spcBef>
              <a:buFont typeface="Arial" panose="020B0604020202020204" pitchFamily="34" charset="0"/>
              <a:buChar char="•"/>
            </a:pPr>
            <a:r>
              <a:rPr lang="en-US" sz="1600" b="0" dirty="0">
                <a:solidFill>
                  <a:schemeClr val="tx1"/>
                </a:solidFill>
              </a:rPr>
              <a:t>Judgement call will be made on comments to bring over, thought remember r00 has all the markups and comments from .11bd to refer to if needed. </a:t>
            </a:r>
            <a:endParaRPr lang="en-US" sz="1600" b="0" dirty="0"/>
          </a:p>
          <a:p>
            <a:pPr>
              <a:buFont typeface="Arial" panose="020B0604020202020204" pitchFamily="34" charset="0"/>
              <a:buChar char="•"/>
            </a:pPr>
            <a:r>
              <a:rPr lang="en-US" sz="1600" b="0" dirty="0">
                <a:solidFill>
                  <a:srgbClr val="00B0F0"/>
                </a:solidFill>
              </a:rPr>
              <a:t>From there we need drop in comment text and edits from all, so we can more easily review, edit and get agreement by everyone.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16 Apr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 page 1</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8519571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38</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16 Apr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47</a:t>
            </a:fld>
            <a:endParaRPr lang="en-US" altLang="en-US" sz="1200" b="0" dirty="0"/>
          </a:p>
        </p:txBody>
      </p:sp>
      <p:sp>
        <p:nvSpPr>
          <p:cNvPr id="2" name="Date Placeholder 1"/>
          <p:cNvSpPr>
            <a:spLocks noGrp="1"/>
          </p:cNvSpPr>
          <p:nvPr>
            <p:ph type="dt" idx="15"/>
          </p:nvPr>
        </p:nvSpPr>
        <p:spPr/>
        <p:txBody>
          <a:bodyPr/>
          <a:lstStyle/>
          <a:p>
            <a:r>
              <a:rPr lang="en-US"/>
              <a:t>16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16 Apr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16 Apr 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16 Apr 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16 Apr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err="1">
                <a:solidFill>
                  <a:schemeClr val="tx1"/>
                </a:solidFill>
              </a:rPr>
              <a:t>PeterE</a:t>
            </a:r>
            <a:r>
              <a:rPr lang="en-US" altLang="en-US" sz="1400" dirty="0">
                <a:solidFill>
                  <a:schemeClr val="tx1"/>
                </a:solidFill>
              </a:rPr>
              <a:t>.</a:t>
            </a:r>
            <a:r>
              <a:rPr lang="en-US" altLang="en-US" sz="1400" dirty="0">
                <a:solidFill>
                  <a:schemeClr val="bg1">
                    <a:lumMod val="75000"/>
                  </a:schemeClr>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 </a:t>
            </a: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GB" sz="1400" dirty="0">
                <a:solidFill>
                  <a:schemeClr val="tx1"/>
                </a:solidFill>
              </a:rPr>
              <a:t>FCC NPRM 5.9GHz </a:t>
            </a:r>
            <a:r>
              <a:rPr lang="en-GB" sz="1200" dirty="0">
                <a:solidFill>
                  <a:schemeClr val="tx1"/>
                </a:solidFill>
              </a:rPr>
              <a:t>updated reply comments </a:t>
            </a:r>
          </a:p>
          <a:p>
            <a:pPr lvl="1">
              <a:spcBef>
                <a:spcPts val="0"/>
              </a:spcBef>
              <a:buFont typeface="Arial" panose="020B0604020202020204" pitchFamily="34" charset="0"/>
              <a:buChar char="•"/>
            </a:pPr>
            <a:r>
              <a:rPr lang="en-US" altLang="en-US" sz="1400" dirty="0">
                <a:solidFill>
                  <a:schemeClr val="bg1"/>
                </a:solidFill>
              </a:rPr>
              <a:t>ITU-R M.1450/M.1801 submissions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ITU-R submissions input </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929820"/>
            <a:ext cx="3966441"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 and WRC-23</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GB" sz="1400" b="0" dirty="0">
                <a:solidFill>
                  <a:schemeClr val="tx1"/>
                </a:solidFill>
              </a:rPr>
              <a:t>FCC NPRM on 5.9GHz  reply  comments</a:t>
            </a:r>
          </a:p>
          <a:p>
            <a:pPr lvl="1">
              <a:spcBef>
                <a:spcPts val="0"/>
              </a:spcBef>
              <a:buFont typeface="Arial" panose="020B0604020202020204" pitchFamily="34" charset="0"/>
              <a:buChar char="•"/>
            </a:pPr>
            <a:r>
              <a:rPr lang="en-GB" sz="1400" dirty="0">
                <a:solidFill>
                  <a:schemeClr val="tx1"/>
                </a:solidFill>
              </a:rPr>
              <a:t>Status of EC Ballot</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ITU-R M.1450/M.1801 submissions </a:t>
            </a:r>
            <a:r>
              <a:rPr lang="en-US" altLang="en-US" sz="1400" kern="0" dirty="0">
                <a:solidFill>
                  <a:schemeClr val="tx1"/>
                </a:solidFill>
              </a:rPr>
              <a:t>–&gt; 23Apr </a:t>
            </a:r>
          </a:p>
          <a:p>
            <a:pPr lvl="1">
              <a:spcBef>
                <a:spcPts val="0"/>
              </a:spcBef>
              <a:buFont typeface="Arial" panose="020B0604020202020204" pitchFamily="34" charset="0"/>
              <a:buChar char="•"/>
            </a:pPr>
            <a:r>
              <a:rPr lang="en-US" altLang="en-US" sz="1400" kern="0" dirty="0">
                <a:solidFill>
                  <a:schemeClr val="tx1"/>
                </a:solidFill>
              </a:rPr>
              <a:t>Review in more detail both submissions</a:t>
            </a:r>
          </a:p>
          <a:p>
            <a:pPr marL="914400" lvl="2" indent="0">
              <a:spcBef>
                <a:spcPts val="0"/>
              </a:spcBef>
            </a:pPr>
            <a:endParaRPr lang="en-US" sz="140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FCC 6GHz R&amp;O &amp; FNPRM draft is out  </a:t>
            </a:r>
          </a:p>
          <a:p>
            <a:pPr lvl="1">
              <a:spcBef>
                <a:spcPts val="0"/>
              </a:spcBef>
              <a:buFont typeface="Arial" panose="020B0604020202020204" pitchFamily="34" charset="0"/>
              <a:buChar char="•"/>
            </a:pPr>
            <a:r>
              <a:rPr lang="en-US" sz="1400" dirty="0">
                <a:solidFill>
                  <a:schemeClr val="tx1"/>
                </a:solidFill>
              </a:rPr>
              <a:t>ITU-R SM.2352 submission – standing by</a:t>
            </a:r>
            <a:endParaRPr lang="en-US" altLang="en-US" sz="140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b="0" dirty="0">
                <a:solidFill>
                  <a:schemeClr val="tx1"/>
                </a:solidFill>
              </a:rPr>
              <a:t>Moved by: 	Stuart K</a:t>
            </a:r>
          </a:p>
          <a:p>
            <a:pPr>
              <a:spcBef>
                <a:spcPts val="400"/>
              </a:spcBef>
            </a:pPr>
            <a:r>
              <a:rPr lang="en-US" altLang="en-US" sz="1600" b="0" dirty="0">
                <a:solidFill>
                  <a:schemeClr val="tx1"/>
                </a:solidFill>
              </a:rPr>
              <a:t>		Seconded by: 	Vijay A </a:t>
            </a:r>
          </a:p>
          <a:p>
            <a:pPr>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p>
          <a:p>
            <a:pPr lvl="3">
              <a:buFont typeface="Arial" panose="020B0604020202020204" pitchFamily="34" charset="0"/>
              <a:buChar char="•"/>
            </a:pPr>
            <a:endParaRPr lang="en-US" altLang="en-US" sz="900" u="sng" dirty="0"/>
          </a:p>
          <a:p>
            <a:pPr lvl="3">
              <a:buFont typeface="Arial" panose="020B0604020202020204" pitchFamily="34" charset="0"/>
              <a:buChar char="•"/>
            </a:pPr>
            <a:endParaRPr lang="en-US" altLang="en-US" sz="9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t>To approve the minutes from the IEEE 802.18 Teleconference 09 April 2020 in document  </a:t>
            </a:r>
            <a:r>
              <a:rPr lang="en-GB" sz="1600" b="0" u="sng" dirty="0">
                <a:hlinkClick r:id="rId3"/>
              </a:rPr>
              <a:t>https://mentor.ieee.org/802.18/dcn/20/18-20-0064-00-0000-minutes-09apr20-rrtag-teleconference.docx</a:t>
            </a:r>
            <a:r>
              <a:rPr lang="en-GB" sz="1600" b="0" u="sng" dirty="0"/>
              <a:t> </a:t>
            </a:r>
            <a:r>
              <a:rPr lang="en-GB" sz="1600" b="0" dirty="0"/>
              <a:t>  </a:t>
            </a:r>
            <a:r>
              <a:rPr lang="en-US" sz="1600" b="0" dirty="0"/>
              <a:t>09-Apr-2020 20:59:31 ET</a:t>
            </a:r>
            <a:r>
              <a:rPr lang="en-US" altLang="en-US" sz="1600" b="0" dirty="0">
                <a:solidFill>
                  <a:schemeClr val="tx1"/>
                </a:solidFill>
              </a:rPr>
              <a:t>	</a:t>
            </a:r>
          </a:p>
          <a:p>
            <a:pPr marL="0" indent="0">
              <a:spcBef>
                <a:spcPts val="400"/>
              </a:spcBef>
            </a:pPr>
            <a:r>
              <a:rPr lang="en-US" altLang="en-US" sz="1400" b="0" dirty="0">
                <a:solidFill>
                  <a:schemeClr val="tx1"/>
                </a:solidFill>
              </a:rPr>
              <a:t>	</a:t>
            </a:r>
            <a:r>
              <a:rPr lang="en-US" altLang="en-US" sz="1600" b="0" dirty="0">
                <a:solidFill>
                  <a:schemeClr val="tx1"/>
                </a:solidFill>
              </a:rPr>
              <a:t>Moved by:  	Mike L </a:t>
            </a:r>
          </a:p>
          <a:p>
            <a:pPr marL="0" indent="0">
              <a:spcBef>
                <a:spcPts val="400"/>
              </a:spcBef>
            </a:pPr>
            <a:r>
              <a:rPr lang="en-US" altLang="en-US" sz="1600" b="0" dirty="0">
                <a:solidFill>
                  <a:schemeClr val="tx1"/>
                </a:solidFill>
              </a:rPr>
              <a:t>	Seconded by:	Stuart K</a:t>
            </a:r>
          </a:p>
          <a:p>
            <a:pPr marL="0" indent="0">
              <a:spcBef>
                <a:spcPts val="400"/>
              </a:spcBef>
            </a:pPr>
            <a:r>
              <a:rPr lang="en-US" altLang="en-US" sz="1600" b="0" dirty="0">
                <a:solidFill>
                  <a:schemeClr val="tx1"/>
                </a:solidFill>
              </a:rPr>
              <a:t>	Discussion?  	None</a:t>
            </a:r>
          </a:p>
          <a:p>
            <a:pPr lvl="1">
              <a:spcBef>
                <a:spcPts val="400"/>
              </a:spcBef>
            </a:pPr>
            <a:r>
              <a:rPr lang="en-US" altLang="en-US" sz="1600" dirty="0">
                <a:solidFill>
                  <a:schemeClr val="tx1"/>
                </a:solidFill>
              </a:rPr>
              <a:t>Vote:  Approved by unanimous consent</a:t>
            </a:r>
            <a:endParaRPr lang="en-US" altLang="en-US" sz="1600" b="1"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16 Apr 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  - will discuss next week</a:t>
            </a:r>
            <a:endParaRPr lang="en-US" sz="1200" dirty="0"/>
          </a:p>
        </p:txBody>
      </p:sp>
      <p:sp>
        <p:nvSpPr>
          <p:cNvPr id="3" name="Content Placeholder 2"/>
          <p:cNvSpPr>
            <a:spLocks noGrp="1"/>
          </p:cNvSpPr>
          <p:nvPr>
            <p:ph idx="1"/>
          </p:nvPr>
        </p:nvSpPr>
        <p:spPr>
          <a:xfrm>
            <a:off x="685800" y="990600"/>
            <a:ext cx="84582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600" dirty="0">
                <a:solidFill>
                  <a:srgbClr val="0070C0"/>
                </a:solidFill>
              </a:rPr>
              <a:t>Remember – BRAN documents can be found in the 802.11 private area documents</a:t>
            </a:r>
          </a:p>
          <a:p>
            <a:pPr lvl="4">
              <a:spcBef>
                <a:spcPts val="0"/>
              </a:spcBef>
              <a:buFont typeface="Arial" panose="020B0604020202020204" pitchFamily="34" charset="0"/>
              <a:buChar char="•"/>
            </a:pPr>
            <a:endParaRPr lang="en-US" sz="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a:t>
            </a:r>
            <a:r>
              <a:rPr lang="en-US" sz="1800" dirty="0"/>
              <a:t>6, 22-26Jun20;  Online </a:t>
            </a:r>
            <a:endParaRPr lang="en-US" sz="1800" b="0" dirty="0">
              <a:solidFill>
                <a:srgbClr val="C00000"/>
              </a:solidFill>
            </a:endParaRPr>
          </a:p>
          <a:p>
            <a:pPr lvl="1">
              <a:buFont typeface="Arial" panose="020B0604020202020204" pitchFamily="34" charset="0"/>
              <a:buChar char="•"/>
            </a:pPr>
            <a:r>
              <a:rPr lang="en-US" sz="1600" dirty="0"/>
              <a:t>Several calls this week, </a:t>
            </a:r>
          </a:p>
          <a:p>
            <a:pPr lvl="1">
              <a:spcBef>
                <a:spcPts val="0"/>
              </a:spcBef>
              <a:buFont typeface="Arial" panose="020B0604020202020204" pitchFamily="34" charset="0"/>
              <a:buChar char="•"/>
            </a:pPr>
            <a:r>
              <a:rPr lang="en-US" sz="1600" dirty="0"/>
              <a:t>4/14/20: EN 301 893 Adaptivity ((</a:t>
            </a:r>
            <a:r>
              <a:rPr lang="en-US" sz="1600" dirty="0" err="1"/>
              <a:t>GotoMeetings</a:t>
            </a:r>
            <a:r>
              <a:rPr lang="en-US" sz="1600" dirty="0"/>
              <a:t> having much  difficulty with processes))</a:t>
            </a:r>
          </a:p>
          <a:p>
            <a:pPr lvl="1">
              <a:spcBef>
                <a:spcPts val="0"/>
              </a:spcBef>
              <a:buFont typeface="Arial" panose="020B0604020202020204" pitchFamily="34" charset="0"/>
              <a:buChar char="•"/>
            </a:pPr>
            <a:r>
              <a:rPr lang="en-US" sz="1600" dirty="0"/>
              <a:t>4/15/20: 19:00-21:00 CET EN 303 687 Channel Access Mechanism</a:t>
            </a:r>
          </a:p>
          <a:p>
            <a:pPr lvl="2">
              <a:spcBef>
                <a:spcPts val="0"/>
              </a:spcBef>
              <a:buFont typeface="Arial" panose="020B0604020202020204" pitchFamily="34" charset="0"/>
              <a:buChar char="•"/>
            </a:pPr>
            <a:r>
              <a:rPr lang="en-US" sz="1600" dirty="0"/>
              <a:t>No conclusion and discussions continue.  Next call is 05May20.</a:t>
            </a:r>
          </a:p>
          <a:p>
            <a:pPr lvl="1">
              <a:spcBef>
                <a:spcPts val="0"/>
              </a:spcBef>
              <a:buFont typeface="Arial" panose="020B0604020202020204" pitchFamily="34" charset="0"/>
              <a:buChar char="•"/>
            </a:pPr>
            <a:r>
              <a:rPr lang="en-US" sz="1600" dirty="0"/>
              <a:t>4/16/20: 19:00-20:30 CET EC Review discussion related to EN 301 598 (White Space Devices)</a:t>
            </a:r>
          </a:p>
          <a:p>
            <a:pPr lvl="1">
              <a:buFont typeface="Arial" panose="020B0604020202020204" pitchFamily="34" charset="0"/>
              <a:buChar char="•"/>
            </a:pPr>
            <a:endParaRPr lang="en-US" sz="1600" dirty="0"/>
          </a:p>
          <a:p>
            <a:pPr lvl="1">
              <a:buFont typeface="Arial" panose="020B0604020202020204" pitchFamily="34" charset="0"/>
              <a:buChar char="•"/>
            </a:pPr>
            <a:r>
              <a:rPr lang="en-US" sz="1800" dirty="0"/>
              <a:t>A notable discussion is on user modifications (a 5yr topic…) e.g. DFS</a:t>
            </a:r>
          </a:p>
          <a:p>
            <a:pPr lvl="2">
              <a:buFont typeface="Arial" panose="020B0604020202020204" pitchFamily="34" charset="0"/>
              <a:buChar char="•"/>
            </a:pPr>
            <a:r>
              <a:rPr lang="en-US" sz="1600" dirty="0"/>
              <a:t>Questions on s/w updates after the sale in the field and how to handle this, etc.  </a:t>
            </a:r>
            <a:r>
              <a:rPr lang="en-US" sz="1400" dirty="0"/>
              <a:t>	</a:t>
            </a:r>
          </a:p>
          <a:p>
            <a:pPr marL="457200" lvl="1" indent="0">
              <a:spcBef>
                <a:spcPts val="0"/>
              </a:spcBef>
            </a:pPr>
            <a:endParaRPr lang="en-US" sz="900" dirty="0">
              <a:solidFill>
                <a:schemeClr val="bg1">
                  <a:lumMod val="75000"/>
                </a:schemeClr>
              </a:solidFill>
            </a:endParaRPr>
          </a:p>
          <a:p>
            <a:pPr marL="457200" lvl="1" indent="0">
              <a:spcBef>
                <a:spcPts val="0"/>
              </a:spcBef>
            </a:pPr>
            <a:endParaRPr lang="en-US" sz="900" dirty="0">
              <a:solidFill>
                <a:schemeClr val="bg1">
                  <a:lumMod val="75000"/>
                </a:schemeClr>
              </a:solidFill>
            </a:endParaRPr>
          </a:p>
          <a:p>
            <a:pPr marL="457200" lvl="1" indent="0">
              <a:spcBef>
                <a:spcPts val="0"/>
              </a:spcBef>
            </a:pPr>
            <a:endParaRPr lang="en-US" sz="900" dirty="0">
              <a:solidFill>
                <a:schemeClr val="bg1">
                  <a:lumMod val="75000"/>
                </a:schemeClr>
              </a:solidFill>
            </a:endParaRPr>
          </a:p>
          <a:p>
            <a:pPr marL="457200" lvl="1" indent="0">
              <a:spcBef>
                <a:spcPts val="0"/>
              </a:spcBef>
            </a:pPr>
            <a:endParaRPr lang="en-US" sz="900" dirty="0">
              <a:solidFill>
                <a:schemeClr val="bg1">
                  <a:lumMod val="75000"/>
                </a:schemeClr>
              </a:solidFill>
            </a:endParaRPr>
          </a:p>
          <a:p>
            <a:pPr marL="457200" lvl="1" indent="0">
              <a:spcBef>
                <a:spcPts val="0"/>
              </a:spcBef>
            </a:pPr>
            <a:endParaRPr lang="en-US" sz="900" dirty="0">
              <a:solidFill>
                <a:schemeClr val="bg1">
                  <a:lumMod val="75000"/>
                </a:schemeClr>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#71,  16-19Jun20, </a:t>
            </a:r>
            <a:r>
              <a:rPr lang="en-US" sz="1400" b="0" dirty="0"/>
              <a:t>Sophia-Antipolis, FR</a:t>
            </a:r>
            <a:endParaRPr lang="en-US" sz="14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next  calls, 29Apr, 14May</a:t>
            </a:r>
          </a:p>
          <a:p>
            <a:pPr lvl="1">
              <a:spcBef>
                <a:spcPts val="0"/>
              </a:spcBef>
              <a:buFont typeface="Arial" panose="020B0604020202020204" pitchFamily="34" charset="0"/>
              <a:buChar char="•"/>
            </a:pPr>
            <a:r>
              <a:rPr lang="en-US" sz="1100" dirty="0">
                <a:solidFill>
                  <a:schemeClr val="tx1"/>
                </a:solidFill>
              </a:rPr>
              <a:t>nothing to share today</a:t>
            </a:r>
            <a:endParaRPr lang="en-US" sz="1100" dirty="0"/>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next meeting #53, 27-29Apr20, </a:t>
            </a:r>
            <a:r>
              <a:rPr lang="en-US" sz="1400" b="0" dirty="0">
                <a:solidFill>
                  <a:schemeClr val="tx1"/>
                </a:solidFill>
              </a:rPr>
              <a:t>online; many calls over next weeks.</a:t>
            </a:r>
            <a:endParaRPr lang="en-US" sz="1200" b="0" dirty="0">
              <a:solidFill>
                <a:schemeClr val="tx1"/>
              </a:solidFill>
            </a:endParaRPr>
          </a:p>
          <a:p>
            <a:pPr lvl="1">
              <a:spcBef>
                <a:spcPts val="0"/>
              </a:spcBef>
              <a:buFont typeface="Arial" panose="020B0604020202020204" pitchFamily="34" charset="0"/>
              <a:buChar char="•"/>
            </a:pPr>
            <a:r>
              <a:rPr lang="en-US" sz="1100" dirty="0">
                <a:solidFill>
                  <a:schemeClr val="tx1"/>
                </a:solidFill>
              </a:rPr>
              <a:t>nothing to share today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16 Apr 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47095</TotalTime>
  <Words>11187</Words>
  <Application>Microsoft Office PowerPoint</Application>
  <PresentationFormat>On-screen Show (4:3)</PresentationFormat>
  <Paragraphs>1106</Paragraphs>
  <Slides>50</Slides>
  <Notes>35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60"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  - will discuss next week</vt:lpstr>
      <vt:lpstr>EU items to share -2 will discuss next week</vt:lpstr>
      <vt:lpstr>ITU-R items to share will discuss next week</vt:lpstr>
      <vt:lpstr>FCC NPRM on 5.9 GHz reply comments-1</vt:lpstr>
      <vt:lpstr>ITU-R M.1450/M.1801 updates – </vt:lpstr>
      <vt:lpstr>ITU-R M.1450 &amp; M.1801 submissions – standing by</vt:lpstr>
      <vt:lpstr>General Discussion Items</vt:lpstr>
      <vt:lpstr>General Discussion Items - FYI</vt:lpstr>
      <vt:lpstr>Actions Required</vt:lpstr>
      <vt:lpstr>Any Other Business</vt:lpstr>
      <vt:lpstr>Adjourn</vt:lpstr>
      <vt:lpstr>PowerPoint Presentation</vt:lpstr>
      <vt:lpstr>PowerPoint Presentation</vt:lpstr>
      <vt:lpstr>ITU-R SM.2352 on THz</vt:lpstr>
      <vt:lpstr>ITU-R THz SM.2352 submission – standing by</vt:lpstr>
      <vt:lpstr>ITU-R SM.2352 on THz</vt:lpstr>
      <vt:lpstr>Chairman Pai’s statement on 5.9 GHz &amp; NPRM -background</vt:lpstr>
      <vt:lpstr>5.9 GHz NPRM –  high level direction on comments</vt:lpstr>
      <vt:lpstr>5.9 GHz NPRM – status</vt:lpstr>
      <vt:lpstr>FCC NPRM  Revisiting-use-of-the-5850-5925-MHz-band</vt:lpstr>
      <vt:lpstr>5.9 GHz &amp; NPRM –06feb page 2</vt:lpstr>
      <vt:lpstr>5.9 GHz &amp; NPRM –06feb page 1</vt:lpstr>
      <vt:lpstr>5.9 GHz &amp; NPRM –history 30jan </vt:lpstr>
      <vt:lpstr>5.9 GHz &amp; NPRM plans for comments- history 30jan</vt:lpstr>
      <vt:lpstr>5.9 GHz &amp; NPRM –history 23jan </vt:lpstr>
      <vt:lpstr>5.9 GHz &amp; NPRM – history 23jan </vt:lpstr>
      <vt:lpstr>5.9 GHz NPRM – Thursday sna</vt:lpstr>
      <vt:lpstr>5.9 GHz NPRM – Thursday sna</vt:lpstr>
      <vt:lpstr>5.9 GHz NPRM – Tuesday sna</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2667</cp:revision>
  <cp:lastPrinted>1601-01-01T00:00:00Z</cp:lastPrinted>
  <dcterms:created xsi:type="dcterms:W3CDTF">2016-03-03T14:54:45Z</dcterms:created>
  <dcterms:modified xsi:type="dcterms:W3CDTF">2020-04-17T12:42:53Z</dcterms:modified>
</cp:coreProperties>
</file>