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62" r:id="rId14"/>
    <p:sldId id="669" r:id="rId15"/>
    <p:sldId id="672" r:id="rId16"/>
    <p:sldId id="674" r:id="rId17"/>
    <p:sldId id="650" r:id="rId18"/>
    <p:sldId id="498" r:id="rId19"/>
    <p:sldId id="402" r:id="rId20"/>
    <p:sldId id="403" r:id="rId21"/>
    <p:sldId id="673" r:id="rId22"/>
    <p:sldId id="671" r:id="rId23"/>
    <p:sldId id="664" r:id="rId24"/>
    <p:sldId id="663" r:id="rId25"/>
    <p:sldId id="626" r:id="rId26"/>
    <p:sldId id="657" r:id="rId27"/>
    <p:sldId id="659" r:id="rId28"/>
    <p:sldId id="631" r:id="rId29"/>
    <p:sldId id="653" r:id="rId30"/>
    <p:sldId id="649" r:id="rId31"/>
    <p:sldId id="660" r:id="rId32"/>
    <p:sldId id="640" r:id="rId33"/>
    <p:sldId id="639" r:id="rId34"/>
    <p:sldId id="638" r:id="rId35"/>
    <p:sldId id="643" r:id="rId36"/>
    <p:sldId id="646" r:id="rId37"/>
    <p:sldId id="641" r:id="rId38"/>
    <p:sldId id="633" r:id="rId39"/>
    <p:sldId id="636" r:id="rId40"/>
    <p:sldId id="634" r:id="rId41"/>
    <p:sldId id="632" r:id="rId42"/>
    <p:sldId id="627" r:id="rId43"/>
    <p:sldId id="630" r:id="rId44"/>
    <p:sldId id="628" r:id="rId45"/>
    <p:sldId id="462" r:id="rId46"/>
    <p:sldId id="652" r:id="rId47"/>
    <p:sldId id="549" r:id="rId48"/>
    <p:sldId id="425" r:id="rId49"/>
    <p:sldId id="656" r:id="rId50"/>
    <p:sldId id="655"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5" autoAdjust="0"/>
    <p:restoredTop sz="96275" autoAdjust="0"/>
  </p:normalViewPr>
  <p:slideViewPr>
    <p:cSldViewPr>
      <p:cViewPr varScale="1">
        <p:scale>
          <a:sx n="86" d="100"/>
          <a:sy n="86" d="100"/>
        </p:scale>
        <p:origin x="90" y="63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45/" TargetMode="External"/><Relationship Id="rId5" Type="http://schemas.openxmlformats.org/officeDocument/2006/relationships/hyperlink" Target="https://cept.org/ecc/groups/ecc/wg-se/se-24/" TargetMode="External"/><Relationship Id="rId4" Type="http://schemas.openxmlformats.org/officeDocument/2006/relationships/hyperlink" Target="https://cept.org/ecc/groups/ecc/wg-se/se-24/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en-US" sz="1200" b="0" i="0" u="none" strike="noStrike" kern="1200" dirty="0">
                <a:solidFill>
                  <a:srgbClr val="000000"/>
                </a:solidFill>
                <a:effectLst/>
                <a:latin typeface="Times New Roman" pitchFamily="16" charset="0"/>
                <a:ea typeface="+mn-ea"/>
                <a:cs typeface="+mn-cs"/>
                <a:hlinkClick r:id="rId6"/>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317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802.18-20/0071r01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urldefense.proofpoint.com/v2/url?u=https-3A__www.cept.org_Documents_fm-2D57_58290_fm57-2D20-2D013-5Fcept-2Dadministration-2Dagreement-2Don-2Doob-2Dlevels&amp;d=DwMFAg&amp;c=pqcuzKEN_84c78MOSc5_fw&amp;r=z8R-nWJ8GIxwjOjNKhEFByb-tZ6XE3GZXWSggNdVo-w&amp;m=t2Yf4ZyHHmT_RyJDkcPU9rdl-HfkQiimf1EjFnTKoug&amp;s=7kPxENqQKx9zjInhEuzsyvYpM2z8JOgTVWVx_VlfVJ8&amp;e=" TargetMode="External"/><Relationship Id="rId3" Type="http://schemas.openxmlformats.org/officeDocument/2006/relationships/hyperlink" Target="https://cept.org/ecc/groups/ecc/wg-se/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11" Type="http://schemas.openxmlformats.org/officeDocument/2006/relationships/image" Target="../media/image4.wmf"/><Relationship Id="rId5" Type="http://schemas.openxmlformats.org/officeDocument/2006/relationships/hyperlink" Target="https://urldefense.proofpoint.com/v2/url?u=https-3A__cept.org_ecc_groups_ecc_wg-2Dse_se-2D45_client_meeting-2Ddocuments_file-2Dhistory_-3Ffid-3D58254&amp;d=DwMFAg&amp;c=pqcuzKEN_84c78MOSc5_fw&amp;r=z8R-nWJ8GIxwjOjNKhEFByb-tZ6XE3GZXWSggNdVo-w&amp;m=dzbaB6GiiYHlMTidNlRFfkJAP4JvcOeWv1bTX-aytEs&amp;s=tbx2pwHIHJCVBSK-68vsnwKnUzi7eit0v3jb37RoLd8&amp;e=" TargetMode="External"/><Relationship Id="rId10" Type="http://schemas.openxmlformats.org/officeDocument/2006/relationships/hyperlink" Target="https://urldefense.proofpoint.com/v2/url?u=https-3A__www.cept.org_Documents_fm-2D57_58281_fm57-2D20-2D014-5Finformation-2Don-2Dthe-2Dfcc-2Dprocess-2Drole-2Dof-2Dwinnforum&amp;d=DwMFAg&amp;c=pqcuzKEN_84c78MOSc5_fw&amp;r=z8R-nWJ8GIxwjOjNKhEFByb-tZ6XE3GZXWSggNdVo-w&amp;m=t2Yf4ZyHHmT_RyJDkcPU9rdl-HfkQiimf1EjFnTKoug&amp;s=LTInHCtZR4OE-naOaAyfA2Et4S7jOcpykU0F740zuCc&amp;e="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urldefense.proofpoint.com/v2/url?u=https-3A__www.cept.org_Documents_fm-2D57_58282_fm57-2D20-2D015-5Fprotection-2Dof-2Dcbtc-2Dbelow-2D5935-2Dmhz-2Dfrom-2Drlan-2Dabove-2D5945-2Dmhz&amp;d=DwMFAg&amp;c=pqcuzKEN_84c78MOSc5_fw&amp;r=z8R-nWJ8GIxwjOjNKhEFByb-tZ6XE3GZXWSggNdVo-w&amp;m=t2Yf4ZyHHmT_RyJDkcPU9rdl-HfkQiimf1EjFnTKoug&amp;s=SZll8I2mrXuur1bf4CZKSuRHhQoieY_GoV4nYGcZr-Q&amp;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fcc.gov/ecfs/search/filings?proceedings_name=18-295&amp;sort=date_disseminated,DESC" TargetMode="External"/><Relationship Id="rId5" Type="http://schemas.openxmlformats.org/officeDocument/2006/relationships/hyperlink" Target="https://mentor.ieee.org/802.18/dcn/20/18-20-0062-00-0000-fcc-draft-r-o-nprm-promoting-unlicensed-use-of-the-6ghz-band-et-18-295.pdf" TargetMode="External"/><Relationship Id="rId4" Type="http://schemas.openxmlformats.org/officeDocument/2006/relationships/hyperlink" Target="https://www.fcc.gov/news-events/events/2020/04/april-2020-open-commission-meet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64-00-0000-minutes-09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16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56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601662" y="1001727"/>
            <a:ext cx="8389938" cy="5473686"/>
          </a:xfrm>
        </p:spPr>
        <p:txBody>
          <a:bodyPr/>
          <a:lstStyle/>
          <a:p>
            <a:pPr>
              <a:buFont typeface="Arial" panose="020B0604020202020204" pitchFamily="34" charset="0"/>
              <a:buChar char="•"/>
            </a:pPr>
            <a:r>
              <a:rPr lang="en-US" sz="1400" dirty="0">
                <a:solidFill>
                  <a:schemeClr val="tx1"/>
                </a:solidFill>
              </a:rPr>
              <a:t>CEPT – ECC </a:t>
            </a:r>
            <a:r>
              <a:rPr lang="en-US" altLang="en-US" sz="1400" b="0" dirty="0">
                <a:hlinkClick r:id="rId3"/>
              </a:rPr>
              <a:t>&lt;WGSE&gt;</a:t>
            </a:r>
            <a:r>
              <a:rPr lang="en-US" altLang="en-US" sz="1400" b="0" dirty="0"/>
              <a:t> </a:t>
            </a:r>
            <a:r>
              <a:rPr lang="en-US" altLang="en-US" sz="1400" dirty="0"/>
              <a:t>next meeting  </a:t>
            </a:r>
            <a:r>
              <a:rPr lang="en-US" sz="1400" dirty="0"/>
              <a:t>#85, 11-15May20, Web-meeting</a:t>
            </a: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14-29Apr20, online only  </a:t>
            </a:r>
            <a:r>
              <a:rPr lang="en-US" sz="1600" dirty="0">
                <a:sym typeface="Wingdings" panose="05000000000000000000" pitchFamily="2" charset="2"/>
              </a:rPr>
              <a:t> this week.</a:t>
            </a:r>
            <a:endParaRPr lang="en-US" sz="1600" dirty="0"/>
          </a:p>
          <a:p>
            <a:pPr lvl="1">
              <a:buFont typeface="Arial" panose="020B0604020202020204" pitchFamily="34" charset="0"/>
              <a:buChar char="•"/>
            </a:pPr>
            <a:r>
              <a:rPr lang="en-US" sz="1600" dirty="0"/>
              <a:t>By the 2</a:t>
            </a:r>
            <a:r>
              <a:rPr lang="en-US" sz="1600" baseline="30000" dirty="0"/>
              <a:t>nd</a:t>
            </a:r>
            <a:r>
              <a:rPr lang="en-US" sz="1600" dirty="0"/>
              <a:t> day, could tell will need more time to get through the comments.  </a:t>
            </a:r>
          </a:p>
          <a:p>
            <a:pPr lvl="2">
              <a:buFont typeface="Arial" panose="020B0604020202020204" pitchFamily="34" charset="0"/>
              <a:buChar char="•"/>
            </a:pPr>
            <a:r>
              <a:rPr lang="en-US" sz="1600" dirty="0"/>
              <a:t>Not making very good progress.  Adding more calls. </a:t>
            </a:r>
            <a:endParaRPr lang="en-US" sz="1200" dirty="0"/>
          </a:p>
          <a:p>
            <a:pPr marL="1657350" lvl="3" indent="-285750">
              <a:spcBef>
                <a:spcPts val="0"/>
              </a:spcBef>
              <a:buFont typeface="Arial" panose="020B0604020202020204" pitchFamily="34" charset="0"/>
              <a:buChar char="•"/>
            </a:pPr>
            <a:r>
              <a:rPr lang="en-US" sz="1400" dirty="0"/>
              <a:t>Fri April 17 11:00-15:00, </a:t>
            </a:r>
          </a:p>
          <a:p>
            <a:pPr marL="1657350" lvl="3" indent="-285750">
              <a:spcBef>
                <a:spcPts val="0"/>
              </a:spcBef>
              <a:buFont typeface="Arial" panose="020B0604020202020204" pitchFamily="34" charset="0"/>
              <a:buChar char="•"/>
            </a:pPr>
            <a:r>
              <a:rPr lang="en-US" sz="1400" dirty="0"/>
              <a:t>Fri Apr 24 13:30-18:30, </a:t>
            </a:r>
          </a:p>
          <a:p>
            <a:pPr marL="1657350" lvl="3" indent="-285750">
              <a:spcBef>
                <a:spcPts val="0"/>
              </a:spcBef>
              <a:buFont typeface="Arial" panose="020B0604020202020204" pitchFamily="34" charset="0"/>
              <a:buChar char="•"/>
            </a:pPr>
            <a:r>
              <a:rPr lang="en-US" sz="1400" dirty="0"/>
              <a:t>27-29 April 13:30-18:30 </a:t>
            </a:r>
          </a:p>
          <a:p>
            <a:pPr lvl="1">
              <a:buFont typeface="Arial" panose="020B0604020202020204" pitchFamily="34" charset="0"/>
              <a:buChar char="•"/>
            </a:pPr>
            <a:r>
              <a:rPr lang="en-US" sz="1600" dirty="0"/>
              <a:t>France and Sweden submitted studies during public comments then 3 more came later. </a:t>
            </a:r>
          </a:p>
          <a:p>
            <a:pPr lvl="2">
              <a:buFont typeface="Arial" panose="020B0604020202020204" pitchFamily="34" charset="0"/>
              <a:buChar char="•"/>
            </a:pPr>
            <a:r>
              <a:rPr lang="en-US" sz="1400" dirty="0"/>
              <a:t>Sweden asked for support for their position, and only 1 of 33 supported.</a:t>
            </a:r>
          </a:p>
          <a:p>
            <a:pPr lvl="2">
              <a:buFont typeface="Arial" panose="020B0604020202020204" pitchFamily="34" charset="0"/>
              <a:buChar char="•"/>
            </a:pPr>
            <a:r>
              <a:rPr lang="en-US" sz="1400" dirty="0"/>
              <a:t>Sounded like many points were not on ‘on topic’ to Draft Report 316, </a:t>
            </a:r>
            <a:r>
              <a:rPr lang="en-US" sz="1400" u="sng" dirty="0">
                <a:hlinkClick r:id="rId5"/>
              </a:rPr>
              <a:t>TEMP001R1</a:t>
            </a:r>
            <a:endParaRPr lang="en-US" sz="1400" dirty="0"/>
          </a:p>
          <a:p>
            <a:pPr lvl="2">
              <a:buFont typeface="Arial" panose="020B0604020202020204" pitchFamily="34" charset="0"/>
              <a:buChar char="•"/>
            </a:pPr>
            <a:r>
              <a:rPr lang="en-US" sz="1400" dirty="0"/>
              <a:t>If this continues, reports may not get out needed at WGSE’s next meeting,</a:t>
            </a:r>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6"/>
              </a:rPr>
              <a:t>&lt;WGFM&gt;</a:t>
            </a:r>
            <a:r>
              <a:rPr lang="en-US" altLang="en-US" sz="1400" b="0" dirty="0"/>
              <a:t> </a:t>
            </a:r>
            <a:r>
              <a:rPr lang="en-US" altLang="en-US" sz="1400" dirty="0"/>
              <a:t>next meeting #96, 08-12June20,  Brussels</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meeting #10, 12-14May20, online only</a:t>
            </a:r>
            <a:endParaRPr lang="en-US" sz="1400" dirty="0"/>
          </a:p>
          <a:p>
            <a:pPr lvl="1">
              <a:buFont typeface="Arial" panose="020B0604020202020204" pitchFamily="34" charset="0"/>
              <a:buChar char="•"/>
            </a:pPr>
            <a:r>
              <a:rPr lang="en-US" sz="1400" dirty="0"/>
              <a:t>Administration  working  on OOBE limits at 5935MHz, one decision last night,  another due tonight.  </a:t>
            </a:r>
          </a:p>
          <a:p>
            <a:pPr lvl="1">
              <a:buFont typeface="Arial" panose="020B0604020202020204" pitchFamily="34" charset="0"/>
              <a:buChar char="•"/>
            </a:pPr>
            <a:r>
              <a:rPr lang="en-US" sz="1400" dirty="0"/>
              <a:t>Next steps in tomorrow’s call (17</a:t>
            </a:r>
            <a:r>
              <a:rPr lang="en-US" sz="1400" baseline="30000" dirty="0"/>
              <a:t>th</a:t>
            </a:r>
            <a:r>
              <a:rPr lang="en-US" sz="1400" dirty="0"/>
              <a:t>), includes other countries and protection processes in 6 GHz band. </a:t>
            </a:r>
          </a:p>
          <a:p>
            <a:pPr lvl="1">
              <a:buFont typeface="Arial" panose="020B0604020202020204" pitchFamily="34" charset="0"/>
              <a:buChar char="•"/>
            </a:pPr>
            <a:r>
              <a:rPr lang="en-US" sz="1400" dirty="0"/>
              <a:t>Docs: </a:t>
            </a:r>
            <a:endParaRPr lang="en-US" sz="1400" u="sng" dirty="0">
              <a:hlinkClick r:id="rId8"/>
            </a:endParaRPr>
          </a:p>
          <a:p>
            <a:pPr lvl="1">
              <a:buFont typeface="Arial" panose="020B0604020202020204" pitchFamily="34" charset="0"/>
              <a:buChar char="•"/>
            </a:pPr>
            <a:r>
              <a:rPr lang="en-US" sz="1400" u="sng" dirty="0">
                <a:hlinkClick r:id="rId8"/>
              </a:rPr>
              <a:t>FM57(20)013</a:t>
            </a:r>
            <a:r>
              <a:rPr lang="en-US" sz="1400" dirty="0"/>
              <a:t>	CEPT Administration agreement on OOB levels FM57 Chair</a:t>
            </a:r>
          </a:p>
          <a:p>
            <a:pPr lvl="1">
              <a:buFont typeface="Arial" panose="020B0604020202020204" pitchFamily="34" charset="0"/>
              <a:buChar char="•"/>
            </a:pPr>
            <a:r>
              <a:rPr lang="en-US" sz="1400" u="sng" dirty="0">
                <a:hlinkClick r:id="rId9"/>
              </a:rPr>
              <a:t>FM57(20)015</a:t>
            </a:r>
            <a:r>
              <a:rPr lang="en-US" sz="1400" dirty="0"/>
              <a:t>	Protection of CBTC below 5935 MHz from RLAN above 5945 MHz SNCF, RATP, STIB, ALSTOM, SIEMENS</a:t>
            </a:r>
          </a:p>
          <a:p>
            <a:pPr lvl="1">
              <a:buFont typeface="Arial" panose="020B0604020202020204" pitchFamily="34" charset="0"/>
              <a:buChar char="•"/>
            </a:pPr>
            <a:r>
              <a:rPr lang="en-US" sz="1400" u="sng" dirty="0">
                <a:hlinkClick r:id="rId10"/>
              </a:rPr>
              <a:t>FM57(20)014</a:t>
            </a:r>
            <a:r>
              <a:rPr lang="en-US" sz="1400" dirty="0"/>
              <a:t>	Information on the FCC process - Role of </a:t>
            </a:r>
            <a:r>
              <a:rPr lang="en-US" sz="1400" dirty="0" err="1"/>
              <a:t>WinnForum</a:t>
            </a:r>
            <a:r>
              <a:rPr lang="en-US" sz="1400" dirty="0"/>
              <a:t> Nokia</a:t>
            </a:r>
          </a:p>
          <a:p>
            <a:pPr lvl="1">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05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800" dirty="0">
                <a:solidFill>
                  <a:schemeClr val="tx1"/>
                </a:solidFill>
              </a:rPr>
              <a:t>Nothing to share today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4774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spcBef>
                <a:spcPts val="0"/>
              </a:spcBef>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400" u="sng" dirty="0">
                <a:hlinkClick r:id="rId4"/>
              </a:rPr>
              <a:t>https://www.federalregister.gov/documents/2020/02/06/2020-02086/use-of-the-5850-5925-ghz-band</a:t>
            </a:r>
            <a:endParaRPr lang="en-US" sz="1400" b="1" u="sng" dirty="0"/>
          </a:p>
          <a:p>
            <a:pPr>
              <a:buFont typeface="Arial" panose="020B0604020202020204" pitchFamily="34" charset="0"/>
              <a:buChar char="•"/>
            </a:pPr>
            <a:r>
              <a:rPr lang="en-US" sz="1800" dirty="0"/>
              <a:t>Proceeding 19-138:</a:t>
            </a:r>
          </a:p>
          <a:p>
            <a:pPr lvl="1">
              <a:spcBef>
                <a:spcPts val="0"/>
              </a:spcBef>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800" b="1" dirty="0">
                <a:solidFill>
                  <a:schemeClr val="tx1"/>
                </a:solidFill>
              </a:rPr>
              <a:t>due Monday </a:t>
            </a:r>
            <a:r>
              <a:rPr lang="en-US" sz="1800" dirty="0">
                <a:solidFill>
                  <a:schemeClr val="tx1"/>
                </a:solidFill>
              </a:rPr>
              <a:t>27</a:t>
            </a:r>
            <a:r>
              <a:rPr lang="en-US" sz="1800" b="1" dirty="0">
                <a:solidFill>
                  <a:schemeClr val="tx1"/>
                </a:solidFill>
              </a:rPr>
              <a:t> April</a:t>
            </a: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Status of LMSC(EC) ballot:  Started Early Close on the 10th to finish on 20</a:t>
            </a:r>
            <a:r>
              <a:rPr lang="en-US" sz="1800" baseline="30000" dirty="0">
                <a:solidFill>
                  <a:schemeClr val="tx1"/>
                </a:solidFill>
              </a:rPr>
              <a:t>th</a:t>
            </a:r>
            <a:r>
              <a:rPr lang="en-US" sz="1800" dirty="0">
                <a:solidFill>
                  <a:schemeClr val="tx1"/>
                </a:solidFill>
              </a:rPr>
              <a:t>. </a:t>
            </a:r>
          </a:p>
          <a:p>
            <a:pPr marL="800100" lvl="1">
              <a:buFont typeface="Arial" panose="020B0604020202020204" pitchFamily="34" charset="0"/>
              <a:buChar char="•"/>
            </a:pPr>
            <a:r>
              <a:rPr lang="en-US" sz="1800" dirty="0">
                <a:solidFill>
                  <a:schemeClr val="tx1"/>
                </a:solidFill>
              </a:rPr>
              <a:t>2 responses to date, will remind the EC again.  </a:t>
            </a:r>
          </a:p>
          <a:p>
            <a:pPr marL="800100" lvl="1">
              <a:buFont typeface="Arial" panose="020B0604020202020204" pitchFamily="34" charset="0"/>
              <a:buChar char="•"/>
            </a:pPr>
            <a:r>
              <a:rPr lang="en-US" sz="1400" dirty="0">
                <a:solidFill>
                  <a:schemeClr val="tx1"/>
                </a:solidFill>
              </a:rPr>
              <a:t>  </a:t>
            </a:r>
          </a:p>
          <a:p>
            <a:pPr marL="400050">
              <a:buFont typeface="Arial" panose="020B0604020202020204" pitchFamily="34" charset="0"/>
              <a:buChar char="•"/>
            </a:pPr>
            <a:endParaRPr lang="en-US" sz="1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endParaRPr lang="en-US" sz="2400" dirty="0">
              <a:highlight>
                <a:srgbClr val="FFFF00"/>
              </a:highlight>
            </a:endParaRPr>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now on .18 mentor: </a:t>
            </a:r>
          </a:p>
          <a:p>
            <a:pPr lvl="1">
              <a:spcBef>
                <a:spcPts val="0"/>
              </a:spcBef>
              <a:buFont typeface="Arial" panose="020B0604020202020204" pitchFamily="34" charset="0"/>
              <a:buChar char="•"/>
            </a:pPr>
            <a:r>
              <a:rPr lang="en-US" sz="1200" dirty="0">
                <a:hlinkClick r:id="rId3"/>
              </a:rPr>
              <a:t>https://mentor.ieee.org/802.18/dcn/20/18-20-</a:t>
            </a:r>
            <a:r>
              <a:rPr lang="en-US" sz="1200" dirty="0">
                <a:highlight>
                  <a:srgbClr val="FFFF00"/>
                </a:highlight>
                <a:hlinkClick r:id="rId3"/>
              </a:rPr>
              <a:t>0061-00</a:t>
            </a:r>
            <a:r>
              <a:rPr lang="en-US" sz="1200" dirty="0">
                <a:hlinkClick r:id="rId3"/>
              </a:rPr>
              <a:t>-0000-itu-ahg-recommended-edits-to-m-1450-5.docx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a:t>
            </a:r>
            <a:r>
              <a:rPr lang="en-US" sz="1200" dirty="0">
                <a:highlight>
                  <a:srgbClr val="FFFF00"/>
                </a:highlight>
                <a:hlinkClick r:id="rId4"/>
              </a:rPr>
              <a:t>0060-00</a:t>
            </a:r>
            <a:r>
              <a:rPr lang="en-US" sz="1200" dirty="0">
                <a:hlinkClick r:id="rId4"/>
              </a:rPr>
              <a:t>-0000-itu-ahg-recommended-edits-to-m-1801-2.docx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Schedule conflict today (16</a:t>
            </a:r>
            <a:r>
              <a:rPr lang="en-US" sz="1800" baseline="30000" dirty="0">
                <a:solidFill>
                  <a:schemeClr val="tx1"/>
                </a:solidFill>
              </a:rPr>
              <a:t>th</a:t>
            </a:r>
            <a:r>
              <a:rPr lang="en-US" sz="1800" dirty="0">
                <a:solidFill>
                  <a:schemeClr val="tx1"/>
                </a:solidFill>
              </a:rPr>
              <a:t>) for author, move detailed review to next week (23</a:t>
            </a:r>
            <a:r>
              <a:rPr lang="en-US" sz="1800" baseline="30000" dirty="0">
                <a:solidFill>
                  <a:schemeClr val="tx1"/>
                </a:solidFill>
              </a:rPr>
              <a:t>rd</a:t>
            </a: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Met with key people 25Mar20,  Current plan:</a:t>
            </a:r>
          </a:p>
          <a:p>
            <a:pPr lvl="1">
              <a:spcBef>
                <a:spcPts val="0"/>
              </a:spcBef>
              <a:buFont typeface="Arial" panose="020B0604020202020204" pitchFamily="34" charset="0"/>
              <a:buChar char="•"/>
            </a:pPr>
            <a:r>
              <a:rPr lang="en-US" sz="1600" b="0" dirty="0"/>
              <a:t>Submission of 802.11 ITU AHG recommendations to 802.11 &amp; </a:t>
            </a:r>
            <a:r>
              <a:rPr lang="en-US" sz="1600" dirty="0"/>
              <a:t>.</a:t>
            </a:r>
            <a:r>
              <a:rPr lang="en-US" sz="1600" b="0" dirty="0"/>
              <a:t>18 after 30Mar meeting</a:t>
            </a:r>
          </a:p>
          <a:p>
            <a:pPr lvl="1">
              <a:spcBef>
                <a:spcPts val="0"/>
              </a:spcBef>
              <a:buFont typeface="Arial" panose="020B0604020202020204" pitchFamily="34" charset="0"/>
              <a:buChar char="•"/>
            </a:pPr>
            <a:r>
              <a:rPr lang="en-US" sz="1600" b="0" dirty="0"/>
              <a:t>Presenting to 802.18 in detail after 30Mar. </a:t>
            </a:r>
          </a:p>
          <a:p>
            <a:pPr lvl="1">
              <a:spcBef>
                <a:spcPts val="0"/>
              </a:spcBef>
              <a:buFont typeface="Arial" panose="020B0604020202020204" pitchFamily="34" charset="0"/>
              <a:buChar char="•"/>
            </a:pPr>
            <a:r>
              <a:rPr lang="en-US" sz="1600" b="0" dirty="0"/>
              <a:t>802.18 to ask for EC Approval for submission to WP 5A</a:t>
            </a:r>
          </a:p>
          <a:p>
            <a:pPr lvl="2">
              <a:spcBef>
                <a:spcPts val="0"/>
              </a:spcBef>
              <a:buFont typeface="Arial" panose="020B0604020202020204" pitchFamily="34" charset="0"/>
              <a:buChar char="•"/>
            </a:pPr>
            <a:r>
              <a:rPr lang="en-US" sz="1400" b="0" dirty="0"/>
              <a:t>Approve in .18 in May, at latest.</a:t>
            </a:r>
          </a:p>
          <a:p>
            <a:pPr lvl="2">
              <a:spcBef>
                <a:spcPts val="0"/>
              </a:spcBef>
              <a:buFont typeface="Arial" panose="020B0604020202020204" pitchFamily="34" charset="0"/>
              <a:buChar char="•"/>
            </a:pPr>
            <a:r>
              <a:rPr lang="en-US" sz="1400" dirty="0"/>
              <a:t>Goal is 02</a:t>
            </a:r>
            <a:r>
              <a:rPr lang="en-US" sz="1400" b="0" dirty="0"/>
              <a:t>Jun20 EC meeting for IEEE 802 approval</a:t>
            </a:r>
          </a:p>
          <a:p>
            <a:pPr lvl="1">
              <a:spcBef>
                <a:spcPts val="0"/>
              </a:spcBef>
              <a:buFont typeface="Arial" panose="020B0604020202020204" pitchFamily="34" charset="0"/>
              <a:buChar char="•"/>
            </a:pPr>
            <a:r>
              <a:rPr lang="en-US" sz="1600" b="0" dirty="0"/>
              <a:t>Working Party 5A Meeting (DELAYED), now meeting dates are: 20-30 July 2020</a:t>
            </a:r>
          </a:p>
          <a:p>
            <a:pPr lvl="1">
              <a:spcBef>
                <a:spcPts val="0"/>
              </a:spcBef>
              <a:buFont typeface="Arial" panose="020B0604020202020204" pitchFamily="34" charset="0"/>
              <a:buChar char="•"/>
            </a:pPr>
            <a:r>
              <a:rPr lang="en-US" sz="1600" b="0" dirty="0"/>
              <a:t>Deadline for contributions16:00 hours UTC: Monday, 13 July 2020</a:t>
            </a:r>
          </a:p>
          <a:p>
            <a:pPr lvl="2">
              <a:spcBef>
                <a:spcPts val="0"/>
              </a:spcBef>
              <a:buFont typeface="Arial" panose="020B0604020202020204" pitchFamily="34" charset="0"/>
              <a:buChar char="•"/>
            </a:pPr>
            <a:r>
              <a:rPr lang="en-US" sz="1400" dirty="0"/>
              <a:t>Plan to have ITU liaison upload to ITU-R WP5A, 1</a:t>
            </a:r>
            <a:r>
              <a:rPr lang="en-US" sz="1400" baseline="30000" dirty="0"/>
              <a:t>st</a:t>
            </a:r>
            <a:r>
              <a:rPr lang="en-US" sz="1400" dirty="0"/>
              <a:t> week of July </a:t>
            </a:r>
            <a:endParaRPr lang="en-US" sz="1400" b="0" dirty="0"/>
          </a:p>
          <a:p>
            <a:pPr lvl="1">
              <a:spcBef>
                <a:spcPts val="0"/>
              </a:spcBef>
              <a:buFont typeface="Arial" panose="020B0604020202020204" pitchFamily="34" charset="0"/>
              <a:buChar char="•"/>
            </a:pPr>
            <a:endParaRPr lang="en-US" sz="1600" b="0" dirty="0"/>
          </a:p>
          <a:p>
            <a:pPr lvl="1">
              <a:spcBef>
                <a:spcPts val="0"/>
              </a:spcBef>
              <a:buFont typeface="Arial" panose="020B0604020202020204" pitchFamily="34" charset="0"/>
              <a:buChar char="•"/>
            </a:pPr>
            <a:r>
              <a:rPr lang="en-US" sz="1600" b="0" dirty="0"/>
              <a:t>802.11 ITU AHG Monitoring WP5A after July 2020 for any needed contributions going forward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400" u="sng" dirty="0"/>
              <a:t>Motion:</a:t>
            </a:r>
            <a:r>
              <a:rPr lang="en-US" sz="1400" dirty="0"/>
              <a:t> </a:t>
            </a:r>
            <a:r>
              <a:rPr lang="en-US" sz="1400" b="0" dirty="0"/>
              <a:t>Move to approve documents </a:t>
            </a:r>
            <a:r>
              <a:rPr lang="en-US" sz="1400" b="0" dirty="0">
                <a:hlinkClick r:id="rId3"/>
              </a:rPr>
              <a:t>https://mentor.ieee.org/802.18/dcn/20/18-20-</a:t>
            </a:r>
            <a:r>
              <a:rPr lang="en-US" sz="1400" b="0" dirty="0">
                <a:highlight>
                  <a:srgbClr val="FFFF00"/>
                </a:highlight>
                <a:hlinkClick r:id="rId3"/>
              </a:rPr>
              <a:t>0061-00</a:t>
            </a:r>
            <a:r>
              <a:rPr lang="en-US" sz="1400" b="0" dirty="0">
                <a:hlinkClick r:id="rId3"/>
              </a:rPr>
              <a:t>-0000-itu-ahg-recommended-edits-to-m-1450-5.docx</a:t>
            </a:r>
            <a:r>
              <a:rPr lang="en-US" sz="1400" b="0" dirty="0"/>
              <a:t> and </a:t>
            </a:r>
            <a:r>
              <a:rPr lang="en-US" sz="1400" b="0" dirty="0">
                <a:hlinkClick r:id="rId4"/>
              </a:rPr>
              <a:t>https://mentor.ieee.org/802.18/dcn/20/18-20-</a:t>
            </a:r>
            <a:r>
              <a:rPr lang="en-US" sz="1400" b="0" dirty="0">
                <a:highlight>
                  <a:srgbClr val="FFFF00"/>
                </a:highlight>
                <a:hlinkClick r:id="rId4"/>
              </a:rPr>
              <a:t>0060-00-</a:t>
            </a:r>
            <a:r>
              <a:rPr lang="en-US" sz="1400" b="0" dirty="0">
                <a:hlinkClick r:id="rId4"/>
              </a:rPr>
              <a:t>0000-itu-ahg-recommended-edits-to-m-1801-2.docx</a:t>
            </a:r>
            <a:r>
              <a:rPr lang="en-US" sz="1400" b="0" dirty="0"/>
              <a:t>   for ITU-R M.1450 and M.1801 updates, respectively. </a:t>
            </a:r>
            <a:r>
              <a:rPr lang="en-GB" sz="14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400" dirty="0">
              <a:solidFill>
                <a:schemeClr val="tx1"/>
              </a:solidFill>
            </a:endParaRPr>
          </a:p>
          <a:p>
            <a:r>
              <a:rPr lang="en-US" altLang="en-US" sz="1400" dirty="0"/>
              <a:t>		</a:t>
            </a:r>
            <a:r>
              <a:rPr lang="en-US" altLang="en-US" sz="1200" dirty="0"/>
              <a:t>Moved by:  	 	</a:t>
            </a:r>
          </a:p>
          <a:p>
            <a:pPr lvl="1"/>
            <a:r>
              <a:rPr lang="en-US" altLang="en-US" sz="1200" b="1" dirty="0"/>
              <a:t>Seconded by:  	 </a:t>
            </a:r>
          </a:p>
          <a:p>
            <a:pPr lvl="1"/>
            <a:r>
              <a:rPr lang="en-US" altLang="en-US" sz="1200" b="1" dirty="0"/>
              <a:t>Discussion?	none</a:t>
            </a:r>
          </a:p>
          <a:p>
            <a:pPr lvl="1"/>
            <a:r>
              <a:rPr lang="en-US" altLang="en-US" sz="1200" b="1" dirty="0">
                <a:solidFill>
                  <a:schemeClr val="tx1"/>
                </a:solidFill>
              </a:rPr>
              <a:t>Vote:  		___Y   /  ___N   /  ___A </a:t>
            </a:r>
          </a:p>
          <a:p>
            <a:pPr lvl="1"/>
            <a:endParaRPr lang="en-US" altLang="en-US" sz="1200" b="1" dirty="0">
              <a:solidFill>
                <a:schemeClr val="tx1"/>
              </a:solidFill>
            </a:endParaRPr>
          </a:p>
          <a:p>
            <a:pPr lvl="1"/>
            <a:r>
              <a:rPr lang="en-US" altLang="en-US" sz="1200" b="1" dirty="0">
                <a:solidFill>
                  <a:schemeClr val="tx1"/>
                </a:solidFill>
              </a:rPr>
              <a:t>Voters:   </a:t>
            </a:r>
          </a:p>
          <a:p>
            <a:pPr lvl="1"/>
            <a:r>
              <a:rPr lang="en-US" altLang="en-US" sz="1200" b="1" dirty="0">
                <a:solidFill>
                  <a:schemeClr val="tx1"/>
                </a:solidFill>
              </a:rPr>
              <a:t>Motion </a:t>
            </a:r>
            <a:r>
              <a:rPr lang="en-US" altLang="en-US" sz="1200" b="1" dirty="0">
                <a:solidFill>
                  <a:schemeClr val="bg1">
                    <a:lumMod val="75000"/>
                  </a:schemeClr>
                </a:solidFill>
              </a:rPr>
              <a:t>- Passes</a:t>
            </a:r>
          </a:p>
          <a:p>
            <a:pPr lvl="1"/>
            <a:r>
              <a:rPr lang="en-US" altLang="en-US" sz="12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Draft of R&amp;O </a:t>
            </a:r>
            <a:r>
              <a:rPr lang="en-US" sz="1600" b="1" u="sng" dirty="0"/>
              <a:t>and FNPRM</a:t>
            </a:r>
            <a:r>
              <a:rPr lang="en-US" sz="1600" u="sng" dirty="0"/>
              <a:t>;  Open Meeting and Mentor;   proceeding:   </a:t>
            </a:r>
            <a:endParaRPr lang="en-US" sz="1600" dirty="0"/>
          </a:p>
          <a:p>
            <a:pPr lvl="1">
              <a:spcBef>
                <a:spcPts val="0"/>
              </a:spcBef>
              <a:buFont typeface="Arial" panose="020B0604020202020204" pitchFamily="34" charset="0"/>
              <a:buChar char="•"/>
            </a:pPr>
            <a:r>
              <a:rPr lang="en-US" sz="1400" dirty="0">
                <a:hlinkClick r:id="rId4"/>
              </a:rPr>
              <a:t>https://www.fcc.gov/news-events/events/2020/04/april-2020-open-commission-meeting</a:t>
            </a:r>
            <a:endParaRPr lang="en-US" sz="1400" dirty="0"/>
          </a:p>
          <a:p>
            <a:pPr lvl="1">
              <a:spcBef>
                <a:spcPts val="0"/>
              </a:spcBef>
              <a:buFont typeface="Arial" panose="020B0604020202020204" pitchFamily="34" charset="0"/>
              <a:buChar char="•"/>
            </a:pPr>
            <a:r>
              <a:rPr lang="en-US" sz="1400" dirty="0">
                <a:hlinkClick r:id="rId5"/>
              </a:rPr>
              <a:t>https://mentor.ieee.org/802.18/dcn/20/18-20-0062-00-0000-fcc-draft-r-o-nprm-promoting-unlicensed-use-of-the-6ghz-band-et-18-295.pdf</a:t>
            </a:r>
            <a:r>
              <a:rPr lang="en-US" sz="1400" dirty="0"/>
              <a:t> </a:t>
            </a:r>
          </a:p>
          <a:p>
            <a:pPr lvl="1">
              <a:buFont typeface="Arial" panose="020B0604020202020204" pitchFamily="34" charset="0"/>
              <a:buChar char="•"/>
            </a:pPr>
            <a:r>
              <a:rPr lang="en-US" sz="1400" dirty="0">
                <a:hlinkClick r:id="rId6"/>
              </a:rPr>
              <a:t>https://www.fcc.gov/ecfs/search/filings?proceedings_name=18-295&amp;sort=date_disseminated,DESC</a:t>
            </a:r>
            <a:r>
              <a:rPr lang="en-US" sz="1400" dirty="0"/>
              <a:t> </a:t>
            </a:r>
          </a:p>
          <a:p>
            <a:pPr lvl="1">
              <a:buFont typeface="Arial" panose="020B0604020202020204" pitchFamily="34" charset="0"/>
              <a:buChar char="•"/>
            </a:pPr>
            <a:r>
              <a:rPr lang="en-US" sz="1600" dirty="0"/>
              <a:t>To be voted on in 23April20 Open Commission Meeting.    Sunrise starts tonight, the 16th.</a:t>
            </a:r>
          </a:p>
          <a:p>
            <a:pPr lvl="1">
              <a:buFont typeface="Arial" panose="020B0604020202020204" pitchFamily="34" charset="0"/>
              <a:buChar char="•"/>
            </a:pPr>
            <a:r>
              <a:rPr lang="en-US" sz="1600" dirty="0"/>
              <a:t>Ex </a:t>
            </a:r>
            <a:r>
              <a:rPr lang="en-US" sz="1600" dirty="0" err="1"/>
              <a:t>Partes</a:t>
            </a:r>
            <a:r>
              <a:rPr lang="en-US" sz="1600" dirty="0"/>
              <a:t> have been filed, one from RLAN, asked for 16 changes, among other parties. </a:t>
            </a:r>
          </a:p>
          <a:p>
            <a:pPr lvl="1">
              <a:buFont typeface="Arial" panose="020B0604020202020204" pitchFamily="34" charset="0"/>
              <a:buChar char="•"/>
            </a:pPr>
            <a:r>
              <a:rPr lang="en-US" sz="1600" dirty="0"/>
              <a:t>Filings in past week, R&amp;O and FNPRM: change words here and there, foot notes, etc.</a:t>
            </a:r>
          </a:p>
          <a:p>
            <a:pPr lvl="1">
              <a:buFont typeface="Arial" panose="020B0604020202020204" pitchFamily="34" charset="0"/>
              <a:buChar char="•"/>
            </a:pPr>
            <a:r>
              <a:rPr lang="en-US" sz="1600" dirty="0"/>
              <a:t>Some folks opposing the process and is this a valid R&amp;O:</a:t>
            </a:r>
          </a:p>
          <a:p>
            <a:pPr lvl="2">
              <a:buFont typeface="Arial" panose="020B0604020202020204" pitchFamily="34" charset="0"/>
              <a:buChar char="•"/>
            </a:pPr>
            <a:r>
              <a:rPr lang="en-US" sz="1400" dirty="0"/>
              <a:t>The FCC is the judge on harmful interference. A legal fact since 1934.  </a:t>
            </a:r>
          </a:p>
          <a:p>
            <a:pPr lvl="1">
              <a:buFont typeface="Arial" panose="020B0604020202020204" pitchFamily="34" charset="0"/>
              <a:buChar char="•"/>
            </a:pPr>
            <a:r>
              <a:rPr lang="en-US" sz="1600" dirty="0"/>
              <a:t>An FCC internal final call this afternoon (16</a:t>
            </a:r>
            <a:r>
              <a:rPr lang="en-US" sz="1600" baseline="30000" dirty="0"/>
              <a:t>th</a:t>
            </a:r>
            <a:r>
              <a:rPr lang="en-US" sz="1600" dirty="0"/>
              <a:t>), Chairman’s office to OET, then that is it.      </a:t>
            </a:r>
          </a:p>
          <a:p>
            <a:pPr lvl="1">
              <a:buFont typeface="Arial" panose="020B0604020202020204" pitchFamily="34" charset="0"/>
              <a:buChar char="•"/>
            </a:pPr>
            <a:r>
              <a:rPr lang="en-US" sz="1600" dirty="0"/>
              <a:t>Next week:  22</a:t>
            </a:r>
            <a:r>
              <a:rPr lang="en-US" sz="1600" baseline="30000" dirty="0"/>
              <a:t>nd </a:t>
            </a:r>
            <a:r>
              <a:rPr lang="en-US" sz="1600" dirty="0"/>
              <a:t> Commissioners vote;  23</a:t>
            </a:r>
            <a:r>
              <a:rPr lang="en-US" sz="1600" baseline="30000" dirty="0"/>
              <a:t>rd</a:t>
            </a:r>
            <a:r>
              <a:rPr lang="en-US" sz="1600" dirty="0"/>
              <a:t> Commission open meeting to announce outcome;   24</a:t>
            </a:r>
            <a:r>
              <a:rPr lang="en-US" sz="1600" baseline="30000" dirty="0"/>
              <a:t>th</a:t>
            </a:r>
            <a:r>
              <a:rPr lang="en-US" sz="1600" dirty="0"/>
              <a:t> , will see the vote on R&amp;O.  </a:t>
            </a:r>
          </a:p>
          <a:p>
            <a:pPr lvl="1">
              <a:buFont typeface="Arial" panose="020B0604020202020204" pitchFamily="34" charset="0"/>
              <a:buChar char="•"/>
            </a:pPr>
            <a:r>
              <a:rPr lang="en-US" sz="1600" dirty="0"/>
              <a:t> Then 24April, Friday, there is a 4 hour call on all this, with Chairman Pai speaking.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From 802.15.3d, ITU-R SM.2352 on THz communications updates, 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Start to Review 6GHz R&amp;O and FNPRM, if anything for IEEE802.</a:t>
            </a: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ITU-R M.1450 &amp; M.1801 submissions from 802.11, inputs from anyone.</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15 present, 12 voters.</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692608"/>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23Apr20–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200" b="1" dirty="0"/>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200" dirty="0"/>
              <a:t>Starting 14 May, there will be a new call-in, using the IEEE Seat 4 </a:t>
            </a:r>
            <a:r>
              <a:rPr lang="en-US" sz="1200" dirty="0" err="1"/>
              <a:t>webex</a:t>
            </a:r>
            <a:endParaRPr lang="en-US" sz="1200" dirty="0"/>
          </a:p>
          <a:p>
            <a:pPr lvl="2">
              <a:buFont typeface="Arial" panose="020B0604020202020204" pitchFamily="34" charset="0"/>
              <a:buChar char="•"/>
            </a:pPr>
            <a:r>
              <a:rPr lang="en-US" sz="1200" b="0" dirty="0">
                <a:solidFill>
                  <a:schemeClr val="tx1"/>
                </a:solidFill>
              </a:rPr>
              <a:t>You have to copy out of the calendar and past into word to get the link</a:t>
            </a:r>
            <a:r>
              <a:rPr lang="en-US" sz="1200" dirty="0">
                <a:solidFill>
                  <a:schemeClr val="tx1"/>
                </a:solidFill>
              </a:rPr>
              <a:t> </a:t>
            </a:r>
            <a:r>
              <a:rPr lang="en-US" sz="1200" b="0" dirty="0">
                <a:solidFill>
                  <a:schemeClr val="tx1"/>
                </a:solidFill>
              </a:rPr>
              <a:t>or go to ‘more details’; at the bottom.</a:t>
            </a:r>
          </a:p>
          <a:p>
            <a:pPr lvl="1">
              <a:buFont typeface="Arial" panose="020B0604020202020204" pitchFamily="34" charset="0"/>
              <a:buChar char="•"/>
            </a:pPr>
            <a:r>
              <a:rPr lang="en-US" sz="1200" dirty="0">
                <a:solidFill>
                  <a:schemeClr val="tx1"/>
                </a:solidFill>
              </a:rPr>
              <a:t>Or, on the .18 web page or in the next call-in doc</a:t>
            </a:r>
            <a:r>
              <a:rPr lang="en-US" sz="1200" dirty="0"/>
              <a:t>18-16-0038r15.  or a backup slide here. </a:t>
            </a:r>
            <a:endParaRPr lang="en-US" sz="1200" b="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15:48et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lvl="1">
              <a:buFont typeface="Arial" panose="020B0604020202020204" pitchFamily="34" charset="0"/>
              <a:buChar char="•"/>
            </a:pPr>
            <a:r>
              <a:rPr lang="en-US" sz="1600" dirty="0"/>
              <a:t>Warsaw Wireless Interim was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97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97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after 27Aug20,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47</a:t>
            </a:fld>
            <a:endParaRPr lang="en-US" altLang="en-US" sz="1200" b="0" dirty="0"/>
          </a:p>
        </p:txBody>
      </p:sp>
      <p:sp>
        <p:nvSpPr>
          <p:cNvPr id="2" name="Date Placeholder 1"/>
          <p:cNvSpPr>
            <a:spLocks noGrp="1"/>
          </p:cNvSpPr>
          <p:nvPr>
            <p:ph type="dt" idx="15"/>
          </p:nvPr>
        </p:nvSpPr>
        <p:spPr/>
        <p:txBody>
          <a:bodyPr/>
          <a:lstStyle/>
          <a:p>
            <a:r>
              <a:rPr lang="en-US"/>
              <a:t>16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err="1">
                <a:solidFill>
                  <a:schemeClr val="tx1"/>
                </a:solidFill>
              </a:rPr>
              <a:t>PeterE</a:t>
            </a:r>
            <a:r>
              <a:rPr lang="en-US" altLang="en-US" sz="1400" dirty="0">
                <a:solidFill>
                  <a:schemeClr val="tx1"/>
                </a:solidFill>
              </a:rPr>
              <a:t>.</a:t>
            </a:r>
            <a:r>
              <a:rPr lang="en-US" altLang="en-US" sz="1400" dirty="0">
                <a:solidFill>
                  <a:schemeClr val="bg1">
                    <a:lumMod val="75000"/>
                  </a:schemeClr>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5.9GHz </a:t>
            </a:r>
            <a:r>
              <a:rPr lang="en-GB" sz="1200" dirty="0">
                <a:solidFill>
                  <a:schemeClr val="tx1"/>
                </a:solidFill>
              </a:rPr>
              <a:t>updated reply comments </a:t>
            </a:r>
          </a:p>
          <a:p>
            <a:pPr lvl="1">
              <a:spcBef>
                <a:spcPts val="0"/>
              </a:spcBef>
              <a:buFont typeface="Arial" panose="020B0604020202020204" pitchFamily="34" charset="0"/>
              <a:buChar char="•"/>
            </a:pPr>
            <a:r>
              <a:rPr lang="en-US" altLang="en-US" sz="1400" dirty="0">
                <a:solidFill>
                  <a:schemeClr val="bg1"/>
                </a:solidFill>
              </a:rPr>
              <a:t>ITU-R M.1450/M.1801 submissions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Status of EC Ballot</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ITU-R M.1450/M.1801 submissions </a:t>
            </a:r>
            <a:r>
              <a:rPr lang="en-US" altLang="en-US" sz="1400" kern="0" dirty="0">
                <a:solidFill>
                  <a:schemeClr val="tx1"/>
                </a:solidFill>
              </a:rPr>
              <a:t>–&gt; 23Apr </a:t>
            </a:r>
          </a:p>
          <a:p>
            <a:pPr lvl="1">
              <a:spcBef>
                <a:spcPts val="0"/>
              </a:spcBef>
              <a:buFont typeface="Arial" panose="020B0604020202020204" pitchFamily="34" charset="0"/>
              <a:buChar char="•"/>
            </a:pPr>
            <a:r>
              <a:rPr lang="en-US" altLang="en-US" sz="1400" kern="0" dirty="0">
                <a:solidFill>
                  <a:schemeClr val="tx1"/>
                </a:solidFill>
              </a:rPr>
              <a:t>Review in more detail both submissions</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6GHz R&amp;O &amp; FNPRM draft is out  </a:t>
            </a:r>
          </a:p>
          <a:p>
            <a:pPr lvl="1">
              <a:spcBef>
                <a:spcPts val="0"/>
              </a:spcBef>
              <a:buFont typeface="Arial" panose="020B0604020202020204" pitchFamily="34" charset="0"/>
              <a:buChar char="•"/>
            </a:pPr>
            <a:r>
              <a:rPr lang="en-US" sz="1400" dirty="0">
                <a:solidFill>
                  <a:schemeClr val="tx1"/>
                </a:solidFill>
              </a:rPr>
              <a:t>ITU-R SM.2352 submission – standing by</a:t>
            </a:r>
            <a:endParaRPr lang="en-US" altLang="en-US" sz="140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400"/>
              </a:spcBef>
            </a:pPr>
            <a:r>
              <a:rPr lang="en-US" altLang="en-US" sz="1600" b="0" dirty="0">
                <a:solidFill>
                  <a:schemeClr val="tx1"/>
                </a:solidFill>
              </a:rPr>
              <a:t>		Seconded by: 	Vijay A </a:t>
            </a:r>
          </a:p>
          <a:p>
            <a:pPr>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09 April 2020 in document  </a:t>
            </a:r>
            <a:r>
              <a:rPr lang="en-GB" sz="1600" b="0" u="sng" dirty="0">
                <a:hlinkClick r:id="rId3"/>
              </a:rPr>
              <a:t>https://mentor.ieee.org/802.18/dcn/20/18-20-0064-00-0000-minutes-09apr20-rrtag-teleconference.docx</a:t>
            </a:r>
            <a:r>
              <a:rPr lang="en-GB" sz="1600" b="0" u="sng" dirty="0"/>
              <a:t> </a:t>
            </a:r>
            <a:r>
              <a:rPr lang="en-GB" sz="1600" b="0" dirty="0"/>
              <a:t>  </a:t>
            </a:r>
            <a:r>
              <a:rPr lang="en-US" sz="1600" b="0" dirty="0"/>
              <a:t>09-Apr-2020 20:59:31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Mike L </a:t>
            </a:r>
          </a:p>
          <a:p>
            <a:pPr marL="0" indent="0">
              <a:spcBef>
                <a:spcPts val="400"/>
              </a:spcBef>
            </a:pPr>
            <a:r>
              <a:rPr lang="en-US" altLang="en-US" sz="1600" b="0" dirty="0">
                <a:solidFill>
                  <a:schemeClr val="tx1"/>
                </a:solidFill>
              </a:rPr>
              <a:t>	Seconded by:	Stuart K</a:t>
            </a:r>
          </a:p>
          <a:p>
            <a:pPr marL="0" indent="0">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endParaRPr lang="en-US" altLang="en-US" sz="16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16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buFont typeface="Arial" panose="020B0604020202020204" pitchFamily="34" charset="0"/>
              <a:buChar char="•"/>
            </a:pPr>
            <a:r>
              <a:rPr lang="en-US" sz="1600" dirty="0"/>
              <a:t>Several calls this week, </a:t>
            </a:r>
          </a:p>
          <a:p>
            <a:pPr lvl="1">
              <a:spcBef>
                <a:spcPts val="0"/>
              </a:spcBef>
              <a:buFont typeface="Arial" panose="020B0604020202020204" pitchFamily="34" charset="0"/>
              <a:buChar char="•"/>
            </a:pPr>
            <a:r>
              <a:rPr lang="en-US" sz="1600" dirty="0"/>
              <a:t>4/14/20: EN 301 893 Adaptivity ((</a:t>
            </a:r>
            <a:r>
              <a:rPr lang="en-US" sz="1600" dirty="0" err="1"/>
              <a:t>GotoMeetings</a:t>
            </a:r>
            <a:r>
              <a:rPr lang="en-US" sz="1600" dirty="0"/>
              <a:t> having much  difficulty with processes))</a:t>
            </a:r>
          </a:p>
          <a:p>
            <a:pPr lvl="1">
              <a:spcBef>
                <a:spcPts val="0"/>
              </a:spcBef>
              <a:buFont typeface="Arial" panose="020B0604020202020204" pitchFamily="34" charset="0"/>
              <a:buChar char="•"/>
            </a:pPr>
            <a:r>
              <a:rPr lang="en-US" sz="1600" dirty="0"/>
              <a:t>4/15/20: 19:00-21:00 CET EN 303 687 Channel Access Mechanism</a:t>
            </a:r>
          </a:p>
          <a:p>
            <a:pPr lvl="2">
              <a:spcBef>
                <a:spcPts val="0"/>
              </a:spcBef>
              <a:buFont typeface="Arial" panose="020B0604020202020204" pitchFamily="34" charset="0"/>
              <a:buChar char="•"/>
            </a:pPr>
            <a:r>
              <a:rPr lang="en-US" sz="1600" dirty="0"/>
              <a:t>No conclusion and discussions continue.  Next call is 05May20.</a:t>
            </a:r>
          </a:p>
          <a:p>
            <a:pPr lvl="1">
              <a:spcBef>
                <a:spcPts val="0"/>
              </a:spcBef>
              <a:buFont typeface="Arial" panose="020B0604020202020204" pitchFamily="34" charset="0"/>
              <a:buChar char="•"/>
            </a:pPr>
            <a:r>
              <a:rPr lang="en-US" sz="1600" dirty="0"/>
              <a:t>4/16/20: 19:00-20:30 CET EC Review discussion related to EN 301 598 (White Space Devices)</a:t>
            </a:r>
          </a:p>
          <a:p>
            <a:pPr lvl="1">
              <a:buFont typeface="Arial" panose="020B0604020202020204" pitchFamily="34" charset="0"/>
              <a:buChar char="•"/>
            </a:pPr>
            <a:endParaRPr lang="en-US" sz="1600" dirty="0"/>
          </a:p>
          <a:p>
            <a:pPr lvl="1">
              <a:buFont typeface="Arial" panose="020B0604020202020204" pitchFamily="34" charset="0"/>
              <a:buChar char="•"/>
            </a:pPr>
            <a:r>
              <a:rPr lang="en-US" sz="1800" dirty="0"/>
              <a:t>A notable discussion is on user modifications (a 5yr topic…) e.g. DFS</a:t>
            </a:r>
          </a:p>
          <a:p>
            <a:pPr lvl="2">
              <a:buFont typeface="Arial" panose="020B0604020202020204" pitchFamily="34" charset="0"/>
              <a:buChar char="•"/>
            </a:pPr>
            <a:r>
              <a:rPr lang="en-US" sz="1600" dirty="0"/>
              <a:t>Questions on s/w updates after the sale in the field and how to handle this, etc.  </a:t>
            </a:r>
            <a:r>
              <a:rPr lang="en-US" sz="1400" dirty="0"/>
              <a:t>	</a:t>
            </a:r>
          </a:p>
          <a:p>
            <a:pPr marL="457200" lvl="1" indent="0">
              <a:spcBef>
                <a:spcPts val="0"/>
              </a:spcBef>
            </a:pPr>
            <a:endParaRPr lang="en-US" sz="900" dirty="0">
              <a:solidFill>
                <a:schemeClr val="bg1">
                  <a:lumMod val="75000"/>
                </a:schemeClr>
              </a:solidFill>
            </a:endParaRPr>
          </a:p>
          <a:p>
            <a:pPr marL="457200" lvl="1" indent="0">
              <a:spcBef>
                <a:spcPts val="0"/>
              </a:spcBef>
            </a:pPr>
            <a:endParaRPr lang="en-US" sz="900" dirty="0">
              <a:solidFill>
                <a:schemeClr val="bg1">
                  <a:lumMod val="75000"/>
                </a:schemeClr>
              </a:solidFill>
            </a:endParaRPr>
          </a:p>
          <a:p>
            <a:pPr marL="457200" lvl="1" indent="0">
              <a:spcBef>
                <a:spcPts val="0"/>
              </a:spcBef>
            </a:pPr>
            <a:endParaRPr lang="en-US" sz="900" dirty="0">
              <a:solidFill>
                <a:schemeClr val="bg1">
                  <a:lumMod val="75000"/>
                </a:schemeClr>
              </a:solidFill>
            </a:endParaRPr>
          </a:p>
          <a:p>
            <a:pPr marL="457200" lvl="1" indent="0">
              <a:spcBef>
                <a:spcPts val="0"/>
              </a:spcBef>
            </a:pPr>
            <a:endParaRPr lang="en-US" sz="900" dirty="0">
              <a:solidFill>
                <a:schemeClr val="bg1">
                  <a:lumMod val="75000"/>
                </a:schemeClr>
              </a:solidFill>
            </a:endParaRPr>
          </a:p>
          <a:p>
            <a:pPr marL="457200" lvl="1" indent="0">
              <a:spcBef>
                <a:spcPts val="0"/>
              </a:spcBef>
            </a:pPr>
            <a:endParaRPr lang="en-US" sz="9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calls, 29Apr, 14May</a:t>
            </a: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47095</TotalTime>
  <Words>11187</Words>
  <Application>Microsoft Office PowerPoint</Application>
  <PresentationFormat>On-screen Show (4:3)</PresentationFormat>
  <Paragraphs>1106</Paragraphs>
  <Slides>50</Slides>
  <Notes>35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60"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FCC NPRM on 5.9 GHz reply comments-1</vt:lpstr>
      <vt:lpstr>ITU-R M.1450/M.1801 updates – </vt:lpstr>
      <vt:lpstr>ITU-R M.1450 &amp; M.1801 submissions – standing by</vt:lpstr>
      <vt:lpstr>General Discussion Items</vt:lpstr>
      <vt:lpstr>General Discussion Items - FYI</vt:lpstr>
      <vt:lpstr>Actions Required</vt:lpstr>
      <vt:lpstr>Any Other Business</vt:lpstr>
      <vt:lpstr>Adjourn</vt:lpstr>
      <vt:lpstr>PowerPoint Presentation</vt:lpstr>
      <vt:lpstr>PowerPoint Presentation</vt:lpstr>
      <vt:lpstr>ITU-R SM.2352 on THz</vt:lpstr>
      <vt:lpstr>ITU-R THz SM.2352 submission – standing by</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2667</cp:revision>
  <cp:lastPrinted>1601-01-01T00:00:00Z</cp:lastPrinted>
  <dcterms:created xsi:type="dcterms:W3CDTF">2016-03-03T14:54:45Z</dcterms:created>
  <dcterms:modified xsi:type="dcterms:W3CDTF">2020-04-17T12:42:53Z</dcterms:modified>
</cp:coreProperties>
</file>