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341" r:id="rId3"/>
    <p:sldId id="329" r:id="rId4"/>
    <p:sldId id="604" r:id="rId5"/>
    <p:sldId id="624" r:id="rId6"/>
    <p:sldId id="605" r:id="rId7"/>
    <p:sldId id="516" r:id="rId8"/>
    <p:sldId id="596" r:id="rId9"/>
    <p:sldId id="603" r:id="rId10"/>
    <p:sldId id="606" r:id="rId11"/>
    <p:sldId id="608" r:id="rId12"/>
    <p:sldId id="665" r:id="rId13"/>
    <p:sldId id="662" r:id="rId14"/>
    <p:sldId id="669" r:id="rId15"/>
    <p:sldId id="672" r:id="rId16"/>
    <p:sldId id="650" r:id="rId17"/>
    <p:sldId id="498" r:id="rId18"/>
    <p:sldId id="402" r:id="rId19"/>
    <p:sldId id="403" r:id="rId20"/>
    <p:sldId id="673" r:id="rId21"/>
    <p:sldId id="671" r:id="rId22"/>
    <p:sldId id="664" r:id="rId23"/>
    <p:sldId id="663" r:id="rId24"/>
    <p:sldId id="626" r:id="rId25"/>
    <p:sldId id="657" r:id="rId26"/>
    <p:sldId id="659" r:id="rId27"/>
    <p:sldId id="631" r:id="rId28"/>
    <p:sldId id="653" r:id="rId29"/>
    <p:sldId id="649" r:id="rId30"/>
    <p:sldId id="660" r:id="rId31"/>
    <p:sldId id="640" r:id="rId32"/>
    <p:sldId id="639" r:id="rId33"/>
    <p:sldId id="638" r:id="rId34"/>
    <p:sldId id="643" r:id="rId35"/>
    <p:sldId id="646" r:id="rId36"/>
    <p:sldId id="641" r:id="rId37"/>
    <p:sldId id="633" r:id="rId38"/>
    <p:sldId id="636" r:id="rId39"/>
    <p:sldId id="634" r:id="rId40"/>
    <p:sldId id="632" r:id="rId41"/>
    <p:sldId id="627" r:id="rId42"/>
    <p:sldId id="630" r:id="rId43"/>
    <p:sldId id="628" r:id="rId44"/>
    <p:sldId id="462" r:id="rId45"/>
    <p:sldId id="652" r:id="rId46"/>
    <p:sldId id="549" r:id="rId47"/>
    <p:sldId id="425" r:id="rId48"/>
    <p:sldId id="656" r:id="rId49"/>
    <p:sldId id="655"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5" autoAdjust="0"/>
    <p:restoredTop sz="94856" autoAdjust="0"/>
  </p:normalViewPr>
  <p:slideViewPr>
    <p:cSldViewPr>
      <p:cViewPr>
        <p:scale>
          <a:sx n="100" d="100"/>
          <a:sy n="100" d="100"/>
        </p:scale>
        <p:origin x="468" y="7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16950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831726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16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802.18-20/0071r00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se/se-24/client/introductio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0/18-20-0062-00-0000-fcc-draft-r-o-nprm-promoting-unlicensed-use-of-the-6ghz-band-et-18-295.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0/18-20-0060-00-0000-itu-ahg-recommended-edits-to-m-1801-2.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0/18-20-0052" TargetMode="External"/><Relationship Id="rId5" Type="http://schemas.openxmlformats.org/officeDocument/2006/relationships/hyperlink" Target="https://mentor.ieee.org/802.18/dcn/20/18-20-0062-00-0000-fcc-draft-r-o-nprm-promoting-unlicensed-use-of-the-6ghz-band-et-18-295.pdf" TargetMode="External"/><Relationship Id="rId4" Type="http://schemas.openxmlformats.org/officeDocument/2006/relationships/hyperlink" Target="https://www.fcc.gov/news-events/events/2020/04/april-2020-open-commission-meetin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64-00-0000-minutes-09ap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16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16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54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601662" y="1001727"/>
            <a:ext cx="8389938" cy="5473686"/>
          </a:xfrm>
        </p:spPr>
        <p:txBody>
          <a:bodyPr/>
          <a:lstStyle/>
          <a:p>
            <a:pPr>
              <a:buFont typeface="Arial" panose="020B0604020202020204" pitchFamily="34" charset="0"/>
              <a:buChar char="•"/>
            </a:pPr>
            <a:r>
              <a:rPr lang="en-US" sz="1400" dirty="0">
                <a:solidFill>
                  <a:schemeClr val="tx1"/>
                </a:solidFill>
              </a:rPr>
              <a:t>CEPT–ECC  </a:t>
            </a:r>
            <a:r>
              <a:rPr lang="en-US" sz="1400" b="0" dirty="0">
                <a:solidFill>
                  <a:schemeClr val="tx1"/>
                </a:solidFill>
                <a:hlinkClick r:id="rId3"/>
              </a:rPr>
              <a:t>&lt;ECC&gt;</a:t>
            </a:r>
            <a:r>
              <a:rPr lang="en-US" sz="1400" b="0" dirty="0">
                <a:solidFill>
                  <a:schemeClr val="tx1"/>
                </a:solidFill>
              </a:rPr>
              <a:t> </a:t>
            </a:r>
            <a:r>
              <a:rPr lang="en-US" sz="1400" dirty="0">
                <a:solidFill>
                  <a:schemeClr val="tx1"/>
                </a:solidFill>
              </a:rPr>
              <a:t> 53</a:t>
            </a:r>
            <a:r>
              <a:rPr lang="en-US" sz="1400" baseline="30000" dirty="0">
                <a:solidFill>
                  <a:schemeClr val="tx1"/>
                </a:solidFill>
              </a:rPr>
              <a:t>rd</a:t>
            </a:r>
            <a:r>
              <a:rPr lang="en-US" sz="1400" dirty="0">
                <a:solidFill>
                  <a:schemeClr val="tx1"/>
                </a:solidFill>
              </a:rPr>
              <a:t> plenary, 30Jun-03Jul, Belgrade, Serbia </a:t>
            </a:r>
          </a:p>
          <a:p>
            <a:pPr lvl="1">
              <a:spcBef>
                <a:spcPts val="0"/>
              </a:spcBef>
              <a:buFont typeface="Arial" panose="020B0604020202020204" pitchFamily="34" charset="0"/>
              <a:buChar char="•"/>
            </a:pPr>
            <a:r>
              <a:rPr lang="en-US" sz="1400" dirty="0">
                <a:solidFill>
                  <a:schemeClr val="tx1"/>
                </a:solidFill>
              </a:rPr>
              <a:t> nothing to share today</a:t>
            </a:r>
            <a:endParaRPr lang="en-US" sz="1200" dirty="0">
              <a:solidFill>
                <a:schemeClr val="tx1"/>
              </a:solidFill>
            </a:endParaRPr>
          </a:p>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#11, 14-16Apr20, online only  </a:t>
            </a:r>
            <a:r>
              <a:rPr lang="en-US" sz="1800" dirty="0">
                <a:sym typeface="Wingdings" panose="05000000000000000000" pitchFamily="2" charset="2"/>
              </a:rPr>
              <a:t> this week.</a:t>
            </a:r>
            <a:endParaRPr lang="en-US" sz="1800" dirty="0"/>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200" dirty="0"/>
              <a:t>4/14/20 to 4/16/20 (3 days)   SE45#11 GoToMeetings 13:30-18:30 CET (each day)</a:t>
            </a:r>
          </a:p>
          <a:p>
            <a:pPr marL="0" indent="0"/>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CEPT – ECC </a:t>
            </a:r>
            <a:r>
              <a:rPr lang="en-US" altLang="en-US" sz="1400" b="0" dirty="0">
                <a:hlinkClick r:id="rId5"/>
              </a:rPr>
              <a:t>&lt;WGFM&gt;</a:t>
            </a:r>
            <a:r>
              <a:rPr lang="en-US" altLang="en-US" sz="1400" b="0" dirty="0"/>
              <a:t> </a:t>
            </a:r>
            <a:r>
              <a:rPr lang="en-US" altLang="en-US" sz="1400" dirty="0"/>
              <a:t>next meeting #96, 08-12June20,  Brussels</a:t>
            </a:r>
          </a:p>
          <a:p>
            <a:pPr lvl="1">
              <a:spcBef>
                <a:spcPts val="0"/>
              </a:spcBef>
              <a:buFont typeface="Arial" panose="020B0604020202020204" pitchFamily="34" charset="0"/>
              <a:buChar char="•"/>
            </a:pPr>
            <a:r>
              <a:rPr lang="en-US" sz="1400" dirty="0">
                <a:solidFill>
                  <a:schemeClr val="tx1"/>
                </a:solidFill>
              </a:rPr>
              <a:t> nothing to share today</a:t>
            </a:r>
          </a:p>
          <a:p>
            <a:pPr>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sz="1800" dirty="0"/>
              <a:t>next meeting #10, 12-14May20, online only</a:t>
            </a:r>
            <a:endParaRPr lang="en-US" sz="1600" dirty="0"/>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200" dirty="0"/>
              <a:t>4/7/20 17:00-19:00 CET FM57 Webmeeting#9.2 mainly discussing French proposals for databases for LPI in 6GHz</a:t>
            </a:r>
          </a:p>
          <a:p>
            <a:pPr lvl="1">
              <a:buFont typeface="Arial" panose="020B0604020202020204" pitchFamily="34" charset="0"/>
              <a:buChar char="•"/>
            </a:pPr>
            <a:r>
              <a:rPr lang="en-US" sz="1200" dirty="0"/>
              <a:t>4/17/20  17:00-19:00 CET FM57 Webmeeting#9.3</a:t>
            </a:r>
          </a:p>
          <a:p>
            <a:pPr lvl="1">
              <a:buFont typeface="Arial" panose="020B0604020202020204" pitchFamily="34" charset="0"/>
              <a:buChar char="•"/>
            </a:pPr>
            <a:endParaRPr lang="en-US" sz="900" dirty="0">
              <a:solidFill>
                <a:schemeClr val="tx1"/>
              </a:solidFill>
            </a:endParaRPr>
          </a:p>
          <a:p>
            <a:pPr lvl="1">
              <a:buFont typeface="Arial" panose="020B0604020202020204" pitchFamily="34" charset="0"/>
              <a:buChar char="•"/>
            </a:pPr>
            <a:endParaRPr lang="en-US" sz="900" dirty="0">
              <a:solidFill>
                <a:schemeClr val="tx1"/>
              </a:solidFill>
            </a:endParaRPr>
          </a:p>
          <a:p>
            <a:pPr>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CEPT–ECC  </a:t>
            </a:r>
            <a:r>
              <a:rPr lang="en-US" sz="1400" b="0" dirty="0">
                <a:solidFill>
                  <a:schemeClr val="tx1"/>
                </a:solidFill>
                <a:hlinkClick r:id="rId7"/>
              </a:rPr>
              <a:t>&lt;SE24&gt;</a:t>
            </a:r>
            <a:r>
              <a:rPr lang="en-US" sz="1400" b="0" dirty="0">
                <a:solidFill>
                  <a:schemeClr val="tx1"/>
                </a:solidFill>
              </a:rPr>
              <a:t> </a:t>
            </a:r>
            <a:r>
              <a:rPr lang="en-US" sz="1400" dirty="0">
                <a:solidFill>
                  <a:schemeClr val="tx1"/>
                </a:solidFill>
              </a:rPr>
              <a:t>next meeting, M100, 20-22Apr20, on-line</a:t>
            </a: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 nothing to share today</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r>
              <a:rPr lang="en-US" sz="1800" dirty="0">
                <a:solidFill>
                  <a:schemeClr val="bg1">
                    <a:lumMod val="75000"/>
                  </a:schemeClr>
                </a:solidFill>
              </a:rPr>
              <a:t>Nothing to share today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-1</a:t>
            </a:r>
            <a:endParaRPr lang="en-US" sz="2400" dirty="0"/>
          </a:p>
        </p:txBody>
      </p:sp>
      <p:sp>
        <p:nvSpPr>
          <p:cNvPr id="3" name="Content Placeholder 2"/>
          <p:cNvSpPr>
            <a:spLocks noGrp="1"/>
          </p:cNvSpPr>
          <p:nvPr>
            <p:ph idx="1"/>
          </p:nvPr>
        </p:nvSpPr>
        <p:spPr>
          <a:xfrm>
            <a:off x="666562" y="962891"/>
            <a:ext cx="84774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spcBef>
                <a:spcPts val="0"/>
              </a:spcBef>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400" u="sng" dirty="0">
                <a:hlinkClick r:id="rId4"/>
              </a:rPr>
              <a:t>https://www.federalregister.gov/documents/2020/02/06/2020-02086/use-of-the-5850-5925-ghz-band</a:t>
            </a:r>
            <a:endParaRPr lang="en-US" sz="1400" b="1" u="sng" dirty="0"/>
          </a:p>
          <a:p>
            <a:pPr>
              <a:buFont typeface="Arial" panose="020B0604020202020204" pitchFamily="34" charset="0"/>
              <a:buChar char="•"/>
            </a:pPr>
            <a:r>
              <a:rPr lang="en-US" sz="1800" dirty="0"/>
              <a:t>Proceeding 19-138:</a:t>
            </a:r>
          </a:p>
          <a:p>
            <a:pPr lvl="1">
              <a:spcBef>
                <a:spcPts val="0"/>
              </a:spcBef>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rPr>
              <a:t>Reply comments now </a:t>
            </a:r>
            <a:r>
              <a:rPr lang="en-US" sz="1800" b="1" dirty="0">
                <a:solidFill>
                  <a:schemeClr val="tx1"/>
                </a:solidFill>
              </a:rPr>
              <a:t>due Monday </a:t>
            </a:r>
            <a:r>
              <a:rPr lang="en-US" sz="1800" dirty="0">
                <a:solidFill>
                  <a:schemeClr val="tx1"/>
                </a:solidFill>
              </a:rPr>
              <a:t>27</a:t>
            </a:r>
            <a:r>
              <a:rPr lang="en-US" sz="1800" b="1" dirty="0">
                <a:solidFill>
                  <a:schemeClr val="tx1"/>
                </a:solidFill>
              </a:rPr>
              <a:t> April</a:t>
            </a:r>
            <a:endParaRPr lang="en-US" sz="18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Status of LMSC(EC) ballot:  Started Early Close on the 10th to finish on 20</a:t>
            </a:r>
            <a:r>
              <a:rPr lang="en-US" sz="1800" baseline="30000" dirty="0">
                <a:solidFill>
                  <a:schemeClr val="tx1"/>
                </a:solidFill>
              </a:rPr>
              <a:t>th</a:t>
            </a:r>
            <a:r>
              <a:rPr lang="en-US" sz="1800" dirty="0">
                <a:solidFill>
                  <a:schemeClr val="tx1"/>
                </a:solidFill>
              </a:rPr>
              <a:t>. </a:t>
            </a:r>
          </a:p>
          <a:p>
            <a:pPr marL="800100" lvl="1">
              <a:buFont typeface="Arial" panose="020B0604020202020204" pitchFamily="34" charset="0"/>
              <a:buChar char="•"/>
            </a:pP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  </a:t>
            </a:r>
          </a:p>
          <a:p>
            <a:pPr marL="400050">
              <a:buFont typeface="Arial" panose="020B0604020202020204" pitchFamily="34" charset="0"/>
              <a:buChar char="•"/>
            </a:pPr>
            <a:endParaRPr lang="en-US" sz="1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ITU-R M.1450/M.1801 updates – </a:t>
            </a:r>
            <a:endParaRPr lang="en-US" sz="2400" dirty="0">
              <a:highlight>
                <a:srgbClr val="FFFF00"/>
              </a:highlight>
            </a:endParaRPr>
          </a:p>
        </p:txBody>
      </p:sp>
      <p:sp>
        <p:nvSpPr>
          <p:cNvPr id="3" name="Content Placeholder 2"/>
          <p:cNvSpPr>
            <a:spLocks noGrp="1"/>
          </p:cNvSpPr>
          <p:nvPr>
            <p:ph idx="1"/>
          </p:nvPr>
        </p:nvSpPr>
        <p:spPr>
          <a:xfrm>
            <a:off x="704640" y="861570"/>
            <a:ext cx="8401238" cy="5512522"/>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Latest drafts now on .18 mentor: </a:t>
            </a:r>
          </a:p>
          <a:p>
            <a:pPr lvl="1">
              <a:spcBef>
                <a:spcPts val="0"/>
              </a:spcBef>
              <a:buFont typeface="Arial" panose="020B0604020202020204" pitchFamily="34" charset="0"/>
              <a:buChar char="•"/>
            </a:pPr>
            <a:r>
              <a:rPr lang="en-US" sz="1200" dirty="0">
                <a:hlinkClick r:id="rId3"/>
              </a:rPr>
              <a:t>https://mentor.ieee.org/802.18/dcn/20/18-20-</a:t>
            </a:r>
            <a:r>
              <a:rPr lang="en-US" sz="1200" dirty="0">
                <a:highlight>
                  <a:srgbClr val="FFFF00"/>
                </a:highlight>
                <a:hlinkClick r:id="rId3"/>
              </a:rPr>
              <a:t>0061-00</a:t>
            </a:r>
            <a:r>
              <a:rPr lang="en-US" sz="1200" dirty="0">
                <a:hlinkClick r:id="rId3"/>
              </a:rPr>
              <a:t>-0000-itu-ahg-recommended-edits-to-m-1450-5.docx</a:t>
            </a:r>
            <a:r>
              <a:rPr lang="en-US" sz="1200" dirty="0"/>
              <a:t> </a:t>
            </a:r>
          </a:p>
          <a:p>
            <a:pPr lvl="1">
              <a:spcBef>
                <a:spcPts val="0"/>
              </a:spcBef>
              <a:buFont typeface="Arial" panose="020B0604020202020204" pitchFamily="34" charset="0"/>
              <a:buChar char="•"/>
            </a:pPr>
            <a:r>
              <a:rPr lang="en-US" sz="1200" dirty="0">
                <a:hlinkClick r:id="rId4"/>
              </a:rPr>
              <a:t>https://mentor.ieee.org/802.18/dcn/20/18-20-</a:t>
            </a:r>
            <a:r>
              <a:rPr lang="en-US" sz="1200" dirty="0">
                <a:highlight>
                  <a:srgbClr val="FFFF00"/>
                </a:highlight>
                <a:hlinkClick r:id="rId4"/>
              </a:rPr>
              <a:t>0060-00</a:t>
            </a:r>
            <a:r>
              <a:rPr lang="en-US" sz="1200" dirty="0">
                <a:hlinkClick r:id="rId4"/>
              </a:rPr>
              <a:t>-0000-itu-ahg-recommended-edits-to-m-1801-2.docx  </a:t>
            </a:r>
            <a:endParaRPr lang="en-US" sz="1200" dirty="0">
              <a:solidFill>
                <a:schemeClr val="tx1"/>
              </a:solidFill>
            </a:endParaRPr>
          </a:p>
          <a:p>
            <a:pPr lvl="4">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Schedule conflict today (16</a:t>
            </a:r>
            <a:r>
              <a:rPr lang="en-US" sz="1800" baseline="30000" dirty="0">
                <a:solidFill>
                  <a:schemeClr val="tx1"/>
                </a:solidFill>
              </a:rPr>
              <a:t>th</a:t>
            </a:r>
            <a:r>
              <a:rPr lang="en-US" sz="1800" dirty="0">
                <a:solidFill>
                  <a:schemeClr val="tx1"/>
                </a:solidFill>
              </a:rPr>
              <a:t>) for author, move detailed review to next week (23</a:t>
            </a:r>
            <a:r>
              <a:rPr lang="en-US" sz="1800" baseline="30000" dirty="0">
                <a:solidFill>
                  <a:schemeClr val="tx1"/>
                </a:solidFill>
              </a:rPr>
              <a:t>rd</a:t>
            </a: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Met with key people the 25Mar20,  Current plan:</a:t>
            </a:r>
          </a:p>
          <a:p>
            <a:pPr lvl="1">
              <a:spcBef>
                <a:spcPts val="0"/>
              </a:spcBef>
              <a:buFont typeface="Arial" panose="020B0604020202020204" pitchFamily="34" charset="0"/>
              <a:buChar char="•"/>
            </a:pPr>
            <a:r>
              <a:rPr lang="en-US" sz="1600" b="0" dirty="0"/>
              <a:t>Submission of 802.11 ITU AHG recommendations to 802.11 &amp; </a:t>
            </a:r>
            <a:r>
              <a:rPr lang="en-US" sz="1600" dirty="0"/>
              <a:t>.</a:t>
            </a:r>
            <a:r>
              <a:rPr lang="en-US" sz="1600" b="0" dirty="0"/>
              <a:t>18 after 30Mar meeting</a:t>
            </a:r>
          </a:p>
          <a:p>
            <a:pPr lvl="1">
              <a:spcBef>
                <a:spcPts val="0"/>
              </a:spcBef>
              <a:buFont typeface="Arial" panose="020B0604020202020204" pitchFamily="34" charset="0"/>
              <a:buChar char="•"/>
            </a:pPr>
            <a:r>
              <a:rPr lang="en-US" sz="1600" b="0" dirty="0"/>
              <a:t>Presenting to 802.18 in detail after 30Mar. </a:t>
            </a:r>
          </a:p>
          <a:p>
            <a:pPr lvl="1">
              <a:spcBef>
                <a:spcPts val="0"/>
              </a:spcBef>
              <a:buFont typeface="Arial" panose="020B0604020202020204" pitchFamily="34" charset="0"/>
              <a:buChar char="•"/>
            </a:pPr>
            <a:r>
              <a:rPr lang="en-US" sz="1600" b="0" dirty="0"/>
              <a:t>802.18 to ask for EC Approval for submission to WP 5A</a:t>
            </a:r>
          </a:p>
          <a:p>
            <a:pPr lvl="2">
              <a:spcBef>
                <a:spcPts val="0"/>
              </a:spcBef>
              <a:buFont typeface="Arial" panose="020B0604020202020204" pitchFamily="34" charset="0"/>
              <a:buChar char="•"/>
            </a:pPr>
            <a:r>
              <a:rPr lang="en-US" sz="1400" b="0" dirty="0"/>
              <a:t>Approve in .18 in May, at latest.</a:t>
            </a:r>
          </a:p>
          <a:p>
            <a:pPr lvl="2">
              <a:spcBef>
                <a:spcPts val="0"/>
              </a:spcBef>
              <a:buFont typeface="Arial" panose="020B0604020202020204" pitchFamily="34" charset="0"/>
              <a:buChar char="•"/>
            </a:pPr>
            <a:r>
              <a:rPr lang="en-US" sz="1400" dirty="0"/>
              <a:t>Goal is 02</a:t>
            </a:r>
            <a:r>
              <a:rPr lang="en-US" sz="1400" b="0" dirty="0"/>
              <a:t>Jun20 EC meeting for IEEE 802 approval</a:t>
            </a:r>
          </a:p>
          <a:p>
            <a:pPr lvl="1">
              <a:spcBef>
                <a:spcPts val="0"/>
              </a:spcBef>
              <a:buFont typeface="Arial" panose="020B0604020202020204" pitchFamily="34" charset="0"/>
              <a:buChar char="•"/>
            </a:pPr>
            <a:r>
              <a:rPr lang="en-US" sz="1600" b="0" dirty="0"/>
              <a:t>Working Party 5A Meeting (DELAYED), now meeting dates are: 20-30 July 2020</a:t>
            </a:r>
          </a:p>
          <a:p>
            <a:pPr lvl="1">
              <a:spcBef>
                <a:spcPts val="0"/>
              </a:spcBef>
              <a:buFont typeface="Arial" panose="020B0604020202020204" pitchFamily="34" charset="0"/>
              <a:buChar char="•"/>
            </a:pPr>
            <a:r>
              <a:rPr lang="en-US" sz="1600" b="0" dirty="0"/>
              <a:t>Deadline for contributions16:00 hours UTC: Monday, 13 July 2020</a:t>
            </a:r>
          </a:p>
          <a:p>
            <a:pPr lvl="2">
              <a:spcBef>
                <a:spcPts val="0"/>
              </a:spcBef>
              <a:buFont typeface="Arial" panose="020B0604020202020204" pitchFamily="34" charset="0"/>
              <a:buChar char="•"/>
            </a:pPr>
            <a:r>
              <a:rPr lang="en-US" sz="1400" u="sng" dirty="0"/>
              <a:t>Plan to have ITU liaison upload to ITU-R WP5A, 1</a:t>
            </a:r>
            <a:r>
              <a:rPr lang="en-US" sz="1400" u="sng" baseline="30000" dirty="0"/>
              <a:t>st</a:t>
            </a:r>
            <a:r>
              <a:rPr lang="en-US" sz="1400" u="sng" dirty="0"/>
              <a:t> week of July </a:t>
            </a:r>
            <a:endParaRPr lang="en-US" sz="1400" b="0" u="sng" dirty="0"/>
          </a:p>
          <a:p>
            <a:pPr lvl="1">
              <a:spcBef>
                <a:spcPts val="0"/>
              </a:spcBef>
              <a:buFont typeface="Arial" panose="020B0604020202020204" pitchFamily="34" charset="0"/>
              <a:buChar char="•"/>
            </a:pPr>
            <a:endParaRPr lang="en-US" sz="1600" b="0" dirty="0"/>
          </a:p>
          <a:p>
            <a:pPr lvl="1">
              <a:spcBef>
                <a:spcPts val="0"/>
              </a:spcBef>
              <a:buFont typeface="Arial" panose="020B0604020202020204" pitchFamily="34" charset="0"/>
              <a:buChar char="•"/>
            </a:pPr>
            <a:r>
              <a:rPr lang="en-US" sz="1600" b="0" dirty="0"/>
              <a:t>802.11 ITU AHG Monitoring WP5A after July 2020 for any needed contributions going forward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400" u="sng" dirty="0"/>
              <a:t>Motion:</a:t>
            </a:r>
            <a:r>
              <a:rPr lang="en-US" sz="1400" dirty="0"/>
              <a:t> </a:t>
            </a:r>
            <a:r>
              <a:rPr lang="en-US" sz="1400" b="0" dirty="0"/>
              <a:t>Move to approve documents </a:t>
            </a:r>
            <a:r>
              <a:rPr lang="en-US" sz="1400" b="0" dirty="0">
                <a:hlinkClick r:id="rId3"/>
              </a:rPr>
              <a:t>https://mentor.ieee.org/802.18/dcn/20/18-20-</a:t>
            </a:r>
            <a:r>
              <a:rPr lang="en-US" sz="1400" b="0" dirty="0">
                <a:highlight>
                  <a:srgbClr val="FFFF00"/>
                </a:highlight>
                <a:hlinkClick r:id="rId3"/>
              </a:rPr>
              <a:t>0061-00</a:t>
            </a:r>
            <a:r>
              <a:rPr lang="en-US" sz="1400" b="0" dirty="0">
                <a:hlinkClick r:id="rId3"/>
              </a:rPr>
              <a:t>-0000-itu-ahg-recommended-edits-to-m-1450-5.docx</a:t>
            </a:r>
            <a:r>
              <a:rPr lang="en-US" sz="1400" b="0" dirty="0"/>
              <a:t> and </a:t>
            </a:r>
            <a:r>
              <a:rPr lang="en-US" sz="1400" b="0" dirty="0">
                <a:hlinkClick r:id="rId4"/>
              </a:rPr>
              <a:t>https://mentor.ieee.org/802.18/dcn/20/18-20-</a:t>
            </a:r>
            <a:r>
              <a:rPr lang="en-US" sz="1400" b="0" dirty="0">
                <a:highlight>
                  <a:srgbClr val="FFFF00"/>
                </a:highlight>
                <a:hlinkClick r:id="rId4"/>
              </a:rPr>
              <a:t>0060-00-</a:t>
            </a:r>
            <a:r>
              <a:rPr lang="en-US" sz="1400" b="0" dirty="0">
                <a:hlinkClick r:id="rId4"/>
              </a:rPr>
              <a:t>0000-itu-ahg-recommended-edits-to-m-1801-2.docx</a:t>
            </a:r>
            <a:r>
              <a:rPr lang="en-US" sz="1400" b="0" dirty="0"/>
              <a:t>   for ITU-R M.1450 and M.1801 updates, respectively. </a:t>
            </a:r>
            <a:r>
              <a:rPr lang="en-GB" sz="1400" b="0" dirty="0">
                <a:solidFill>
                  <a:schemeClr val="tx1"/>
                </a:solidFill>
              </a:rPr>
              <a:t>For review and approval by the EC for submission to ITU-R WP5A via ITU-R Liaison before 2 weeks before ITU-R WP5A next meeting. The Chair of 802.18 is authorized to make editorial changes as necessary.</a:t>
            </a:r>
            <a:endParaRPr lang="en-US" altLang="en-US" sz="1400" dirty="0">
              <a:solidFill>
                <a:schemeClr val="tx1"/>
              </a:solidFill>
            </a:endParaRPr>
          </a:p>
          <a:p>
            <a:r>
              <a:rPr lang="en-US" altLang="en-US" sz="1400" dirty="0"/>
              <a:t>		</a:t>
            </a:r>
            <a:r>
              <a:rPr lang="en-US" altLang="en-US" sz="1200" dirty="0"/>
              <a:t>Moved by:  	 	</a:t>
            </a:r>
          </a:p>
          <a:p>
            <a:pPr lvl="1"/>
            <a:r>
              <a:rPr lang="en-US" altLang="en-US" sz="1200" b="1" dirty="0"/>
              <a:t>Seconded by:  	 </a:t>
            </a:r>
          </a:p>
          <a:p>
            <a:pPr lvl="1"/>
            <a:r>
              <a:rPr lang="en-US" altLang="en-US" sz="1200" b="1" dirty="0"/>
              <a:t>Discussion?	none</a:t>
            </a:r>
          </a:p>
          <a:p>
            <a:pPr lvl="1"/>
            <a:r>
              <a:rPr lang="en-US" altLang="en-US" sz="1200" b="1" dirty="0">
                <a:solidFill>
                  <a:schemeClr val="tx1"/>
                </a:solidFill>
              </a:rPr>
              <a:t>Vote:  		___Y   /  ___N   /  ___A </a:t>
            </a:r>
          </a:p>
          <a:p>
            <a:pPr lvl="1"/>
            <a:endParaRPr lang="en-US" altLang="en-US" sz="1200" b="1" dirty="0">
              <a:solidFill>
                <a:schemeClr val="tx1"/>
              </a:solidFill>
            </a:endParaRPr>
          </a:p>
          <a:p>
            <a:pPr lvl="1"/>
            <a:r>
              <a:rPr lang="en-US" altLang="en-US" sz="1200" b="1" dirty="0">
                <a:solidFill>
                  <a:schemeClr val="tx1"/>
                </a:solidFill>
              </a:rPr>
              <a:t>Voters:   </a:t>
            </a:r>
          </a:p>
          <a:p>
            <a:pPr lvl="1"/>
            <a:r>
              <a:rPr lang="en-US" altLang="en-US" sz="1200" b="1" dirty="0">
                <a:solidFill>
                  <a:schemeClr val="tx1"/>
                </a:solidFill>
              </a:rPr>
              <a:t>Motion </a:t>
            </a:r>
            <a:r>
              <a:rPr lang="en-US" altLang="en-US" sz="1200" b="1" dirty="0">
                <a:solidFill>
                  <a:schemeClr val="bg1">
                    <a:lumMod val="75000"/>
                  </a:schemeClr>
                </a:solidFill>
              </a:rPr>
              <a:t>- Passes</a:t>
            </a:r>
          </a:p>
          <a:p>
            <a:pPr lvl="1"/>
            <a:r>
              <a:rPr lang="en-US" altLang="en-US" sz="12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2000" dirty="0"/>
              <a:t>- FYI</a:t>
            </a:r>
            <a:endParaRPr lang="en-US" sz="2400" dirty="0"/>
          </a:p>
        </p:txBody>
      </p:sp>
      <p:sp>
        <p:nvSpPr>
          <p:cNvPr id="3" name="Content Placeholder 2"/>
          <p:cNvSpPr>
            <a:spLocks noGrp="1"/>
          </p:cNvSpPr>
          <p:nvPr>
            <p:ph idx="1"/>
          </p:nvPr>
        </p:nvSpPr>
        <p:spPr>
          <a:xfrm>
            <a:off x="666562" y="962891"/>
            <a:ext cx="8401238" cy="5512522"/>
          </a:xfrm>
        </p:spPr>
        <p:txBody>
          <a:bodyPr/>
          <a:lstStyle/>
          <a:p>
            <a:pPr lvl="3">
              <a:buFont typeface="Arial" panose="020B0604020202020204" pitchFamily="34" charset="0"/>
              <a:buChar char="•"/>
            </a:pPr>
            <a:endParaRPr lang="en-US" sz="1000" b="0" dirty="0"/>
          </a:p>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400" dirty="0"/>
              <a:t>If adopted, the draft Report and Order would authorize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Draft of R&amp;O </a:t>
            </a:r>
            <a:r>
              <a:rPr lang="en-US" sz="1600" b="1" u="sng" dirty="0"/>
              <a:t>and FNPRM; </a:t>
            </a:r>
            <a:endParaRPr lang="en-US" sz="1600" dirty="0"/>
          </a:p>
          <a:p>
            <a:pPr lvl="1">
              <a:buFont typeface="Arial" panose="020B0604020202020204" pitchFamily="34" charset="0"/>
              <a:buChar char="•"/>
            </a:pPr>
            <a:r>
              <a:rPr lang="en-US" sz="1600" dirty="0">
                <a:hlinkClick r:id="rId4"/>
              </a:rPr>
              <a:t>https://www.fcc.gov/news-events/events/2020/04/april-2020-open-commission-meeting</a:t>
            </a:r>
            <a:endParaRPr lang="en-US" sz="1600" dirty="0"/>
          </a:p>
          <a:p>
            <a:pPr lvl="1">
              <a:buFont typeface="Arial" panose="020B0604020202020204" pitchFamily="34" charset="0"/>
              <a:buChar char="•"/>
            </a:pPr>
            <a:r>
              <a:rPr lang="en-US" sz="1600" dirty="0">
                <a:hlinkClick r:id="rId5"/>
              </a:rPr>
              <a:t>https://mentor.ieee.org/802.18/dcn/20/18-20-0062-00-0000-fcc-draft-r-o-nprm-promoting-unlicensed-use-of-the-6ghz-band-et-18-295.pdf</a:t>
            </a:r>
            <a:r>
              <a:rPr lang="en-US" sz="1600" dirty="0"/>
              <a:t> </a:t>
            </a:r>
          </a:p>
          <a:p>
            <a:pPr lvl="1">
              <a:buFont typeface="Arial" panose="020B0604020202020204" pitchFamily="34" charset="0"/>
              <a:buChar char="•"/>
            </a:pPr>
            <a:r>
              <a:rPr lang="en-US" sz="1600" dirty="0"/>
              <a:t>To be voted on in 23April10 Open Commission Meeting: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From 802.15.3d, ITU-R SM.2352 on THz communications updates, standing by  </a:t>
            </a:r>
          </a:p>
          <a:p>
            <a:pPr lvl="1">
              <a:buFont typeface="Arial" panose="020B0604020202020204" pitchFamily="34" charset="0"/>
              <a:buChar char="•"/>
            </a:pPr>
            <a:r>
              <a:rPr lang="en-US" sz="1400" dirty="0"/>
              <a:t>ITU-R WP1A 29May20 meeting is postponed until 24Nov20, no word if e-meeting, will go to standby</a:t>
            </a:r>
          </a:p>
          <a:p>
            <a:pPr lvl="1">
              <a:buFont typeface="Arial" panose="020B0604020202020204" pitchFamily="34" charset="0"/>
              <a:buChar char="•"/>
            </a:pPr>
            <a:r>
              <a:rPr lang="en-US" sz="1400" dirty="0"/>
              <a:t>Mentor: </a:t>
            </a:r>
            <a:r>
              <a:rPr lang="en-US" sz="1400" u="sng" dirty="0">
                <a:hlinkClick r:id="rId6"/>
              </a:rPr>
              <a:t>https://mentor.ieee.org/802.18/dcn/20/18-20-0052</a:t>
            </a:r>
            <a:endParaRPr lang="en-US" sz="14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ITU-R M.1450 &amp; M.1801 submissions from 802.11, inputs from anyone.</a:t>
            </a: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None heard.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16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692608"/>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23Apr20–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200" b="1" dirty="0"/>
          </a:p>
          <a:p>
            <a:pPr>
              <a:buFont typeface="Arial" panose="020B0604020202020204" pitchFamily="34" charset="0"/>
              <a:buChar char="•"/>
            </a:pPr>
            <a:r>
              <a:rPr lang="en-US" sz="1200" b="1" dirty="0"/>
              <a:t>Note: current call-in document, r14 is good through 07 May and is not on the IEEE new teleconference calendar.               </a:t>
            </a:r>
            <a:r>
              <a:rPr lang="en-US" sz="1200" b="0" u="sng" dirty="0">
                <a:hlinkClick r:id="rId3"/>
              </a:rPr>
              <a:t>http://ieee802.org/802tele_calendar.html</a:t>
            </a:r>
            <a:endParaRPr lang="en-US" sz="1200" b="0" u="sng" dirty="0"/>
          </a:p>
          <a:p>
            <a:pPr lvl="1">
              <a:buFont typeface="Arial" panose="020B0604020202020204" pitchFamily="34" charset="0"/>
              <a:buChar char="•"/>
            </a:pPr>
            <a:r>
              <a:rPr lang="en-US" sz="1200" dirty="0"/>
              <a:t>Starting 14 May, there will be a new call-in, using the IEEE Seat 4 </a:t>
            </a:r>
            <a:r>
              <a:rPr lang="en-US" sz="1200" dirty="0" err="1"/>
              <a:t>webex</a:t>
            </a:r>
            <a:endParaRPr lang="en-US" sz="1200" dirty="0"/>
          </a:p>
          <a:p>
            <a:pPr lvl="2">
              <a:buFont typeface="Arial" panose="020B0604020202020204" pitchFamily="34" charset="0"/>
              <a:buChar char="•"/>
            </a:pPr>
            <a:r>
              <a:rPr lang="en-US" sz="1200" b="0" dirty="0">
                <a:solidFill>
                  <a:schemeClr val="tx1"/>
                </a:solidFill>
              </a:rPr>
              <a:t>You have to copy out of the calendar and past into word to get the link, or go to ‘more details’; at the bottom.</a:t>
            </a:r>
          </a:p>
          <a:p>
            <a:pPr lvl="1">
              <a:buFont typeface="Arial" panose="020B0604020202020204" pitchFamily="34" charset="0"/>
              <a:buChar char="•"/>
            </a:pPr>
            <a:r>
              <a:rPr lang="en-US" sz="1200" dirty="0">
                <a:solidFill>
                  <a:schemeClr val="tx1"/>
                </a:solidFill>
              </a:rPr>
              <a:t>Or, on the .18 web page or in the next call-in doc</a:t>
            </a:r>
            <a:r>
              <a:rPr lang="en-US" sz="1200" dirty="0"/>
              <a:t>18-16-0038r15.  or a back up slide here. </a:t>
            </a:r>
            <a:endParaRPr lang="en-US" sz="1200" b="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                                     52et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possibly Montreal in July.   Stay tuned. </a:t>
            </a:r>
          </a:p>
          <a:p>
            <a:pPr lvl="1">
              <a:buFont typeface="Arial" panose="020B0604020202020204" pitchFamily="34" charset="0"/>
              <a:buChar char="•"/>
            </a:pPr>
            <a:r>
              <a:rPr lang="en-US" sz="1600" dirty="0"/>
              <a:t>Warsaw Wireless Interim was cancelled.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16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8938"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8939"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after 27Aug20,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16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16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16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46</a:t>
            </a:fld>
            <a:endParaRPr lang="en-US" altLang="en-US" sz="1200" b="0" dirty="0"/>
          </a:p>
        </p:txBody>
      </p:sp>
      <p:sp>
        <p:nvSpPr>
          <p:cNvPr id="2" name="Date Placeholder 1"/>
          <p:cNvSpPr>
            <a:spLocks noGrp="1"/>
          </p:cNvSpPr>
          <p:nvPr>
            <p:ph type="dt" idx="15"/>
          </p:nvPr>
        </p:nvSpPr>
        <p:spPr/>
        <p:txBody>
          <a:bodyPr/>
          <a:lstStyle/>
          <a:p>
            <a:r>
              <a:rPr lang="en-US"/>
              <a:t>16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16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16 Apr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48</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16 Apr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49</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16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75000"/>
                  </a:schemeClr>
                </a:solidFill>
              </a:rPr>
              <a:t>Stuart.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GB" sz="1400" dirty="0">
                <a:solidFill>
                  <a:schemeClr val="tx1"/>
                </a:solidFill>
              </a:rPr>
              <a:t>FCC NPRM 5.9GHz </a:t>
            </a:r>
            <a:r>
              <a:rPr lang="en-GB" sz="1200" dirty="0">
                <a:solidFill>
                  <a:schemeClr val="tx1"/>
                </a:solidFill>
              </a:rPr>
              <a:t>updated reply comments </a:t>
            </a:r>
          </a:p>
          <a:p>
            <a:pPr lvl="1">
              <a:spcBef>
                <a:spcPts val="0"/>
              </a:spcBef>
              <a:buFont typeface="Arial" panose="020B0604020202020204" pitchFamily="34" charset="0"/>
              <a:buChar char="•"/>
            </a:pPr>
            <a:r>
              <a:rPr lang="en-US" altLang="en-US" sz="1400" dirty="0">
                <a:solidFill>
                  <a:schemeClr val="bg1"/>
                </a:solidFill>
              </a:rPr>
              <a:t>ITU-R M.1450/M.1801 submissions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ITU-R submissions input </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and WRC-23</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GB" sz="1400" b="0" dirty="0">
                <a:solidFill>
                  <a:schemeClr val="tx1"/>
                </a:solidFill>
              </a:rPr>
              <a:t>FCC NPRM on 5.9GHz  reply  comments</a:t>
            </a:r>
          </a:p>
          <a:p>
            <a:pPr lvl="1">
              <a:spcBef>
                <a:spcPts val="0"/>
              </a:spcBef>
              <a:buFont typeface="Arial" panose="020B0604020202020204" pitchFamily="34" charset="0"/>
              <a:buChar char="•"/>
            </a:pPr>
            <a:r>
              <a:rPr lang="en-GB" sz="1400" dirty="0">
                <a:solidFill>
                  <a:schemeClr val="tx1"/>
                </a:solidFill>
              </a:rPr>
              <a:t>Status of EC Ballot</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ITU-R M.1450/M.1801 submissions </a:t>
            </a:r>
            <a:r>
              <a:rPr lang="en-US" altLang="en-US" sz="1400" kern="0" dirty="0">
                <a:solidFill>
                  <a:schemeClr val="tx1"/>
                </a:solidFill>
              </a:rPr>
              <a:t>–&gt; 23Apr </a:t>
            </a:r>
          </a:p>
          <a:p>
            <a:pPr lvl="1">
              <a:spcBef>
                <a:spcPts val="0"/>
              </a:spcBef>
              <a:buFont typeface="Arial" panose="020B0604020202020204" pitchFamily="34" charset="0"/>
              <a:buChar char="•"/>
            </a:pPr>
            <a:r>
              <a:rPr lang="en-US" altLang="en-US" sz="1400" kern="0" dirty="0">
                <a:solidFill>
                  <a:schemeClr val="tx1"/>
                </a:solidFill>
              </a:rPr>
              <a:t>Review in more detail both submissions</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6GHz R&amp;O &amp; FNPRM draft is out  </a:t>
            </a:r>
          </a:p>
          <a:p>
            <a:pPr lvl="1">
              <a:spcBef>
                <a:spcPts val="0"/>
              </a:spcBef>
              <a:buFont typeface="Arial" panose="020B0604020202020204" pitchFamily="34" charset="0"/>
              <a:buChar char="•"/>
            </a:pPr>
            <a:r>
              <a:rPr lang="en-US" sz="1400" dirty="0">
                <a:solidFill>
                  <a:schemeClr val="tx1"/>
                </a:solidFill>
              </a:rPr>
              <a:t>ITU-R SM.2352 submission – standing by</a:t>
            </a:r>
            <a:endParaRPr lang="en-US" altLang="en-US" sz="140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Vijay A</a:t>
            </a:r>
          </a:p>
          <a:p>
            <a:pPr>
              <a:spcBef>
                <a:spcPts val="400"/>
              </a:spcBef>
            </a:pPr>
            <a:r>
              <a:rPr lang="en-US" altLang="en-US" sz="1600" b="0" dirty="0">
                <a:solidFill>
                  <a:schemeClr val="bg1">
                    <a:lumMod val="75000"/>
                  </a:schemeClr>
                </a:solidFill>
              </a:rPr>
              <a:t>		Seconded by: 	Stuart K </a:t>
            </a:r>
          </a:p>
          <a:p>
            <a:pPr>
              <a:spcBef>
                <a:spcPts val="400"/>
              </a:spcBef>
            </a:pPr>
            <a:r>
              <a:rPr lang="en-US" altLang="en-US" sz="1600" b="0" dirty="0">
                <a:solidFill>
                  <a:schemeClr val="bg1">
                    <a:lumMod val="75000"/>
                  </a:schemeClr>
                </a:solidFill>
              </a:rPr>
              <a:t>		Discussion?  	None</a:t>
            </a:r>
          </a:p>
          <a:p>
            <a:pPr lvl="1">
              <a:spcBef>
                <a:spcPts val="400"/>
              </a:spcBef>
            </a:pPr>
            <a:r>
              <a:rPr lang="en-US" altLang="en-US" sz="1600" dirty="0">
                <a:solidFill>
                  <a:schemeClr val="bg1">
                    <a:lumMod val="75000"/>
                  </a:schemeClr>
                </a:solidFill>
              </a:rPr>
              <a:t>Vote:  Approved by unanimous consent</a:t>
            </a:r>
          </a:p>
          <a:p>
            <a:pPr lvl="3">
              <a:buFont typeface="Arial" panose="020B0604020202020204" pitchFamily="34" charset="0"/>
              <a:buChar char="•"/>
            </a:pPr>
            <a:endParaRPr lang="en-US" altLang="en-US" sz="900" u="sng" dirty="0"/>
          </a:p>
          <a:p>
            <a:pPr lvl="3">
              <a:buFont typeface="Arial" panose="020B0604020202020204" pitchFamily="34" charset="0"/>
              <a:buChar char="•"/>
            </a:pPr>
            <a:endParaRPr lang="en-US" altLang="en-US" sz="9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09 April 2020 in document  </a:t>
            </a:r>
            <a:r>
              <a:rPr lang="en-GB" sz="1600" b="0" u="sng" dirty="0">
                <a:hlinkClick r:id="rId3"/>
              </a:rPr>
              <a:t>https://mentor.ieee.org/802.18/dcn/20/18-20-0064-00-0000-minutes-09apr20-rrtag-teleconference.docx</a:t>
            </a:r>
            <a:r>
              <a:rPr lang="en-GB" sz="1600" b="0" u="sng" dirty="0"/>
              <a:t> </a:t>
            </a:r>
            <a:r>
              <a:rPr lang="en-GB" sz="1600" b="0" dirty="0"/>
              <a:t>  </a:t>
            </a:r>
            <a:r>
              <a:rPr lang="en-US" sz="1600" b="0" dirty="0"/>
              <a:t>09-Apr-2020 20:59:31 ET</a:t>
            </a:r>
            <a:r>
              <a:rPr lang="en-US" altLang="en-US" sz="1600" b="0" dirty="0">
                <a:solidFill>
                  <a:schemeClr val="tx1"/>
                </a:solidFill>
              </a:rPr>
              <a:t>	</a:t>
            </a:r>
          </a:p>
          <a:p>
            <a:pPr marL="0" indent="0">
              <a:spcBef>
                <a:spcPts val="400"/>
              </a:spcBef>
            </a:pPr>
            <a:r>
              <a:rPr lang="en-US" altLang="en-US" sz="1400" b="0"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Mike L </a:t>
            </a:r>
          </a:p>
          <a:p>
            <a:pPr marL="0" indent="0">
              <a:spcBef>
                <a:spcPts val="400"/>
              </a:spcBef>
            </a:pPr>
            <a:r>
              <a:rPr lang="en-US" altLang="en-US" sz="1600" b="0" dirty="0">
                <a:solidFill>
                  <a:schemeClr val="bg1">
                    <a:lumMod val="75000"/>
                  </a:schemeClr>
                </a:solidFill>
              </a:rPr>
              <a:t>	Seconded by:	Stuart K</a:t>
            </a:r>
          </a:p>
          <a:p>
            <a:pPr marL="0" indent="0">
              <a:spcBef>
                <a:spcPts val="400"/>
              </a:spcBef>
            </a:pPr>
            <a:r>
              <a:rPr lang="en-US" altLang="en-US" sz="1600" b="0" dirty="0">
                <a:solidFill>
                  <a:schemeClr val="bg1">
                    <a:lumMod val="75000"/>
                  </a:schemeClr>
                </a:solidFill>
              </a:rPr>
              <a:t>	Discussion?  	None</a:t>
            </a:r>
          </a:p>
          <a:p>
            <a:pPr lvl="1">
              <a:spcBef>
                <a:spcPts val="400"/>
              </a:spcBef>
            </a:pPr>
            <a:r>
              <a:rPr lang="en-US" altLang="en-US" sz="1600" dirty="0">
                <a:solidFill>
                  <a:schemeClr val="bg1">
                    <a:lumMod val="75000"/>
                  </a:schemeClr>
                </a:solidFill>
              </a:rPr>
              <a:t>Vote:  Approved by unanimous consent</a:t>
            </a:r>
            <a:endParaRPr lang="en-US" altLang="en-US" sz="1600" b="1"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16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7856538"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likely on-line but is tbd, </a:t>
            </a:r>
            <a:endParaRPr lang="en-US" sz="1800" b="0" dirty="0">
              <a:solidFill>
                <a:srgbClr val="C00000"/>
              </a:solidFill>
            </a:endParaRPr>
          </a:p>
          <a:p>
            <a:pPr lvl="1">
              <a:buFont typeface="Arial" panose="020B0604020202020204" pitchFamily="34" charset="0"/>
              <a:buChar char="•"/>
            </a:pPr>
            <a:r>
              <a:rPr lang="en-US" sz="1400" dirty="0"/>
              <a:t> </a:t>
            </a:r>
          </a:p>
          <a:p>
            <a:pPr lvl="1">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100" dirty="0"/>
              <a:t>4/14/20: EN 301 893 Adaptivity </a:t>
            </a:r>
            <a:r>
              <a:rPr lang="en-US" sz="1100" dirty="0" err="1"/>
              <a:t>GotoMeetings</a:t>
            </a:r>
            <a:r>
              <a:rPr lang="en-US" sz="1100" dirty="0"/>
              <a:t> (9:00-10:30 and 11:00-13:30 CET)</a:t>
            </a:r>
          </a:p>
          <a:p>
            <a:pPr lvl="1">
              <a:spcBef>
                <a:spcPts val="0"/>
              </a:spcBef>
              <a:buFont typeface="Arial" panose="020B0604020202020204" pitchFamily="34" charset="0"/>
              <a:buChar char="•"/>
            </a:pPr>
            <a:r>
              <a:rPr lang="en-US" sz="1100" dirty="0"/>
              <a:t>4/15/20: 19:00-21:00 CET EN 303 687 Channel Access Mechanism</a:t>
            </a:r>
          </a:p>
          <a:p>
            <a:pPr lvl="1">
              <a:spcBef>
                <a:spcPts val="0"/>
              </a:spcBef>
              <a:buFont typeface="Arial" panose="020B0604020202020204" pitchFamily="34" charset="0"/>
              <a:buChar char="•"/>
            </a:pPr>
            <a:r>
              <a:rPr lang="en-US" sz="1100" dirty="0"/>
              <a:t>4/16/20: 19:00-20:30 CET EC Review discussion related to EN 301 598 (White Space Devices)</a:t>
            </a:r>
          </a:p>
          <a:p>
            <a:pPr marL="457200" lvl="1" indent="0">
              <a:spcBef>
                <a:spcPts val="0"/>
              </a:spcBef>
            </a:pPr>
            <a:endParaRPr lang="en-US" sz="900" dirty="0">
              <a:solidFill>
                <a:schemeClr val="bg1">
                  <a:lumMod val="75000"/>
                </a:schemeClr>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200" dirty="0">
                <a:solidFill>
                  <a:schemeClr val="tx1"/>
                </a:solidFill>
              </a:rPr>
              <a:t>ETSI</a:t>
            </a:r>
            <a:r>
              <a:rPr lang="en-US" sz="1200" b="0" dirty="0">
                <a:solidFill>
                  <a:schemeClr val="tx1"/>
                </a:solidFill>
              </a:rPr>
              <a:t> </a:t>
            </a:r>
            <a:r>
              <a:rPr lang="en-US" sz="1200" b="0" u="sng" dirty="0">
                <a:hlinkClick r:id="rId6"/>
              </a:rPr>
              <a:t>&lt;ERM&gt;</a:t>
            </a:r>
            <a:r>
              <a:rPr lang="en-US" sz="1200" b="0" dirty="0"/>
              <a:t> </a:t>
            </a:r>
            <a:r>
              <a:rPr lang="en-US" sz="1200" dirty="0">
                <a:solidFill>
                  <a:schemeClr val="tx1"/>
                </a:solidFill>
              </a:rPr>
              <a:t>next meeting #71,  16-19Jun20, </a:t>
            </a:r>
            <a:r>
              <a:rPr lang="en-US" sz="1200" b="0" dirty="0">
                <a:solidFill>
                  <a:srgbClr val="C00000"/>
                </a:solidFill>
                <a:sym typeface="Wingdings" panose="05000000000000000000" pitchFamily="2" charset="2"/>
              </a:rPr>
              <a:t> _______</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29Apr, 14May</a:t>
            </a:r>
          </a:p>
          <a:p>
            <a:pPr lvl="1">
              <a:buFont typeface="Arial" panose="020B0604020202020204" pitchFamily="34" charset="0"/>
              <a:buChar char="•"/>
            </a:pPr>
            <a:r>
              <a:rPr lang="en-US" sz="1400" u="sng" dirty="0"/>
              <a:t> </a:t>
            </a:r>
          </a:p>
          <a:p>
            <a:pPr lvl="1">
              <a:buFont typeface="Arial" panose="020B0604020202020204" pitchFamily="34" charset="0"/>
              <a:buChar char="•"/>
            </a:pPr>
            <a:r>
              <a:rPr lang="en-US" sz="1400" u="sng" dirty="0"/>
              <a:t> </a:t>
            </a:r>
          </a:p>
          <a:p>
            <a:pPr lvl="1">
              <a:spcBef>
                <a:spcPts val="0"/>
              </a:spcBef>
              <a:buFont typeface="Arial" panose="020B0604020202020204" pitchFamily="34" charset="0"/>
              <a:buChar char="•"/>
            </a:pPr>
            <a:r>
              <a:rPr lang="en-US" sz="1050" u="sng" dirty="0"/>
              <a:t>4/9/20 ERM TG11 SRDoc Drafting Session #7 call</a:t>
            </a:r>
            <a:endParaRPr lang="en-US" sz="1050" dirty="0"/>
          </a:p>
          <a:p>
            <a:pPr lvl="1">
              <a:spcBef>
                <a:spcPts val="0"/>
              </a:spcBef>
              <a:buFont typeface="Arial" panose="020B0604020202020204" pitchFamily="34" charset="0"/>
              <a:buChar char="•"/>
            </a:pPr>
            <a:r>
              <a:rPr lang="en-US" sz="1050" dirty="0"/>
              <a:t>3 contributions related to updating TR 103 665</a:t>
            </a:r>
          </a:p>
          <a:p>
            <a:pPr lvl="2">
              <a:spcBef>
                <a:spcPts val="0"/>
              </a:spcBef>
              <a:buFont typeface="Arial" panose="020B0604020202020204" pitchFamily="34" charset="0"/>
              <a:buChar char="•"/>
            </a:pPr>
            <a:r>
              <a:rPr lang="en-US" sz="1000" dirty="0"/>
              <a:t>ERMTG11(20)000015 Medium Utilization proposal providing a description of the implications for non-adaptive HF and non-FH equipment  resulting from the application of the existing MU formula.</a:t>
            </a:r>
          </a:p>
          <a:p>
            <a:pPr lvl="2">
              <a:spcBef>
                <a:spcPts val="0"/>
              </a:spcBef>
              <a:buFont typeface="Arial" panose="020B0604020202020204" pitchFamily="34" charset="0"/>
              <a:buChar char="•"/>
            </a:pPr>
            <a:r>
              <a:rPr lang="en-US" sz="1000" dirty="0"/>
              <a:t>ERMTG11(20)000016 Related to a proposal, based around 802.11ax, to review applying the EIRP power limits to each transmitter. Proposal to draft a LS to IEEE at the next GoToMeeting on 4/29/20 </a:t>
            </a:r>
          </a:p>
          <a:p>
            <a:pPr lvl="2">
              <a:spcBef>
                <a:spcPts val="0"/>
              </a:spcBef>
              <a:buFont typeface="Arial" panose="020B0604020202020204" pitchFamily="34" charset="0"/>
              <a:buChar char="•"/>
            </a:pPr>
            <a:r>
              <a:rPr lang="en-US" sz="1000" dirty="0"/>
              <a:t>ERMTG11(20)000017  BT updates accepted.</a:t>
            </a:r>
          </a:p>
          <a:p>
            <a:pPr lvl="1">
              <a:spcBef>
                <a:spcPts val="0"/>
              </a:spcBef>
              <a:buFont typeface="Arial" panose="020B0604020202020204" pitchFamily="34" charset="0"/>
              <a:buChar char="•"/>
            </a:pPr>
            <a:endParaRPr lang="en-US" sz="11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200" dirty="0">
                <a:solidFill>
                  <a:schemeClr val="tx1"/>
                </a:solidFill>
              </a:rPr>
              <a:t>ETSI – ERM</a:t>
            </a:r>
            <a:r>
              <a:rPr lang="en-US" sz="1200" b="0" dirty="0">
                <a:solidFill>
                  <a:schemeClr val="tx1"/>
                </a:solidFill>
              </a:rPr>
              <a:t> </a:t>
            </a:r>
            <a:r>
              <a:rPr lang="en-US" sz="1200" b="0" dirty="0">
                <a:solidFill>
                  <a:schemeClr val="tx1"/>
                </a:solidFill>
                <a:hlinkClick r:id="rId8"/>
              </a:rPr>
              <a:t>&lt;TG-UWB&gt;</a:t>
            </a:r>
            <a:r>
              <a:rPr lang="en-US" sz="1200" b="0" dirty="0">
                <a:solidFill>
                  <a:schemeClr val="tx1"/>
                </a:solidFill>
              </a:rPr>
              <a:t> </a:t>
            </a:r>
            <a:r>
              <a:rPr lang="en-US" sz="1200" dirty="0">
                <a:solidFill>
                  <a:schemeClr val="tx1"/>
                </a:solidFill>
              </a:rPr>
              <a:t>next meeting #53, 27-29Apr20, online; many calls over next weeks.</a:t>
            </a: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46936</TotalTime>
  <Words>10840</Words>
  <Application>Microsoft Office PowerPoint</Application>
  <PresentationFormat>On-screen Show (4:3)</PresentationFormat>
  <Paragraphs>1080</Paragraphs>
  <Slides>49</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49</vt:i4>
      </vt:variant>
    </vt:vector>
  </HeadingPairs>
  <TitlesOfParts>
    <vt:vector size="59"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 will discuss next week</vt:lpstr>
      <vt:lpstr>EU items to share -2 will discuss next week</vt:lpstr>
      <vt:lpstr>ITU-R items to share will discuss next week</vt:lpstr>
      <vt:lpstr>FCC NPRM on 5.9 GHz reply comments-1</vt:lpstr>
      <vt:lpstr>ITU-R M.1450/M.1801 updates – </vt:lpstr>
      <vt:lpstr>ITU-R M.1450 &amp; M.1801 submissions – standing by</vt:lpstr>
      <vt:lpstr>General Discussion Items - FYI</vt:lpstr>
      <vt:lpstr>Actions Required</vt:lpstr>
      <vt:lpstr>Any Other Business</vt:lpstr>
      <vt:lpstr>Adjourn</vt:lpstr>
      <vt:lpstr>PowerPoint Presentation</vt:lpstr>
      <vt:lpstr>PowerPoint Presentation</vt:lpstr>
      <vt:lpstr>ITU-R SM.2352 on THz</vt:lpstr>
      <vt:lpstr>ITU-R THz SM.2352 submission – standing by</vt:lpstr>
      <vt:lpstr>ITU-R SM.2352 on THz</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2644</cp:revision>
  <cp:lastPrinted>1601-01-01T00:00:00Z</cp:lastPrinted>
  <dcterms:created xsi:type="dcterms:W3CDTF">2016-03-03T14:54:45Z</dcterms:created>
  <dcterms:modified xsi:type="dcterms:W3CDTF">2020-04-16T13:09:00Z</dcterms:modified>
</cp:coreProperties>
</file>