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41" r:id="rId3"/>
    <p:sldId id="329" r:id="rId4"/>
    <p:sldId id="604" r:id="rId5"/>
    <p:sldId id="624" r:id="rId6"/>
    <p:sldId id="605" r:id="rId7"/>
    <p:sldId id="516" r:id="rId8"/>
    <p:sldId id="626" r:id="rId9"/>
    <p:sldId id="659" r:id="rId10"/>
    <p:sldId id="657" r:id="rId11"/>
    <p:sldId id="650" r:id="rId12"/>
    <p:sldId id="498" r:id="rId13"/>
    <p:sldId id="402" r:id="rId14"/>
    <p:sldId id="403" r:id="rId15"/>
    <p:sldId id="671" r:id="rId16"/>
    <p:sldId id="672" r:id="rId17"/>
    <p:sldId id="673" r:id="rId18"/>
    <p:sldId id="662"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47" autoAdjust="0"/>
    <p:restoredTop sz="95822" autoAdjust="0"/>
  </p:normalViewPr>
  <p:slideViewPr>
    <p:cSldViewPr>
      <p:cViewPr varScale="1">
        <p:scale>
          <a:sx n="88" d="100"/>
          <a:sy n="88" d="100"/>
        </p:scale>
        <p:origin x="78" y="97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06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810180" y="352231"/>
            <a:ext cx="369091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802.18-20/0065r01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9d8c5daa610d4091e063c4af5283c78c" TargetMode="External"/><Relationship Id="rId2" Type="http://schemas.openxmlformats.org/officeDocument/2006/relationships/hyperlink" Target="https://ieee802.my.webex.com/ieee802.my/j.php?MTID=m9d8c5daa610d4091e063c4af5283c78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25044144c2c94c0413ec2431e00b62de" TargetMode="External"/><Relationship Id="rId2" Type="http://schemas.openxmlformats.org/officeDocument/2006/relationships/hyperlink" Target="https://ieee802.my.webex.com/ieee802.my/j.php?MTID=m25044144c2c94c0413ec2431e00b62d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af7b1112579eff430e081876d9de6bb4" TargetMode="External"/><Relationship Id="rId2" Type="http://schemas.openxmlformats.org/officeDocument/2006/relationships/hyperlink" Target="https://ieee802.my.webex.com/ieee802.my/j.php?MTID=maf7b1112579eff430e081876d9de6bb4"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7"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0/18-20-0045-05-0000-reply-comments-fcc19-138-nprm-revisiting-5-850-5-925-ghz-band.docx"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57-01-0000-reply-comments-update-fcc19-138-nprm-revisiting-5-850-5-925-ghz-band.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06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06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3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Editorial inputs on reply comments</a:t>
            </a: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b="0" dirty="0">
                <a:solidFill>
                  <a:schemeClr val="tx1"/>
                </a:solidFill>
              </a:rPr>
              <a:t>The chair will update the EC Tuesday morning on the EC call.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06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09apr20–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Next ad hoc:  Tuesday 07april20–</a:t>
            </a:r>
            <a:r>
              <a:rPr lang="en-US" sz="2000" i="1" u="sng" dirty="0"/>
              <a:t>15:00–17:00</a:t>
            </a:r>
            <a:r>
              <a:rPr lang="en-US" sz="2000" dirty="0"/>
              <a:t> ET </a:t>
            </a:r>
          </a:p>
          <a:p>
            <a:pPr lvl="1">
              <a:buFont typeface="Arial" panose="020B0604020202020204" pitchFamily="34" charset="0"/>
              <a:buChar char="•"/>
            </a:pPr>
            <a:r>
              <a:rPr lang="en-US" sz="1600" dirty="0"/>
              <a:t>See backup slides for call-ins </a:t>
            </a:r>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17:01et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Monday  06Apr20-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616648"/>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Tue, April 7, 12pm – 2pm pacific time;  3pm-5pm </a:t>
            </a:r>
            <a:r>
              <a:rPr lang="en-US" sz="1400" dirty="0" err="1">
                <a:solidFill>
                  <a:schemeClr val="tx1"/>
                </a:solidFill>
              </a:rPr>
              <a:t>st</a:t>
            </a:r>
            <a:endParaRPr lang="en-US" sz="1400" dirty="0">
              <a:solidFill>
                <a:schemeClr val="tx1"/>
              </a:solidFill>
            </a:endParaRPr>
          </a:p>
          <a:p>
            <a:r>
              <a:rPr lang="en-US" sz="1400" b="1" dirty="0">
                <a:solidFill>
                  <a:schemeClr val="tx1"/>
                </a:solidFill>
              </a:rPr>
              <a:t>Where </a:t>
            </a:r>
            <a:r>
              <a:rPr lang="en-US" sz="1400" u="sng" dirty="0">
                <a:hlinkClick r:id="rId2"/>
              </a:rPr>
              <a:t>https://ieee802.my.webex.com/ieee802.my/j.php?MTID=m9d8c5daa610d4091e063c4af5283c78c</a:t>
            </a:r>
            <a:r>
              <a:rPr lang="en-US" sz="1400" dirty="0"/>
              <a:t>   (</a:t>
            </a:r>
            <a:r>
              <a:rPr lang="en-US" sz="1400" u="sng" dirty="0">
                <a:hlinkClick r:id="rId3"/>
              </a:rPr>
              <a:t>map</a:t>
            </a:r>
            <a:r>
              <a:rPr lang="en-US" sz="1400" dirty="0">
                <a:solidFill>
                  <a:schemeClr val="tx1"/>
                </a:solidFill>
              </a:rPr>
              <a:t>)</a:t>
            </a:r>
          </a:p>
          <a:p>
            <a:r>
              <a:rPr lang="en-US" sz="1400" dirty="0">
                <a:solidFill>
                  <a:schemeClr val="tx1"/>
                </a:solidFill>
              </a:rPr>
              <a:t> </a:t>
            </a: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https://ieee802.my.webex.com/ieee802.my/j.php?MTID=m9d8c5daa610d4091e063c4af5283c78c</a:t>
            </a:r>
            <a:r>
              <a:rPr lang="en-US" sz="1400" dirty="0"/>
              <a:t> </a:t>
            </a:r>
            <a:endParaRPr lang="en-US" sz="1400" dirty="0">
              <a:solidFill>
                <a:schemeClr val="tx1"/>
              </a:solidFill>
            </a:endParaRPr>
          </a:p>
          <a:p>
            <a:r>
              <a:rPr lang="en-US" sz="1400" dirty="0">
                <a:solidFill>
                  <a:schemeClr val="tx1"/>
                </a:solidFill>
              </a:rPr>
              <a:t>Meeting number (access code): 798 138 509 </a:t>
            </a:r>
          </a:p>
          <a:p>
            <a:r>
              <a:rPr lang="en-US" sz="1400" dirty="0">
                <a:solidFill>
                  <a:schemeClr val="tx1"/>
                </a:solidFill>
              </a:rPr>
              <a:t>Meeting password: adhoc03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:%2B1-510-338-9438,,*01*798138509%23%23*01* +44-20-3198-8144 UK Toll Tap here to call (mobile phones only, hosts not supported): </a:t>
            </a:r>
            <a:r>
              <a:rPr lang="en-US" sz="1400" dirty="0" err="1">
                <a:solidFill>
                  <a:schemeClr val="tx1"/>
                </a:solidFill>
              </a:rPr>
              <a:t>tel</a:t>
            </a:r>
            <a:r>
              <a:rPr lang="en-US" sz="1400" dirty="0">
                <a:solidFill>
                  <a:schemeClr val="tx1"/>
                </a:solidFill>
              </a:rPr>
              <a:t>:%2B44-20-3198-8144,,*01*798138509%23%23*01* </a:t>
            </a:r>
          </a:p>
          <a:p>
            <a:r>
              <a:rPr lang="en-US" sz="1400" dirty="0">
                <a:solidFill>
                  <a:schemeClr val="tx1"/>
                </a:solidFill>
              </a:rPr>
              <a:t> </a:t>
            </a:r>
          </a:p>
          <a:p>
            <a:r>
              <a:rPr lang="en-US" sz="1400" dirty="0">
                <a:solidFill>
                  <a:schemeClr val="tx1"/>
                </a:solidFill>
              </a:rPr>
              <a:t>Global call-in numbers https://ieee802.my.webex.com/ieee802.my/globalcallin.php?MTID=mc21afe607d8225eb8b241fed89750336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400" b="1" dirty="0">
              <a:solidFill>
                <a:schemeClr val="tx1"/>
              </a:solidFill>
            </a:endParaRPr>
          </a:p>
          <a:p>
            <a:endParaRPr lang="en-US" sz="1400" b="1" dirty="0">
              <a:solidFill>
                <a:schemeClr val="tx1"/>
              </a:solidFill>
            </a:endParaRPr>
          </a:p>
        </p:txBody>
      </p:sp>
    </p:spTree>
    <p:extLst>
      <p:ext uri="{BB962C8B-B14F-4D97-AF65-F5344CB8AC3E}">
        <p14:creationId xmlns:p14="http://schemas.microsoft.com/office/powerpoint/2010/main" val="1789081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07Apr20-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347344"/>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Tue, April 7, 12pm – 2pm pacific time;  3pm-5pm </a:t>
            </a:r>
            <a:r>
              <a:rPr lang="en-US" sz="1400" dirty="0" err="1">
                <a:solidFill>
                  <a:schemeClr val="tx1"/>
                </a:solidFill>
              </a:rPr>
              <a:t>st</a:t>
            </a:r>
            <a:endParaRPr lang="en-US" sz="1400" dirty="0">
              <a:solidFill>
                <a:schemeClr val="tx1"/>
              </a:solidFill>
            </a:endParaRPr>
          </a:p>
          <a:p>
            <a:r>
              <a:rPr lang="en-US" sz="1400" b="1" dirty="0">
                <a:solidFill>
                  <a:schemeClr val="tx1"/>
                </a:solidFill>
              </a:rPr>
              <a:t>Where </a:t>
            </a:r>
            <a:r>
              <a:rPr lang="en-US" sz="1400" u="sng" dirty="0">
                <a:hlinkClick r:id="rId2"/>
              </a:rPr>
              <a:t>https://ieee802.my.webex.com/ieee802.my/j.php?MTID=m25044144c2c94c0413ec2431e00b62de</a:t>
            </a:r>
            <a:r>
              <a:rPr lang="en-US" sz="1400" dirty="0"/>
              <a:t>  (</a:t>
            </a:r>
            <a:r>
              <a:rPr lang="en-US" sz="1400" u="sng" dirty="0">
                <a:hlinkClick r:id="rId3"/>
              </a:rPr>
              <a:t>map</a:t>
            </a:r>
            <a:r>
              <a:rPr lang="en-US" sz="1400" dirty="0">
                <a:solidFill>
                  <a:schemeClr val="tx1"/>
                </a:solidFill>
              </a:rPr>
              <a:t>)</a:t>
            </a:r>
          </a:p>
          <a:p>
            <a:r>
              <a:rPr lang="en-US" sz="1400" dirty="0">
                <a:solidFill>
                  <a:schemeClr val="tx1"/>
                </a:solidFill>
              </a:rPr>
              <a:t> </a:t>
            </a: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https://ieee802.my.webex.com/ieee802.my/j.php?MTID=m25044144c2c94c0413ec2431e00b62de</a:t>
            </a:r>
            <a:r>
              <a:rPr lang="en-US" sz="1400" dirty="0"/>
              <a:t> </a:t>
            </a:r>
            <a:endParaRPr lang="en-US" sz="1400" dirty="0">
              <a:solidFill>
                <a:schemeClr val="tx1"/>
              </a:solidFill>
            </a:endParaRPr>
          </a:p>
          <a:p>
            <a:r>
              <a:rPr lang="en-US" sz="1400" dirty="0">
                <a:solidFill>
                  <a:schemeClr val="tx1"/>
                </a:solidFill>
              </a:rPr>
              <a:t>Meeting number (access code): 797 020 969 </a:t>
            </a:r>
          </a:p>
          <a:p>
            <a:r>
              <a:rPr lang="en-US" sz="1400" dirty="0">
                <a:solidFill>
                  <a:schemeClr val="tx1"/>
                </a:solidFill>
              </a:rPr>
              <a:t>Meeting password: adhoc07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:%2B1-510-338-9438,,*01*797020969%23%23*01* +44-20-3198-8144 UK Toll Tap here to call (mobile phones only, hosts not supported): </a:t>
            </a:r>
            <a:r>
              <a:rPr lang="en-US" sz="1400" dirty="0" err="1">
                <a:solidFill>
                  <a:schemeClr val="tx1"/>
                </a:solidFill>
              </a:rPr>
              <a:t>tel</a:t>
            </a:r>
            <a:r>
              <a:rPr lang="en-US" sz="1400" dirty="0">
                <a:solidFill>
                  <a:schemeClr val="tx1"/>
                </a:solidFill>
              </a:rPr>
              <a:t>:%2B44-20-3198-8144,,*01*797020969%23%23*01* </a:t>
            </a:r>
          </a:p>
          <a:p>
            <a:r>
              <a:rPr lang="en-US" sz="1400" dirty="0">
                <a:solidFill>
                  <a:schemeClr val="tx1"/>
                </a:solidFill>
              </a:rPr>
              <a:t> </a:t>
            </a:r>
          </a:p>
          <a:p>
            <a:r>
              <a:rPr lang="en-US" sz="1400" dirty="0">
                <a:solidFill>
                  <a:schemeClr val="tx1"/>
                </a:solidFill>
              </a:rPr>
              <a:t>Global call-in numbers https://ieee802.my.webex.com/ieee802.my/globalcallin.php?MTID=m0d844c73167425677ee21c048e648cfd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000" dirty="0">
                <a:solidFill>
                  <a:schemeClr val="tx1"/>
                </a:solidFill>
              </a:rPr>
              <a:t> </a:t>
            </a:r>
            <a:endParaRPr lang="en-US" sz="600" dirty="0">
              <a:solidFill>
                <a:schemeClr val="tx1"/>
              </a:solidFill>
              <a:effectLst/>
            </a:endParaRPr>
          </a:p>
        </p:txBody>
      </p:sp>
    </p:spTree>
    <p:extLst>
      <p:ext uri="{BB962C8B-B14F-4D97-AF65-F5344CB8AC3E}">
        <p14:creationId xmlns:p14="http://schemas.microsoft.com/office/powerpoint/2010/main" val="3825883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888946"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08Apr20 - </a:t>
            </a:r>
            <a:r>
              <a:rPr lang="en-US" sz="2000" dirty="0">
                <a:solidFill>
                  <a:srgbClr val="C00000"/>
                </a:solidFill>
              </a:rPr>
              <a:t>11:30am–et-1.5hr (8:30pt)</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555093"/>
          </a:xfrm>
          <a:prstGeom prst="rect">
            <a:avLst/>
          </a:prstGeom>
        </p:spPr>
        <p:txBody>
          <a:bodyPr wrap="square">
            <a:spAutoFit/>
          </a:bodyPr>
          <a:lstStyle/>
          <a:p>
            <a:r>
              <a:rPr lang="en-US" sz="1400" dirty="0">
                <a:solidFill>
                  <a:schemeClr val="tx1"/>
                </a:solidFill>
              </a:rPr>
              <a:t> </a:t>
            </a:r>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Wed, April 8, 8:30am – 10:00am pacific time;  11:30am – 1pm et</a:t>
            </a:r>
          </a:p>
          <a:p>
            <a:r>
              <a:rPr lang="en-US" sz="1400" b="1" dirty="0">
                <a:solidFill>
                  <a:schemeClr val="tx1"/>
                </a:solidFill>
              </a:rPr>
              <a:t>Where</a:t>
            </a:r>
            <a:endParaRPr lang="en-US" sz="1400" dirty="0">
              <a:solidFill>
                <a:schemeClr val="tx1"/>
              </a:solidFill>
            </a:endParaRPr>
          </a:p>
          <a:p>
            <a:r>
              <a:rPr lang="en-US" sz="1400" u="sng" dirty="0">
                <a:hlinkClick r:id="rId2"/>
              </a:rPr>
              <a:t>https://ieee802.my.webex.com/ieee802.my/j.php?MTID=maf7b1112579eff430e081876d9de6bb4</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https://ieee802.my.webex.com/ieee802.my/j.php?MTID=maf7b1112579eff430e081876d9de6bb4</a:t>
            </a:r>
            <a:r>
              <a:rPr lang="en-US" sz="1400" dirty="0"/>
              <a:t> </a:t>
            </a:r>
            <a:endParaRPr lang="en-US" sz="1400" dirty="0">
              <a:solidFill>
                <a:schemeClr val="tx1"/>
              </a:solidFill>
            </a:endParaRPr>
          </a:p>
          <a:p>
            <a:r>
              <a:rPr lang="en-US" sz="1400" dirty="0">
                <a:solidFill>
                  <a:schemeClr val="tx1"/>
                </a:solidFill>
              </a:rPr>
              <a:t>Meeting number (access code): 799 920 310 </a:t>
            </a:r>
          </a:p>
          <a:p>
            <a:r>
              <a:rPr lang="en-US" sz="1400" dirty="0">
                <a:solidFill>
                  <a:schemeClr val="tx1"/>
                </a:solidFill>
              </a:rPr>
              <a:t>Meeting password: adhoc08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:%2B1-510-338-9438,,*01*799920310%23%23*01* +44-20-3198-8144 UK Toll Tap here to call (mobile phones only, hosts not supported): </a:t>
            </a:r>
            <a:r>
              <a:rPr lang="en-US" sz="1400" dirty="0" err="1">
                <a:solidFill>
                  <a:schemeClr val="tx1"/>
                </a:solidFill>
              </a:rPr>
              <a:t>tel</a:t>
            </a:r>
            <a:r>
              <a:rPr lang="en-US" sz="1400" dirty="0">
                <a:solidFill>
                  <a:schemeClr val="tx1"/>
                </a:solidFill>
              </a:rPr>
              <a:t>:%2B44-20-3198-8144,,*01*799920310%23%23*01* </a:t>
            </a:r>
          </a:p>
          <a:p>
            <a:r>
              <a:rPr lang="en-US" sz="1400" dirty="0">
                <a:solidFill>
                  <a:schemeClr val="tx1"/>
                </a:solidFill>
              </a:rPr>
              <a:t> </a:t>
            </a:r>
          </a:p>
          <a:p>
            <a:r>
              <a:rPr lang="en-US" sz="1400" dirty="0">
                <a:solidFill>
                  <a:schemeClr val="tx1"/>
                </a:solidFill>
              </a:rPr>
              <a:t>Global call-in numbers https://ieee802.my.webex.com/ieee802.my/globalcallin.php?MTID=m97cd32af8c455e66929d93430d341b26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000" dirty="0">
              <a:solidFill>
                <a:schemeClr val="tx1"/>
              </a:solidFill>
              <a:effectLst/>
            </a:endParaRPr>
          </a:p>
        </p:txBody>
      </p:sp>
    </p:spTree>
    <p:extLst>
      <p:ext uri="{BB962C8B-B14F-4D97-AF65-F5344CB8AC3E}">
        <p14:creationId xmlns:p14="http://schemas.microsoft.com/office/powerpoint/2010/main" val="1042208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06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718"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719"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06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06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 reply comments </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None heard.</a:t>
            </a:r>
          </a:p>
          <a:p>
            <a:pPr lvl="1"/>
            <a:r>
              <a:rPr lang="en-US" altLang="en-US" sz="1600" b="1" dirty="0">
                <a:solidFill>
                  <a:schemeClr val="tx1"/>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endParaRPr lang="en-US" sz="1800" dirty="0"/>
          </a:p>
          <a:p>
            <a:pPr>
              <a:buFont typeface="Arial" panose="020B0604020202020204" pitchFamily="34" charset="0"/>
              <a:buChar char="•"/>
            </a:pPr>
            <a:r>
              <a:rPr lang="en-US" sz="1800" dirty="0"/>
              <a:t>Proceeding 19-138;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extended to 27 April, </a:t>
            </a:r>
          </a:p>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Current reply comments EC has reviewed and has their inputs, just standing by:</a:t>
            </a:r>
          </a:p>
          <a:p>
            <a:pPr marL="800100" lvl="1">
              <a:buFont typeface="Arial" panose="020B0604020202020204" pitchFamily="34" charset="0"/>
              <a:buChar char="•"/>
            </a:pPr>
            <a:r>
              <a:rPr lang="en-US" sz="1400" dirty="0">
                <a:solidFill>
                  <a:schemeClr val="tx1"/>
                </a:solidFill>
              </a:rPr>
              <a:t>Markup: </a:t>
            </a:r>
            <a:r>
              <a:rPr lang="en-US" sz="1400" dirty="0">
                <a:hlinkClick r:id="rId6"/>
              </a:rPr>
              <a:t>https://mentor.ieee.org/802.18/dcn/20/18-20-0045-05-0000-reply-comments-fcc19-138-nprm-revisiting-5-850-5-925-ghz-band.docx</a:t>
            </a:r>
            <a:r>
              <a:rPr lang="en-US" sz="1400" dirty="0"/>
              <a:t> </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rPr>
              <a:t>Clean: </a:t>
            </a:r>
            <a:r>
              <a:rPr lang="en-US" sz="1400" dirty="0">
                <a:hlinkClick r:id="rId7"/>
              </a:rPr>
              <a:t>https://mentor.ieee.org/802.18/dcn/20/18-20-0045-06-0000-reply-comments-fcc19-138-nprm-revisiting-5-850-5-925-ghz-band.docx</a:t>
            </a:r>
            <a:r>
              <a:rPr lang="en-US" sz="1400" dirty="0"/>
              <a:t> </a:t>
            </a:r>
            <a:endParaRPr lang="en-US" sz="1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438308"/>
          </a:xfrm>
        </p:spPr>
        <p:txBody>
          <a:bodyPr/>
          <a:lstStyle/>
          <a:p>
            <a:r>
              <a:rPr lang="en-US" sz="2400" dirty="0">
                <a:solidFill>
                  <a:schemeClr val="tx1"/>
                </a:solidFill>
              </a:rPr>
              <a:t>FCC NPRM on 5.9 GHz reply comments</a:t>
            </a:r>
            <a:r>
              <a:rPr lang="en-US" altLang="en-US" sz="1200" dirty="0"/>
              <a:t>-3</a:t>
            </a:r>
            <a:endParaRPr lang="en-US" sz="2400" dirty="0">
              <a:highlight>
                <a:srgbClr val="C0C0C0"/>
              </a:highlight>
            </a:endParaRPr>
          </a:p>
        </p:txBody>
      </p:sp>
      <p:sp>
        <p:nvSpPr>
          <p:cNvPr id="3" name="Content Placeholder 2"/>
          <p:cNvSpPr>
            <a:spLocks noGrp="1"/>
          </p:cNvSpPr>
          <p:nvPr>
            <p:ph idx="1"/>
          </p:nvPr>
        </p:nvSpPr>
        <p:spPr>
          <a:xfrm>
            <a:off x="601662" y="979085"/>
            <a:ext cx="8292711" cy="5589588"/>
          </a:xfrm>
        </p:spPr>
        <p:txBody>
          <a:bodyPr/>
          <a:lstStyle/>
          <a:p>
            <a:pPr marL="400050">
              <a:buFont typeface="Arial" panose="020B0604020202020204" pitchFamily="34" charset="0"/>
              <a:buChar char="•"/>
            </a:pPr>
            <a:r>
              <a:rPr lang="en-US" sz="2000" dirty="0">
                <a:solidFill>
                  <a:schemeClr val="tx1"/>
                </a:solidFill>
              </a:rPr>
              <a:t>Options to start with: </a:t>
            </a:r>
          </a:p>
          <a:p>
            <a:pPr marL="800100" lvl="1">
              <a:spcBef>
                <a:spcPts val="0"/>
              </a:spcBef>
              <a:buFont typeface="Arial" panose="020B0604020202020204" pitchFamily="34" charset="0"/>
              <a:buChar char="•"/>
            </a:pPr>
            <a:r>
              <a:rPr lang="en-US" sz="1400" dirty="0">
                <a:solidFill>
                  <a:schemeClr val="tx1"/>
                </a:solidFill>
              </a:rPr>
              <a:t>1 – stay with  18-20/0045r05/06 reply comments that the EC looks to be ready to approve </a:t>
            </a:r>
          </a:p>
          <a:p>
            <a:pPr marL="800100" lvl="1">
              <a:spcBef>
                <a:spcPts val="300"/>
              </a:spcBef>
              <a:buFont typeface="Arial" panose="020B0604020202020204" pitchFamily="34" charset="0"/>
              <a:buChar char="•"/>
            </a:pPr>
            <a:r>
              <a:rPr lang="en-US" sz="1400" dirty="0">
                <a:solidFill>
                  <a:schemeClr val="tx1"/>
                </a:solidFill>
              </a:rPr>
              <a:t>2 – stay with 18-20/0045r05/06 reply comments and add a supplement doc, per .18 consensus earlier</a:t>
            </a:r>
          </a:p>
          <a:p>
            <a:pPr marL="800100" lvl="1">
              <a:spcBef>
                <a:spcPts val="300"/>
              </a:spcBef>
              <a:buFont typeface="Arial" panose="020B0604020202020204" pitchFamily="34" charset="0"/>
              <a:buChar char="•"/>
            </a:pPr>
            <a:r>
              <a:rPr lang="en-US" sz="1400" dirty="0">
                <a:solidFill>
                  <a:schemeClr val="tx1"/>
                </a:solidFill>
              </a:rPr>
              <a:t>3 – start with 18-20/0045r05/06, keep as it is and add to it </a:t>
            </a:r>
          </a:p>
          <a:p>
            <a:pPr marL="800100" lvl="1">
              <a:spcBef>
                <a:spcPts val="300"/>
              </a:spcBef>
              <a:buFont typeface="Arial" panose="020B0604020202020204" pitchFamily="34" charset="0"/>
              <a:buChar char="•"/>
            </a:pPr>
            <a:r>
              <a:rPr lang="en-US" sz="1400" dirty="0">
                <a:solidFill>
                  <a:schemeClr val="tx1"/>
                </a:solidFill>
              </a:rPr>
              <a:t>4 – updated document for the EC </a:t>
            </a:r>
          </a:p>
          <a:p>
            <a:pPr marL="800100" lvl="1">
              <a:spcBef>
                <a:spcPts val="300"/>
              </a:spcBef>
              <a:buFont typeface="Arial" panose="020B0604020202020204" pitchFamily="34" charset="0"/>
              <a:buChar char="•"/>
            </a:pPr>
            <a:r>
              <a:rPr lang="en-US" sz="1400" dirty="0">
                <a:solidFill>
                  <a:schemeClr val="tx1"/>
                </a:solidFill>
              </a:rPr>
              <a:t>5 – other?</a:t>
            </a:r>
          </a:p>
          <a:p>
            <a:pPr marL="400050">
              <a:buFont typeface="Arial" panose="020B0604020202020204" pitchFamily="34" charset="0"/>
              <a:buChar char="•"/>
            </a:pPr>
            <a:r>
              <a:rPr lang="en-US" sz="2000" dirty="0">
                <a:solidFill>
                  <a:schemeClr val="tx1"/>
                </a:solidFill>
              </a:rPr>
              <a:t>Continue to review updated reply comment document contribution</a:t>
            </a:r>
          </a:p>
          <a:p>
            <a:pPr marL="800100" lvl="1">
              <a:spcBef>
                <a:spcPts val="0"/>
              </a:spcBef>
              <a:buFont typeface="Arial" panose="020B0604020202020204" pitchFamily="34" charset="0"/>
              <a:buChar char="•"/>
            </a:pPr>
            <a:r>
              <a:rPr lang="en-US" sz="1600" dirty="0">
                <a:solidFill>
                  <a:schemeClr val="tx1"/>
                </a:solidFill>
              </a:rPr>
              <a:t>Today has the goal to get through the rest of the reply comments (last half-</a:t>
            </a:r>
            <a:r>
              <a:rPr lang="en-US" sz="1600" dirty="0" err="1">
                <a:solidFill>
                  <a:schemeClr val="tx1"/>
                </a:solidFill>
              </a:rPr>
              <a:t>ish</a:t>
            </a:r>
            <a:r>
              <a:rPr lang="en-US" sz="1600" dirty="0">
                <a:solidFill>
                  <a:schemeClr val="tx1"/>
                </a:solidFill>
              </a:rPr>
              <a:t>) with initial review, </a:t>
            </a:r>
          </a:p>
          <a:p>
            <a:pPr marL="800100" lvl="1">
              <a:spcBef>
                <a:spcPts val="0"/>
              </a:spcBef>
              <a:buFont typeface="Arial" panose="020B0604020202020204" pitchFamily="34" charset="0"/>
              <a:buChar char="•"/>
            </a:pPr>
            <a:r>
              <a:rPr lang="en-US" sz="1600" dirty="0">
                <a:solidFill>
                  <a:schemeClr val="tx1"/>
                </a:solidFill>
              </a:rPr>
              <a:t>and review the updates to the top half with the inputs brought up at the last ad hoc (3</a:t>
            </a:r>
            <a:r>
              <a:rPr lang="en-US" sz="1600" baseline="30000" dirty="0">
                <a:solidFill>
                  <a:schemeClr val="tx1"/>
                </a:solidFill>
              </a:rPr>
              <a:t>rd</a:t>
            </a:r>
            <a:r>
              <a:rPr lang="en-US" sz="1600" dirty="0">
                <a:solidFill>
                  <a:schemeClr val="tx1"/>
                </a:solidFill>
              </a:rPr>
              <a:t>). </a:t>
            </a:r>
          </a:p>
          <a:p>
            <a:pPr marL="800100" lvl="1">
              <a:spcBef>
                <a:spcPts val="0"/>
              </a:spcBef>
              <a:buFont typeface="Arial" panose="020B0604020202020204" pitchFamily="34" charset="0"/>
              <a:buChar char="•"/>
            </a:pPr>
            <a:r>
              <a:rPr lang="en-US" sz="1600" dirty="0">
                <a:solidFill>
                  <a:schemeClr val="tx1"/>
                </a:solidFill>
              </a:rPr>
              <a:t>From the end of Friday’s (3</a:t>
            </a:r>
            <a:r>
              <a:rPr lang="en-US" sz="1600" baseline="30000" dirty="0">
                <a:solidFill>
                  <a:schemeClr val="tx1"/>
                </a:solidFill>
              </a:rPr>
              <a:t>rd</a:t>
            </a:r>
            <a:r>
              <a:rPr lang="en-US" sz="1600" dirty="0">
                <a:solidFill>
                  <a:schemeClr val="tx1"/>
                </a:solidFill>
              </a:rPr>
              <a:t>) ad hoc: </a:t>
            </a:r>
          </a:p>
          <a:p>
            <a:pPr marL="800100" lvl="1">
              <a:spcBef>
                <a:spcPts val="0"/>
              </a:spcBef>
              <a:buFont typeface="Arial" panose="020B0604020202020204" pitchFamily="34" charset="0"/>
              <a:buChar char="•"/>
            </a:pPr>
            <a:r>
              <a:rPr lang="en-US" sz="1600" dirty="0">
                <a:hlinkClick r:id="rId3"/>
              </a:rPr>
              <a:t>https://mentor.ieee.org/802.18/dcn/20/18-20-0057-01-0000-reply-comments-update-fcc19-138-nprm-revisiting-5-850-5-925-ghz-band.docx</a:t>
            </a:r>
            <a:r>
              <a:rPr lang="en-US" sz="1600" dirty="0"/>
              <a:t> </a:t>
            </a:r>
            <a:endParaRPr lang="en-US" sz="1200" dirty="0">
              <a:solidFill>
                <a:schemeClr val="tx1"/>
              </a:solidFill>
            </a:endParaRPr>
          </a:p>
          <a:p>
            <a:pPr marL="400050">
              <a:buFont typeface="Arial" panose="020B0604020202020204" pitchFamily="34" charset="0"/>
              <a:buChar char="•"/>
            </a:pPr>
            <a:r>
              <a:rPr lang="en-US" sz="2000" dirty="0">
                <a:solidFill>
                  <a:schemeClr val="tx1"/>
                </a:solidFill>
              </a:rPr>
              <a:t>Ad </a:t>
            </a:r>
            <a:r>
              <a:rPr lang="en-US" sz="2000" dirty="0" err="1">
                <a:solidFill>
                  <a:schemeClr val="tx1"/>
                </a:solidFill>
              </a:rPr>
              <a:t>hocs</a:t>
            </a:r>
            <a:r>
              <a:rPr lang="en-US" sz="2000" dirty="0">
                <a:solidFill>
                  <a:schemeClr val="tx1"/>
                </a:solidFill>
              </a:rPr>
              <a:t>: </a:t>
            </a:r>
          </a:p>
          <a:p>
            <a:pPr marL="800100" lvl="1">
              <a:spcBef>
                <a:spcPts val="300"/>
              </a:spcBef>
              <a:buFont typeface="Arial" panose="020B0604020202020204" pitchFamily="34" charset="0"/>
              <a:buChar char="•"/>
            </a:pPr>
            <a:r>
              <a:rPr lang="en-US" sz="1400" dirty="0">
                <a:solidFill>
                  <a:schemeClr val="tx1"/>
                </a:solidFill>
              </a:rPr>
              <a:t>Monday,      06April: 3pm-et       (no new content after start of  Monday’s </a:t>
            </a:r>
            <a:r>
              <a:rPr lang="en-US" sz="1400" dirty="0" err="1">
                <a:solidFill>
                  <a:schemeClr val="tx1"/>
                </a:solidFill>
              </a:rPr>
              <a:t>adhoc</a:t>
            </a:r>
            <a:r>
              <a:rPr lang="en-US" sz="1400" dirty="0">
                <a:solidFill>
                  <a:schemeClr val="tx1"/>
                </a:solidFill>
              </a:rPr>
              <a:t>, comes in before) </a:t>
            </a:r>
          </a:p>
          <a:p>
            <a:pPr marL="800100" lvl="1">
              <a:spcBef>
                <a:spcPts val="300"/>
              </a:spcBef>
              <a:buFont typeface="Arial" panose="020B0604020202020204" pitchFamily="34" charset="0"/>
              <a:buChar char="•"/>
            </a:pPr>
            <a:r>
              <a:rPr lang="en-US" sz="1400" dirty="0">
                <a:solidFill>
                  <a:schemeClr val="tx1"/>
                </a:solidFill>
              </a:rPr>
              <a:t>Tuesday,      07April: 3pm-et     	 (done, just clean up and final review to do)</a:t>
            </a:r>
          </a:p>
          <a:p>
            <a:pPr marL="800100" lvl="1">
              <a:spcBef>
                <a:spcPts val="300"/>
              </a:spcBef>
              <a:buFont typeface="Arial" panose="020B0604020202020204" pitchFamily="34" charset="0"/>
              <a:buChar char="•"/>
            </a:pPr>
            <a:r>
              <a:rPr lang="en-US" sz="1400" dirty="0">
                <a:solidFill>
                  <a:schemeClr val="tx1"/>
                </a:solidFill>
              </a:rPr>
              <a:t>Wednesday, 08April: 11:30et- 1:00et (hard stop) (final clean up and ready for vote) </a:t>
            </a:r>
          </a:p>
          <a:p>
            <a:pPr marL="800100" lvl="1">
              <a:spcBef>
                <a:spcPts val="300"/>
              </a:spcBef>
              <a:buFont typeface="Arial" panose="020B0604020202020204" pitchFamily="34" charset="0"/>
              <a:buChar char="•"/>
            </a:pPr>
            <a:r>
              <a:rPr lang="en-US" sz="1400" dirty="0">
                <a:solidFill>
                  <a:schemeClr val="tx1"/>
                </a:solidFill>
              </a:rPr>
              <a:t>Thursday 09April – Normal 802.18 weekly teleconference,  just vote on final.</a:t>
            </a:r>
          </a:p>
          <a:p>
            <a:pPr marL="1200150" lvl="2">
              <a:spcBef>
                <a:spcPts val="300"/>
              </a:spcBef>
              <a:buFont typeface="Arial" panose="020B0604020202020204" pitchFamily="34" charset="0"/>
              <a:buChar char="•"/>
            </a:pPr>
            <a:r>
              <a:rPr lang="en-US" sz="1400" dirty="0">
                <a:solidFill>
                  <a:schemeClr val="tx1"/>
                </a:solidFill>
              </a:rPr>
              <a:t>r06 is good and is done or vote on supplement or vote  on updated/new document or 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46515</TotalTime>
  <Words>2944</Words>
  <Application>Microsoft Office PowerPoint</Application>
  <PresentationFormat>On-screen Show (4:3)</PresentationFormat>
  <Paragraphs>290</Paragraphs>
  <Slides>18</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7"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comments-3</vt:lpstr>
      <vt:lpstr>5.9 GHz NPRM –  </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2496</cp:revision>
  <cp:lastPrinted>1601-01-01T00:00:00Z</cp:lastPrinted>
  <dcterms:created xsi:type="dcterms:W3CDTF">2016-03-03T14:54:45Z</dcterms:created>
  <dcterms:modified xsi:type="dcterms:W3CDTF">2020-04-07T03:58:24Z</dcterms:modified>
</cp:coreProperties>
</file>