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256" r:id="rId2"/>
    <p:sldId id="341" r:id="rId3"/>
    <p:sldId id="329" r:id="rId4"/>
    <p:sldId id="604" r:id="rId5"/>
    <p:sldId id="624" r:id="rId6"/>
    <p:sldId id="605" r:id="rId7"/>
    <p:sldId id="516" r:id="rId8"/>
    <p:sldId id="596" r:id="rId9"/>
    <p:sldId id="603" r:id="rId10"/>
    <p:sldId id="606" r:id="rId11"/>
    <p:sldId id="608" r:id="rId12"/>
    <p:sldId id="665" r:id="rId13"/>
    <p:sldId id="674" r:id="rId14"/>
    <p:sldId id="673" r:id="rId15"/>
    <p:sldId id="671" r:id="rId16"/>
    <p:sldId id="664" r:id="rId17"/>
    <p:sldId id="662" r:id="rId18"/>
    <p:sldId id="669" r:id="rId19"/>
    <p:sldId id="672" r:id="rId20"/>
    <p:sldId id="650" r:id="rId21"/>
    <p:sldId id="498" r:id="rId22"/>
    <p:sldId id="402" r:id="rId23"/>
    <p:sldId id="403" r:id="rId24"/>
    <p:sldId id="592" r:id="rId25"/>
    <p:sldId id="663" r:id="rId26"/>
    <p:sldId id="626" r:id="rId27"/>
    <p:sldId id="657" r:id="rId28"/>
    <p:sldId id="659" r:id="rId29"/>
    <p:sldId id="631" r:id="rId30"/>
    <p:sldId id="653" r:id="rId31"/>
    <p:sldId id="649" r:id="rId32"/>
    <p:sldId id="660" r:id="rId33"/>
    <p:sldId id="640" r:id="rId34"/>
    <p:sldId id="639" r:id="rId35"/>
    <p:sldId id="638" r:id="rId36"/>
    <p:sldId id="643" r:id="rId37"/>
    <p:sldId id="646" r:id="rId38"/>
    <p:sldId id="641" r:id="rId39"/>
    <p:sldId id="633" r:id="rId40"/>
    <p:sldId id="636" r:id="rId41"/>
    <p:sldId id="634" r:id="rId42"/>
    <p:sldId id="632" r:id="rId43"/>
    <p:sldId id="627" r:id="rId44"/>
    <p:sldId id="630" r:id="rId45"/>
    <p:sldId id="628" r:id="rId46"/>
    <p:sldId id="462" r:id="rId47"/>
    <p:sldId id="652" r:id="rId48"/>
    <p:sldId id="549" r:id="rId49"/>
    <p:sldId id="425" r:id="rId50"/>
    <p:sldId id="656" r:id="rId51"/>
    <p:sldId id="655" r:id="rId5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25" autoAdjust="0"/>
    <p:restoredTop sz="94856" autoAdjust="0"/>
  </p:normalViewPr>
  <p:slideViewPr>
    <p:cSldViewPr>
      <p:cViewPr varScale="1">
        <p:scale>
          <a:sx n="86" d="100"/>
          <a:sy n="86" d="100"/>
        </p:scale>
        <p:origin x="90" y="600"/>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09-Apr-20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www.soumu.go.jp/menu_news/s-news/01kiban14_02000411.html" TargetMode="External"/><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3" Type="http://schemas.openxmlformats.org/officeDocument/2006/relationships/hyperlink" Target="https://www.nhtsa.gov/sites/nhtsa.dot.gov/files/documents/v2v-cr_dsrc_wifi_baseline_cross-channel_interference_test_report_pre_final_dec_2019-121219-v1-tag.pdf" TargetMode="External"/><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9.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cept.org/ecc/groups/ecc/wg-se/se-24/" TargetMode="External"/><Relationship Id="rId2" Type="http://schemas.openxmlformats.org/officeDocument/2006/relationships/slide" Target="../slides/slide10.xml"/><Relationship Id="rId1" Type="http://schemas.openxmlformats.org/officeDocument/2006/relationships/notesMaster" Target="../notesMasters/notesMaster1.xml"/><Relationship Id="rId5" Type="http://schemas.openxmlformats.org/officeDocument/2006/relationships/hyperlink" Target="https://cept.org/ecc/groups/ecc/wg-fm/fm-57/" TargetMode="External"/><Relationship Id="rId4" Type="http://schemas.openxmlformats.org/officeDocument/2006/relationships/hyperlink" Target="https://cept.org/ecc/groups/ecc/wg-se/se-45/"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9888529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8317260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7911591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27Feb. </a:t>
            </a:r>
            <a:r>
              <a:rPr lang="en-US" sz="1600" dirty="0">
                <a:solidFill>
                  <a:schemeClr val="tx1"/>
                </a:solidFill>
              </a:rPr>
              <a:t>10 days,  27Feb (2</a:t>
            </a:r>
            <a:r>
              <a:rPr lang="en-US" sz="1600" baseline="30000" dirty="0">
                <a:solidFill>
                  <a:schemeClr val="tx1"/>
                </a:solidFill>
              </a:rPr>
              <a:t>nd</a:t>
            </a:r>
            <a:r>
              <a:rPr lang="en-US" sz="1600" dirty="0">
                <a:solidFill>
                  <a:schemeClr val="tx1"/>
                </a:solidFill>
              </a:rPr>
              <a:t> and Paul in queue to approve hours after telecon)  to 08</a:t>
            </a:r>
            <a:r>
              <a:rPr lang="en-US" sz="1200" dirty="0">
                <a:solidFill>
                  <a:schemeClr val="tx1"/>
                </a:solidFill>
              </a:rPr>
              <a:t>(Sunday)</a:t>
            </a:r>
            <a:r>
              <a:rPr lang="en-US" sz="1600" dirty="0">
                <a:solidFill>
                  <a:schemeClr val="tx1"/>
                </a:solidFill>
              </a:rPr>
              <a:t>&gt;09</a:t>
            </a:r>
            <a:r>
              <a:rPr lang="en-US" sz="1200" dirty="0">
                <a:solidFill>
                  <a:schemeClr val="tx1"/>
                </a:solidFill>
              </a:rPr>
              <a:t>(rules)</a:t>
            </a:r>
            <a:r>
              <a:rPr lang="en-US" sz="1600" dirty="0">
                <a:solidFill>
                  <a:schemeClr val="tx1"/>
                </a:solidFill>
              </a:rPr>
              <a:t> March then upload late 09March</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kern="1200" dirty="0">
                <a:solidFill>
                  <a:srgbClr val="000000"/>
                </a:solidFill>
                <a:effectLst/>
                <a:latin typeface="Times New Roman" pitchFamily="16" charset="0"/>
                <a:ea typeface="+mn-ea"/>
                <a:cs typeface="+mn-cs"/>
              </a:rPr>
              <a:t>Bluetooth® is a registered trademark of the Bluetooth Special Interest Group (Bluetooth SIG)</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Japan MIC is conducting a survey regarding new wireless usage at 900</a:t>
            </a:r>
            <a:br>
              <a:rPr lang="en-US" dirty="0"/>
            </a:br>
            <a:r>
              <a:rPr lang="en-US" sz="1200" b="0" i="0" kern="1200" dirty="0">
                <a:solidFill>
                  <a:srgbClr val="000000"/>
                </a:solidFill>
                <a:effectLst/>
                <a:latin typeface="Times New Roman" pitchFamily="16" charset="0"/>
                <a:ea typeface="+mn-ea"/>
                <a:cs typeface="+mn-cs"/>
              </a:rPr>
              <a:t>MHz band, specifically 845 to 860 MHz and 928 to 940 MHz that the MIC</a:t>
            </a:r>
            <a:br>
              <a:rPr lang="en-US" dirty="0"/>
            </a:br>
            <a:r>
              <a:rPr lang="en-US" sz="1200" b="0" i="0" kern="1200" dirty="0">
                <a:solidFill>
                  <a:srgbClr val="000000"/>
                </a:solidFill>
                <a:effectLst/>
                <a:latin typeface="Times New Roman" pitchFamily="16" charset="0"/>
                <a:ea typeface="+mn-ea"/>
                <a:cs typeface="+mn-cs"/>
              </a:rPr>
              <a:t>is re-farming.</a:t>
            </a:r>
            <a:br>
              <a:rPr lang="en-US" dirty="0"/>
            </a:br>
            <a:br>
              <a:rPr lang="en-US" dirty="0"/>
            </a:br>
            <a:r>
              <a:rPr lang="en-US" sz="1200" b="0" i="0" kern="1200" dirty="0">
                <a:solidFill>
                  <a:srgbClr val="000000"/>
                </a:solidFill>
                <a:effectLst/>
                <a:latin typeface="Times New Roman" pitchFamily="16" charset="0"/>
                <a:ea typeface="+mn-ea"/>
                <a:cs typeface="+mn-cs"/>
              </a:rPr>
              <a:t>For details, you can refer to</a:t>
            </a:r>
            <a:br>
              <a:rPr lang="en-US" dirty="0"/>
            </a:br>
            <a:r>
              <a:rPr lang="en-US" sz="1200" b="0" i="0" kern="1200" dirty="0">
                <a:solidFill>
                  <a:srgbClr val="000000"/>
                </a:solidFill>
                <a:effectLst/>
                <a:latin typeface="Times New Roman" pitchFamily="16" charset="0"/>
                <a:ea typeface="+mn-ea"/>
                <a:cs typeface="+mn-cs"/>
                <a:hlinkClick r:id="rId3"/>
              </a:rPr>
              <a:t>http://www.soumu.go.jp/menu_news/s-news/01kiban14_02000411.html</a:t>
            </a:r>
            <a:br>
              <a:rPr lang="en-US" dirty="0"/>
            </a:br>
            <a:br>
              <a:rPr lang="en-US" dirty="0"/>
            </a:br>
            <a:r>
              <a:rPr lang="en-US" sz="1200" b="0" i="0" kern="1200" dirty="0">
                <a:solidFill>
                  <a:srgbClr val="000000"/>
                </a:solidFill>
                <a:effectLst/>
                <a:latin typeface="Times New Roman" pitchFamily="16" charset="0"/>
                <a:ea typeface="+mn-ea"/>
                <a:cs typeface="+mn-cs"/>
              </a:rPr>
              <a:t>The deadline for submitting the survey is January 15, 2020.</a:t>
            </a:r>
            <a:br>
              <a:rPr lang="en-US" dirty="0"/>
            </a:br>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a:p>
            <a:pPr rtl="0"/>
            <a:r>
              <a:rPr lang="en-GB" b="1" dirty="0">
                <a:effectLst/>
              </a:rPr>
              <a:t>Question 1: Do you agree with Ofcom’s proposals to implement changes, that are consistent with the SRD Decision, within the 874 to 876 and 915 to 921 MHz frequency bands for SRDs?</a:t>
            </a:r>
            <a:endParaRPr lang="en-GB" dirty="0">
              <a:effectLst/>
            </a:endParaRPr>
          </a:p>
          <a:p>
            <a:pPr rtl="0"/>
            <a:r>
              <a:rPr lang="en-GB" b="1" dirty="0">
                <a:effectLst/>
              </a:rPr>
              <a:t>Question 2: Do the proposed Regulations and proposed changes to IR 2030 correctly implement our proposals?</a:t>
            </a:r>
            <a:endParaRPr lang="en-GB" dirty="0">
              <a:effectLst/>
            </a:endParaRPr>
          </a:p>
          <a:p>
            <a:pPr rtl="0"/>
            <a:r>
              <a:rPr lang="en-GB" b="1" dirty="0">
                <a:effectLst/>
              </a:rPr>
              <a:t>Question 3: Do you agree with Ofcom’s proposals to remove the licence exemption currently in the 2010 Regulations for Railway Level Crossing Radar Sensor Systems?</a:t>
            </a:r>
            <a:endParaRPr lang="en-GB" dirty="0">
              <a:effectLst/>
            </a:endParaRPr>
          </a:p>
          <a:p>
            <a:pPr rtl="0"/>
            <a:br>
              <a:rPr lang="en-GB" dirty="0">
                <a:effectLst/>
              </a:rPr>
            </a:br>
            <a:endParaRPr lang="en-GB"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41532327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0301921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possible agenda items 03feb:  </a:t>
            </a:r>
          </a:p>
          <a:p>
            <a:pPr>
              <a:buFont typeface="Arial" panose="020B0604020202020204" pitchFamily="34" charset="0"/>
              <a:buChar char="•"/>
            </a:pPr>
            <a:r>
              <a:rPr lang="en-US" dirty="0"/>
              <a:t>1. </a:t>
            </a:r>
            <a:r>
              <a:rPr lang="en-US" sz="1800" b="0" dirty="0"/>
              <a:t>Next week we could review/remind decision at Wireless interim in SNA: </a:t>
            </a:r>
          </a:p>
          <a:p>
            <a:pPr>
              <a:buFont typeface="Arial" panose="020B0604020202020204" pitchFamily="34" charset="0"/>
              <a:buChar char="•"/>
            </a:pPr>
            <a:r>
              <a:rPr lang="en-US" sz="1800" b="0" dirty="0">
                <a:solidFill>
                  <a:schemeClr val="tx1"/>
                </a:solidFill>
              </a:rPr>
              <a:t>Focus on what we can agree on,  pass on what we don’t have agreement on. </a:t>
            </a:r>
          </a:p>
          <a:p>
            <a:pPr lvl="1">
              <a:buFont typeface="Arial" panose="020B0604020202020204" pitchFamily="34" charset="0"/>
              <a:buChar char="•"/>
            </a:pPr>
            <a:r>
              <a:rPr lang="en-US" sz="1400" b="0" dirty="0"/>
              <a:t>Maybe  review what areas in the current draf</a:t>
            </a:r>
            <a:r>
              <a:rPr lang="en-US" sz="1400" dirty="0"/>
              <a:t>t  we should focus on and get agreement, in case time runs short (prioritize the sections to focus on…) .   An opinion from the chair. </a:t>
            </a:r>
            <a:endParaRPr lang="en-US" sz="1400" b="0" dirty="0"/>
          </a:p>
          <a:p>
            <a:endParaRPr lang="en-US" dirty="0"/>
          </a:p>
          <a:p>
            <a:r>
              <a:rPr lang="en-US" dirty="0"/>
              <a:t>2. if fed. reg. delay is from the DoT and house transportation committee inputs, could we consider a 1ish page ex </a:t>
            </a:r>
            <a:r>
              <a:rPr lang="en-US" dirty="0" err="1"/>
              <a:t>parte</a:t>
            </a:r>
            <a:r>
              <a:rPr lang="en-US" dirty="0"/>
              <a:t> with very high-level points we agree with the DoT and  the house on, where we have agreement in all of 802.11?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41911989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98417976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35504496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367976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11849345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6200964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3528223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62071578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124965399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161991327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334961311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r>
              <a:rPr lang="en-US" sz="1200" dirty="0">
                <a:hlinkClick r:id="rId3"/>
              </a:rPr>
              <a:t>https://www.nhtsa.gov/sites/nhtsa.dot.gov/files/documents/v2v-cr_dsrc_wifi_baseline_cross-channel_interference_test_report_pre_final_dec_2019-121219-v1-tag.pdf</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123743544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19842358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3"/>
            </a:endParaRPr>
          </a:p>
          <a:p>
            <a:endParaRPr lang="fr-FR" sz="1200" b="0" i="0" u="none" strike="noStrike" kern="1200" dirty="0">
              <a:solidFill>
                <a:srgbClr val="000000"/>
              </a:solidFill>
              <a:effectLst/>
              <a:latin typeface="Times New Roman" pitchFamily="16" charset="0"/>
              <a:ea typeface="+mn-ea"/>
              <a:cs typeface="+mn-cs"/>
              <a:hlinkClick r:id="rId3"/>
            </a:endParaRPr>
          </a:p>
          <a:p>
            <a:r>
              <a:rPr lang="fr-FR" sz="1200" b="0" i="0" u="none" strike="noStrike" kern="1200" dirty="0">
                <a:solidFill>
                  <a:srgbClr val="000000"/>
                </a:solidFill>
                <a:effectLst/>
                <a:latin typeface="Times New Roman" pitchFamily="16" charset="0"/>
                <a:ea typeface="+mn-ea"/>
                <a:cs typeface="+mn-cs"/>
                <a:hlinkClick r:id="rId3"/>
              </a:rPr>
              <a:t>SE 24 - Short Range </a:t>
            </a:r>
            <a:r>
              <a:rPr lang="fr-FR" sz="1200" b="0" i="0" u="none" strike="noStrike" kern="1200" dirty="0" err="1">
                <a:solidFill>
                  <a:srgbClr val="000000"/>
                </a:solidFill>
                <a:effectLst/>
                <a:latin typeface="Times New Roman" pitchFamily="16" charset="0"/>
                <a:ea typeface="+mn-ea"/>
                <a:cs typeface="+mn-cs"/>
                <a:hlinkClick r:id="rId3"/>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4"/>
            </a:endParaRPr>
          </a:p>
          <a:p>
            <a:r>
              <a:rPr lang="en-US" sz="1200" b="0" i="0" u="none" strike="noStrike" kern="1200" dirty="0">
                <a:solidFill>
                  <a:srgbClr val="000000"/>
                </a:solidFill>
                <a:effectLst/>
                <a:latin typeface="Times New Roman" pitchFamily="16" charset="0"/>
                <a:ea typeface="+mn-ea"/>
                <a:cs typeface="+mn-cs"/>
                <a:hlinkClick r:id="rId4"/>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5"/>
            </a:endParaRPr>
          </a:p>
          <a:p>
            <a:r>
              <a:rPr lang="en-US" sz="1200" b="0" i="0" u="none" strike="noStrike" kern="1200" dirty="0">
                <a:solidFill>
                  <a:srgbClr val="000000"/>
                </a:solidFill>
                <a:effectLst/>
                <a:latin typeface="Times New Roman" pitchFamily="16" charset="0"/>
                <a:ea typeface="+mn-ea"/>
                <a:cs typeface="+mn-cs"/>
                <a:hlinkClick r:id="rId5"/>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616950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3580464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819165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09 Apr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09 Apr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09 Apr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802.18-20/0063r01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client/introduction/"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8/dcn/19/18-19-0152-00-0000-summary-of-the-decisions-of-selected-agenda-items-in-wrc-19.pptx" TargetMode="External"/><Relationship Id="rId13" Type="http://schemas.openxmlformats.org/officeDocument/2006/relationships/hyperlink" Target="https://www.itu.int/go/ITU-R/sg5" TargetMode="External"/><Relationship Id="rId3"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7" Type="http://schemas.openxmlformats.org/officeDocument/2006/relationships/hyperlink" Target="https://mentor.ieee.org/802.18/dcn/17/18-17-0073-07-0000-ieee-802-viewpoints-on-wrc-19-agenda-items.pptx" TargetMode="External"/><Relationship Id="rId12" Type="http://schemas.openxmlformats.org/officeDocument/2006/relationships/hyperlink" Target="https://www.itu.int/go/ITU-R/wp1c" TargetMode="External"/><Relationship Id="rId2" Type="http://schemas.openxmlformats.org/officeDocument/2006/relationships/notesSlide" Target="../notesSlides/notesSlide6.xml"/><Relationship Id="rId16" Type="http://schemas.openxmlformats.org/officeDocument/2006/relationships/hyperlink" Target="https://www.itu.int/events/eventdetails.asp?eventid=17206" TargetMode="External"/><Relationship Id="rId1" Type="http://schemas.openxmlformats.org/officeDocument/2006/relationships/slideLayout" Target="../slideLayouts/slideLayout1.xml"/><Relationship Id="rId6" Type="http://schemas.openxmlformats.org/officeDocument/2006/relationships/hyperlink" Target="https://www.itu.int/en/ITU-R/conferences/wrc/2019/Documents/PFA-WRC19-E.pdf" TargetMode="External"/><Relationship Id="rId11" Type="http://schemas.openxmlformats.org/officeDocument/2006/relationships/hyperlink" Target="https://www.itu.int/go/ITU-R/wp1a"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d" TargetMode="External"/><Relationship Id="rId10" Type="http://schemas.openxmlformats.org/officeDocument/2006/relationships/hyperlink" Target="https://www.itu.int/go/ITU-R/sg1"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en/events/Pages/Calendar-Events.aspx?sector=ITU-R" TargetMode="External"/><Relationship Id="rId14" Type="http://schemas.openxmlformats.org/officeDocument/2006/relationships/hyperlink" Target="https://www.itu.int/go/ITU-R/wp5a"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9/18-19-0163-02-0000-fcc19-138-nprm-revisiting-use-of-the-5-850-5-925-ghz-band.docx" TargetMode="External"/><Relationship Id="rId7" Type="http://schemas.openxmlformats.org/officeDocument/2006/relationships/hyperlink" Target="https://urldefense.proofpoint.com/v2/url?u=https-3A__mentor.ieee.org_802.18_dcn_20_18-2D20-2D0045-2D06-2D0000-2Dreply-2Dcomments-2Dfcc19-2D138-2Dnprm-2Drevisiting-2D5-2D850-2D5-2D925-2Dghz-2Dband.docx&amp;d=DwMFaQ&amp;c=pqcuzKEN_84c78MOSc5_fw&amp;r=z8R-nWJ8GIxwjOjNKhEFByb-tZ6XE3GZXWSggNdVo-w&amp;m=Btfhank7v4MpFhvyx9svYK80_5mgQmHnB3Hi4SAZLVw&amp;s=AZ-t_5uDBPcFHp_XQuZZ_yHHSwxfHYrT5bP31iPRTSU&amp;e="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mentor.ieee.org/802.18/dcn/20/18-20-0045-05-0000-reply-comments-fcc19-138-nprm-revisiting-5-850-5-925-ghz-band.docx" TargetMode="External"/><Relationship Id="rId5" Type="http://schemas.openxmlformats.org/officeDocument/2006/relationships/hyperlink" Target="https://www.fcc.gov/ecfs/search/filings?proceedings_name=19-138&amp;sort=date_disseminated,DESC" TargetMode="External"/><Relationship Id="rId4" Type="http://schemas.openxmlformats.org/officeDocument/2006/relationships/hyperlink" Target="https://www.federalregister.gov/documents/2020/02/06/2020-02086/use-of-the-5850-5925-ghz-band"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0/18-20-0057-11-0000-reply-comments-update-fcc19-138-nprm-revisiting-5-850-5-925-ghz-band.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0/18-20-0057-13-0000-reply-comments-update-fcc19-138-nprm-revisiting-5-850-5-925-ghz-band.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0/18-20-0052-00-0000-itu-r-sm-2352-ieee802-thz-input-to-wp1a.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20/18-20-0061-00-0000-itu-ahg-recommended-edits-to-m-1450-5.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mentor.ieee.org/802.18/dcn/20/18-20-0062-00-0000-fcc-draft-r-o-nprm-promoting-unlicensed-use-of-the-6ghz-band-et-18-295.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20/18-20-0061-00-0000-itu-ahg-recommended-edits-to-m-1450-5.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mentor.ieee.org/802.18/dcn/20/18-20-0060-00-0000-itu-ahg-recommended-edits-to-m-1801-2.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urldefense.proofpoint.com/v2/url?u=https-3A__docs.fcc.gov_public_attachments_DOC-2D363451A1.docx&amp;d=DwMFAg&amp;c=pqcuzKEN_84c78MOSc5_fw&amp;r=z8R-nWJ8GIxwjOjNKhEFByb-tZ6XE3GZXWSggNdVo-w&amp;m=qkYmo1P6XmH1YvH1UkP-tyoCfcURwF2UYPYmrj-ahdc&amp;s=C2AkcvEPrUX932nUH8F7u7RFWhncPxXDubaY_WcjOgY&amp;e="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www.fcc.gov/news-events/events/2020/04/april-2020-open-commission-meeting" TargetMode="External"/><Relationship Id="rId5" Type="http://schemas.openxmlformats.org/officeDocument/2006/relationships/hyperlink" Target="https://urldefense.proofpoint.com/v2/url?u=https-3A__docs.fcc.gov_public_attachments_DOC-2D363451A1.txt&amp;d=DwMFAg&amp;c=pqcuzKEN_84c78MOSc5_fw&amp;r=z8R-nWJ8GIxwjOjNKhEFByb-tZ6XE3GZXWSggNdVo-w&amp;m=qkYmo1P6XmH1YvH1UkP-tyoCfcURwF2UYPYmrj-ahdc&amp;s=6fWZ09fL_NPKQPaXI7BCsts058h9bU4VKsFjo6SoecE&amp;e=" TargetMode="External"/><Relationship Id="rId4" Type="http://schemas.openxmlformats.org/officeDocument/2006/relationships/hyperlink" Target="https://urldefense.proofpoint.com/v2/url?u=https-3A__docs.fcc.gov_public_attachments_DOC-2D363451A1.pdf&amp;d=DwMFAg&amp;c=pqcuzKEN_84c78MOSc5_fw&amp;r=z8R-nWJ8GIxwjOjNKhEFByb-tZ6XE3GZXWSggNdVo-w&amp;m=qkYmo1P6XmH1YvH1UkP-tyoCfcURwF2UYPYmrj-ahdc&amp;s=3-2YMV4qliTA8voQCWinMdolzW3BfdmvaW7A0T_8-Ps&amp;e=" TargetMode="Externa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8/dcn/19/18-19-0150-00-0000-chairman-pais-remarks-new-5-9-ghz-band-proposal.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s://www.fcc.gov/ecfs/search/filings?proceedings_name=19-138&amp;sort=date_disseminated,DESC" TargetMode="External"/><Relationship Id="rId5" Type="http://schemas.openxmlformats.org/officeDocument/2006/relationships/hyperlink" Target="https://mentor.ieee.org/802.18/dcn/19/18-19-0163-02-0000-fcc19-138-nprm-revisiting-use-of-the-5-850-5-925-ghz-band.docx" TargetMode="External"/><Relationship Id="rId4" Type="http://schemas.openxmlformats.org/officeDocument/2006/relationships/hyperlink" Target="https://www.fcc.gov/document/chairman-pais-remarks-new-59-ghz-band-proposal"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8/dcn/20/18-20-0020-09-0000-comments-on-fcc19-138-nprm-revisiting-use-of-the-5-850-5-925-ghz-band.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hyperlink" Target="https://mentor.ieee.org/802.18/dcn/20/18-20-0020-10-0000-comments-on-fcc19-138-nprm-revisiting-use-of-the-5-850-5-925-ghz-band.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cn/20/18-20-0020-11-0000-comments-on-fcc19-138-nprm-revisiting-use-of-the-5-850-5-925-ghz-band.doc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8/dcn/19/18-19-0163-01-0000-fcc19-138-nprm-revisiting-use-of-the-5-850-5-925-ghz-band.doc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hyperlink" Target="https://mentor.ieee.org/802.11/dcn/20/11-20-0104"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www.federalregister.gov/documents/2020/02/06/2020-02086/use-of-the-5850-5925-ghz-band?utm_campaign=subscription+mailing+list&amp;utm_source=federalregister.gov&amp;utm_medium=email"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hyperlink" Target="https://www.federalregister.gov/documents/2020/02/06/2020-02086/use-of-the-5850-5925-ghz-band" TargetMode="External"/><Relationship Id="rId4" Type="http://schemas.openxmlformats.org/officeDocument/2006/relationships/hyperlink" Target="https://www.govinfo.gov/content/pkg/FR-2020-02-06/pdf/2020-02086.pdf"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www.fcc.gov/document/chairman-pai-statement-announcement-new-c-v2x-deployment"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transportation.house.gov/imo/media/doc/2020-01-22%20Full%20TI%20Letter%20to%20FCC.pdf"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0/11-20-0104-01-00bd-draft-tgbd-comments-on-fcc-nprm-docket-19-138.docx"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hyperlink" Target="https://mentor.ieee.org/802.11/dcn/20/11-20-0104-03-00bd-draft-tgbd-comments-on-fcc-nprm-docket-19-138.docx"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8/dcn/19/18-19-0008-07-0000-usdot-v2x-communciations-rfc-ieee-802-comments.docx"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 Id="rId6" Type="http://schemas.openxmlformats.org/officeDocument/2006/relationships/hyperlink" Target="https://mentor.ieee.org/802.18/dcn/18/18-18-0159-07-0000-fcc-gn-18-357-5gaa-waiver-ieee-802-comments.docx" TargetMode="External"/><Relationship Id="rId5" Type="http://schemas.openxmlformats.org/officeDocument/2006/relationships/hyperlink" Target="https://mentor.ieee.org/802.18/dcn/19/18-19-0064-05-0000-5gaa-ex-parte-05apr19-response-ieee-80%202-fcc-gn-18-357.docx" TargetMode="External"/><Relationship Id="rId4" Type="http://schemas.openxmlformats.org/officeDocument/2006/relationships/hyperlink" Target="https://mentor.ieee.org/802.18/dcn/19/18-19-0064-05-0000-5gaa-ex-parte-05apr19-response-ieee-80"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ride.tech/self-driving/fcc-plan-could-stall-v2x-car-safety-revolution/"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19/11-19-2157-00-00bd-status-fcc-nprm-for-the-5-9-ghz-band-for-tgbd.ppt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hyperlink" Target="https://urldefense.proofpoint.com/v2/url?u=https-3A__www.nhtsa.gov_about-2Dnhtsa_briefing-2Droom&amp;d=DwMFaQ&amp;c=pqcuzKEN_84c78MOSc5_fw&amp;r=z8R-nWJ8GIxwjOjNKhEFByb-tZ6XE3GZXWSggNdVo-w&amp;m=_p-qdv46SDZrFzna_F0Q3VDuwYULJZ9ebw9W354uKQc&amp;s=geXgiS-ns6DGrgyL98MrAi5eOjzKojCebzscGB8dRCw&amp;e=" TargetMode="External"/><Relationship Id="rId2" Type="http://schemas.openxmlformats.org/officeDocument/2006/relationships/notesSlide" Target="../notesSlides/notesSlide36.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s://mentor.ieee.org/802.18/dcn/19/18-19-0162-00-0000-v2v-cr-dsrc-wifi-baseline-cross-channel-interference-test-report-pre-final-dec-2019-121219-v1-tag.pdf" TargetMode="Externa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054-00-0000-minutes-02apr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portal.etsi.org/tb.aspx?tbid=620&amp;SubTB=620#/"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729&amp;SubTB=72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09 Apr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09 April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535"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r>
              <a:rPr lang="en-US" sz="1200" dirty="0"/>
              <a:t>will discuss next week</a:t>
            </a:r>
          </a:p>
        </p:txBody>
      </p:sp>
      <p:sp>
        <p:nvSpPr>
          <p:cNvPr id="3" name="Content Placeholder 2"/>
          <p:cNvSpPr>
            <a:spLocks noGrp="1"/>
          </p:cNvSpPr>
          <p:nvPr>
            <p:ph idx="1"/>
          </p:nvPr>
        </p:nvSpPr>
        <p:spPr>
          <a:xfrm>
            <a:off x="601662" y="1001727"/>
            <a:ext cx="8389938" cy="5473686"/>
          </a:xfrm>
        </p:spPr>
        <p:txBody>
          <a:bodyPr/>
          <a:lstStyle/>
          <a:p>
            <a:pPr>
              <a:buFont typeface="Arial" panose="020B0604020202020204" pitchFamily="34" charset="0"/>
              <a:buChar char="•"/>
            </a:pPr>
            <a:r>
              <a:rPr lang="en-US" sz="1400" dirty="0">
                <a:solidFill>
                  <a:schemeClr val="tx1"/>
                </a:solidFill>
              </a:rPr>
              <a:t>CEPT–ECC  </a:t>
            </a:r>
            <a:r>
              <a:rPr lang="en-US" sz="1400" b="0" dirty="0">
                <a:solidFill>
                  <a:schemeClr val="tx1"/>
                </a:solidFill>
                <a:hlinkClick r:id="rId3"/>
              </a:rPr>
              <a:t>&lt;ECC&gt;</a:t>
            </a:r>
            <a:r>
              <a:rPr lang="en-US" sz="1400" b="0" dirty="0">
                <a:solidFill>
                  <a:schemeClr val="tx1"/>
                </a:solidFill>
              </a:rPr>
              <a:t> </a:t>
            </a:r>
            <a:r>
              <a:rPr lang="en-US" sz="1400" dirty="0">
                <a:solidFill>
                  <a:schemeClr val="tx1"/>
                </a:solidFill>
              </a:rPr>
              <a:t> 53</a:t>
            </a:r>
            <a:r>
              <a:rPr lang="en-US" sz="1400" baseline="30000" dirty="0">
                <a:solidFill>
                  <a:schemeClr val="tx1"/>
                </a:solidFill>
              </a:rPr>
              <a:t>rd</a:t>
            </a:r>
            <a:r>
              <a:rPr lang="en-US" sz="1400" dirty="0">
                <a:solidFill>
                  <a:schemeClr val="tx1"/>
                </a:solidFill>
              </a:rPr>
              <a:t> plenary, 30Jun-03Jul, Belgrade, Serbia </a:t>
            </a:r>
          </a:p>
          <a:p>
            <a:pPr lvl="1">
              <a:buFont typeface="Arial" panose="020B0604020202020204" pitchFamily="34" charset="0"/>
              <a:buChar char="•"/>
            </a:pPr>
            <a:r>
              <a:rPr lang="en-US" sz="1400" dirty="0">
                <a:solidFill>
                  <a:schemeClr val="tx1"/>
                </a:solidFill>
              </a:rPr>
              <a:t> nothing to share today</a:t>
            </a:r>
            <a:endParaRPr lang="en-US" sz="1200" dirty="0">
              <a:solidFill>
                <a:schemeClr val="tx1"/>
              </a:solidFill>
            </a:endParaRPr>
          </a:p>
          <a:p>
            <a:pPr>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a:t>
            </a:r>
            <a:r>
              <a:rPr lang="en-US" sz="1800" dirty="0"/>
              <a:t>#11, 14-16Apr20, online only</a:t>
            </a:r>
          </a:p>
          <a:p>
            <a:pPr lvl="1">
              <a:buFont typeface="Arial" panose="020B0604020202020204" pitchFamily="34" charset="0"/>
              <a:buChar char="•"/>
            </a:pPr>
            <a:r>
              <a:rPr lang="en-US" sz="1600" dirty="0"/>
              <a:t>4/14/20 to 4/16/20 (3 days)   SE45#11 GoToMeetings 13:30-18:30 CET (each day)</a:t>
            </a:r>
          </a:p>
          <a:p>
            <a:pPr marL="0" indent="0"/>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#10, 12-14May20, online only</a:t>
            </a:r>
            <a:endParaRPr lang="en-US" sz="1600" dirty="0"/>
          </a:p>
          <a:p>
            <a:pPr lvl="1">
              <a:buFont typeface="Arial" panose="020B0604020202020204" pitchFamily="34" charset="0"/>
              <a:buChar char="•"/>
            </a:pPr>
            <a:r>
              <a:rPr lang="en-US" sz="1600" dirty="0"/>
              <a:t>4/7/20 17:00-19:00 CET FM57 Webmeeting#9.2 mainly discussing French proposals for databases for LPI in 6GHz</a:t>
            </a:r>
          </a:p>
          <a:p>
            <a:pPr lvl="1">
              <a:buFont typeface="Arial" panose="020B0604020202020204" pitchFamily="34" charset="0"/>
              <a:buChar char="•"/>
            </a:pPr>
            <a:r>
              <a:rPr lang="en-US" sz="1600" dirty="0"/>
              <a:t>4/17/20  17:00-19:00 CET FM57 Webmeeting#9.3</a:t>
            </a:r>
          </a:p>
          <a:p>
            <a:pPr lvl="1">
              <a:buFont typeface="Arial" panose="020B0604020202020204" pitchFamily="34" charset="0"/>
              <a:buChar char="•"/>
            </a:pPr>
            <a:endParaRPr lang="en-US" sz="900" dirty="0">
              <a:solidFill>
                <a:schemeClr val="tx1"/>
              </a:solidFill>
            </a:endParaRPr>
          </a:p>
          <a:p>
            <a:pPr>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r>
              <a:rPr lang="en-US" sz="1400" dirty="0">
                <a:solidFill>
                  <a:schemeClr val="tx1"/>
                </a:solidFill>
              </a:rPr>
              <a:t>CEPT–ECC  </a:t>
            </a:r>
            <a:r>
              <a:rPr lang="en-US" sz="1400" b="0" dirty="0">
                <a:solidFill>
                  <a:schemeClr val="tx1"/>
                </a:solidFill>
                <a:hlinkClick r:id="rId6"/>
              </a:rPr>
              <a:t>&lt;SE24&gt;</a:t>
            </a:r>
            <a:r>
              <a:rPr lang="en-US" sz="1400" b="0" dirty="0">
                <a:solidFill>
                  <a:schemeClr val="tx1"/>
                </a:solidFill>
              </a:rPr>
              <a:t> </a:t>
            </a:r>
            <a:r>
              <a:rPr lang="en-US" sz="1400" dirty="0">
                <a:solidFill>
                  <a:schemeClr val="tx1"/>
                </a:solidFill>
              </a:rPr>
              <a:t>next meeting, M100, 20-22Apr20, on-line</a:t>
            </a:r>
          </a:p>
          <a:p>
            <a:pPr lvl="1">
              <a:spcBef>
                <a:spcPts val="0"/>
              </a:spcBef>
              <a:buFont typeface="Arial" panose="020B0604020202020204" pitchFamily="34" charset="0"/>
              <a:buChar char="•"/>
            </a:pPr>
            <a:r>
              <a:rPr lang="en-US" sz="1400" dirty="0">
                <a:solidFill>
                  <a:schemeClr val="bg1">
                    <a:lumMod val="75000"/>
                  </a:schemeClr>
                </a:solidFill>
              </a:rPr>
              <a:t> </a:t>
            </a:r>
            <a:r>
              <a:rPr lang="en-US" sz="1400" dirty="0">
                <a:solidFill>
                  <a:schemeClr val="tx1"/>
                </a:solidFill>
              </a:rPr>
              <a:t> nothing to share today</a:t>
            </a:r>
            <a:endParaRPr lang="en-US" sz="1600" dirty="0">
              <a:solidFill>
                <a:schemeClr val="tx1"/>
              </a:solidFill>
            </a:endParaRPr>
          </a:p>
          <a:p>
            <a:pPr>
              <a:spcBef>
                <a:spcPts val="0"/>
              </a:spcBef>
              <a:buFont typeface="Arial" panose="020B0604020202020204" pitchFamily="34" charset="0"/>
              <a:buChar char="•"/>
            </a:pPr>
            <a:r>
              <a:rPr lang="en-US" sz="1400" dirty="0">
                <a:solidFill>
                  <a:schemeClr val="tx1"/>
                </a:solidFill>
              </a:rPr>
              <a:t>CEPT – ECC </a:t>
            </a:r>
            <a:r>
              <a:rPr lang="en-US" altLang="en-US" sz="1400" b="0" dirty="0">
                <a:hlinkClick r:id="rId7"/>
              </a:rPr>
              <a:t>&lt;WGFM&gt;</a:t>
            </a:r>
            <a:r>
              <a:rPr lang="en-US" altLang="en-US" sz="1400" b="0" dirty="0"/>
              <a:t> </a:t>
            </a:r>
            <a:r>
              <a:rPr lang="en-US" altLang="en-US" sz="1400" dirty="0"/>
              <a:t>next meeting #96, 08-12June20,  Brussels</a:t>
            </a:r>
          </a:p>
          <a:p>
            <a:pPr lvl="1">
              <a:spcBef>
                <a:spcPts val="0"/>
              </a:spcBef>
              <a:buFont typeface="Arial" panose="020B0604020202020204" pitchFamily="34" charset="0"/>
              <a:buChar char="•"/>
            </a:pPr>
            <a:r>
              <a:rPr lang="en-US" sz="1400" dirty="0">
                <a:solidFill>
                  <a:schemeClr val="tx1"/>
                </a:solidFill>
              </a:rPr>
              <a:t> nothing to share today</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Apr 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1200" dirty="0"/>
              <a:t>will discuss next week</a:t>
            </a:r>
          </a:p>
        </p:txBody>
      </p:sp>
      <p:sp>
        <p:nvSpPr>
          <p:cNvPr id="3" name="Content Placeholder 2"/>
          <p:cNvSpPr>
            <a:spLocks noGrp="1"/>
          </p:cNvSpPr>
          <p:nvPr>
            <p:ph idx="1"/>
          </p:nvPr>
        </p:nvSpPr>
        <p:spPr>
          <a:xfrm>
            <a:off x="727841" y="1169936"/>
            <a:ext cx="8353245" cy="5305477"/>
          </a:xfrm>
        </p:spPr>
        <p:txBody>
          <a:bodyPr/>
          <a:lstStyle/>
          <a:p>
            <a:pPr>
              <a:buFont typeface="Arial" panose="020B0604020202020204" pitchFamily="34" charset="0"/>
              <a:buChar char="•"/>
            </a:pPr>
            <a:r>
              <a:rPr lang="en-US" sz="1800" dirty="0"/>
              <a:t>Note, the ITU-R WP1A 29 May 2020 meeting is postponed </a:t>
            </a:r>
          </a:p>
          <a:p>
            <a:pPr lvl="1">
              <a:buFont typeface="Arial" panose="020B0604020202020204" pitchFamily="34" charset="0"/>
              <a:buChar char="•"/>
            </a:pPr>
            <a:r>
              <a:rPr lang="en-US" sz="1600" dirty="0"/>
              <a:t>Have heard maybe to December 2020, or maybe a virtual meeting, or not?  Tbd. </a:t>
            </a:r>
          </a:p>
          <a:p>
            <a:pPr>
              <a:buFont typeface="Arial" panose="020B0604020202020204" pitchFamily="34" charset="0"/>
              <a:buChar char="•"/>
            </a:pPr>
            <a:r>
              <a:rPr lang="en-US" sz="2000" dirty="0"/>
              <a:t> </a:t>
            </a:r>
          </a:p>
          <a:p>
            <a:pPr>
              <a:buFont typeface="Arial" panose="020B0604020202020204" pitchFamily="34" charset="0"/>
              <a:buChar char="•"/>
            </a:pPr>
            <a:r>
              <a:rPr lang="en-US" sz="2000" dirty="0"/>
              <a:t> </a:t>
            </a:r>
          </a:p>
          <a:p>
            <a:pPr>
              <a:buFont typeface="Arial" panose="020B0604020202020204" pitchFamily="34" charset="0"/>
              <a:buChar char="•"/>
            </a:pPr>
            <a:r>
              <a:rPr lang="en-US" sz="2000" b="0" dirty="0"/>
              <a:t> </a:t>
            </a: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3"/>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4"/>
              </a:rPr>
              <a:t>https://cept.org/ecc/groups/ecc/cpg/page/weekly-report-from-wrc-19</a:t>
            </a:r>
            <a:r>
              <a:rPr lang="en-US" sz="1200" u="sng" dirty="0">
                <a:hlinkClick r:id="rId5"/>
              </a:rPr>
              <a:t>/</a:t>
            </a:r>
            <a:r>
              <a:rPr lang="en-US" sz="1200" dirty="0"/>
              <a:t> </a:t>
            </a:r>
          </a:p>
          <a:p>
            <a:pPr lvl="1">
              <a:spcBef>
                <a:spcPts val="0"/>
              </a:spcBef>
              <a:buFont typeface="Arial" panose="020B0604020202020204" pitchFamily="34" charset="0"/>
              <a:buChar char="•"/>
            </a:pPr>
            <a:r>
              <a:rPr lang="en-US" sz="1200" u="sng" dirty="0">
                <a:hlinkClick r:id="rId6"/>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7"/>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8"/>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8"/>
              </a:rPr>
              <a:t>&lt;19-0152&gt;</a:t>
            </a:r>
            <a:r>
              <a:rPr lang="en-US" sz="1600" b="0" dirty="0"/>
              <a:t>,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9"/>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0"/>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1"/>
              </a:rPr>
              <a:t>Working Party 1A (WP 1A) - Spectrum engineering techniques</a:t>
            </a:r>
            <a:r>
              <a:rPr lang="en-US" sz="900" u="sng" dirty="0"/>
              <a:t>     and     </a:t>
            </a:r>
            <a:r>
              <a:rPr lang="en-US" sz="900" dirty="0">
                <a:hlinkClick r:id="rId12"/>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3"/>
              </a:rPr>
              <a:t>Study Group 5 (SG 5) Terrestrial </a:t>
            </a:r>
            <a:r>
              <a:rPr lang="en-US" sz="1050" b="0" dirty="0">
                <a:hlinkClick r:id="rId13"/>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4"/>
              </a:rPr>
              <a:t>Working Party 5A (WP 5A) - Land mobile service above 30 MHz* (excluding IMT); wireless access in the fixed service; amateur and amateur-satellite services</a:t>
            </a:r>
            <a:r>
              <a:rPr lang="en-US" sz="900" dirty="0"/>
              <a:t>  </a:t>
            </a:r>
            <a:endParaRPr lang="en-US" sz="900" dirty="0">
              <a:hlinkClick r:id="rId15"/>
            </a:endParaRPr>
          </a:p>
          <a:p>
            <a:pPr lvl="1">
              <a:spcBef>
                <a:spcPts val="0"/>
              </a:spcBef>
              <a:buFont typeface="Arial" panose="020B0604020202020204" pitchFamily="34" charset="0"/>
              <a:buChar char="•"/>
            </a:pPr>
            <a:r>
              <a:rPr lang="en-US" sz="900" dirty="0">
                <a:hlinkClick r:id="rId15"/>
              </a:rPr>
              <a:t>Working Party 5D (WP 5D) - IMT Systems</a:t>
            </a:r>
            <a:r>
              <a:rPr lang="en-US" sz="900" dirty="0"/>
              <a:t>       </a:t>
            </a:r>
            <a:r>
              <a:rPr lang="en-US" sz="700" dirty="0">
                <a:hlinkClick r:id="rId16"/>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Apr 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FCC NPRM on 5.9 GHz reply comments</a:t>
            </a:r>
            <a:r>
              <a:rPr lang="en-US" altLang="en-US" sz="1200" dirty="0"/>
              <a:t>-1</a:t>
            </a:r>
            <a:endParaRPr lang="en-US" sz="2400" dirty="0"/>
          </a:p>
        </p:txBody>
      </p:sp>
      <p:sp>
        <p:nvSpPr>
          <p:cNvPr id="3" name="Content Placeholder 2"/>
          <p:cNvSpPr>
            <a:spLocks noGrp="1"/>
          </p:cNvSpPr>
          <p:nvPr>
            <p:ph idx="1"/>
          </p:nvPr>
        </p:nvSpPr>
        <p:spPr>
          <a:xfrm>
            <a:off x="666562" y="962891"/>
            <a:ext cx="8477438" cy="5512522"/>
          </a:xfrm>
        </p:spPr>
        <p:txBody>
          <a:bodyPr/>
          <a:lstStyle/>
          <a:p>
            <a:pPr>
              <a:spcBef>
                <a:spcPts val="0"/>
              </a:spcBef>
              <a:buFont typeface="Arial" panose="020B0604020202020204" pitchFamily="34" charset="0"/>
              <a:buChar char="•"/>
            </a:pPr>
            <a:r>
              <a:rPr lang="en-US" sz="1800" dirty="0">
                <a:solidFill>
                  <a:schemeClr val="tx1"/>
                </a:solidFill>
              </a:rPr>
              <a:t>FCC NPRM on 5.9 GHz</a:t>
            </a:r>
            <a:endParaRPr lang="en-US" sz="1800" dirty="0">
              <a:solidFill>
                <a:schemeClr val="bg1">
                  <a:lumMod val="75000"/>
                </a:schemeClr>
              </a:solidFill>
            </a:endParaRPr>
          </a:p>
          <a:p>
            <a:pPr lvl="1">
              <a:spcBef>
                <a:spcPts val="0"/>
              </a:spcBef>
              <a:buFont typeface="Arial" panose="020B0604020202020204" pitchFamily="34" charset="0"/>
              <a:buChar char="•"/>
            </a:pPr>
            <a:r>
              <a:rPr lang="en-US" sz="1600" dirty="0"/>
              <a:t>Mentor: </a:t>
            </a:r>
            <a:r>
              <a:rPr lang="en-US" sz="1600" dirty="0">
                <a:hlinkClick r:id="rId3"/>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lvl="1">
              <a:buFont typeface="Arial" panose="020B0604020202020204" pitchFamily="34" charset="0"/>
              <a:buChar char="•"/>
            </a:pPr>
            <a:r>
              <a:rPr lang="en-US" sz="1400" u="sng" dirty="0">
                <a:hlinkClick r:id="rId4"/>
              </a:rPr>
              <a:t>https://www.federalregister.gov/documents/2020/02/06/2020-02086/use-of-the-5850-5925-ghz-band</a:t>
            </a:r>
            <a:endParaRPr lang="en-US" sz="1400" b="1" u="sng" dirty="0"/>
          </a:p>
          <a:p>
            <a:pPr>
              <a:buFont typeface="Arial" panose="020B0604020202020204" pitchFamily="34" charset="0"/>
              <a:buChar char="•"/>
            </a:pPr>
            <a:r>
              <a:rPr lang="en-US" sz="1800" dirty="0"/>
              <a:t>Proceeding 19-138:</a:t>
            </a:r>
          </a:p>
          <a:p>
            <a:pPr lvl="1">
              <a:spcBef>
                <a:spcPts val="0"/>
              </a:spcBef>
              <a:buFont typeface="Arial" panose="020B0604020202020204" pitchFamily="34" charset="0"/>
              <a:buChar char="•"/>
            </a:pPr>
            <a:r>
              <a:rPr lang="en-US" sz="1400" dirty="0">
                <a:hlinkClick r:id="rId5"/>
              </a:rPr>
              <a:t>https://www.fcc.gov/ecfs/search/filings?proceedings_name=19-138&amp;sort=date_disseminated,DESC</a:t>
            </a:r>
            <a:endParaRPr lang="en-US" sz="1400" dirty="0"/>
          </a:p>
          <a:p>
            <a:pPr marL="400050">
              <a:buFont typeface="Arial" panose="020B0604020202020204" pitchFamily="34" charset="0"/>
              <a:buChar char="•"/>
            </a:pPr>
            <a:r>
              <a:rPr lang="en-US" sz="1800" dirty="0">
                <a:solidFill>
                  <a:schemeClr val="tx1"/>
                </a:solidFill>
              </a:rPr>
              <a:t>Reply comments now </a:t>
            </a:r>
            <a:r>
              <a:rPr lang="en-US" sz="1800" b="1" dirty="0">
                <a:solidFill>
                  <a:schemeClr val="tx1"/>
                </a:solidFill>
              </a:rPr>
              <a:t>due Monday </a:t>
            </a:r>
            <a:r>
              <a:rPr lang="en-US" sz="1800" dirty="0">
                <a:solidFill>
                  <a:schemeClr val="tx1"/>
                </a:solidFill>
              </a:rPr>
              <a:t>27</a:t>
            </a:r>
            <a:r>
              <a:rPr lang="en-US" sz="1800" b="1" dirty="0">
                <a:solidFill>
                  <a:schemeClr val="tx1"/>
                </a:solidFill>
              </a:rPr>
              <a:t> April</a:t>
            </a:r>
            <a:r>
              <a:rPr lang="en-US" sz="1800" dirty="0">
                <a:solidFill>
                  <a:schemeClr val="tx1"/>
                </a:solidFill>
              </a:rPr>
              <a:t>, need .18 to approve today, the 9</a:t>
            </a:r>
            <a:r>
              <a:rPr lang="en-US" sz="1800" baseline="30000" dirty="0">
                <a:solidFill>
                  <a:schemeClr val="tx1"/>
                </a:solidFill>
              </a:rPr>
              <a:t>th</a:t>
            </a:r>
          </a:p>
          <a:p>
            <a:pPr marL="400050">
              <a:buFont typeface="Arial" panose="020B0604020202020204" pitchFamily="34" charset="0"/>
              <a:buChar char="•"/>
            </a:pPr>
            <a:endParaRPr lang="en-US" sz="1800" dirty="0">
              <a:solidFill>
                <a:schemeClr val="tx1"/>
              </a:solidFill>
            </a:endParaRPr>
          </a:p>
          <a:p>
            <a:pPr marL="400050">
              <a:buFont typeface="Arial" panose="020B0604020202020204" pitchFamily="34" charset="0"/>
              <a:buChar char="•"/>
            </a:pPr>
            <a:r>
              <a:rPr lang="en-US" sz="1800" dirty="0">
                <a:solidFill>
                  <a:schemeClr val="tx1"/>
                </a:solidFill>
              </a:rPr>
              <a:t>Original reply comments already .18 approved and editorial updates from the initial EC review have been implemented. </a:t>
            </a:r>
          </a:p>
          <a:p>
            <a:pPr marL="800100" lvl="1">
              <a:buFont typeface="Arial" panose="020B0604020202020204" pitchFamily="34" charset="0"/>
              <a:buChar char="•"/>
            </a:pPr>
            <a:r>
              <a:rPr lang="en-US" sz="1600" dirty="0"/>
              <a:t>marked up r05: </a:t>
            </a:r>
            <a:r>
              <a:rPr lang="en-US" sz="1400" u="sng" dirty="0">
                <a:hlinkClick r:id="rId6"/>
              </a:rPr>
              <a:t>https://mentor.ieee.org/802.18/dcn/20/18-20-0045-05-0000-reply-comments-fcc19-138-nprm-revisiting-5-850-5-925-ghz-band.docx</a:t>
            </a:r>
            <a:r>
              <a:rPr lang="en-US" sz="1400" dirty="0"/>
              <a:t> </a:t>
            </a:r>
          </a:p>
          <a:p>
            <a:pPr marL="800100" lvl="1">
              <a:buFont typeface="Arial" panose="020B0604020202020204" pitchFamily="34" charset="0"/>
              <a:buChar char="•"/>
            </a:pPr>
            <a:r>
              <a:rPr lang="en-US" sz="1600" dirty="0"/>
              <a:t>clean r06: </a:t>
            </a:r>
            <a:r>
              <a:rPr lang="en-US" sz="1400" u="sng" dirty="0">
                <a:hlinkClick r:id="rId7"/>
              </a:rPr>
              <a:t>https://mentor.ieee.org/802.18/dcn/20/18-20-0045-06-0000-reply-comments-fcc19-138-nprm-revisiting-5-850-5-925-ghz-band.docx</a:t>
            </a:r>
            <a:r>
              <a:rPr lang="en-US" sz="1400" dirty="0">
                <a:solidFill>
                  <a:schemeClr val="tx1"/>
                </a:solidFill>
              </a:rPr>
              <a:t>  </a:t>
            </a:r>
          </a:p>
          <a:p>
            <a:pPr marL="400050">
              <a:buFont typeface="Arial" panose="020B0604020202020204" pitchFamily="34" charset="0"/>
              <a:buChar char="•"/>
            </a:pPr>
            <a:r>
              <a:rPr lang="en-US" sz="1800" dirty="0">
                <a:solidFill>
                  <a:schemeClr val="tx1"/>
                </a:solidFill>
              </a:rPr>
              <a:t>Due to .18’s and EC’s original ballots requested an upload date of 06April; with the FCC extension, we let the EC know a ballot failure would allow us to file closer to the new extension due date and we could consider updated reply comments.  		</a:t>
            </a:r>
          </a:p>
          <a:p>
            <a:pPr marL="800100" lvl="1">
              <a:buFont typeface="Arial" panose="020B0604020202020204" pitchFamily="34" charset="0"/>
              <a:buChar char="•"/>
            </a:pPr>
            <a:r>
              <a:rPr lang="en-US" sz="1400" dirty="0">
                <a:solidFill>
                  <a:schemeClr val="tx1"/>
                </a:solidFill>
                <a:sym typeface="Wingdings" panose="05000000000000000000" pitchFamily="2" charset="2"/>
              </a:rPr>
              <a:t> </a:t>
            </a:r>
            <a:r>
              <a:rPr lang="en-US" sz="1400" dirty="0">
                <a:solidFill>
                  <a:schemeClr val="tx1"/>
                </a:solidFill>
              </a:rPr>
              <a:t> </a:t>
            </a:r>
            <a:r>
              <a:rPr lang="en-US" sz="1800" dirty="0">
                <a:solidFill>
                  <a:schemeClr val="tx1"/>
                </a:solidFill>
              </a:rPr>
              <a:t>EC ballot then failed and see next slide for updated reply comments</a:t>
            </a:r>
            <a:endParaRPr lang="en-US" sz="10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17977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511101"/>
          </a:xfrm>
        </p:spPr>
        <p:txBody>
          <a:bodyPr/>
          <a:lstStyle/>
          <a:p>
            <a:r>
              <a:rPr lang="en-US" sz="2400" dirty="0">
                <a:solidFill>
                  <a:schemeClr val="tx1"/>
                </a:solidFill>
              </a:rPr>
              <a:t>FCC NPRM on 5.9 GHz updated reply comments</a:t>
            </a:r>
          </a:p>
        </p:txBody>
      </p:sp>
      <p:sp>
        <p:nvSpPr>
          <p:cNvPr id="3" name="Content Placeholder 2"/>
          <p:cNvSpPr>
            <a:spLocks noGrp="1"/>
          </p:cNvSpPr>
          <p:nvPr>
            <p:ph idx="1"/>
          </p:nvPr>
        </p:nvSpPr>
        <p:spPr>
          <a:xfrm>
            <a:off x="698889" y="1066800"/>
            <a:ext cx="8279622" cy="5332413"/>
          </a:xfrm>
        </p:spPr>
        <p:txBody>
          <a:bodyPr/>
          <a:lstStyle/>
          <a:p>
            <a:pPr>
              <a:buFont typeface="Arial" panose="020B0604020202020204" pitchFamily="34" charset="0"/>
              <a:buChar char="•"/>
            </a:pPr>
            <a:r>
              <a:rPr lang="en-US" sz="1600" dirty="0">
                <a:solidFill>
                  <a:schemeClr val="tx1"/>
                </a:solidFill>
              </a:rPr>
              <a:t>With the due date extension, a contribution was made with updated reply comments, both restructured and added content. </a:t>
            </a:r>
          </a:p>
          <a:p>
            <a:pPr lvl="3">
              <a:buFont typeface="Arial" panose="020B0604020202020204" pitchFamily="34" charset="0"/>
              <a:buChar char="•"/>
            </a:pPr>
            <a:endParaRPr lang="en-US" sz="900" dirty="0">
              <a:solidFill>
                <a:schemeClr val="tx1"/>
              </a:solidFill>
            </a:endParaRPr>
          </a:p>
          <a:p>
            <a:pPr>
              <a:buFont typeface="Arial" panose="020B0604020202020204" pitchFamily="34" charset="0"/>
              <a:buChar char="•"/>
            </a:pPr>
            <a:r>
              <a:rPr lang="en-US" sz="1600" dirty="0">
                <a:solidFill>
                  <a:schemeClr val="tx1"/>
                </a:solidFill>
              </a:rPr>
              <a:t>The 802.18 ad hoc meetings the past week, as notices and statuses were sent out,  have worked diligently through the updated reply comments and finished yesterday’s (08Apr20): </a:t>
            </a:r>
          </a:p>
          <a:p>
            <a:pPr marL="800100" lvl="1">
              <a:buFont typeface="Arial" panose="020B0604020202020204" pitchFamily="34" charset="0"/>
              <a:buChar char="•"/>
            </a:pPr>
            <a:r>
              <a:rPr lang="en-US" sz="1600" u="sng" dirty="0">
                <a:hlinkClick r:id="rId3"/>
              </a:rPr>
              <a:t>https://mentor.ieee.org/802.18/dcn/20/18-20-0057-11-0000-reply-comments-update-fcc19-138-nprm-revisiting-5-850-5-925-ghz-band.docx</a:t>
            </a:r>
            <a:r>
              <a:rPr lang="en-US" sz="1600" u="sng" dirty="0"/>
              <a:t> </a:t>
            </a:r>
          </a:p>
          <a:p>
            <a:pPr marL="1657350" lvl="3">
              <a:buFont typeface="Arial" panose="020B0604020202020204" pitchFamily="34" charset="0"/>
              <a:buChar char="•"/>
            </a:pPr>
            <a:endParaRPr lang="en-US" sz="900" dirty="0">
              <a:solidFill>
                <a:schemeClr val="tx1"/>
              </a:solidFill>
            </a:endParaRPr>
          </a:p>
          <a:p>
            <a:pPr marL="400050">
              <a:buFont typeface="Arial" panose="020B0604020202020204" pitchFamily="34" charset="0"/>
              <a:buChar char="•"/>
            </a:pPr>
            <a:r>
              <a:rPr lang="en-US" sz="1600" dirty="0">
                <a:solidFill>
                  <a:schemeClr val="tx1"/>
                </a:solidFill>
              </a:rPr>
              <a:t>We need to choose one to approve to send to EC 10-day ballot.</a:t>
            </a:r>
          </a:p>
          <a:p>
            <a:pPr marL="800100" lvl="1">
              <a:buFont typeface="Arial" panose="020B0604020202020204" pitchFamily="34" charset="0"/>
              <a:buChar char="•"/>
            </a:pPr>
            <a:r>
              <a:rPr lang="en-US" sz="1400" dirty="0">
                <a:solidFill>
                  <a:schemeClr val="tx1"/>
                </a:solidFill>
              </a:rPr>
              <a:t>Originally approved reply comments with EC editorial updates. </a:t>
            </a:r>
          </a:p>
          <a:p>
            <a:pPr marL="800100" lvl="1">
              <a:buFont typeface="Arial" panose="020B0604020202020204" pitchFamily="34" charset="0"/>
              <a:buChar char="•"/>
            </a:pPr>
            <a:r>
              <a:rPr lang="en-US" sz="1400" dirty="0">
                <a:solidFill>
                  <a:schemeClr val="tx1"/>
                </a:solidFill>
              </a:rPr>
              <a:t>Or, the updated reply comments. </a:t>
            </a:r>
          </a:p>
          <a:p>
            <a:pPr marL="1657350" lvl="3">
              <a:buFont typeface="Arial" panose="020B0604020202020204" pitchFamily="34" charset="0"/>
              <a:buChar char="•"/>
            </a:pPr>
            <a:endParaRPr lang="en-US" sz="900" dirty="0">
              <a:solidFill>
                <a:schemeClr val="tx1"/>
              </a:solidFill>
            </a:endParaRPr>
          </a:p>
          <a:p>
            <a:pPr marL="400050">
              <a:buFont typeface="Arial" panose="020B0604020202020204" pitchFamily="34" charset="0"/>
              <a:buChar char="•"/>
            </a:pPr>
            <a:r>
              <a:rPr lang="en-US" sz="1600" dirty="0">
                <a:solidFill>
                  <a:schemeClr val="tx1"/>
                </a:solidFill>
              </a:rPr>
              <a:t>Will review the updated reply comments for the .18 voters not in the ad </a:t>
            </a:r>
            <a:r>
              <a:rPr lang="en-US" sz="1600" dirty="0" err="1">
                <a:solidFill>
                  <a:schemeClr val="tx1"/>
                </a:solidFill>
              </a:rPr>
              <a:t>hocs</a:t>
            </a:r>
            <a:r>
              <a:rPr lang="en-US" sz="1600" dirty="0">
                <a:solidFill>
                  <a:schemeClr val="tx1"/>
                </a:solidFill>
              </a:rPr>
              <a:t> </a:t>
            </a:r>
          </a:p>
          <a:p>
            <a:pPr marL="800100" lvl="1">
              <a:buFont typeface="Arial" panose="020B0604020202020204" pitchFamily="34" charset="0"/>
              <a:buChar char="•"/>
            </a:pPr>
            <a:r>
              <a:rPr lang="en-US" sz="1600" dirty="0">
                <a:solidFill>
                  <a:schemeClr val="tx1"/>
                </a:solidFill>
              </a:rPr>
              <a:t>There are 8 pages of text</a:t>
            </a:r>
          </a:p>
          <a:p>
            <a:pPr marL="800100" lvl="1">
              <a:buFont typeface="Arial" panose="020B0604020202020204" pitchFamily="34" charset="0"/>
              <a:buChar char="•"/>
            </a:pPr>
            <a:r>
              <a:rPr lang="en-US" sz="1600" dirty="0">
                <a:solidFill>
                  <a:schemeClr val="tx1"/>
                </a:solidFill>
              </a:rPr>
              <a:t>We need to be through the document by about 15:30ET, that is 2 – 3 minutes per page, so we have time to finalize and get through the balloting. </a:t>
            </a:r>
            <a:endParaRPr lang="en-US" sz="1400" dirty="0">
              <a:solidFill>
                <a:schemeClr val="tx1"/>
              </a:solidFill>
            </a:endParaRPr>
          </a:p>
          <a:p>
            <a:pPr marL="400050">
              <a:buFont typeface="Arial" panose="020B0604020202020204" pitchFamily="34" charset="0"/>
              <a:buChar char="•"/>
            </a:pPr>
            <a:r>
              <a:rPr lang="en-US" sz="1600" dirty="0">
                <a:solidFill>
                  <a:schemeClr val="tx1"/>
                </a:solidFill>
              </a:rPr>
              <a:t>After review, all were okay to go with updated reply comments.</a:t>
            </a:r>
          </a:p>
          <a:p>
            <a:pPr marL="800100" lvl="1">
              <a:buFont typeface="Arial" panose="020B0604020202020204" pitchFamily="34" charset="0"/>
              <a:buChar char="•"/>
            </a:pPr>
            <a:r>
              <a:rPr lang="en-US" sz="1400" dirty="0"/>
              <a:t>During review in the teleconference (09April), some grammar edits were made, hence r12</a:t>
            </a:r>
          </a:p>
          <a:p>
            <a:pPr marL="800100" lvl="1">
              <a:buFont typeface="Arial" panose="020B0604020202020204" pitchFamily="34" charset="0"/>
              <a:buChar char="•"/>
            </a:pPr>
            <a:r>
              <a:rPr lang="en-US" sz="1400" dirty="0"/>
              <a:t>Then a clean r13 was made to vote on and send to LMSC(EC) </a:t>
            </a:r>
          </a:p>
          <a:p>
            <a:pPr marL="400050">
              <a:buFont typeface="Arial" panose="020B0604020202020204" pitchFamily="34" charset="0"/>
              <a:buChar char="•"/>
            </a:pPr>
            <a:endParaRPr lang="en-US" sz="18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24391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1120700"/>
          </a:xfrm>
        </p:spPr>
        <p:txBody>
          <a:bodyPr/>
          <a:lstStyle/>
          <a:p>
            <a:r>
              <a:rPr lang="en-US" altLang="en-US" sz="2400" dirty="0">
                <a:solidFill>
                  <a:schemeClr val="tx1"/>
                </a:solidFill>
              </a:rPr>
              <a:t>FCC NPRM – reply comments – extended date</a:t>
            </a:r>
            <a:br>
              <a:rPr lang="en-US" altLang="en-US" sz="2400" dirty="0">
                <a:solidFill>
                  <a:schemeClr val="tx1"/>
                </a:solidFill>
              </a:rPr>
            </a:br>
            <a:r>
              <a:rPr lang="en-US" altLang="en-US" sz="2400" dirty="0">
                <a:solidFill>
                  <a:schemeClr val="tx1"/>
                </a:solidFill>
              </a:rPr>
              <a:t>R</a:t>
            </a:r>
            <a:r>
              <a:rPr lang="en-US" sz="2400" dirty="0">
                <a:solidFill>
                  <a:schemeClr val="tx1"/>
                </a:solidFill>
              </a:rPr>
              <a:t>evisiting-use-of-the-5850-5925-MHz-band</a:t>
            </a:r>
          </a:p>
        </p:txBody>
      </p:sp>
      <p:sp>
        <p:nvSpPr>
          <p:cNvPr id="3" name="Content Placeholder 2"/>
          <p:cNvSpPr>
            <a:spLocks noGrp="1"/>
          </p:cNvSpPr>
          <p:nvPr>
            <p:ph idx="1"/>
          </p:nvPr>
        </p:nvSpPr>
        <p:spPr>
          <a:xfrm>
            <a:off x="685800" y="1536815"/>
            <a:ext cx="8279622" cy="4938597"/>
          </a:xfrm>
        </p:spPr>
        <p:txBody>
          <a:bodyPr/>
          <a:lstStyle/>
          <a:p>
            <a:pPr lvl="4">
              <a:buFont typeface="Arial" panose="020B0604020202020204" pitchFamily="34" charset="0"/>
              <a:buChar char="•"/>
            </a:pPr>
            <a:endParaRPr lang="en-US" sz="1000" u="sng" dirty="0">
              <a:solidFill>
                <a:schemeClr val="tx1"/>
              </a:solidFill>
            </a:endParaRPr>
          </a:p>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Approve reply comments in </a:t>
            </a:r>
            <a:r>
              <a:rPr lang="en-US" sz="1800" b="0" dirty="0">
                <a:solidFill>
                  <a:schemeClr val="tx1"/>
                </a:solidFill>
                <a:hlinkClick r:id="rId3"/>
              </a:rPr>
              <a:t>https://mentor.ieee.org/802.18/dcn/20/18-20-0057-13-0000-reply-comments-update-fcc19-138-nprm-revisiting-5-850-5-925-ghz-band.docx</a:t>
            </a:r>
            <a:r>
              <a:rPr lang="en-US" sz="1800" b="0" dirty="0">
                <a:solidFill>
                  <a:schemeClr val="tx1"/>
                </a:solidFill>
              </a:rPr>
              <a:t> ; to FCC NPRM (ET Docket No. 19-138) on Use of the 5.850-5.925 GHz Band </a:t>
            </a:r>
            <a:r>
              <a:rPr lang="en-GB" sz="1800" b="0" dirty="0">
                <a:solidFill>
                  <a:schemeClr val="tx1"/>
                </a:solidFill>
              </a:rPr>
              <a:t>for review and approval by the LMSC (EC) for uploading to the FCC on or before the FCC due date at the time. With the Chair of 802.18 authorized to make editorial changes, as necessary.</a:t>
            </a:r>
            <a:endParaRPr lang="en-US" sz="1800" b="0" dirty="0">
              <a:solidFill>
                <a:schemeClr val="tx1"/>
              </a:solidFill>
            </a:endParaRPr>
          </a:p>
          <a:p>
            <a:r>
              <a:rPr lang="en-US" altLang="en-US" sz="1600" dirty="0">
                <a:solidFill>
                  <a:schemeClr val="tx1"/>
                </a:solidFill>
              </a:rPr>
              <a:t>		Moved by:  	 Stuart K</a:t>
            </a:r>
          </a:p>
          <a:p>
            <a:pPr lvl="1"/>
            <a:r>
              <a:rPr lang="en-US" altLang="en-US" sz="1600" b="1" dirty="0">
                <a:solidFill>
                  <a:schemeClr val="tx1"/>
                </a:solidFill>
              </a:rPr>
              <a:t>Seconded by:  	 Mike  L</a:t>
            </a:r>
          </a:p>
          <a:p>
            <a:pPr lvl="1"/>
            <a:r>
              <a:rPr lang="en-US" altLang="en-US" sz="1600" b="1" dirty="0">
                <a:solidFill>
                  <a:schemeClr val="tx1"/>
                </a:solidFill>
              </a:rPr>
              <a:t>Discussion?	 none</a:t>
            </a:r>
          </a:p>
          <a:p>
            <a:pPr lvl="1"/>
            <a:r>
              <a:rPr lang="en-US" altLang="en-US" sz="1600" b="1" dirty="0">
                <a:solidFill>
                  <a:schemeClr val="tx1"/>
                </a:solidFill>
              </a:rPr>
              <a:t>Vote:  		_12_Y   /  _0_N   /  _0_A </a:t>
            </a:r>
          </a:p>
          <a:p>
            <a:pPr lvl="1"/>
            <a:r>
              <a:rPr lang="en-US" altLang="en-US" sz="1600" b="1" dirty="0">
                <a:solidFill>
                  <a:schemeClr val="tx1"/>
                </a:solidFill>
              </a:rPr>
              <a:t>Voters:  </a:t>
            </a:r>
            <a:r>
              <a:rPr lang="en-US" altLang="en-US" sz="1600" dirty="0" err="1">
                <a:solidFill>
                  <a:schemeClr val="tx1"/>
                </a:solidFill>
              </a:rPr>
              <a:t>VijayA</a:t>
            </a:r>
            <a:r>
              <a:rPr lang="en-US" altLang="en-US" sz="1600" dirty="0">
                <a:solidFill>
                  <a:schemeClr val="tx1"/>
                </a:solidFill>
              </a:rPr>
              <a:t>, </a:t>
            </a:r>
            <a:r>
              <a:rPr lang="en-US" altLang="en-US" sz="1600" dirty="0" err="1">
                <a:solidFill>
                  <a:schemeClr val="tx1"/>
                </a:solidFill>
              </a:rPr>
              <a:t>DavidB</a:t>
            </a:r>
            <a:r>
              <a:rPr lang="en-US" altLang="en-US" sz="1600" dirty="0">
                <a:solidFill>
                  <a:schemeClr val="tx1"/>
                </a:solidFill>
              </a:rPr>
              <a:t>, </a:t>
            </a:r>
            <a:r>
              <a:rPr lang="en-US" altLang="en-US" sz="1600" dirty="0" err="1">
                <a:solidFill>
                  <a:schemeClr val="tx1"/>
                </a:solidFill>
              </a:rPr>
              <a:t>YonggaangF</a:t>
            </a:r>
            <a:r>
              <a:rPr lang="en-US" altLang="en-US" sz="1600" dirty="0">
                <a:solidFill>
                  <a:schemeClr val="tx1"/>
                </a:solidFill>
              </a:rPr>
              <a:t>, </a:t>
            </a:r>
            <a:r>
              <a:rPr lang="en-US" altLang="en-US" sz="1600" dirty="0" err="1">
                <a:solidFill>
                  <a:schemeClr val="tx1"/>
                </a:solidFill>
              </a:rPr>
              <a:t>JayH</a:t>
            </a:r>
            <a:r>
              <a:rPr lang="en-US" altLang="en-US" sz="1600" dirty="0">
                <a:solidFill>
                  <a:schemeClr val="tx1"/>
                </a:solidFill>
              </a:rPr>
              <a:t>, </a:t>
            </a:r>
            <a:r>
              <a:rPr lang="en-US" altLang="en-US" sz="1600" dirty="0" err="1">
                <a:solidFill>
                  <a:schemeClr val="tx1"/>
                </a:solidFill>
              </a:rPr>
              <a:t>CarlK</a:t>
            </a:r>
            <a:r>
              <a:rPr lang="en-US" altLang="en-US" sz="1600" dirty="0">
                <a:solidFill>
                  <a:schemeClr val="tx1"/>
                </a:solidFill>
              </a:rPr>
              <a:t>, </a:t>
            </a:r>
            <a:r>
              <a:rPr lang="en-US" altLang="en-US" sz="1600" dirty="0" err="1">
                <a:solidFill>
                  <a:schemeClr val="tx1"/>
                </a:solidFill>
              </a:rPr>
              <a:t>JohnK</a:t>
            </a:r>
            <a:r>
              <a:rPr lang="en-US" altLang="en-US" sz="1600" dirty="0">
                <a:solidFill>
                  <a:schemeClr val="tx1"/>
                </a:solidFill>
              </a:rPr>
              <a:t>, </a:t>
            </a:r>
            <a:r>
              <a:rPr lang="en-US" altLang="en-US" sz="1600" dirty="0" err="1">
                <a:solidFill>
                  <a:schemeClr val="tx1"/>
                </a:solidFill>
              </a:rPr>
              <a:t>StuartK</a:t>
            </a:r>
            <a:r>
              <a:rPr lang="en-US" altLang="en-US" sz="1600" dirty="0">
                <a:solidFill>
                  <a:schemeClr val="tx1"/>
                </a:solidFill>
              </a:rPr>
              <a:t>, </a:t>
            </a:r>
            <a:r>
              <a:rPr lang="en-US" altLang="en-US" sz="1600" dirty="0" err="1">
                <a:solidFill>
                  <a:schemeClr val="tx1"/>
                </a:solidFill>
              </a:rPr>
              <a:t>JamesL</a:t>
            </a:r>
            <a:r>
              <a:rPr lang="en-US" altLang="en-US" sz="1600" dirty="0">
                <a:solidFill>
                  <a:schemeClr val="tx1"/>
                </a:solidFill>
              </a:rPr>
              <a:t>, </a:t>
            </a:r>
            <a:r>
              <a:rPr lang="en-US" altLang="en-US" sz="1600" dirty="0" err="1">
                <a:solidFill>
                  <a:schemeClr val="tx1"/>
                </a:solidFill>
              </a:rPr>
              <a:t>MikeL</a:t>
            </a:r>
            <a:r>
              <a:rPr lang="en-US" altLang="en-US" sz="1600" dirty="0">
                <a:solidFill>
                  <a:schemeClr val="tx1"/>
                </a:solidFill>
              </a:rPr>
              <a:t>, </a:t>
            </a:r>
            <a:r>
              <a:rPr lang="en-US" altLang="en-US" sz="1600" dirty="0" err="1">
                <a:solidFill>
                  <a:schemeClr val="tx1"/>
                </a:solidFill>
              </a:rPr>
              <a:t>PaulN</a:t>
            </a:r>
            <a:r>
              <a:rPr lang="en-US" altLang="en-US" sz="1600" dirty="0">
                <a:solidFill>
                  <a:schemeClr val="tx1"/>
                </a:solidFill>
              </a:rPr>
              <a:t>, </a:t>
            </a:r>
            <a:r>
              <a:rPr lang="en-US" altLang="en-US" sz="1600" dirty="0" err="1">
                <a:solidFill>
                  <a:schemeClr val="tx1"/>
                </a:solidFill>
              </a:rPr>
              <a:t>IoannisS</a:t>
            </a:r>
            <a:r>
              <a:rPr lang="en-US" altLang="en-US" sz="1600" dirty="0">
                <a:solidFill>
                  <a:schemeClr val="tx1"/>
                </a:solidFill>
              </a:rPr>
              <a:t>, </a:t>
            </a:r>
            <a:r>
              <a:rPr lang="en-US" altLang="en-US" sz="1600" dirty="0" err="1">
                <a:solidFill>
                  <a:schemeClr val="tx1"/>
                </a:solidFill>
              </a:rPr>
              <a:t>DorothyS</a:t>
            </a:r>
            <a:endParaRPr lang="en-US" altLang="en-US" sz="1600" dirty="0">
              <a:solidFill>
                <a:schemeClr val="tx1"/>
              </a:solidFill>
            </a:endParaRPr>
          </a:p>
          <a:p>
            <a:pPr lvl="1"/>
            <a:r>
              <a:rPr lang="en-US" altLang="en-US" sz="1600" b="1" dirty="0">
                <a:solidFill>
                  <a:schemeClr val="tx1"/>
                </a:solidFill>
              </a:rPr>
              <a:t>Motion - Passes</a:t>
            </a:r>
          </a:p>
          <a:p>
            <a:pPr lvl="1"/>
            <a:r>
              <a:rPr lang="en-US" altLang="en-US" sz="1600" dirty="0">
                <a:solidFill>
                  <a:schemeClr val="tx1"/>
                </a:solidFill>
              </a:rPr>
              <a:t>_17_ on the call (16 during vote) </a:t>
            </a:r>
          </a:p>
          <a:p>
            <a:pPr>
              <a:buFont typeface="Arial" panose="020B0604020202020204" pitchFamily="34" charset="0"/>
              <a:buChar char="•"/>
            </a:pPr>
            <a:endParaRPr lang="en-US" altLang="en-US" sz="20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79252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Author was calling in next week, 16 April, to vote on submission. </a:t>
            </a:r>
          </a:p>
          <a:p>
            <a:pPr>
              <a:spcBef>
                <a:spcPts val="0"/>
              </a:spcBef>
              <a:buFont typeface="Arial" panose="020B0604020202020204" pitchFamily="34" charset="0"/>
              <a:buChar char="•"/>
            </a:pPr>
            <a:r>
              <a:rPr lang="en-US" sz="1800" dirty="0"/>
              <a:t>However just learned Wednesday, 8</a:t>
            </a:r>
            <a:r>
              <a:rPr lang="en-US" sz="1800" baseline="30000" dirty="0"/>
              <a:t>th</a:t>
            </a:r>
            <a:r>
              <a:rPr lang="en-US" sz="1800" dirty="0"/>
              <a:t>, the WP1A meeting originally to be on 29 May, has been postponed. </a:t>
            </a:r>
          </a:p>
          <a:p>
            <a:pPr>
              <a:spcBef>
                <a:spcPts val="0"/>
              </a:spcBef>
              <a:buFont typeface="Arial" panose="020B0604020202020204" pitchFamily="34" charset="0"/>
              <a:buChar char="•"/>
            </a:pPr>
            <a:r>
              <a:rPr lang="en-US" sz="1800" dirty="0"/>
              <a:t>Final plans for the postponed is not known yet, stay tuned.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Goal was to have approved by the EC by 01 May so time to get submitted for 29 May meeting that is now postponed, however.  </a:t>
            </a:r>
          </a:p>
          <a:p>
            <a:pPr lvl="2">
              <a:spcBef>
                <a:spcPts val="0"/>
              </a:spcBef>
              <a:buFont typeface="Arial" panose="020B0604020202020204" pitchFamily="34" charset="0"/>
              <a:buChar char="•"/>
            </a:pPr>
            <a:r>
              <a:rPr lang="en-US" sz="1600" dirty="0">
                <a:solidFill>
                  <a:schemeClr val="tx1"/>
                </a:solidFill>
              </a:rPr>
              <a:t>So was best to approve in .18 by 16 April for either EC teleconference 21 Apr or a 10-day ballot. </a:t>
            </a:r>
          </a:p>
          <a:p>
            <a:pPr lvl="1">
              <a:spcBef>
                <a:spcPts val="0"/>
              </a:spcBef>
              <a:buFont typeface="Arial" panose="020B0604020202020204" pitchFamily="34" charset="0"/>
              <a:buChar char="•"/>
            </a:pPr>
            <a:r>
              <a:rPr lang="en-US" sz="1800" dirty="0">
                <a:solidFill>
                  <a:schemeClr val="tx1"/>
                </a:solidFill>
              </a:rPr>
              <a:t>So waiting to learn when WP1A meeting will be re-scheduled. </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200" u="sng" dirty="0"/>
              <a:t>Motion:</a:t>
            </a:r>
            <a:r>
              <a:rPr lang="en-US" sz="1200" dirty="0"/>
              <a:t> </a:t>
            </a:r>
            <a:r>
              <a:rPr lang="en-US" sz="1200" b="0" dirty="0"/>
              <a:t>Move to approve document </a:t>
            </a:r>
            <a:r>
              <a:rPr lang="en-US" sz="1200" b="0" u="sng" dirty="0">
                <a:hlinkClick r:id="rId3"/>
              </a:rPr>
              <a:t>https://mentor.ieee.org/802.18/dcn/20/18-20-0052-00-0000-itu-r-sm-2352-ieee802-thz-input-to-wp1a.docx</a:t>
            </a:r>
            <a:r>
              <a:rPr lang="en-US" sz="1200" b="0" u="sng" dirty="0"/>
              <a:t> </a:t>
            </a:r>
            <a:r>
              <a:rPr lang="en-US" sz="1200" b="0" dirty="0"/>
              <a:t>  on ITU-R SM.2352 report on THz communications updates. </a:t>
            </a:r>
            <a:r>
              <a:rPr lang="en-GB" sz="1200" b="0" dirty="0">
                <a:solidFill>
                  <a:schemeClr val="tx1"/>
                </a:solidFill>
              </a:rPr>
              <a:t>For review and approval by the LMSC(EC) for submission to ITU-R WP1A via ITU-R Liaison before 3 weeks before ITU-R WP1A next meeting if still needed (802.18 Chair to determine). The Chair of 802.18 is authorized to make editorial changes as necessary.</a:t>
            </a:r>
            <a:endParaRPr lang="en-US" sz="1200" b="0" dirty="0">
              <a:solidFill>
                <a:schemeClr val="tx1"/>
              </a:solidFill>
            </a:endParaRPr>
          </a:p>
          <a:p>
            <a:endParaRPr lang="en-US" altLang="en-US" sz="1200" dirty="0">
              <a:solidFill>
                <a:schemeClr val="tx1"/>
              </a:solidFill>
            </a:endParaRPr>
          </a:p>
          <a:p>
            <a:r>
              <a:rPr lang="en-US" altLang="en-US" sz="1200" dirty="0"/>
              <a:t>		</a:t>
            </a:r>
            <a:r>
              <a:rPr lang="en-US" altLang="en-US" sz="1100" dirty="0"/>
              <a:t>Moved by:  	 	</a:t>
            </a:r>
          </a:p>
          <a:p>
            <a:pPr lvl="1"/>
            <a:r>
              <a:rPr lang="en-US" altLang="en-US" sz="1100" b="1" dirty="0"/>
              <a:t>Seconded by:  	 </a:t>
            </a:r>
          </a:p>
          <a:p>
            <a:pPr lvl="1"/>
            <a:r>
              <a:rPr lang="en-US" altLang="en-US" sz="1100" b="1" dirty="0"/>
              <a:t>Discussion?	none</a:t>
            </a:r>
          </a:p>
          <a:p>
            <a:pPr lvl="1"/>
            <a:r>
              <a:rPr lang="en-US" altLang="en-US" sz="1100" b="1" dirty="0">
                <a:solidFill>
                  <a:schemeClr val="tx1"/>
                </a:solidFill>
              </a:rPr>
              <a:t>Vote:  		___Y   /  ___N   /  ___A </a:t>
            </a:r>
          </a:p>
          <a:p>
            <a:pPr lvl="1"/>
            <a:endParaRPr lang="en-US" altLang="en-US" sz="1100" b="1" dirty="0">
              <a:solidFill>
                <a:schemeClr val="tx1"/>
              </a:solidFill>
            </a:endParaRPr>
          </a:p>
          <a:p>
            <a:pPr lvl="1"/>
            <a:r>
              <a:rPr lang="en-US" altLang="en-US" sz="1100" b="1" dirty="0">
                <a:solidFill>
                  <a:schemeClr val="tx1"/>
                </a:solidFill>
              </a:rPr>
              <a:t>Voters:   </a:t>
            </a:r>
          </a:p>
          <a:p>
            <a:pPr lvl="1"/>
            <a:r>
              <a:rPr lang="en-US" altLang="en-US" sz="1100" b="1" dirty="0">
                <a:solidFill>
                  <a:schemeClr val="tx1"/>
                </a:solidFill>
              </a:rPr>
              <a:t>Motion </a:t>
            </a:r>
            <a:r>
              <a:rPr lang="en-US" altLang="en-US" sz="1100" b="1" dirty="0">
                <a:solidFill>
                  <a:schemeClr val="bg1">
                    <a:lumMod val="75000"/>
                  </a:schemeClr>
                </a:solidFill>
              </a:rPr>
              <a:t>- Passes</a:t>
            </a:r>
          </a:p>
          <a:p>
            <a:pPr lvl="1"/>
            <a:r>
              <a:rPr lang="en-US" altLang="en-US" sz="11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Apr 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ITU-R M.1450/M.1801 updates – </a:t>
            </a:r>
            <a:r>
              <a:rPr lang="en-US" sz="2400" dirty="0">
                <a:solidFill>
                  <a:schemeClr val="tx1"/>
                </a:solidFill>
                <a:highlight>
                  <a:srgbClr val="FFFF00"/>
                </a:highlight>
              </a:rPr>
              <a:t>standing by</a:t>
            </a:r>
            <a:endParaRPr lang="en-US" sz="2400" dirty="0">
              <a:highlight>
                <a:srgbClr val="FFFF00"/>
              </a:highlight>
            </a:endParaRPr>
          </a:p>
        </p:txBody>
      </p:sp>
      <p:sp>
        <p:nvSpPr>
          <p:cNvPr id="3" name="Content Placeholder 2"/>
          <p:cNvSpPr>
            <a:spLocks noGrp="1"/>
          </p:cNvSpPr>
          <p:nvPr>
            <p:ph idx="1"/>
          </p:nvPr>
        </p:nvSpPr>
        <p:spPr>
          <a:xfrm>
            <a:off x="704640" y="861570"/>
            <a:ext cx="8401238" cy="5512522"/>
          </a:xfrm>
        </p:spPr>
        <p:txBody>
          <a:bodyPr/>
          <a:lstStyle/>
          <a:p>
            <a:pPr>
              <a:spcBef>
                <a:spcPts val="0"/>
              </a:spcBef>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1800" dirty="0">
                <a:solidFill>
                  <a:schemeClr val="tx1"/>
                </a:solidFill>
              </a:rPr>
              <a:t>From 802.11 ad hoc,  ITU-R M.1450/M.1801 updates</a:t>
            </a:r>
          </a:p>
          <a:p>
            <a:pPr lvl="1">
              <a:spcBef>
                <a:spcPts val="0"/>
              </a:spcBef>
              <a:buFont typeface="Arial" panose="020B0604020202020204" pitchFamily="34" charset="0"/>
              <a:buChar char="•"/>
            </a:pPr>
            <a:r>
              <a:rPr lang="en-US" sz="1600" dirty="0">
                <a:solidFill>
                  <a:schemeClr val="tx1"/>
                </a:solidFill>
              </a:rPr>
              <a:t>Latest drafts now on .18 mentor: </a:t>
            </a:r>
          </a:p>
          <a:p>
            <a:pPr lvl="1">
              <a:spcBef>
                <a:spcPts val="0"/>
              </a:spcBef>
              <a:buFont typeface="Arial" panose="020B0604020202020204" pitchFamily="34" charset="0"/>
              <a:buChar char="•"/>
            </a:pPr>
            <a:r>
              <a:rPr lang="en-US" sz="1200" dirty="0">
                <a:hlinkClick r:id="rId3"/>
              </a:rPr>
              <a:t>https://mentor.ieee.org/802.18/dcn/20/18-20-</a:t>
            </a:r>
            <a:r>
              <a:rPr lang="en-US" sz="1200" dirty="0">
                <a:highlight>
                  <a:srgbClr val="FFFF00"/>
                </a:highlight>
                <a:hlinkClick r:id="rId3"/>
              </a:rPr>
              <a:t>0061-00</a:t>
            </a:r>
            <a:r>
              <a:rPr lang="en-US" sz="1200" dirty="0">
                <a:hlinkClick r:id="rId3"/>
              </a:rPr>
              <a:t>-0000-itu-ahg-recommended-edits-to-m-1450-5.docx</a:t>
            </a:r>
            <a:r>
              <a:rPr lang="en-US" sz="1200" dirty="0"/>
              <a:t> </a:t>
            </a:r>
          </a:p>
          <a:p>
            <a:pPr lvl="1">
              <a:spcBef>
                <a:spcPts val="0"/>
              </a:spcBef>
              <a:buFont typeface="Arial" panose="020B0604020202020204" pitchFamily="34" charset="0"/>
              <a:buChar char="•"/>
            </a:pPr>
            <a:r>
              <a:rPr lang="en-US" sz="1200" dirty="0">
                <a:hlinkClick r:id="rId4"/>
              </a:rPr>
              <a:t>https://mentor.ieee.org/802.18/dcn/20/18-20-</a:t>
            </a:r>
            <a:r>
              <a:rPr lang="en-US" sz="1200" dirty="0">
                <a:highlight>
                  <a:srgbClr val="FFFF00"/>
                </a:highlight>
                <a:hlinkClick r:id="rId4"/>
              </a:rPr>
              <a:t>0060-00</a:t>
            </a:r>
            <a:r>
              <a:rPr lang="en-US" sz="1200" dirty="0">
                <a:hlinkClick r:id="rId4"/>
              </a:rPr>
              <a:t>-0000-itu-ahg-recommended-edits-to-m-1801-2.docx  </a:t>
            </a:r>
            <a:endParaRPr lang="en-US" sz="1200" dirty="0">
              <a:solidFill>
                <a:schemeClr val="tx1"/>
              </a:solidFill>
            </a:endParaRPr>
          </a:p>
          <a:p>
            <a:pPr lvl="4">
              <a:spcBef>
                <a:spcPts val="0"/>
              </a:spcBef>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r>
              <a:rPr lang="en-US" sz="1800" dirty="0">
                <a:solidFill>
                  <a:schemeClr val="tx1"/>
                </a:solidFill>
              </a:rPr>
              <a:t>Met with key people the 25</a:t>
            </a:r>
            <a:r>
              <a:rPr lang="en-US" sz="1800" baseline="30000" dirty="0">
                <a:solidFill>
                  <a:schemeClr val="tx1"/>
                </a:solidFill>
              </a:rPr>
              <a:t>th</a:t>
            </a:r>
            <a:r>
              <a:rPr lang="en-US" sz="1800" dirty="0">
                <a:solidFill>
                  <a:schemeClr val="tx1"/>
                </a:solidFill>
              </a:rPr>
              <a:t>.   Current plan</a:t>
            </a:r>
          </a:p>
          <a:p>
            <a:pPr>
              <a:buFont typeface="Arial" panose="020B0604020202020204" pitchFamily="34" charset="0"/>
              <a:buChar char="•"/>
            </a:pPr>
            <a:r>
              <a:rPr lang="en-US" sz="1600" b="0" dirty="0"/>
              <a:t>Submission of 802.11 ITU AHG recommendations to 802.11 &amp; 802.18 after 30Mar meeting</a:t>
            </a:r>
          </a:p>
          <a:p>
            <a:pPr>
              <a:buFont typeface="Arial" panose="020B0604020202020204" pitchFamily="34" charset="0"/>
              <a:buChar char="•"/>
            </a:pPr>
            <a:r>
              <a:rPr lang="en-US" sz="1600" b="0" dirty="0"/>
              <a:t>Presenting to 802.18 today-May 2, 2020</a:t>
            </a:r>
          </a:p>
          <a:p>
            <a:pPr>
              <a:buFont typeface="Arial" panose="020B0604020202020204" pitchFamily="34" charset="0"/>
              <a:buChar char="•"/>
            </a:pPr>
            <a:r>
              <a:rPr lang="en-US" sz="1600" b="0" dirty="0"/>
              <a:t>802.18 to ask for EC Approval for submission to WP 5A</a:t>
            </a:r>
          </a:p>
          <a:p>
            <a:pPr lvl="1">
              <a:buFont typeface="Arial" panose="020B0604020202020204" pitchFamily="34" charset="0"/>
              <a:buChar char="•"/>
            </a:pPr>
            <a:r>
              <a:rPr lang="en-US" sz="1600" b="0" dirty="0"/>
              <a:t>Approve in .18 in May, at latest.</a:t>
            </a:r>
          </a:p>
          <a:p>
            <a:pPr lvl="1">
              <a:buFont typeface="Arial" panose="020B0604020202020204" pitchFamily="34" charset="0"/>
              <a:buChar char="•"/>
            </a:pPr>
            <a:r>
              <a:rPr lang="en-US" sz="1600" b="0" dirty="0"/>
              <a:t>Early June EC meeting for IEEE 802 approval, currently scheduled for 02 June 2020</a:t>
            </a:r>
          </a:p>
          <a:p>
            <a:pPr>
              <a:buFont typeface="Arial" panose="020B0604020202020204" pitchFamily="34" charset="0"/>
              <a:buChar char="•"/>
            </a:pPr>
            <a:r>
              <a:rPr lang="en-US" sz="1600" b="0" dirty="0"/>
              <a:t>Working Party 5A Meeting (DELAYED), now meeting dates are: 20-30 July 2020</a:t>
            </a:r>
          </a:p>
          <a:p>
            <a:pPr>
              <a:buFont typeface="Arial" panose="020B0604020202020204" pitchFamily="34" charset="0"/>
              <a:buChar char="•"/>
            </a:pPr>
            <a:r>
              <a:rPr lang="en-US" sz="1600" b="0" dirty="0"/>
              <a:t>Deadline for contributions16:00 hours UTC: Monday, 13 July 2020</a:t>
            </a:r>
          </a:p>
          <a:p>
            <a:pPr lvl="1">
              <a:buFont typeface="Arial" panose="020B0604020202020204" pitchFamily="34" charset="0"/>
              <a:buChar char="•"/>
            </a:pPr>
            <a:r>
              <a:rPr lang="en-US" sz="1600" dirty="0"/>
              <a:t>Plan to have ITU liaison upload to ITU-R WP5A, 1</a:t>
            </a:r>
            <a:r>
              <a:rPr lang="en-US" sz="1600" baseline="30000" dirty="0"/>
              <a:t>st</a:t>
            </a:r>
            <a:r>
              <a:rPr lang="en-US" sz="1600" dirty="0"/>
              <a:t> week of July </a:t>
            </a:r>
            <a:endParaRPr lang="en-US" sz="1600" b="0" dirty="0"/>
          </a:p>
          <a:p>
            <a:pPr>
              <a:buFont typeface="Arial" panose="020B0604020202020204" pitchFamily="34" charset="0"/>
              <a:buChar char="•"/>
            </a:pPr>
            <a:r>
              <a:rPr lang="en-US" sz="1600" b="0" dirty="0"/>
              <a:t>802.11 ITU AHG Monitoring WP 5A after July 2020 for any needed contributions going forward</a:t>
            </a:r>
          </a:p>
          <a:p>
            <a:pPr lvl="4">
              <a:spcBef>
                <a:spcPts val="0"/>
              </a:spcBef>
              <a:buFont typeface="Arial" panose="020B0604020202020204" pitchFamily="34" charset="0"/>
              <a:buChar char="•"/>
            </a:pPr>
            <a:endParaRPr lang="en-US" sz="1000" b="0" dirty="0">
              <a:solidFill>
                <a:schemeClr val="tx1"/>
              </a:solidFill>
            </a:endParaRPr>
          </a:p>
          <a:p>
            <a:pPr>
              <a:spcBef>
                <a:spcPts val="0"/>
              </a:spcBef>
              <a:buFont typeface="Arial" panose="020B0604020202020204" pitchFamily="34" charset="0"/>
              <a:buChar char="•"/>
            </a:pPr>
            <a:r>
              <a:rPr lang="en-US" sz="1800" b="0" dirty="0">
                <a:solidFill>
                  <a:schemeClr val="tx1"/>
                </a:solidFill>
              </a:rPr>
              <a:t>Earlier; </a:t>
            </a:r>
            <a:r>
              <a:rPr lang="en-US" sz="1400" b="0" dirty="0">
                <a:solidFill>
                  <a:schemeClr val="tx1"/>
                </a:solidFill>
              </a:rPr>
              <a:t>Due to cancellation of the ATL March Plenary, the 802.11 ad hoc will bring the submission to 802.18  for approval and then LMSC(EC) approval for submission to ITU-R.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492031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M.1450 &amp; M.1801 submissions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400" u="sng" dirty="0"/>
              <a:t>Motion:</a:t>
            </a:r>
            <a:r>
              <a:rPr lang="en-US" sz="1400" dirty="0"/>
              <a:t> </a:t>
            </a:r>
            <a:r>
              <a:rPr lang="en-US" sz="1400" b="0" dirty="0"/>
              <a:t>Move to approve documents </a:t>
            </a:r>
            <a:r>
              <a:rPr lang="en-US" sz="1400" b="0" dirty="0">
                <a:hlinkClick r:id="rId3"/>
              </a:rPr>
              <a:t>https://mentor.ieee.org/802.18/dcn/20/18-20-</a:t>
            </a:r>
            <a:r>
              <a:rPr lang="en-US" sz="1400" b="0" dirty="0">
                <a:highlight>
                  <a:srgbClr val="FFFF00"/>
                </a:highlight>
                <a:hlinkClick r:id="rId3"/>
              </a:rPr>
              <a:t>0061-00</a:t>
            </a:r>
            <a:r>
              <a:rPr lang="en-US" sz="1400" b="0" dirty="0">
                <a:hlinkClick r:id="rId3"/>
              </a:rPr>
              <a:t>-0000-itu-ahg-recommended-edits-to-m-1450-5.docx</a:t>
            </a:r>
            <a:r>
              <a:rPr lang="en-US" sz="1400" b="0" dirty="0"/>
              <a:t> and </a:t>
            </a:r>
            <a:r>
              <a:rPr lang="en-US" sz="1400" b="0" dirty="0">
                <a:hlinkClick r:id="rId4"/>
              </a:rPr>
              <a:t>https://mentor.ieee.org/802.18/dcn/20/18-20-</a:t>
            </a:r>
            <a:r>
              <a:rPr lang="en-US" sz="1400" b="0" dirty="0">
                <a:highlight>
                  <a:srgbClr val="FFFF00"/>
                </a:highlight>
                <a:hlinkClick r:id="rId4"/>
              </a:rPr>
              <a:t>0060-00-</a:t>
            </a:r>
            <a:r>
              <a:rPr lang="en-US" sz="1400" b="0" dirty="0">
                <a:hlinkClick r:id="rId4"/>
              </a:rPr>
              <a:t>0000-itu-ahg-recommended-edits-to-m-1801-2.docx</a:t>
            </a:r>
            <a:r>
              <a:rPr lang="en-US" sz="1400" b="0" dirty="0"/>
              <a:t>   for ITU-R M.1450 and M.1801 updates, respectively. </a:t>
            </a:r>
            <a:r>
              <a:rPr lang="en-GB" sz="1400" b="0" dirty="0">
                <a:solidFill>
                  <a:schemeClr val="tx1"/>
                </a:solidFill>
              </a:rPr>
              <a:t>For review and approval by the EC for submission to ITU-R WP5A via ITU-R Liaison before 2 weeks before ITU-R WP5A next meeting. The Chair of 802.18 is authorized to make editorial changes as necessary.</a:t>
            </a:r>
            <a:endParaRPr lang="en-US" altLang="en-US" sz="1400" dirty="0">
              <a:solidFill>
                <a:schemeClr val="tx1"/>
              </a:solidFill>
            </a:endParaRPr>
          </a:p>
          <a:p>
            <a:r>
              <a:rPr lang="en-US" altLang="en-US" sz="1400" dirty="0"/>
              <a:t>		</a:t>
            </a:r>
            <a:r>
              <a:rPr lang="en-US" altLang="en-US" sz="1200" dirty="0"/>
              <a:t>Moved by:  	 	</a:t>
            </a:r>
          </a:p>
          <a:p>
            <a:pPr lvl="1"/>
            <a:r>
              <a:rPr lang="en-US" altLang="en-US" sz="1200" b="1" dirty="0"/>
              <a:t>Seconded by:  	 </a:t>
            </a:r>
          </a:p>
          <a:p>
            <a:pPr lvl="1"/>
            <a:r>
              <a:rPr lang="en-US" altLang="en-US" sz="1200" b="1" dirty="0"/>
              <a:t>Discussion?	none</a:t>
            </a:r>
          </a:p>
          <a:p>
            <a:pPr lvl="1"/>
            <a:r>
              <a:rPr lang="en-US" altLang="en-US" sz="1200" b="1" dirty="0">
                <a:solidFill>
                  <a:schemeClr val="tx1"/>
                </a:solidFill>
              </a:rPr>
              <a:t>Vote:  		___Y   /  ___N   /  ___A </a:t>
            </a:r>
          </a:p>
          <a:p>
            <a:pPr lvl="1"/>
            <a:endParaRPr lang="en-US" altLang="en-US" sz="1200" b="1" dirty="0">
              <a:solidFill>
                <a:schemeClr val="tx1"/>
              </a:solidFill>
            </a:endParaRPr>
          </a:p>
          <a:p>
            <a:pPr lvl="1"/>
            <a:r>
              <a:rPr lang="en-US" altLang="en-US" sz="1200" b="1" dirty="0">
                <a:solidFill>
                  <a:schemeClr val="tx1"/>
                </a:solidFill>
              </a:rPr>
              <a:t>Voters:   </a:t>
            </a:r>
          </a:p>
          <a:p>
            <a:pPr lvl="1"/>
            <a:r>
              <a:rPr lang="en-US" altLang="en-US" sz="1200" b="1" dirty="0">
                <a:solidFill>
                  <a:schemeClr val="tx1"/>
                </a:solidFill>
              </a:rPr>
              <a:t>Motion </a:t>
            </a:r>
            <a:r>
              <a:rPr lang="en-US" altLang="en-US" sz="1200" b="1" dirty="0">
                <a:solidFill>
                  <a:schemeClr val="bg1">
                    <a:lumMod val="75000"/>
                  </a:schemeClr>
                </a:solidFill>
              </a:rPr>
              <a:t>- Passes</a:t>
            </a:r>
          </a:p>
          <a:p>
            <a:pPr lvl="1"/>
            <a:r>
              <a:rPr lang="en-US" altLang="en-US" sz="12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Apr 20</a:t>
            </a:r>
            <a:endParaRPr lang="en-GB" dirty="0"/>
          </a:p>
        </p:txBody>
      </p:sp>
    </p:spTree>
    <p:extLst>
      <p:ext uri="{BB962C8B-B14F-4D97-AF65-F5344CB8AC3E}">
        <p14:creationId xmlns:p14="http://schemas.microsoft.com/office/powerpoint/2010/main" val="14094174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2000" dirty="0"/>
              <a:t>- FYI</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800" b="0" dirty="0"/>
          </a:p>
          <a:p>
            <a:pPr>
              <a:buFont typeface="Arial" panose="020B0604020202020204" pitchFamily="34" charset="0"/>
              <a:buChar char="•"/>
            </a:pPr>
            <a:r>
              <a:rPr lang="en-US" sz="1800" b="0" dirty="0"/>
              <a:t>CHAIRMAN PAI PROPOSES NEW RULES FOR THE 6 GHz BAND, UNLEASHING 1,200 MEGAHERTZ FOR UNLICENSED USE</a:t>
            </a:r>
          </a:p>
          <a:p>
            <a:pPr lvl="1">
              <a:buFont typeface="Arial" panose="020B0604020202020204" pitchFamily="34" charset="0"/>
              <a:buChar char="•"/>
            </a:pPr>
            <a:r>
              <a:rPr lang="en-US" sz="1600" i="1" dirty="0"/>
              <a:t>Draft Rules Would Provide a Boost to Wi-Fi and Other Unlicensed Uses While Protecting Incumbent Services in the Band </a:t>
            </a:r>
            <a:r>
              <a:rPr lang="en-US" sz="1600" dirty="0"/>
              <a:t>  </a:t>
            </a:r>
          </a:p>
          <a:p>
            <a:pPr lvl="1">
              <a:buFont typeface="Arial" panose="020B0604020202020204" pitchFamily="34" charset="0"/>
              <a:buChar char="•"/>
            </a:pPr>
            <a:r>
              <a:rPr lang="en-US" sz="1800" dirty="0"/>
              <a:t>News Release: </a:t>
            </a:r>
            <a:r>
              <a:rPr lang="en-US" sz="1800" u="sng" dirty="0">
                <a:hlinkClick r:id="rId3"/>
              </a:rPr>
              <a:t>Docx</a:t>
            </a:r>
            <a:r>
              <a:rPr lang="en-US" sz="1800" dirty="0"/>
              <a:t> </a:t>
            </a:r>
            <a:r>
              <a:rPr lang="en-US" sz="1800" u="sng" dirty="0">
                <a:hlinkClick r:id="rId4"/>
              </a:rPr>
              <a:t>Pdf</a:t>
            </a:r>
            <a:r>
              <a:rPr lang="en-US" sz="1800" dirty="0"/>
              <a:t> </a:t>
            </a:r>
            <a:r>
              <a:rPr lang="en-US" sz="1800" u="sng" dirty="0">
                <a:hlinkClick r:id="rId5"/>
              </a:rPr>
              <a:t>Txt</a:t>
            </a:r>
            <a:endParaRPr lang="en-US" sz="1800" dirty="0"/>
          </a:p>
          <a:p>
            <a:pPr lvl="1">
              <a:buFont typeface="Arial" panose="020B0604020202020204" pitchFamily="34" charset="0"/>
              <a:buChar char="•"/>
            </a:pPr>
            <a:r>
              <a:rPr lang="en-US" sz="1400" dirty="0"/>
              <a:t>If adopted, the draft Report and Order would authorize two different types of unlicensed operations: standard-power in 850-megahertz of the band and indoor low-power operations over the full 1,200-megahertz available in the 6 GHz band.  An automated frequency coordination system would prevent standard power access points from operating where they could cause interference to incumbent services.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For draft of R&amp;O </a:t>
            </a:r>
            <a:r>
              <a:rPr lang="en-US" sz="1600" b="1" u="sng" dirty="0"/>
              <a:t>and FNPRM</a:t>
            </a:r>
            <a:r>
              <a:rPr lang="en-US" sz="1600" dirty="0"/>
              <a:t>: </a:t>
            </a:r>
          </a:p>
          <a:p>
            <a:pPr lvl="1">
              <a:buFont typeface="Arial" panose="020B0604020202020204" pitchFamily="34" charset="0"/>
              <a:buChar char="•"/>
            </a:pPr>
            <a:r>
              <a:rPr lang="en-US" sz="1600" dirty="0">
                <a:hlinkClick r:id="rId6"/>
              </a:rPr>
              <a:t>https://www.fcc.gov/news-events/events/2020/04/april-2020-open-commission-meeting</a:t>
            </a:r>
            <a:endParaRPr lang="en-US" sz="16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276485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09 Apr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8918"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8919"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r>
              <a:rPr lang="en-US" sz="1800" dirty="0">
                <a:solidFill>
                  <a:srgbClr val="00B0F0"/>
                </a:solidFill>
              </a:rPr>
              <a:t>Chair to start LMSC(EC) ballot of FCC NPRM on 5.9GHz reply comments.</a:t>
            </a:r>
          </a:p>
          <a:p>
            <a:pPr marL="285750" indent="-285750">
              <a:buFont typeface="Wingdings" panose="05000000000000000000" pitchFamily="2" charset="2"/>
              <a:buChar char="q"/>
            </a:pPr>
            <a:r>
              <a:rPr lang="en-US" sz="1800" dirty="0">
                <a:solidFill>
                  <a:srgbClr val="00B0F0"/>
                </a:solidFill>
              </a:rPr>
              <a:t> </a:t>
            </a:r>
          </a:p>
          <a:p>
            <a:pPr marL="285750" indent="-285750">
              <a:buFont typeface="Wingdings" panose="05000000000000000000" pitchFamily="2" charset="2"/>
              <a:buChar char="q"/>
            </a:pPr>
            <a:r>
              <a:rPr lang="en-US" sz="1800" dirty="0">
                <a:solidFill>
                  <a:srgbClr val="00B0F0"/>
                </a:solidFill>
              </a:rPr>
              <a:t>Next week (16 April), plan is/was-tbd vote on: ITU-R SM.2352 submission from 802.15 Terahertz IG, inputs from anyone.  </a:t>
            </a:r>
          </a:p>
          <a:p>
            <a:pPr marL="685800" lvl="1">
              <a:buFont typeface="Wingdings" panose="05000000000000000000" pitchFamily="2" charset="2"/>
              <a:buChar char="q"/>
            </a:pPr>
            <a:r>
              <a:rPr lang="en-US" sz="1800" dirty="0">
                <a:solidFill>
                  <a:schemeClr val="tx1"/>
                </a:solidFill>
              </a:rPr>
              <a:t>With WP1A meeting postponed need to re-evaluate our submission due date. </a:t>
            </a:r>
          </a:p>
          <a:p>
            <a:pPr marL="285750" indent="-285750">
              <a:buFont typeface="Wingdings" panose="05000000000000000000" pitchFamily="2" charset="2"/>
              <a:buChar char="q"/>
            </a:pPr>
            <a:endParaRPr lang="en-US" sz="1800" dirty="0">
              <a:solidFill>
                <a:schemeClr val="tx1"/>
              </a:solidFill>
            </a:endParaRPr>
          </a:p>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sz="1800" dirty="0">
                <a:solidFill>
                  <a:srgbClr val="00B0F0"/>
                </a:solidFill>
              </a:rPr>
              <a:t>Soon: ITU-R M.1450 &amp; M.1801 submissions from 802.11, inputs from anyone.</a:t>
            </a:r>
          </a:p>
          <a:p>
            <a:pPr marL="285750" indent="-285750">
              <a:buFont typeface="Wingdings" panose="05000000000000000000" pitchFamily="2" charset="2"/>
              <a:buChar char="q"/>
            </a:pPr>
            <a:endParaRPr lang="en-US" altLang="en-US" sz="1800" b="0" dirty="0">
              <a:solidFill>
                <a:srgbClr val="00B0F0"/>
              </a:solidFill>
            </a:endParaRP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Annual Internet Report, 	</a:t>
            </a:r>
          </a:p>
          <a:p>
            <a:pPr marL="914400" lvl="2" indent="0">
              <a:spcBef>
                <a:spcPts val="0"/>
              </a:spcBef>
            </a:pPr>
            <a:r>
              <a:rPr lang="en-US" sz="1200" dirty="0">
                <a:hlinkClick r:id="rId2"/>
              </a:rPr>
              <a:t>https://www.cisco.com/c/en/us/solutions/executive-perspectives/annual-internet-report/air-highlights.html</a:t>
            </a:r>
            <a:endParaRPr lang="en-US" sz="1200" dirty="0"/>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u="sng" dirty="0"/>
          </a:p>
          <a:p>
            <a:pPr marL="91440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None heard.  </a:t>
            </a:r>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09 Apr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weekly teleconference </a:t>
            </a:r>
            <a:r>
              <a:rPr lang="en-US" sz="1400" dirty="0"/>
              <a:t>(scheduled to 03sep)</a:t>
            </a:r>
            <a:r>
              <a:rPr lang="en-US" sz="2000" dirty="0"/>
              <a:t>: 16Apr20–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endParaRPr lang="en-US" altLang="en-US" sz="1800" b="1" i="1" dirty="0"/>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200" b="1" dirty="0"/>
              <a:t>Note: current call-in document, r14 is good through 07 May and is not on the IEEE new teleconference calendar.               </a:t>
            </a:r>
            <a:r>
              <a:rPr lang="en-US" sz="1200" b="0" u="sng" dirty="0">
                <a:hlinkClick r:id="rId3"/>
              </a:rPr>
              <a:t>http://ieee802.org/802tele_calendar.html</a:t>
            </a:r>
            <a:endParaRPr lang="en-US" sz="1200" b="0" u="sng" dirty="0"/>
          </a:p>
          <a:p>
            <a:pPr lvl="1">
              <a:buFont typeface="Arial" panose="020B0604020202020204" pitchFamily="34" charset="0"/>
              <a:buChar char="•"/>
            </a:pPr>
            <a:r>
              <a:rPr lang="en-US" sz="1200" dirty="0"/>
              <a:t>Starting 14 May, there will be a new call-in, using the IEEE Seat 4 </a:t>
            </a:r>
            <a:r>
              <a:rPr lang="en-US" sz="1200" dirty="0" err="1"/>
              <a:t>webex</a:t>
            </a:r>
            <a:endParaRPr lang="en-US" sz="1200" dirty="0"/>
          </a:p>
          <a:p>
            <a:pPr lvl="2">
              <a:buFont typeface="Arial" panose="020B0604020202020204" pitchFamily="34" charset="0"/>
              <a:buChar char="•"/>
            </a:pPr>
            <a:r>
              <a:rPr lang="en-US" sz="1200" b="0" dirty="0">
                <a:solidFill>
                  <a:schemeClr val="tx1"/>
                </a:solidFill>
              </a:rPr>
              <a:t>You have to copy out of the calendar and past into word to get the link,</a:t>
            </a:r>
          </a:p>
          <a:p>
            <a:pPr lvl="1">
              <a:buFont typeface="Arial" panose="020B0604020202020204" pitchFamily="34" charset="0"/>
              <a:buChar char="•"/>
            </a:pPr>
            <a:r>
              <a:rPr lang="en-US" sz="1200" dirty="0">
                <a:solidFill>
                  <a:schemeClr val="tx1"/>
                </a:solidFill>
              </a:rPr>
              <a:t>Or, on the .18 web page or in the next call-in doc</a:t>
            </a:r>
            <a:r>
              <a:rPr lang="en-US" sz="1200" dirty="0"/>
              <a:t>18-16-0038r15.</a:t>
            </a:r>
            <a:endParaRPr lang="en-US" sz="1200" b="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15:52et</a:t>
            </a:r>
          </a:p>
          <a:p>
            <a:pPr lvl="1">
              <a:buFont typeface="Arial" panose="020B0604020202020204" pitchFamily="34" charset="0"/>
              <a:buChar char="•"/>
            </a:pPr>
            <a:endParaRPr lang="en-US" sz="1000" b="0" dirty="0"/>
          </a:p>
          <a:p>
            <a:pPr>
              <a:buFont typeface="Arial" panose="020B0604020202020204" pitchFamily="34" charset="0"/>
              <a:buChar char="•"/>
            </a:pPr>
            <a:r>
              <a:rPr lang="en-US" sz="1800" u="sng" dirty="0"/>
              <a:t>The next face to face meeting is tbd, possibly Montreal in July.   Stay tuned. </a:t>
            </a:r>
          </a:p>
          <a:p>
            <a:pPr lvl="1">
              <a:buFont typeface="Arial" panose="020B0604020202020204" pitchFamily="34" charset="0"/>
              <a:buChar char="•"/>
            </a:pPr>
            <a:r>
              <a:rPr lang="en-US" sz="1600" dirty="0"/>
              <a:t>Warsaw Wireless Interim was cancelled. </a:t>
            </a:r>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Apr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09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Apr 20</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Apr 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Chairman Pai’s statement on 5.9 GHz &amp; NPRM </a:t>
            </a:r>
            <a:r>
              <a:rPr lang="en-US" sz="1200" dirty="0"/>
              <a:t>-</a:t>
            </a:r>
            <a:r>
              <a:rPr lang="en-US" sz="1200" dirty="0">
                <a:highlight>
                  <a:srgbClr val="C0C0C0"/>
                </a:highlight>
              </a:rPr>
              <a:t>background</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buFont typeface="Arial" panose="020B0604020202020204" pitchFamily="34" charset="0"/>
              <a:buChar char="•"/>
            </a:pPr>
            <a:r>
              <a:rPr lang="en-US" sz="1800" b="0" dirty="0"/>
              <a:t>Mentor:  </a:t>
            </a:r>
            <a:r>
              <a:rPr lang="en-US" sz="1600" b="0" dirty="0">
                <a:hlinkClick r:id="rId3"/>
              </a:rPr>
              <a:t>https://mentor.ieee.org/802.18/dcn/19/18-19-0150-00-0000-chairman-pais-remarks-new-5-9-ghz-band-proposal.docx</a:t>
            </a:r>
            <a:r>
              <a:rPr lang="en-US" sz="1600" b="0" dirty="0"/>
              <a:t>  </a:t>
            </a:r>
          </a:p>
          <a:p>
            <a:pPr lvl="1">
              <a:buFont typeface="Arial" panose="020B0604020202020204" pitchFamily="34" charset="0"/>
              <a:buChar char="•"/>
            </a:pPr>
            <a:r>
              <a:rPr lang="en-US" sz="1400" b="0" dirty="0"/>
              <a:t>FCC:</a:t>
            </a:r>
            <a:r>
              <a:rPr lang="en-US" sz="1400" dirty="0"/>
              <a:t> </a:t>
            </a:r>
            <a:r>
              <a:rPr lang="en-US" sz="1400" u="sng" dirty="0">
                <a:hlinkClick r:id="rId4"/>
              </a:rPr>
              <a:t>https://www.fcc.gov/document/chairman-pais-remarks-new-59-ghz-band-proposal</a:t>
            </a:r>
            <a:r>
              <a:rPr lang="en-US" sz="1400" dirty="0"/>
              <a:t>  </a:t>
            </a:r>
          </a:p>
          <a:p>
            <a:pPr>
              <a:buFont typeface="Arial" panose="020B0604020202020204" pitchFamily="34" charset="0"/>
              <a:buChar char="•"/>
            </a:pPr>
            <a:r>
              <a:rPr lang="en-US" sz="1200" b="0" dirty="0"/>
              <a:t>Specifically, I’m proposing to make available the lower 45 MHz of the band for unlicensed uses like Wi-Fi and allocate the upper 20 MHz for a new automotive communications technology, Cellular Vehicle to Everything, or C-V2X.  I’m also proposing that we seek public input on whether to allocate the remaining 10 MHz in the band to C-V2X or DSRC.  The Commission will vote on this Notice of Proposed Rulemaking at our December 12 meeting. </a:t>
            </a:r>
            <a:endParaRPr lang="en-US" sz="1200" dirty="0"/>
          </a:p>
          <a:p>
            <a:pPr>
              <a:buFont typeface="Arial" panose="020B0604020202020204" pitchFamily="34" charset="0"/>
              <a:buChar char="•"/>
            </a:pPr>
            <a:r>
              <a:rPr lang="en-US" sz="1800" dirty="0"/>
              <a:t>The NPRM:</a:t>
            </a:r>
            <a:endParaRPr lang="en-US" sz="1800" dirty="0">
              <a:solidFill>
                <a:srgbClr val="002060"/>
              </a:solidFill>
            </a:endParaRPr>
          </a:p>
          <a:p>
            <a:pPr lvl="1">
              <a:buFont typeface="Arial" panose="020B0604020202020204" pitchFamily="34" charset="0"/>
              <a:buChar char="•"/>
            </a:pPr>
            <a:r>
              <a:rPr lang="en-US" sz="1600" dirty="0"/>
              <a:t>Mentor: </a:t>
            </a:r>
            <a:r>
              <a:rPr lang="en-US" sz="1600" dirty="0">
                <a:hlinkClick r:id="rId5"/>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6"/>
              </a:rPr>
              <a:t>https://www.fcc.gov/ecfs/search/filings?proceedings_name=19-138&amp;sort=date_disseminated,DESC</a:t>
            </a:r>
            <a:endParaRPr lang="en-US" sz="1400" dirty="0"/>
          </a:p>
          <a:p>
            <a:pPr marL="400050">
              <a:buFont typeface="Arial" panose="020B0604020202020204" pitchFamily="34" charset="0"/>
              <a:buChar char="•"/>
            </a:pPr>
            <a:r>
              <a:rPr lang="en-US" sz="1800" dirty="0">
                <a:solidFill>
                  <a:schemeClr val="tx1"/>
                </a:solidFill>
                <a:highlight>
                  <a:srgbClr val="C0C0C0"/>
                </a:highlight>
              </a:rPr>
              <a:t>Timeline, with the NPRM published - 06Feb. </a:t>
            </a:r>
          </a:p>
          <a:p>
            <a:pPr marL="800100" lvl="1">
              <a:buFont typeface="Arial" panose="020B0604020202020204" pitchFamily="34" charset="0"/>
              <a:buChar char="•"/>
            </a:pPr>
            <a:r>
              <a:rPr lang="en-US" sz="1600" dirty="0">
                <a:solidFill>
                  <a:schemeClr val="tx1"/>
                </a:solidFill>
              </a:rPr>
              <a:t>30 days has </a:t>
            </a:r>
            <a:r>
              <a:rPr lang="en-US" sz="1600" b="1" dirty="0">
                <a:solidFill>
                  <a:schemeClr val="tx1"/>
                </a:solidFill>
              </a:rPr>
              <a:t>comments due Monday 09March. </a:t>
            </a:r>
            <a:r>
              <a:rPr lang="en-US" sz="1600" dirty="0">
                <a:solidFill>
                  <a:schemeClr val="tx1"/>
                </a:solidFill>
              </a:rPr>
              <a:t>(reply comments due 06April)</a:t>
            </a:r>
            <a:endParaRPr lang="en-US" sz="1600" b="1" dirty="0">
              <a:solidFill>
                <a:schemeClr val="tx1"/>
              </a:solidFill>
            </a:endParaRPr>
          </a:p>
          <a:p>
            <a:pPr marL="800100" lvl="1">
              <a:buFont typeface="Arial" panose="020B0604020202020204" pitchFamily="34" charset="0"/>
              <a:buChar char="•"/>
            </a:pPr>
            <a:r>
              <a:rPr lang="en-US" sz="1600" dirty="0">
                <a:solidFill>
                  <a:schemeClr val="tx1"/>
                </a:solidFill>
              </a:rPr>
              <a:t>For 10-day LMSC ballot:  absolute latest would be .18 approves 27Feb,  </a:t>
            </a:r>
          </a:p>
          <a:p>
            <a:pPr marL="1200150" lvl="2">
              <a:spcBef>
                <a:spcPts val="0"/>
              </a:spcBef>
              <a:buFont typeface="Arial" panose="020B0604020202020204" pitchFamily="34" charset="0"/>
              <a:buChar char="•"/>
            </a:pPr>
            <a:r>
              <a:rPr lang="en-US" sz="1600" dirty="0">
                <a:solidFill>
                  <a:srgbClr val="C00000"/>
                </a:solidFill>
              </a:rPr>
              <a:t>However very risky, only a few hours of pad, and would have to depend on early close from EC to help mitigate the risk, etc. </a:t>
            </a:r>
          </a:p>
          <a:p>
            <a:pPr marL="800100" lvl="1">
              <a:buFont typeface="Arial" panose="020B0604020202020204" pitchFamily="34" charset="0"/>
              <a:buChar char="•"/>
            </a:pPr>
            <a:r>
              <a:rPr lang="en-US" sz="1800" b="1" dirty="0">
                <a:solidFill>
                  <a:schemeClr val="tx1"/>
                </a:solidFill>
              </a:rPr>
              <a:t>Before it was a very short discussion…</a:t>
            </a:r>
          </a:p>
          <a:p>
            <a:pPr marL="800100" lvl="1">
              <a:buFont typeface="Arial" panose="020B0604020202020204" pitchFamily="34" charset="0"/>
              <a:buChar char="•"/>
            </a:pPr>
            <a:r>
              <a:rPr lang="en-US" sz="1800" b="1" dirty="0">
                <a:solidFill>
                  <a:schemeClr val="tx1"/>
                </a:solidFill>
              </a:rPr>
              <a:t>     we will target to </a:t>
            </a:r>
            <a:r>
              <a:rPr lang="en-US" sz="1800" b="1" u="sng" dirty="0">
                <a:solidFill>
                  <a:schemeClr val="tx1"/>
                </a:solidFill>
              </a:rPr>
              <a:t>approve in .18 on Thursday 20 February (today)</a:t>
            </a:r>
            <a:endParaRPr lang="en-US" sz="1600" b="1" u="sng"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  high level direction on comments</a:t>
            </a:r>
            <a:endParaRPr lang="en-US" sz="2400" dirty="0"/>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2000" b="0" dirty="0">
                <a:solidFill>
                  <a:schemeClr val="tx1"/>
                </a:solidFill>
              </a:rPr>
              <a:t>Remember from discussions in Irvine.</a:t>
            </a:r>
          </a:p>
          <a:p>
            <a:pPr marL="400050">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Focus on what we all can agree on, pass on what we don’t have agreement on.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Neutral on the partitioning, e.g. 45MHz/30MHz split in the NPRM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Use the migration from 802.11p to 802.11bd to our advantage and how it strengthens the future of ITS, e.g. compatibility etc.</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What ITS functions can be done in general unlicensed spectrum, so then IEEE 802.11 can be used throughout the entire band.   </a:t>
            </a:r>
          </a:p>
          <a:p>
            <a:pPr marL="1200150" lvl="2">
              <a:spcBef>
                <a:spcPts val="0"/>
              </a:spcBef>
              <a:buFont typeface="Arial" panose="020B0604020202020204" pitchFamily="34" charset="0"/>
              <a:buChar char="•"/>
            </a:pPr>
            <a:r>
              <a:rPr lang="en-US" dirty="0">
                <a:solidFill>
                  <a:schemeClr val="tx1"/>
                </a:solidFill>
              </a:rPr>
              <a:t>Promote IEEE 802 as an open standard and update the standards terminology used. </a:t>
            </a:r>
          </a:p>
          <a:p>
            <a:pPr marL="400050">
              <a:spcBef>
                <a:spcPts val="0"/>
              </a:spcBef>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 status</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800" b="0" dirty="0">
                <a:solidFill>
                  <a:schemeClr val="tx1"/>
                </a:solidFill>
              </a:rPr>
              <a:t>In Wednesday’s ad hoc, was able to get through all the content. </a:t>
            </a:r>
          </a:p>
          <a:p>
            <a:pPr marL="2114550" lvl="4">
              <a:spcBef>
                <a:spcPts val="0"/>
              </a:spcBef>
              <a:buFont typeface="Arial" panose="020B0604020202020204" pitchFamily="34" charset="0"/>
              <a:buChar char="•"/>
            </a:pPr>
            <a:endParaRPr lang="en-US" sz="10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Here is the last marked up revision r09: </a:t>
            </a:r>
          </a:p>
          <a:p>
            <a:pPr marL="800100" lvl="1">
              <a:spcBef>
                <a:spcPts val="0"/>
              </a:spcBef>
              <a:buFont typeface="Arial" panose="020B0604020202020204" pitchFamily="34" charset="0"/>
              <a:buChar char="•"/>
            </a:pPr>
            <a:r>
              <a:rPr lang="en-US" sz="1400" b="0" dirty="0">
                <a:hlinkClick r:id="rId3"/>
              </a:rPr>
              <a:t>https://mentor.ieee.org/802.18/dcn/20/18-20-0020-09-0000-comments-on-fcc19-138-nprm-revisiting-use-of-the-5-850-5-925-ghz-band.docx</a:t>
            </a:r>
            <a:endParaRPr lang="en-US" sz="1400" b="0" dirty="0"/>
          </a:p>
          <a:p>
            <a:pPr marL="400050">
              <a:spcBef>
                <a:spcPts val="0"/>
              </a:spcBef>
              <a:buFont typeface="Arial" panose="020B0604020202020204" pitchFamily="34" charset="0"/>
              <a:buChar char="•"/>
            </a:pPr>
            <a:r>
              <a:rPr lang="en-US" sz="1800" b="0" dirty="0"/>
              <a:t>Here is the last revision r10, a cleaned copy of r09. </a:t>
            </a:r>
          </a:p>
          <a:p>
            <a:pPr marL="800100" lvl="1">
              <a:spcBef>
                <a:spcPts val="0"/>
              </a:spcBef>
              <a:buFont typeface="Arial" panose="020B0604020202020204" pitchFamily="34" charset="0"/>
              <a:buChar char="•"/>
            </a:pPr>
            <a:r>
              <a:rPr lang="en-US" sz="1400" b="0" dirty="0">
                <a:hlinkClick r:id="rId4"/>
              </a:rPr>
              <a:t>https://mentor.ieee.org/802.18/dcn/20/18-20-0020-10-0000-comments-on-fcc19-138-nprm-revisiting-use-of-the-5-850-5-925-ghz-band.docx</a:t>
            </a:r>
            <a:r>
              <a:rPr lang="en-US" sz="1400" b="0" dirty="0"/>
              <a:t> </a:t>
            </a:r>
          </a:p>
          <a:p>
            <a:pPr marL="400050">
              <a:spcBef>
                <a:spcPts val="0"/>
              </a:spcBef>
              <a:buFont typeface="Arial" panose="020B0604020202020204" pitchFamily="34" charset="0"/>
              <a:buChar char="•"/>
            </a:pPr>
            <a:endParaRPr lang="en-US" sz="18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Will review r10</a:t>
            </a:r>
            <a:r>
              <a:rPr lang="en-US" sz="1800" b="0" dirty="0">
                <a:solidFill>
                  <a:schemeClr val="tx1"/>
                </a:solidFill>
                <a:sym typeface="Wingdings" panose="05000000000000000000" pitchFamily="2" charset="2"/>
              </a:rPr>
              <a:t></a:t>
            </a:r>
            <a:r>
              <a:rPr lang="en-US" sz="1800" b="0" dirty="0">
                <a:solidFill>
                  <a:schemeClr val="tx1"/>
                </a:solidFill>
              </a:rPr>
              <a:t>r11 with the goal to vote on it. </a:t>
            </a:r>
          </a:p>
          <a:p>
            <a:pPr marL="800100" lvl="1">
              <a:spcBef>
                <a:spcPts val="0"/>
              </a:spcBef>
              <a:buFont typeface="Arial" panose="020B0604020202020204" pitchFamily="34" charset="0"/>
              <a:buChar char="•"/>
            </a:pPr>
            <a:r>
              <a:rPr lang="en-US" sz="1400" dirty="0">
                <a:solidFill>
                  <a:schemeClr val="tx1"/>
                </a:solidFill>
              </a:rPr>
              <a:t>Note:  we need to at least add a draft watermark, hence will review r11, and there are a few grammar updates that have been sent in before the meeting. </a:t>
            </a:r>
          </a:p>
          <a:p>
            <a:pPr marL="800100" lvl="1">
              <a:spcBef>
                <a:spcPts val="0"/>
              </a:spcBef>
              <a:buFont typeface="Arial" panose="020B0604020202020204" pitchFamily="34" charset="0"/>
              <a:buChar char="•"/>
            </a:pPr>
            <a:r>
              <a:rPr lang="en-US" sz="1400" dirty="0">
                <a:solidFill>
                  <a:schemeClr val="tx1"/>
                </a:solidFill>
              </a:rPr>
              <a:t>In meeting, a member requested to remove end of introduction and section 3.2, approved</a:t>
            </a:r>
          </a:p>
          <a:p>
            <a:pPr marL="1200150" lvl="2">
              <a:spcBef>
                <a:spcPts val="0"/>
              </a:spcBef>
              <a:buFont typeface="Arial" panose="020B0604020202020204" pitchFamily="34" charset="0"/>
              <a:buChar char="•"/>
            </a:pPr>
            <a:r>
              <a:rPr lang="en-US" sz="1200" dirty="0">
                <a:solidFill>
                  <a:schemeClr val="tx1"/>
                </a:solidFill>
              </a:rPr>
              <a:t>This caused a reference to not  be used.  The voters approved to allow the chair editorial privilege to update all the reference numbering later, before submittal to LMSC ballot. </a:t>
            </a:r>
          </a:p>
          <a:p>
            <a:pPr marL="800100" lvl="1">
              <a:spcBef>
                <a:spcPts val="0"/>
              </a:spcBef>
              <a:buFont typeface="Arial" panose="020B0604020202020204" pitchFamily="34" charset="0"/>
              <a:buChar char="•"/>
            </a:pPr>
            <a:r>
              <a:rPr lang="en-US" sz="1400" dirty="0">
                <a:solidFill>
                  <a:schemeClr val="tx1"/>
                </a:solidFill>
              </a:rPr>
              <a:t>We updated some grammar and removed the 802.15 in front of Bluetooth® in section 4 </a:t>
            </a:r>
          </a:p>
          <a:p>
            <a:pPr marL="800100" lvl="1">
              <a:spcBef>
                <a:spcPts val="0"/>
              </a:spcBef>
              <a:buFont typeface="Arial" panose="020B0604020202020204" pitchFamily="34" charset="0"/>
              <a:buChar char="•"/>
            </a:pPr>
            <a:r>
              <a:rPr lang="en-US" sz="1400" dirty="0">
                <a:solidFill>
                  <a:schemeClr val="tx1"/>
                </a:solidFill>
              </a:rPr>
              <a:t>Difficult discussion on conclusion after time limit to get to vote. Not able to come to agreement by all on any updates, either more on WLAN or more on ITS, so with time negative, we left as it was.</a:t>
            </a:r>
          </a:p>
          <a:p>
            <a:pPr marL="800100" lvl="1">
              <a:spcBef>
                <a:spcPts val="0"/>
              </a:spcBef>
              <a:buFont typeface="Arial" panose="020B0604020202020204" pitchFamily="34" charset="0"/>
              <a:buChar char="•"/>
            </a:pPr>
            <a:r>
              <a:rPr lang="en-US" sz="1400" dirty="0">
                <a:solidFill>
                  <a:schemeClr val="tx1"/>
                </a:solidFill>
              </a:rPr>
              <a:t>This caused a delay in the voting and was not able to upload a clean copy, so voters approved to vote on marked up r11 and allow chair to use editorial privilege to upload clean copy later. </a:t>
            </a:r>
          </a:p>
          <a:p>
            <a:pPr marL="400050">
              <a:spcBef>
                <a:spcPts val="0"/>
              </a:spcBef>
              <a:buFont typeface="Arial" panose="020B0604020202020204" pitchFamily="34" charset="0"/>
              <a:buChar char="•"/>
            </a:pPr>
            <a:r>
              <a:rPr lang="en-US" sz="1800" b="0" dirty="0">
                <a:solidFill>
                  <a:schemeClr val="tx1"/>
                </a:solidFill>
              </a:rPr>
              <a:t>If approved (it was), then: 21Feb – 02Mar LMSC(EC) ballot </a:t>
            </a:r>
          </a:p>
          <a:p>
            <a:pPr marL="800100" lvl="1">
              <a:spcBef>
                <a:spcPts val="0"/>
              </a:spcBef>
              <a:buFont typeface="Arial" panose="020B0604020202020204" pitchFamily="34" charset="0"/>
              <a:buChar char="•"/>
            </a:pPr>
            <a:r>
              <a:rPr lang="en-US" sz="1800" dirty="0">
                <a:solidFill>
                  <a:schemeClr val="tx1"/>
                </a:solidFill>
              </a:rPr>
              <a:t>03Mar 24 </a:t>
            </a:r>
            <a:r>
              <a:rPr lang="en-US" sz="1800" dirty="0" err="1">
                <a:solidFill>
                  <a:schemeClr val="tx1"/>
                </a:solidFill>
              </a:rPr>
              <a:t>hrs</a:t>
            </a:r>
            <a:r>
              <a:rPr lang="en-US" sz="1800" dirty="0">
                <a:solidFill>
                  <a:schemeClr val="tx1"/>
                </a:solidFill>
              </a:rPr>
              <a:t> for all votes to come in per the rules.</a:t>
            </a:r>
          </a:p>
          <a:p>
            <a:pPr marL="800100" lvl="1">
              <a:spcBef>
                <a:spcPts val="0"/>
              </a:spcBef>
              <a:buFont typeface="Arial" panose="020B0604020202020204" pitchFamily="34" charset="0"/>
              <a:buChar char="•"/>
            </a:pPr>
            <a:r>
              <a:rPr lang="en-US" sz="1800" dirty="0">
                <a:solidFill>
                  <a:schemeClr val="tx1"/>
                </a:solidFill>
              </a:rPr>
              <a:t>04Mar ready to upload to FCC</a:t>
            </a:r>
          </a:p>
          <a:p>
            <a:pPr marL="400050">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1120700"/>
          </a:xfrm>
        </p:spPr>
        <p:txBody>
          <a:bodyPr/>
          <a:lstStyle/>
          <a:p>
            <a:r>
              <a:rPr lang="en-US" altLang="en-US" sz="2400" dirty="0"/>
              <a:t>FCC NPRM </a:t>
            </a:r>
            <a:br>
              <a:rPr lang="en-US" altLang="en-US" sz="2400" dirty="0"/>
            </a:br>
            <a:r>
              <a:rPr lang="en-US" altLang="en-US" sz="2400" dirty="0"/>
              <a:t>R</a:t>
            </a:r>
            <a:r>
              <a:rPr lang="en-US" sz="2400" dirty="0"/>
              <a:t>evisiting-use-of-the-5850-5925-MHz-band</a:t>
            </a:r>
          </a:p>
        </p:txBody>
      </p:sp>
      <p:sp>
        <p:nvSpPr>
          <p:cNvPr id="3" name="Content Placeholder 2"/>
          <p:cNvSpPr>
            <a:spLocks noGrp="1"/>
          </p:cNvSpPr>
          <p:nvPr>
            <p:ph idx="1"/>
          </p:nvPr>
        </p:nvSpPr>
        <p:spPr>
          <a:xfrm>
            <a:off x="674298" y="1751043"/>
            <a:ext cx="8279622" cy="4722812"/>
          </a:xfrm>
        </p:spPr>
        <p:txBody>
          <a:bodyPr/>
          <a:lstStyle/>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Move to approve the comments in </a:t>
            </a:r>
            <a:r>
              <a:rPr lang="en-US" sz="1800" b="0" dirty="0">
                <a:solidFill>
                  <a:schemeClr val="tx1"/>
                </a:solidFill>
                <a:hlinkClick r:id="rId3"/>
              </a:rPr>
              <a:t>https://mentor.ieee.org/802.18/dcn/20/18-20-0020-11-0000-comments-on-fcc19-138-nprm-revisiting-use-of-the-5-850-5-925-ghz-band.docx</a:t>
            </a:r>
            <a:r>
              <a:rPr lang="en-US" sz="1800" b="0" dirty="0">
                <a:solidFill>
                  <a:schemeClr val="tx1"/>
                </a:solidFill>
              </a:rPr>
              <a:t> ; response to FCC NPRM (ET 19-138) on </a:t>
            </a:r>
            <a:r>
              <a:rPr lang="en-US" sz="1800" b="0" dirty="0"/>
              <a:t>revisiting use of the 5850-5925 MHz-band</a:t>
            </a:r>
            <a:r>
              <a:rPr lang="en-GB" sz="1800" b="0" dirty="0"/>
              <a:t>. </a:t>
            </a:r>
            <a:r>
              <a:rPr lang="en-GB" sz="1800" b="0" dirty="0">
                <a:solidFill>
                  <a:schemeClr val="tx1"/>
                </a:solidFill>
              </a:rPr>
              <a:t>For review and approval by the LMSC (EC) for uploading to the FCC on or before 08 March 2020. The Chair of 802.18 is authorized to make editorial changes, as necessary.</a:t>
            </a:r>
            <a:endParaRPr lang="en-US" sz="1800" b="0" dirty="0">
              <a:solidFill>
                <a:schemeClr val="tx1"/>
              </a:solidFill>
            </a:endParaRPr>
          </a:p>
          <a:p>
            <a:pPr lvl="1">
              <a:buFont typeface="Arial" panose="020B0604020202020204" pitchFamily="34" charset="0"/>
              <a:buChar char="•"/>
            </a:pPr>
            <a:endParaRPr lang="en-US" sz="1600" dirty="0"/>
          </a:p>
          <a:p>
            <a:r>
              <a:rPr lang="en-US" altLang="en-US" sz="1600" dirty="0"/>
              <a:t>		Moved by:  	 James L 	</a:t>
            </a:r>
          </a:p>
          <a:p>
            <a:pPr lvl="1"/>
            <a:r>
              <a:rPr lang="en-US" altLang="en-US" sz="1600" b="1" dirty="0"/>
              <a:t>Seconded by:  	 Tim J </a:t>
            </a:r>
          </a:p>
          <a:p>
            <a:pPr lvl="1"/>
            <a:r>
              <a:rPr lang="en-US" altLang="en-US" sz="1600" b="1" dirty="0"/>
              <a:t>Discussion?	</a:t>
            </a:r>
            <a:r>
              <a:rPr lang="en-US" altLang="en-US" sz="1600" b="1" dirty="0">
                <a:solidFill>
                  <a:schemeClr val="tx1"/>
                </a:solidFill>
              </a:rPr>
              <a:t>none</a:t>
            </a:r>
          </a:p>
          <a:p>
            <a:pPr lvl="1"/>
            <a:r>
              <a:rPr lang="en-US" altLang="en-US" sz="1600" b="1" dirty="0">
                <a:solidFill>
                  <a:schemeClr val="tx1"/>
                </a:solidFill>
              </a:rPr>
              <a:t>Vote:  		_11_Y   /  _0_N   /  _1_A </a:t>
            </a:r>
          </a:p>
          <a:p>
            <a:pPr lvl="1"/>
            <a:r>
              <a:rPr lang="en-US" altLang="en-US" sz="1600" b="1" dirty="0">
                <a:solidFill>
                  <a:schemeClr val="tx1"/>
                </a:solidFill>
              </a:rPr>
              <a:t>David, jay, Hassan, </a:t>
            </a:r>
            <a:r>
              <a:rPr lang="en-US" altLang="en-US" sz="1600" b="1" dirty="0" err="1">
                <a:solidFill>
                  <a:schemeClr val="tx1"/>
                </a:solidFill>
              </a:rPr>
              <a:t>Ioannis</a:t>
            </a:r>
            <a:r>
              <a:rPr lang="en-US" altLang="en-US" sz="1600" b="1" dirty="0">
                <a:solidFill>
                  <a:schemeClr val="tx1"/>
                </a:solidFill>
              </a:rPr>
              <a:t>, James, John, Peter, Rolf, Ruben, Stuart, </a:t>
            </a:r>
            <a:r>
              <a:rPr lang="en-US" altLang="en-US" sz="1600" b="1" dirty="0" err="1">
                <a:solidFill>
                  <a:schemeClr val="tx1"/>
                </a:solidFill>
              </a:rPr>
              <a:t>TimJ</a:t>
            </a:r>
            <a:r>
              <a:rPr lang="en-US" altLang="en-US" sz="1600" b="1" dirty="0">
                <a:solidFill>
                  <a:schemeClr val="tx1"/>
                </a:solidFill>
              </a:rPr>
              <a:t> , </a:t>
            </a:r>
            <a:r>
              <a:rPr lang="en-US" altLang="en-US" sz="1600" b="1" dirty="0" err="1">
                <a:solidFill>
                  <a:schemeClr val="tx1"/>
                </a:solidFill>
              </a:rPr>
              <a:t>StephenS</a:t>
            </a:r>
            <a:r>
              <a:rPr lang="en-US" altLang="en-US" sz="1600" b="1" dirty="0">
                <a:solidFill>
                  <a:schemeClr val="tx1"/>
                </a:solidFill>
              </a:rPr>
              <a:t>, </a:t>
            </a:r>
          </a:p>
          <a:p>
            <a:pPr lvl="1"/>
            <a:r>
              <a:rPr lang="en-US" altLang="en-US" sz="1600" b="1" dirty="0">
                <a:solidFill>
                  <a:schemeClr val="tx1"/>
                </a:solidFill>
              </a:rPr>
              <a:t>Voters:   __12___</a:t>
            </a:r>
          </a:p>
          <a:p>
            <a:pPr lvl="1"/>
            <a:r>
              <a:rPr lang="en-US" altLang="en-US" sz="1600" b="1" dirty="0">
                <a:solidFill>
                  <a:schemeClr val="tx1"/>
                </a:solidFill>
              </a:rPr>
              <a:t>Motion </a:t>
            </a:r>
            <a:r>
              <a:rPr lang="en-US" altLang="en-US" sz="1600" b="1" dirty="0">
                <a:solidFill>
                  <a:schemeClr val="bg1">
                    <a:lumMod val="75000"/>
                  </a:schemeClr>
                </a:solidFill>
              </a:rPr>
              <a:t>- </a:t>
            </a:r>
            <a:r>
              <a:rPr lang="en-US" altLang="en-US" sz="1600" b="1" dirty="0">
                <a:solidFill>
                  <a:schemeClr val="tx1"/>
                </a:solidFill>
              </a:rPr>
              <a:t>Passes</a:t>
            </a:r>
          </a:p>
          <a:p>
            <a:pPr lvl="1"/>
            <a:r>
              <a:rPr lang="en-US" altLang="en-US" sz="1600" b="1" dirty="0">
                <a:solidFill>
                  <a:schemeClr val="tx1"/>
                </a:solidFill>
              </a:rPr>
              <a:t>_16_ on the call</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1732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09 Apr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06feb page 2</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600" b="0" dirty="0">
                <a:solidFill>
                  <a:schemeClr val="tx1"/>
                </a:solidFill>
              </a:rPr>
              <a:t>Need to compare the latest NPRM #</a:t>
            </a:r>
            <a:r>
              <a:rPr lang="en-US" sz="1600" b="0" dirty="0" err="1">
                <a:solidFill>
                  <a:schemeClr val="tx1"/>
                </a:solidFill>
              </a:rPr>
              <a:t>ing</a:t>
            </a:r>
            <a:r>
              <a:rPr lang="en-US" sz="1600" b="0" dirty="0">
                <a:solidFill>
                  <a:schemeClr val="tx1"/>
                </a:solidFill>
              </a:rPr>
              <a:t>  scheme to the earlier one,  looks like it has changed.</a:t>
            </a:r>
          </a:p>
          <a:p>
            <a:pPr marL="800100" lvl="1">
              <a:spcBef>
                <a:spcPts val="0"/>
              </a:spcBef>
              <a:buFont typeface="Arial" panose="020B0604020202020204" pitchFamily="34" charset="0"/>
              <a:buChar char="•"/>
            </a:pPr>
            <a:r>
              <a:rPr lang="en-US" sz="1600" dirty="0">
                <a:solidFill>
                  <a:schemeClr val="tx1"/>
                </a:solidFill>
              </a:rPr>
              <a:t>The actual federal register (*.docx) version has been uploaded to  mentor (r01): </a:t>
            </a:r>
          </a:p>
          <a:p>
            <a:pPr marL="800100" lvl="1">
              <a:spcBef>
                <a:spcPts val="0"/>
              </a:spcBef>
              <a:buFont typeface="Arial" panose="020B0604020202020204" pitchFamily="34" charset="0"/>
              <a:buChar char="•"/>
            </a:pPr>
            <a:r>
              <a:rPr lang="en-US" sz="1600" dirty="0">
                <a:solidFill>
                  <a:schemeClr val="tx1"/>
                </a:solidFill>
                <a:hlinkClick r:id="rId3"/>
              </a:rPr>
              <a:t>https://mentor.ieee.org/802.18/dcn/19/18-19-0163-01-0000-fcc19-138-nprm-revisiting-use-of-the-5-850-5-925-ghz-band.docx</a:t>
            </a:r>
            <a:r>
              <a:rPr lang="en-US" sz="1600" dirty="0">
                <a:solidFill>
                  <a:schemeClr val="tx1"/>
                </a:solidFill>
              </a:rPr>
              <a:t>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With the published NPRM, here is the plan for the transition to .18: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take last inputs, and add with markup still on,  to the .11bd draft comments.  </a:t>
            </a:r>
          </a:p>
          <a:p>
            <a:pPr marL="400050">
              <a:spcBef>
                <a:spcPts val="0"/>
              </a:spcBef>
              <a:buFont typeface="Arial" panose="020B0604020202020204" pitchFamily="34" charset="0"/>
              <a:buChar char="•"/>
            </a:pPr>
            <a:r>
              <a:rPr lang="en-US" sz="1600" b="0" dirty="0">
                <a:solidFill>
                  <a:schemeClr val="tx1"/>
                </a:solidFill>
              </a:rPr>
              <a:t>Also will compare to the Fed. Reg. published NPRM, e.g. #</a:t>
            </a:r>
            <a:r>
              <a:rPr lang="en-US" sz="1600" b="0" dirty="0" err="1">
                <a:solidFill>
                  <a:schemeClr val="tx1"/>
                </a:solidFill>
              </a:rPr>
              <a:t>ing</a:t>
            </a:r>
            <a:r>
              <a:rPr lang="en-US" sz="1600" b="0" dirty="0">
                <a:solidFill>
                  <a:schemeClr val="tx1"/>
                </a:solidFill>
              </a:rPr>
              <a:t>, and edit accordingly.</a:t>
            </a:r>
          </a:p>
          <a:p>
            <a:pPr marL="400050">
              <a:spcBef>
                <a:spcPts val="0"/>
              </a:spcBef>
              <a:buFont typeface="Arial" panose="020B0604020202020204" pitchFamily="34" charset="0"/>
              <a:buChar char="•"/>
            </a:pPr>
            <a:r>
              <a:rPr lang="en-US" sz="1600" b="0" dirty="0">
                <a:solidFill>
                  <a:schemeClr val="tx1"/>
                </a:solidFill>
              </a:rPr>
              <a:t>This should become r13 Friday 07Feb.   </a:t>
            </a:r>
          </a:p>
          <a:p>
            <a:pPr marL="800100" lvl="1">
              <a:spcBef>
                <a:spcPts val="0"/>
              </a:spcBef>
              <a:buFont typeface="Arial" panose="020B0604020202020204" pitchFamily="34" charset="0"/>
              <a:buChar char="•"/>
            </a:pPr>
            <a:r>
              <a:rPr lang="en-US" sz="1400" dirty="0">
                <a:solidFill>
                  <a:schemeClr val="tx1"/>
                </a:solidFill>
                <a:hlinkClick r:id="rId4"/>
              </a:rPr>
              <a:t>https://mentor.ieee.org/802.11/dcn/20/11-20-0104</a:t>
            </a:r>
            <a:endParaRPr lang="en-US" sz="140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then upload this version to the .18 mentor documents for a r00, doc number will be coming.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.18 chair volunteered to make a ‘clean’ copy  and do some formatting updating for a r01 and have up by early Monday 10Feb. </a:t>
            </a:r>
          </a:p>
          <a:p>
            <a:pPr marL="400050">
              <a:spcBef>
                <a:spcPts val="0"/>
              </a:spcBef>
              <a:buFont typeface="Arial" panose="020B0604020202020204" pitchFamily="34" charset="0"/>
              <a:buChar char="•"/>
            </a:pPr>
            <a:r>
              <a:rPr lang="en-US" sz="1600" b="0" dirty="0">
                <a:solidFill>
                  <a:schemeClr val="tx1"/>
                </a:solidFill>
              </a:rPr>
              <a:t>Tracking will be on then for all of .18 updates. </a:t>
            </a:r>
          </a:p>
          <a:p>
            <a:pPr marL="400050">
              <a:spcBef>
                <a:spcPts val="0"/>
              </a:spcBef>
              <a:buFont typeface="Arial" panose="020B0604020202020204" pitchFamily="34" charset="0"/>
              <a:buChar char="•"/>
            </a:pPr>
            <a:r>
              <a:rPr lang="en-US" sz="1600" b="0" dirty="0">
                <a:solidFill>
                  <a:schemeClr val="tx1"/>
                </a:solidFill>
              </a:rPr>
              <a:t>Judgement call will be made on comments to bring over, thought remember r00 has all the markups and comments from .11bd to refer to if needed. </a:t>
            </a:r>
            <a:endParaRPr lang="en-US" sz="1600" b="0" dirty="0"/>
          </a:p>
          <a:p>
            <a:pPr>
              <a:buFont typeface="Arial" panose="020B0604020202020204" pitchFamily="34" charset="0"/>
              <a:buChar char="•"/>
            </a:pPr>
            <a:r>
              <a:rPr lang="en-US" sz="1600" b="0" dirty="0">
                <a:solidFill>
                  <a:srgbClr val="00B0F0"/>
                </a:solidFill>
              </a:rPr>
              <a:t>From there we need drop in comment text and edits from all, so we can more easily review, edit and get agreement by everyone.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140773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–06feb page 1</a:t>
            </a:r>
            <a:endParaRPr lang="en-US" sz="2400" dirty="0">
              <a:highlight>
                <a:srgbClr val="C0C0C0"/>
              </a:highlight>
            </a:endParaRPr>
          </a:p>
        </p:txBody>
      </p:sp>
      <p:sp>
        <p:nvSpPr>
          <p:cNvPr id="3" name="Content Placeholder 2"/>
          <p:cNvSpPr>
            <a:spLocks noGrp="1"/>
          </p:cNvSpPr>
          <p:nvPr>
            <p:ph idx="1"/>
          </p:nvPr>
        </p:nvSpPr>
        <p:spPr>
          <a:xfrm>
            <a:off x="685800" y="1156868"/>
            <a:ext cx="8229600" cy="5318546"/>
          </a:xfrm>
        </p:spPr>
        <p:txBody>
          <a:bodyPr/>
          <a:lstStyle/>
          <a:p>
            <a:pPr>
              <a:buFont typeface="Arial" panose="020B0604020202020204" pitchFamily="34" charset="0"/>
              <a:buChar char="•"/>
            </a:pPr>
            <a:r>
              <a:rPr lang="en-US" sz="1800" b="0" dirty="0"/>
              <a:t>The NPRM was published today;  </a:t>
            </a:r>
          </a:p>
          <a:p>
            <a:pPr>
              <a:spcBef>
                <a:spcPts val="0"/>
              </a:spcBef>
              <a:buFont typeface="Arial" panose="020B0604020202020204" pitchFamily="34" charset="0"/>
              <a:buChar char="•"/>
            </a:pPr>
            <a:r>
              <a:rPr lang="en-US" sz="2000" dirty="0"/>
              <a:t>Proposed Rule; 	Use of the 5.850-5.925 GHz Band; 	</a:t>
            </a:r>
          </a:p>
          <a:p>
            <a:pPr>
              <a:spcBef>
                <a:spcPts val="0"/>
              </a:spcBef>
              <a:buFont typeface="Arial" panose="020B0604020202020204" pitchFamily="34" charset="0"/>
              <a:buChar char="•"/>
            </a:pPr>
            <a:r>
              <a:rPr lang="en-US" sz="2000" dirty="0"/>
              <a:t>FR Document: </a:t>
            </a:r>
            <a:r>
              <a:rPr lang="en-US" sz="2000" u="sng" dirty="0">
                <a:hlinkClick r:id="rId3"/>
              </a:rPr>
              <a:t>2020-02086</a:t>
            </a:r>
            <a:r>
              <a:rPr lang="en-US" sz="2000" dirty="0"/>
              <a:t> ; Citation: 85 FR 6841 </a:t>
            </a:r>
          </a:p>
          <a:p>
            <a:pPr>
              <a:spcBef>
                <a:spcPts val="0"/>
              </a:spcBef>
              <a:buFont typeface="Arial" panose="020B0604020202020204" pitchFamily="34" charset="0"/>
              <a:buChar char="•"/>
            </a:pPr>
            <a:r>
              <a:rPr lang="en-US" sz="2000" b="0" u="sng" dirty="0">
                <a:hlinkClick r:id="rId4"/>
              </a:rPr>
              <a:t>PDF</a:t>
            </a:r>
            <a:r>
              <a:rPr lang="en-US" sz="2000" dirty="0"/>
              <a:t> Pages 6841-6856 </a:t>
            </a:r>
            <a:r>
              <a:rPr lang="en-US" sz="2000" i="1" dirty="0"/>
              <a:t>(16 pages);	</a:t>
            </a:r>
            <a:r>
              <a:rPr lang="en-US" sz="2000" b="0" u="sng" dirty="0">
                <a:hlinkClick r:id="rId5"/>
              </a:rPr>
              <a:t>Permalink</a:t>
            </a:r>
            <a:r>
              <a:rPr lang="en-US" sz="2000" dirty="0"/>
              <a:t> </a:t>
            </a:r>
          </a:p>
          <a:p>
            <a:pPr>
              <a:spcBef>
                <a:spcPts val="0"/>
              </a:spcBef>
              <a:buFont typeface="Arial" panose="020B0604020202020204" pitchFamily="34" charset="0"/>
              <a:buChar char="•"/>
            </a:pPr>
            <a:r>
              <a:rPr lang="en-US" sz="1400" b="0" dirty="0"/>
              <a:t>Abstract: In this document, the Commission's proposal to amend its rules for the 5.850-5.925 GHz (5.9 GHz) band. The proposal would permit unlicensed devices to operate in the lower 45-megahertz portion of the band at 5.850-5.895 GHz under part 15 of the Commission's rules. It would also permit Intelligent Transportation System (ITS) operations in the upper 30-megahertz portion of the band at 5.895-5.925 GHz under parts 90 and 95 of the Commission's rules. ITS operations would consist of Cellular... </a:t>
            </a:r>
          </a:p>
          <a:p>
            <a:pPr>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273584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30jan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1800" b="0" dirty="0">
                <a:solidFill>
                  <a:schemeClr val="tx1"/>
                </a:solidFill>
              </a:rPr>
              <a:t>Will review latest updates to the working draft comments (from 802.11bd) </a:t>
            </a:r>
          </a:p>
          <a:p>
            <a:pPr marL="400050">
              <a:spcBef>
                <a:spcPts val="0"/>
              </a:spcBef>
              <a:buFont typeface="Arial" panose="020B0604020202020204" pitchFamily="34" charset="0"/>
              <a:buChar char="•"/>
            </a:pPr>
            <a:r>
              <a:rPr lang="en-US" sz="1800" b="0" dirty="0">
                <a:solidFill>
                  <a:schemeClr val="tx1"/>
                </a:solidFill>
                <a:hlinkClick r:id="rId3"/>
              </a:rPr>
              <a:t>https://mentor.ieee.org/802.11/dcn/20/11-20-0104</a:t>
            </a:r>
            <a:r>
              <a:rPr lang="en-US" sz="1800" b="0" dirty="0">
                <a:solidFill>
                  <a:schemeClr val="tx1"/>
                </a:solidFill>
              </a:rPr>
              <a:t>     Latest revision was r10, though r11 come out during the meeting. </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At the end of the call we quickly looked at marked up section 1.2 on interoperability and coexistence. </a:t>
            </a:r>
          </a:p>
          <a:p>
            <a:pPr lvl="1">
              <a:buFont typeface="Arial" panose="020B0604020202020204" pitchFamily="34" charset="0"/>
              <a:buChar char="•"/>
            </a:pPr>
            <a:r>
              <a:rPr lang="en-US" sz="1800" b="0" dirty="0"/>
              <a:t>There were several inputs that it needs to be worked on, not all were in agreement. </a:t>
            </a:r>
          </a:p>
          <a:p>
            <a:pPr lvl="1">
              <a:buFont typeface="Arial" panose="020B0604020202020204" pitchFamily="34" charset="0"/>
              <a:buChar char="•"/>
            </a:pPr>
            <a:r>
              <a:rPr lang="en-US" sz="1800" dirty="0"/>
              <a:t>Chair asked for folks with input to send in some contributions so this can be worked. </a:t>
            </a:r>
            <a:endParaRPr lang="en-US" sz="1800" b="0" dirty="0"/>
          </a:p>
          <a:p>
            <a:pPr>
              <a:buFont typeface="Arial" panose="020B0604020202020204" pitchFamily="34" charset="0"/>
              <a:buChar char="•"/>
            </a:pPr>
            <a:r>
              <a:rPr lang="en-US" sz="1800" b="0" dirty="0"/>
              <a:t> </a:t>
            </a:r>
          </a:p>
          <a:p>
            <a:pPr>
              <a:buFont typeface="Arial" panose="020B0604020202020204" pitchFamily="34" charset="0"/>
              <a:buChar char="•"/>
            </a:pPr>
            <a:endParaRPr lang="en-US" sz="1800" b="0" dirty="0"/>
          </a:p>
          <a:p>
            <a:pPr marL="0" indent="0"/>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519571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plans for comments</a:t>
            </a:r>
            <a:r>
              <a:rPr lang="en-US" sz="1200" dirty="0"/>
              <a:t>- </a:t>
            </a:r>
            <a:r>
              <a:rPr lang="en-US" sz="1200" dirty="0">
                <a:solidFill>
                  <a:schemeClr val="tx1"/>
                </a:solidFill>
                <a:highlight>
                  <a:srgbClr val="C0C0C0"/>
                </a:highlight>
              </a:rPr>
              <a:t>history 30jan</a:t>
            </a:r>
            <a:endParaRPr lang="en-US" sz="2400" dirty="0">
              <a:solidFill>
                <a:schemeClr val="tx1"/>
              </a:solidFill>
              <a:highlight>
                <a:srgbClr val="C0C0C0"/>
              </a:highlight>
            </a:endParaRPr>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t>Several have asked what is plan moving forward, for the comments; current plan:  </a:t>
            </a:r>
          </a:p>
          <a:p>
            <a:pPr lvl="1">
              <a:buFont typeface="Arial" panose="020B0604020202020204" pitchFamily="34" charset="0"/>
              <a:buChar char="•"/>
            </a:pPr>
            <a:r>
              <a:rPr lang="en-US" sz="1600" b="0" dirty="0"/>
              <a:t>At this time, will keep working draft as a .11bd document.</a:t>
            </a:r>
          </a:p>
          <a:p>
            <a:pPr lvl="1">
              <a:buFont typeface="Arial" panose="020B0604020202020204" pitchFamily="34" charset="0"/>
              <a:buChar char="•"/>
            </a:pPr>
            <a:r>
              <a:rPr lang="en-US" sz="1600" b="1" dirty="0"/>
              <a:t>Request continues to be needing input from everyone, regardless of  your  WG, interest, technology, etc.  </a:t>
            </a:r>
          </a:p>
          <a:p>
            <a:pPr lvl="2">
              <a:buFont typeface="Arial" panose="020B0604020202020204" pitchFamily="34" charset="0"/>
              <a:buChar char="•"/>
            </a:pPr>
            <a:r>
              <a:rPr lang="en-US" sz="1600" b="1" dirty="0"/>
              <a:t>(remember, comments will be from IEEE 802/IEEE 802.11 as a whole).  </a:t>
            </a:r>
          </a:p>
          <a:p>
            <a:pPr lvl="1">
              <a:buFont typeface="Arial" panose="020B0604020202020204" pitchFamily="34" charset="0"/>
              <a:buChar char="•"/>
            </a:pPr>
            <a:r>
              <a:rPr lang="en-US" sz="1600" b="0" dirty="0"/>
              <a:t>Updates will </a:t>
            </a:r>
            <a:r>
              <a:rPr lang="en-US" sz="1600" dirty="0"/>
              <a:t>now be</a:t>
            </a:r>
            <a:r>
              <a:rPr lang="en-US" sz="1600" b="0" dirty="0"/>
              <a:t> </a:t>
            </a:r>
            <a:r>
              <a:rPr lang="en-US" sz="1600" b="0" dirty="0" err="1"/>
              <a:t>cc:’d</a:t>
            </a:r>
            <a:r>
              <a:rPr lang="en-US" sz="1600" b="0" dirty="0"/>
              <a:t> to the .18 reflector / </a:t>
            </a:r>
            <a:r>
              <a:rPr lang="en-US" sz="1600" b="0" dirty="0" err="1"/>
              <a:t>listserver</a:t>
            </a:r>
            <a:endParaRPr lang="en-US" sz="1600" b="0" dirty="0"/>
          </a:p>
          <a:p>
            <a:pPr lvl="1">
              <a:buFont typeface="Arial" panose="020B0604020202020204" pitchFamily="34" charset="0"/>
              <a:buChar char="•"/>
            </a:pPr>
            <a:r>
              <a:rPr lang="en-US" sz="1600" b="0" dirty="0"/>
              <a:t>Will continue to review/provide feedback on .18 calls.  And .11bd is having calls also. </a:t>
            </a:r>
          </a:p>
          <a:p>
            <a:pPr lvl="2">
              <a:buFont typeface="Arial" panose="020B0604020202020204" pitchFamily="34" charset="0"/>
              <a:buChar char="•"/>
            </a:pPr>
            <a:r>
              <a:rPr lang="en-US" sz="1400" dirty="0"/>
              <a:t>Note: </a:t>
            </a:r>
            <a:r>
              <a:rPr lang="en-US" sz="1400" b="0" dirty="0"/>
              <a:t>.18 can do 5-day notice ad </a:t>
            </a:r>
            <a:r>
              <a:rPr lang="en-US" sz="1400" b="0" dirty="0" err="1"/>
              <a:t>hocs</a:t>
            </a:r>
            <a:r>
              <a:rPr lang="en-US" sz="1400" dirty="0"/>
              <a:t> if needed.</a:t>
            </a:r>
            <a:r>
              <a:rPr lang="en-US" sz="1400" b="0" dirty="0"/>
              <a:t> </a:t>
            </a:r>
            <a:endParaRPr lang="en-US" sz="1000" b="0" dirty="0"/>
          </a:p>
          <a:p>
            <a:pPr lvl="1">
              <a:buFont typeface="Arial" panose="020B0604020202020204" pitchFamily="34" charset="0"/>
              <a:buChar char="•"/>
            </a:pPr>
            <a:r>
              <a:rPr lang="en-US" sz="1600" b="1" dirty="0"/>
              <a:t>Trigger has been to move comments to .18, when NPRM is published in the Federal Register, or conditions/status indicates it makes sense to move to .18. </a:t>
            </a:r>
            <a:r>
              <a:rPr lang="en-US" sz="1400" b="1" dirty="0"/>
              <a:t>(somewhat dynamic.)</a:t>
            </a:r>
            <a:r>
              <a:rPr lang="en-US" sz="1600" b="1" dirty="0"/>
              <a:t> </a:t>
            </a:r>
          </a:p>
          <a:p>
            <a:pPr lvl="2">
              <a:buFont typeface="Arial" panose="020B0604020202020204" pitchFamily="34" charset="0"/>
              <a:buChar char="•"/>
            </a:pPr>
            <a:r>
              <a:rPr lang="en-US" sz="1600" b="0" dirty="0">
                <a:solidFill>
                  <a:srgbClr val="993300"/>
                </a:solidFill>
              </a:rPr>
              <a:t>We need to be very careful, with 30-days once published, we will only have about  2 weeks to fully finalize. </a:t>
            </a:r>
          </a:p>
          <a:p>
            <a:pPr lvl="2">
              <a:buFont typeface="Arial" panose="020B0604020202020204" pitchFamily="34" charset="0"/>
              <a:buChar char="•"/>
            </a:pPr>
            <a:r>
              <a:rPr lang="en-US" sz="1600" b="0" dirty="0"/>
              <a:t>Then comments will finalize out of .18 and send to LMSC/EC ballot, and then to FCC.</a:t>
            </a:r>
          </a:p>
          <a:p>
            <a:pPr lvl="1">
              <a:buFont typeface="Arial" panose="020B0604020202020204" pitchFamily="34" charset="0"/>
              <a:buChar char="•"/>
            </a:pPr>
            <a:r>
              <a:rPr lang="en-US" sz="1600" b="0" dirty="0"/>
              <a:t>Some rumors are the publication maybe delayed, though </a:t>
            </a:r>
            <a:r>
              <a:rPr lang="en-US" sz="1600" dirty="0"/>
              <a:t>not sure how accurate that is.</a:t>
            </a:r>
            <a:endParaRPr lang="en-US" sz="1600" b="0" dirty="0"/>
          </a:p>
          <a:p>
            <a:pPr lvl="1">
              <a:buFont typeface="Arial" panose="020B0604020202020204" pitchFamily="34" charset="0"/>
              <a:buChar char="•"/>
            </a:pPr>
            <a:r>
              <a:rPr lang="en-US" sz="1600" dirty="0"/>
              <a:t>As anything we may reset this plan if circumstances warrant, e.g. if we get into the March f2f and how to handle it then.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33</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834783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r>
              <a:rPr lang="en-US" sz="1800" b="0" dirty="0">
                <a:solidFill>
                  <a:schemeClr val="tx1"/>
                </a:solidFill>
              </a:rPr>
              <a:t>Latest revision is Rev09 </a:t>
            </a:r>
          </a:p>
          <a:p>
            <a:pPr>
              <a:buFont typeface="Arial" panose="020B0604020202020204" pitchFamily="34" charset="0"/>
              <a:buChar char="•"/>
            </a:pPr>
            <a:r>
              <a:rPr lang="en-US" sz="1800" b="0" dirty="0">
                <a:solidFill>
                  <a:schemeClr val="tx1"/>
                </a:solidFill>
              </a:rPr>
              <a:t>Reviewed section 3.1 that talks to the full 75 </a:t>
            </a:r>
            <a:r>
              <a:rPr lang="en-US" sz="1800" b="0" dirty="0" err="1">
                <a:solidFill>
                  <a:schemeClr val="tx1"/>
                </a:solidFill>
              </a:rPr>
              <a:t>MHz.</a:t>
            </a:r>
            <a:endParaRPr lang="en-US" sz="1800" b="0" dirty="0">
              <a:solidFill>
                <a:schemeClr val="tx1"/>
              </a:solidFill>
            </a:endParaRPr>
          </a:p>
          <a:p>
            <a:pPr lvl="1">
              <a:buFont typeface="Arial" panose="020B0604020202020204" pitchFamily="34" charset="0"/>
              <a:buChar char="•"/>
            </a:pPr>
            <a:r>
              <a:rPr lang="en-US" sz="1800" b="0" dirty="0">
                <a:solidFill>
                  <a:schemeClr val="tx1"/>
                </a:solidFill>
              </a:rPr>
              <a:t>Much discussion on how to approach the full 75 </a:t>
            </a:r>
            <a:r>
              <a:rPr lang="en-US" sz="1800" b="0" dirty="0" err="1">
                <a:solidFill>
                  <a:schemeClr val="tx1"/>
                </a:solidFill>
              </a:rPr>
              <a:t>MHz.</a:t>
            </a:r>
            <a:r>
              <a:rPr lang="en-US" sz="1800" b="0" dirty="0">
                <a:solidFill>
                  <a:schemeClr val="tx1"/>
                </a:solidFill>
              </a:rPr>
              <a:t> </a:t>
            </a:r>
          </a:p>
          <a:p>
            <a:pPr lvl="1">
              <a:buFont typeface="Arial" panose="020B0604020202020204" pitchFamily="34" charset="0"/>
              <a:buChar char="•"/>
            </a:pPr>
            <a:r>
              <a:rPr lang="en-US" sz="1800" dirty="0">
                <a:solidFill>
                  <a:schemeClr val="tx1"/>
                </a:solidFill>
              </a:rPr>
              <a:t>Last week at the wireless interim, it was decided to be s</a:t>
            </a:r>
            <a:r>
              <a:rPr lang="en-US" sz="1800" b="0" dirty="0">
                <a:solidFill>
                  <a:schemeClr val="tx1"/>
                </a:solidFill>
              </a:rPr>
              <a:t>ilent </a:t>
            </a:r>
            <a:r>
              <a:rPr lang="en-US" sz="1800" dirty="0">
                <a:solidFill>
                  <a:schemeClr val="tx1"/>
                </a:solidFill>
              </a:rPr>
              <a:t>on the partitioning of the 75 MHz and focus on areas that there is agreement on. </a:t>
            </a:r>
          </a:p>
          <a:p>
            <a:pPr lvl="1">
              <a:buFont typeface="Arial" panose="020B0604020202020204" pitchFamily="34" charset="0"/>
              <a:buChar char="•"/>
            </a:pPr>
            <a:r>
              <a:rPr lang="en-US" sz="1800" b="0" dirty="0">
                <a:solidFill>
                  <a:schemeClr val="tx1"/>
                </a:solidFill>
              </a:rPr>
              <a:t>It was noted any new technology has issues, and we could push IEEE 802 (as a whole) works here.   </a:t>
            </a:r>
          </a:p>
          <a:p>
            <a:pPr lvl="1">
              <a:buFont typeface="Arial" panose="020B0604020202020204" pitchFamily="34" charset="0"/>
              <a:buChar char="•"/>
            </a:pPr>
            <a:r>
              <a:rPr lang="en-US" sz="1800" dirty="0">
                <a:solidFill>
                  <a:schemeClr val="tx1"/>
                </a:solidFill>
              </a:rPr>
              <a:t>E.g. c</a:t>
            </a:r>
            <a:r>
              <a:rPr lang="en-US" sz="1800" b="0" dirty="0">
                <a:solidFill>
                  <a:schemeClr val="tx1"/>
                </a:solidFill>
              </a:rPr>
              <a:t>an we stress the forward compatibility with IEEE stds.  This is included in part of the 4 points discussed on terminology at the wireless </a:t>
            </a:r>
            <a:r>
              <a:rPr lang="en-US" sz="1800" dirty="0">
                <a:solidFill>
                  <a:schemeClr val="tx1"/>
                </a:solidFill>
              </a:rPr>
              <a:t>i</a:t>
            </a:r>
            <a:r>
              <a:rPr lang="en-US" sz="1800" b="0" dirty="0">
                <a:solidFill>
                  <a:schemeClr val="tx1"/>
                </a:solidFill>
              </a:rPr>
              <a:t>nterim. </a:t>
            </a:r>
          </a:p>
          <a:p>
            <a:pPr marL="800100" lvl="1">
              <a:buFont typeface="Arial" panose="020B0604020202020204" pitchFamily="34" charset="0"/>
              <a:buChar char="•"/>
            </a:pPr>
            <a:r>
              <a:rPr lang="en-US" sz="1800" dirty="0">
                <a:solidFill>
                  <a:schemeClr val="tx1"/>
                </a:solidFill>
              </a:rPr>
              <a:t>Comment was made FCC actions are delaying the overall deployment, but do we want to go here?  We should focus on other points first.  </a:t>
            </a:r>
            <a:endParaRPr lang="en-US" sz="1800" b="0" dirty="0"/>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34</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42250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 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News this morning from FCC Chairman Pai, a V2X deployment under an experimental license: </a:t>
            </a:r>
          </a:p>
          <a:p>
            <a:pPr marL="800100" lvl="1">
              <a:buFont typeface="Arial" panose="020B0604020202020204" pitchFamily="34" charset="0"/>
              <a:buChar char="•"/>
            </a:pPr>
            <a:r>
              <a:rPr lang="en-US" sz="1600" b="0" u="sng" dirty="0">
                <a:hlinkClick r:id="rId3"/>
              </a:rPr>
              <a:t>https://www.fcc.gov/document/chairman-pai-statement-announcement-new-c-v2x-deployment</a:t>
            </a:r>
            <a:endParaRPr lang="en-US" sz="1600" b="0" u="sng" dirty="0"/>
          </a:p>
          <a:p>
            <a:pPr marL="800100" lvl="1">
              <a:buFont typeface="Arial" panose="020B0604020202020204" pitchFamily="34" charset="0"/>
              <a:buChar char="•"/>
            </a:pPr>
            <a:r>
              <a:rPr lang="en-US" sz="1600" dirty="0"/>
              <a:t>“Today’s C-V2X deployment announcement was only made possible through an experimental license.  That’s because the current rules governing the 5.9 GHz band lock us into DSRC, a technology authorized by the FCC more than twenty years ago that has never been widely deployed. …”</a:t>
            </a:r>
            <a:endParaRPr lang="en-US" sz="1600" b="0" u="sng" dirty="0"/>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News at this meeting from US </a:t>
            </a:r>
            <a:r>
              <a:rPr lang="en-US" sz="1800" b="0" dirty="0"/>
              <a:t>House Committee on Transportation</a:t>
            </a:r>
            <a:r>
              <a:rPr lang="en-US" sz="1800" b="0" dirty="0">
                <a:solidFill>
                  <a:schemeClr val="tx1"/>
                </a:solidFill>
              </a:rPr>
              <a:t>:  </a:t>
            </a:r>
          </a:p>
          <a:p>
            <a:pPr marL="800100" lvl="1">
              <a:buFont typeface="Arial" panose="020B0604020202020204" pitchFamily="34" charset="0"/>
              <a:buChar char="•"/>
            </a:pPr>
            <a:r>
              <a:rPr lang="en-US" sz="1600" dirty="0">
                <a:solidFill>
                  <a:schemeClr val="tx1"/>
                </a:solidFill>
                <a:hlinkClick r:id="rId4"/>
              </a:rPr>
              <a:t>https://transportation.house.gov/imo/media/doc/2020-01-22%20Full%20TI%20Letter%20to%20FCC.pdf</a:t>
            </a:r>
            <a:r>
              <a:rPr lang="en-US" sz="1600" dirty="0">
                <a:solidFill>
                  <a:schemeClr val="tx1"/>
                </a:solidFill>
              </a:rPr>
              <a:t> </a:t>
            </a:r>
          </a:p>
          <a:p>
            <a:pPr lvl="1">
              <a:buFont typeface="Arial" panose="020B0604020202020204" pitchFamily="34" charset="0"/>
              <a:buChar char="•"/>
            </a:pPr>
            <a:r>
              <a:rPr lang="en-US" sz="1600" b="0" dirty="0"/>
              <a:t>"DOT has significant concerns with the Commission's proposal, which represents a major shift in the FCC's regulation of the 5.9 GHz Band and jeopardizes the significant transportation safety benefits that the allocation of this Band was meant to foster.“ and the </a:t>
            </a:r>
            <a:r>
              <a:rPr lang="en-US" sz="1600" b="0"/>
              <a:t>Committee concurs. </a:t>
            </a:r>
            <a:endParaRPr lang="en-US" sz="1600" dirty="0">
              <a:solidFill>
                <a:schemeClr val="tx1"/>
              </a:solidFill>
            </a:endParaRPr>
          </a:p>
          <a:p>
            <a:pPr lvl="1">
              <a:buFont typeface="Arial" panose="020B0604020202020204" pitchFamily="34" charset="0"/>
              <a:buChar char="•"/>
            </a:pPr>
            <a:r>
              <a:rPr lang="en-US" sz="1600" b="0" dirty="0"/>
              <a:t>Additionally, the Committee understands that the FCC has been sitting on approximately 500 applications for DSRC Roadside Unit licenses.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35</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326328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Focus on what we can agree on,  pass on what we don’t have agreement on, </a:t>
            </a: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The areas to focus on: </a:t>
            </a:r>
          </a:p>
          <a:p>
            <a:pPr marL="800100" lvl="1">
              <a:buFont typeface="Arial" panose="020B0604020202020204" pitchFamily="34" charset="0"/>
              <a:buChar char="•"/>
            </a:pPr>
            <a:r>
              <a:rPr lang="en-US" sz="1800" b="0" dirty="0">
                <a:solidFill>
                  <a:schemeClr val="tx1"/>
                </a:solidFill>
              </a:rPr>
              <a:t>OOBE</a:t>
            </a:r>
          </a:p>
          <a:p>
            <a:pPr marL="800100" lvl="1">
              <a:buFont typeface="Arial" panose="020B0604020202020204" pitchFamily="34" charset="0"/>
              <a:buChar char="•"/>
            </a:pPr>
            <a:r>
              <a:rPr lang="en-US" sz="1800" b="0" dirty="0">
                <a:solidFill>
                  <a:schemeClr val="tx1"/>
                </a:solidFill>
              </a:rPr>
              <a:t>30MHz for ITS (includes safety, advocate DSRC…) </a:t>
            </a:r>
          </a:p>
          <a:p>
            <a:pPr marL="800100" lvl="1">
              <a:buFont typeface="Arial" panose="020B0604020202020204" pitchFamily="34" charset="0"/>
              <a:buChar char="•"/>
            </a:pPr>
            <a:r>
              <a:rPr lang="en-US" sz="1800" b="0" dirty="0">
                <a:solidFill>
                  <a:schemeClr val="tx1"/>
                </a:solidFill>
              </a:rPr>
              <a:t>Standards terminology, important to bring up and clarify.</a:t>
            </a:r>
          </a:p>
          <a:p>
            <a:pPr marL="800100" lvl="1">
              <a:buFont typeface="Arial" panose="020B0604020202020204" pitchFamily="34" charset="0"/>
              <a:buChar char="•"/>
            </a:pPr>
            <a:r>
              <a:rPr lang="en-US" sz="1800" b="0" dirty="0">
                <a:solidFill>
                  <a:schemeClr val="tx1"/>
                </a:solidFill>
              </a:rPr>
              <a:t>802.11-2016 is an open standard and meets government  rules</a:t>
            </a:r>
            <a:r>
              <a:rPr lang="en-US" sz="1800" dirty="0">
                <a:solidFill>
                  <a:schemeClr val="tx1"/>
                </a:solidFill>
              </a:rPr>
              <a:t> that </a:t>
            </a:r>
            <a:r>
              <a:rPr lang="en-US" sz="1800" b="0" dirty="0">
                <a:solidFill>
                  <a:schemeClr val="tx1"/>
                </a:solidFill>
              </a:rPr>
              <a:t>must be  a published stds.    (can request FCC later to update to latest published stds.)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36</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59032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Starting to look at 4 focus areas: </a:t>
            </a:r>
          </a:p>
          <a:p>
            <a:pPr marL="400050">
              <a:buFont typeface="Arial" panose="020B0604020202020204" pitchFamily="34" charset="0"/>
              <a:buChar char="•"/>
            </a:pPr>
            <a:r>
              <a:rPr lang="en-US" sz="1600" dirty="0">
                <a:solidFill>
                  <a:schemeClr val="tx1"/>
                </a:solidFill>
              </a:rPr>
              <a:t>OOBE</a:t>
            </a:r>
          </a:p>
          <a:p>
            <a:pPr marL="800100" lvl="1">
              <a:spcBef>
                <a:spcPts val="600"/>
              </a:spcBef>
              <a:buFont typeface="Arial" panose="020B0604020202020204" pitchFamily="34" charset="0"/>
              <a:buChar char="•"/>
            </a:pPr>
            <a:r>
              <a:rPr lang="en-US" sz="1400" dirty="0">
                <a:solidFill>
                  <a:schemeClr val="tx1"/>
                </a:solidFill>
              </a:rPr>
              <a:t>Text is being worked on, 1-2 weeks out.</a:t>
            </a:r>
          </a:p>
          <a:p>
            <a:pPr marL="800100" lvl="1">
              <a:spcBef>
                <a:spcPts val="600"/>
              </a:spcBef>
              <a:buFont typeface="Arial" panose="020B0604020202020204" pitchFamily="34" charset="0"/>
              <a:buChar char="•"/>
            </a:pPr>
            <a:r>
              <a:rPr lang="en-US" sz="1400" dirty="0">
                <a:solidFill>
                  <a:schemeClr val="tx1"/>
                </a:solidFill>
              </a:rPr>
              <a:t>Can we challenge the -27dB/MHz?   No question in NPRM is asking about that, however.</a:t>
            </a:r>
          </a:p>
          <a:p>
            <a:pPr marL="800100" lvl="1">
              <a:spcBef>
                <a:spcPts val="600"/>
              </a:spcBef>
              <a:buFont typeface="Arial" panose="020B0604020202020204" pitchFamily="34" charset="0"/>
              <a:buChar char="•"/>
            </a:pPr>
            <a:r>
              <a:rPr lang="en-US" sz="1400" dirty="0">
                <a:solidFill>
                  <a:schemeClr val="tx1"/>
                </a:solidFill>
              </a:rPr>
              <a:t>Needs more analysis. (studies by NTIA before)(in-car WIFI systems will wipe out the 30MHz).</a:t>
            </a:r>
          </a:p>
          <a:p>
            <a:pPr marL="800100" lvl="1">
              <a:spcBef>
                <a:spcPts val="600"/>
              </a:spcBef>
              <a:buFont typeface="Arial" panose="020B0604020202020204" pitchFamily="34" charset="0"/>
              <a:buChar char="•"/>
            </a:pPr>
            <a:r>
              <a:rPr lang="en-US" sz="1400" dirty="0">
                <a:solidFill>
                  <a:schemeClr val="tx1"/>
                </a:solidFill>
              </a:rPr>
              <a:t>With that unlicensed  can not interfere with licensed ITS.  </a:t>
            </a:r>
          </a:p>
          <a:p>
            <a:pPr marL="800100" lvl="1">
              <a:spcBef>
                <a:spcPts val="600"/>
              </a:spcBef>
              <a:buFont typeface="Arial" panose="020B0604020202020204" pitchFamily="34" charset="0"/>
              <a:buChar char="•"/>
            </a:pPr>
            <a:r>
              <a:rPr lang="en-US" sz="1400" dirty="0">
                <a:solidFill>
                  <a:schemeClr val="tx1"/>
                </a:solidFill>
              </a:rPr>
              <a:t>Could work on answer to NPRM on the same slope line from U-NII3?</a:t>
            </a:r>
          </a:p>
          <a:p>
            <a:pPr marL="400050">
              <a:buFont typeface="Arial" panose="020B0604020202020204" pitchFamily="34" charset="0"/>
              <a:buChar char="•"/>
            </a:pPr>
            <a:r>
              <a:rPr lang="en-US" sz="1600" dirty="0">
                <a:solidFill>
                  <a:schemeClr val="tx1"/>
                </a:solidFill>
              </a:rPr>
              <a:t>30MHz for ITS (includes safety, advocate DSRC…) </a:t>
            </a:r>
          </a:p>
          <a:p>
            <a:pPr marL="800100" lvl="1">
              <a:spcBef>
                <a:spcPts val="600"/>
              </a:spcBef>
              <a:buFont typeface="Arial" panose="020B0604020202020204" pitchFamily="34" charset="0"/>
              <a:buChar char="•"/>
            </a:pPr>
            <a:r>
              <a:rPr lang="en-US" sz="1400" dirty="0">
                <a:solidFill>
                  <a:schemeClr val="tx1"/>
                </a:solidFill>
              </a:rPr>
              <a:t>Can the 45 MHz un-licensed be used for some ITS applications?   Yes.  </a:t>
            </a:r>
          </a:p>
          <a:p>
            <a:pPr marL="800100" lvl="1">
              <a:spcBef>
                <a:spcPts val="600"/>
              </a:spcBef>
              <a:buFont typeface="Arial" panose="020B0604020202020204" pitchFamily="34" charset="0"/>
              <a:buChar char="•"/>
            </a:pPr>
            <a:r>
              <a:rPr lang="en-US" sz="1400" dirty="0">
                <a:solidFill>
                  <a:schemeClr val="tx1"/>
                </a:solidFill>
              </a:rPr>
              <a:t>There is text in the BD doc, will adjust per discussion today </a:t>
            </a:r>
          </a:p>
          <a:p>
            <a:pPr marL="400050">
              <a:buFont typeface="Arial" panose="020B0604020202020204" pitchFamily="34" charset="0"/>
              <a:buChar char="•"/>
            </a:pPr>
            <a:r>
              <a:rPr lang="en-US" sz="1600" dirty="0">
                <a:solidFill>
                  <a:schemeClr val="tx1"/>
                </a:solidFill>
              </a:rPr>
              <a:t>Standards terminology</a:t>
            </a:r>
          </a:p>
          <a:p>
            <a:pPr marL="800100" lvl="1">
              <a:spcBef>
                <a:spcPts val="600"/>
              </a:spcBef>
              <a:buFont typeface="Arial" panose="020B0604020202020204" pitchFamily="34" charset="0"/>
              <a:buChar char="•"/>
            </a:pPr>
            <a:r>
              <a:rPr lang="en-US" sz="1400" dirty="0">
                <a:solidFill>
                  <a:schemeClr val="tx1"/>
                </a:solidFill>
              </a:rPr>
              <a:t>BD doc has this. </a:t>
            </a:r>
          </a:p>
          <a:p>
            <a:pPr marL="400050">
              <a:buFont typeface="Arial" panose="020B0604020202020204" pitchFamily="34" charset="0"/>
              <a:buChar char="•"/>
            </a:pPr>
            <a:r>
              <a:rPr lang="en-US" sz="1600" dirty="0">
                <a:solidFill>
                  <a:schemeClr val="tx1"/>
                </a:solidFill>
              </a:rPr>
              <a:t> 802.11-2016 is an open standard, and meets government  rules, must be  a published stds.    (could request FCC later to update to latest published stds.) </a:t>
            </a:r>
          </a:p>
          <a:p>
            <a:pPr marL="800100" lvl="1">
              <a:spcBef>
                <a:spcPts val="600"/>
              </a:spcBef>
              <a:buFont typeface="Arial" panose="020B0604020202020204" pitchFamily="34" charset="0"/>
              <a:buChar char="•"/>
            </a:pPr>
            <a:r>
              <a:rPr lang="en-US" sz="1400" dirty="0">
                <a:solidFill>
                  <a:schemeClr val="tx1"/>
                </a:solidFill>
              </a:rPr>
              <a:t>Actually maybe can reference 802.11-2020 depending on timing of when the R&amp;O does come out  </a:t>
            </a:r>
          </a:p>
          <a:p>
            <a:pPr marL="800100" lvl="1">
              <a:spcBef>
                <a:spcPts val="600"/>
              </a:spcBef>
              <a:buFont typeface="Arial" panose="020B0604020202020204" pitchFamily="34" charset="0"/>
              <a:buChar char="•"/>
            </a:pPr>
            <a:r>
              <a:rPr lang="en-US" sz="1400" dirty="0">
                <a:solidFill>
                  <a:schemeClr val="tx1"/>
                </a:solidFill>
              </a:rPr>
              <a:t>How can we bring up .11bd and .11ax technology that is coming, backward compatible? </a:t>
            </a:r>
          </a:p>
          <a:p>
            <a:pPr marL="800100" lvl="1">
              <a:spcBef>
                <a:spcPts val="600"/>
              </a:spcBef>
              <a:buFont typeface="Arial" panose="020B0604020202020204" pitchFamily="34" charset="0"/>
              <a:buChar char="•"/>
            </a:pPr>
            <a:r>
              <a:rPr lang="en-US" sz="1400" dirty="0">
                <a:solidFill>
                  <a:schemeClr val="tx1"/>
                </a:solidFill>
              </a:rPr>
              <a:t>Could do an ex </a:t>
            </a:r>
            <a:r>
              <a:rPr lang="en-US" sz="1400" dirty="0" err="1">
                <a:solidFill>
                  <a:schemeClr val="tx1"/>
                </a:solidFill>
              </a:rPr>
              <a:t>parte</a:t>
            </a:r>
            <a:r>
              <a:rPr lang="en-US" sz="1400" dirty="0">
                <a:solidFill>
                  <a:schemeClr val="tx1"/>
                </a:solidFill>
              </a:rPr>
              <a:t> later, though some feedback R&amp;O could likely come out before 2020 election, then timing won’t work well. </a:t>
            </a:r>
          </a:p>
          <a:p>
            <a:pPr marL="57150" indent="0"/>
            <a:endParaRPr lang="en-US" sz="18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37</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534354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Tuesday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t>Based on last night’s discussion at the IEEE 802.11 </a:t>
            </a:r>
            <a:r>
              <a:rPr lang="en-US" sz="1800" b="0" dirty="0" err="1"/>
              <a:t>TGbd</a:t>
            </a:r>
            <a:r>
              <a:rPr lang="en-US" sz="1800" b="0" dirty="0"/>
              <a:t> meeting (EVE1), working draft comments has been updated and uploaded: “Draft </a:t>
            </a:r>
            <a:r>
              <a:rPr lang="en-US" sz="1800" b="0" dirty="0" err="1"/>
              <a:t>TGbd</a:t>
            </a:r>
            <a:r>
              <a:rPr lang="en-US" sz="1800" b="0" dirty="0"/>
              <a:t> Comments on FCC NPRM Docket 19-138” </a:t>
            </a:r>
            <a:r>
              <a:rPr lang="en-US" sz="1800" b="0" u="sng" dirty="0">
                <a:hlinkClick r:id="rId3"/>
              </a:rPr>
              <a:t>https://mentor.ieee.org/802.11/dcn/20/11-20-0104-01-00bd-draft-tgbd-comments-on-fcc-nprm-docket-19-138.docx</a:t>
            </a:r>
            <a:r>
              <a:rPr lang="en-US" sz="1800" b="0" dirty="0"/>
              <a:t>, </a:t>
            </a:r>
          </a:p>
          <a:p>
            <a:pPr marL="400050">
              <a:buFont typeface="Arial" panose="020B0604020202020204" pitchFamily="34" charset="0"/>
              <a:buChar char="•"/>
            </a:pPr>
            <a:r>
              <a:rPr lang="en-US" sz="1800" b="0" dirty="0">
                <a:solidFill>
                  <a:schemeClr val="tx1"/>
                </a:solidFill>
              </a:rPr>
              <a:t>Reviewed rev02 that was just posted. </a:t>
            </a:r>
          </a:p>
          <a:p>
            <a:pPr marL="400050">
              <a:buFont typeface="Arial" panose="020B0604020202020204" pitchFamily="34" charset="0"/>
              <a:buChar char="•"/>
            </a:pPr>
            <a:r>
              <a:rPr lang="en-US" sz="1800" b="0" dirty="0">
                <a:solidFill>
                  <a:schemeClr val="tx1"/>
                </a:solidFill>
              </a:rPr>
              <a:t>The base line of the working draft is from previous and approved IEEE 802 comments filed on previous dockets. </a:t>
            </a:r>
          </a:p>
          <a:p>
            <a:pPr marL="400050">
              <a:buFont typeface="Arial" panose="020B0604020202020204" pitchFamily="34" charset="0"/>
              <a:buChar char="•"/>
            </a:pPr>
            <a:r>
              <a:rPr lang="en-US" sz="1800" b="0" dirty="0">
                <a:solidFill>
                  <a:schemeClr val="tx1"/>
                </a:solidFill>
              </a:rPr>
              <a:t>With that we reviewed the marked-up changes and added notes to be considered. </a:t>
            </a:r>
          </a:p>
          <a:p>
            <a:pPr marL="400050">
              <a:buFont typeface="Arial" panose="020B0604020202020204" pitchFamily="34" charset="0"/>
              <a:buChar char="•"/>
            </a:pPr>
            <a:r>
              <a:rPr lang="en-US" sz="1800" b="0" dirty="0">
                <a:solidFill>
                  <a:schemeClr val="tx1"/>
                </a:solidFill>
              </a:rPr>
              <a:t>One note to mention thinking want to represent IEEE 802 as a whole, is how to partition the 75MHz, considering Wi-Fi and DSRC both being 802.11 standards.</a:t>
            </a:r>
          </a:p>
          <a:p>
            <a:pPr marL="800100" lvl="1">
              <a:buFont typeface="Arial" panose="020B0604020202020204" pitchFamily="34" charset="0"/>
              <a:buChar char="•"/>
            </a:pPr>
            <a:r>
              <a:rPr lang="en-US" sz="1600" b="0" dirty="0">
                <a:solidFill>
                  <a:schemeClr val="tx1"/>
                </a:solidFill>
              </a:rPr>
              <a:t>The lean is similar to the 6 GHz challenges, to not say specifically, but here is what we have the standards will provide.  Stay tuned. </a:t>
            </a:r>
          </a:p>
          <a:p>
            <a:pPr marL="400050">
              <a:buFont typeface="Arial" panose="020B0604020202020204" pitchFamily="34" charset="0"/>
              <a:buChar char="•"/>
            </a:pPr>
            <a:r>
              <a:rPr lang="en-US" sz="1800" b="0" dirty="0">
                <a:solidFill>
                  <a:schemeClr val="tx1"/>
                </a:solidFill>
              </a:rPr>
              <a:t>See latest: </a:t>
            </a:r>
          </a:p>
          <a:p>
            <a:pPr marL="400050">
              <a:buFont typeface="Arial" panose="020B0604020202020204" pitchFamily="34" charset="0"/>
              <a:buChar char="•"/>
            </a:pPr>
            <a:r>
              <a:rPr lang="en-US" sz="1800" b="0" u="sng" dirty="0">
                <a:hlinkClick r:id="rId4"/>
              </a:rPr>
              <a:t>https://mentor.ieee.org/802.11/dcn/20/11-20-0104-03-00bd-draft-tgbd-comments-on-fcc-nprm-docket-19-138.docx</a:t>
            </a: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Next 802.11bd will work on this updated working draft with inputs and at the 802.18 meeting on Thursday will review any further updates.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38</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044044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OOBE/Interference statements in the NPRM</a:t>
            </a:r>
          </a:p>
          <a:p>
            <a:pPr marL="800100" lvl="1">
              <a:buFont typeface="Arial" panose="020B0604020202020204" pitchFamily="34" charset="0"/>
              <a:buChar char="•"/>
            </a:pPr>
            <a:r>
              <a:rPr lang="en-US" sz="1600" dirty="0">
                <a:solidFill>
                  <a:schemeClr val="tx1"/>
                </a:solidFill>
              </a:rPr>
              <a:t>Question is fitness for purpose of the top 30 </a:t>
            </a:r>
            <a:r>
              <a:rPr lang="en-US" sz="1600" dirty="0" err="1">
                <a:solidFill>
                  <a:schemeClr val="tx1"/>
                </a:solidFill>
              </a:rPr>
              <a:t>MHz.</a:t>
            </a:r>
            <a:r>
              <a:rPr lang="en-US" sz="1600" dirty="0">
                <a:solidFill>
                  <a:schemeClr val="tx1"/>
                </a:solidFill>
              </a:rPr>
              <a:t>  </a:t>
            </a:r>
          </a:p>
          <a:p>
            <a:pPr marL="1200150" lvl="2">
              <a:buFont typeface="Arial" panose="020B0604020202020204" pitchFamily="34" charset="0"/>
              <a:buChar char="•"/>
            </a:pPr>
            <a:r>
              <a:rPr lang="en-US" sz="1400" dirty="0">
                <a:solidFill>
                  <a:schemeClr val="tx1"/>
                </a:solidFill>
              </a:rPr>
              <a:t>This will be dependent on what is being deployed in the adjacent band.  This is a significant issue for the safety.   </a:t>
            </a:r>
          </a:p>
          <a:p>
            <a:pPr marL="1200150" lvl="2">
              <a:buFont typeface="Arial" panose="020B0604020202020204" pitchFamily="34" charset="0"/>
              <a:buChar char="•"/>
            </a:pPr>
            <a:r>
              <a:rPr lang="en-US" sz="1400" dirty="0">
                <a:solidFill>
                  <a:schemeClr val="tx1"/>
                </a:solidFill>
              </a:rPr>
              <a:t>A point here is for Safety some believe there needs  to be at least a 10MHz guard band to any un-controlled emissions. </a:t>
            </a:r>
          </a:p>
          <a:p>
            <a:pPr marL="1200150" lvl="2">
              <a:buFont typeface="Arial" panose="020B0604020202020204" pitchFamily="34" charset="0"/>
              <a:buChar char="•"/>
            </a:pPr>
            <a:r>
              <a:rPr lang="en-US" sz="1400" dirty="0">
                <a:solidFill>
                  <a:schemeClr val="tx1"/>
                </a:solidFill>
              </a:rPr>
              <a:t>Actually privacy also needs to be considered, as it was part of the original efforts. </a:t>
            </a:r>
          </a:p>
          <a:p>
            <a:pPr marL="400050">
              <a:buFont typeface="Arial" panose="020B0604020202020204" pitchFamily="34" charset="0"/>
              <a:buChar char="•"/>
            </a:pPr>
            <a:r>
              <a:rPr lang="en-US" sz="1800" dirty="0">
                <a:solidFill>
                  <a:schemeClr val="tx1"/>
                </a:solidFill>
              </a:rPr>
              <a:t>The current 11ax does not allow for the puncturing in this band. </a:t>
            </a:r>
          </a:p>
          <a:p>
            <a:pPr marL="800100" lvl="1">
              <a:buFont typeface="Arial" panose="020B0604020202020204" pitchFamily="34" charset="0"/>
              <a:buChar char="•"/>
            </a:pPr>
            <a:r>
              <a:rPr lang="en-US" sz="1600" dirty="0">
                <a:solidFill>
                  <a:schemeClr val="tx1"/>
                </a:solidFill>
              </a:rPr>
              <a:t>11ax is in ballot now though not completely done so could be updated, but this could be controversial. </a:t>
            </a:r>
          </a:p>
          <a:p>
            <a:pPr marL="800100" lvl="1">
              <a:buFont typeface="Arial" panose="020B0604020202020204" pitchFamily="34" charset="0"/>
              <a:buChar char="•"/>
            </a:pPr>
            <a:r>
              <a:rPr lang="en-US" sz="1600" dirty="0">
                <a:solidFill>
                  <a:schemeClr val="tx1"/>
                </a:solidFill>
              </a:rPr>
              <a:t>This is the most meaning point for us to comment on safety and communication. </a:t>
            </a:r>
          </a:p>
          <a:p>
            <a:pPr marL="400050">
              <a:buFont typeface="Arial" panose="020B0604020202020204" pitchFamily="34" charset="0"/>
              <a:buChar char="•"/>
            </a:pPr>
            <a:r>
              <a:rPr lang="en-US" sz="1800" b="0" dirty="0">
                <a:solidFill>
                  <a:schemeClr val="tx1"/>
                </a:solidFill>
              </a:rPr>
              <a:t>A comment was made could reference to 802.11p-2010 be updated to 802.11-2016.  Is there anyway to bring 11bd into the comments (rules….). Could point to annex D.</a:t>
            </a:r>
            <a:endParaRPr lang="en-US" sz="1800" b="0" dirty="0">
              <a:solidFill>
                <a:schemeClr val="tx1"/>
              </a:solidFill>
              <a:highlight>
                <a:srgbClr val="FFFF00"/>
              </a:highlight>
            </a:endParaRPr>
          </a:p>
          <a:p>
            <a:pPr marL="400050">
              <a:buFont typeface="Arial" panose="020B0604020202020204" pitchFamily="34" charset="0"/>
              <a:buChar char="•"/>
            </a:pPr>
            <a:r>
              <a:rPr lang="en-US" sz="1600" b="0" dirty="0">
                <a:solidFill>
                  <a:schemeClr val="tx1"/>
                </a:solidFill>
              </a:rPr>
              <a:t>The service channel from before was not in the NPRM, could it be in the un-licensed band now?  How will that be handled in general. </a:t>
            </a:r>
          </a:p>
          <a:p>
            <a:pPr marL="400050">
              <a:buFont typeface="Arial" panose="020B0604020202020204" pitchFamily="34" charset="0"/>
              <a:buChar char="•"/>
            </a:pPr>
            <a:r>
              <a:rPr lang="en-US" sz="1600" b="0" dirty="0"/>
              <a:t>E.g. Factory ships three years worth of certs, and at most need Cert updates every three months, how often does the cert revocation have to be updated. Could operate in 45 MHz RLANs as OCBs without any privileges. Fleet management, software updates could be in other part of the band.</a:t>
            </a:r>
            <a:r>
              <a:rPr lang="en-US" sz="1600" b="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39</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1481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Apr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89169" y="1142999"/>
            <a:ext cx="8150031" cy="5332413"/>
          </a:xfrm>
        </p:spPr>
        <p:txBody>
          <a:bodyPr/>
          <a:lstStyle/>
          <a:p>
            <a:pPr marL="400050">
              <a:buFont typeface="Arial" panose="020B0604020202020204" pitchFamily="34" charset="0"/>
              <a:buChar char="•"/>
            </a:pPr>
            <a:r>
              <a:rPr lang="en-US" sz="1800" dirty="0">
                <a:solidFill>
                  <a:schemeClr val="tx1"/>
                </a:solidFill>
              </a:rPr>
              <a:t>Where is 802.11bd on comments?  </a:t>
            </a:r>
          </a:p>
          <a:p>
            <a:pPr marL="800100" lvl="1">
              <a:buFont typeface="Arial" panose="020B0604020202020204" pitchFamily="34" charset="0"/>
              <a:buChar char="•"/>
            </a:pPr>
            <a:r>
              <a:rPr lang="en-US" sz="1600" dirty="0">
                <a:solidFill>
                  <a:schemeClr val="tx1"/>
                </a:solidFill>
              </a:rPr>
              <a:t>Request was put out for input and just one input to date.	</a:t>
            </a:r>
          </a:p>
          <a:p>
            <a:pPr marL="800100" lvl="1">
              <a:buFont typeface="Arial" panose="020B0604020202020204" pitchFamily="34" charset="0"/>
              <a:buChar char="•"/>
            </a:pPr>
            <a:r>
              <a:rPr lang="en-US" sz="1600" dirty="0">
                <a:solidFill>
                  <a:schemeClr val="tx1"/>
                </a:solidFill>
              </a:rPr>
              <a:t>They have 2 meetings before the 802.18 Tuesday morning meeting.  Will watch for output from them.</a:t>
            </a:r>
          </a:p>
          <a:p>
            <a:pPr marL="400050">
              <a:buFont typeface="Arial" panose="020B0604020202020204" pitchFamily="34" charset="0"/>
              <a:buChar char="•"/>
            </a:pPr>
            <a:r>
              <a:rPr lang="en-US" sz="1800" dirty="0">
                <a:solidFill>
                  <a:schemeClr val="tx1"/>
                </a:solidFill>
              </a:rPr>
              <a:t>Not seeing initial comments to red pen yet, what can be done to get that first draft text? </a:t>
            </a:r>
          </a:p>
          <a:p>
            <a:pPr marL="800100" lvl="1">
              <a:buFont typeface="Arial" panose="020B0604020202020204" pitchFamily="34" charset="0"/>
              <a:buChar char="•"/>
            </a:pPr>
            <a:r>
              <a:rPr lang="en-US" sz="1600" dirty="0"/>
              <a:t>A member notes the previous filing highlighted evolvable and maintain functionality. With this NPRM designating a 3GPP technology as a main technology do we want to reaffirm the value of those filings, the feedback was yes.  Then can add </a:t>
            </a:r>
            <a:r>
              <a:rPr lang="en-US" sz="1600" dirty="0">
                <a:solidFill>
                  <a:schemeClr val="tx1"/>
                </a:solidFill>
              </a:rPr>
              <a:t>OOBE concerns, safety channel, etc., updates since before. </a:t>
            </a:r>
          </a:p>
          <a:p>
            <a:pPr marL="800100" lvl="1">
              <a:buFont typeface="Arial" panose="020B0604020202020204" pitchFamily="34" charset="0"/>
              <a:buChar char="•"/>
            </a:pPr>
            <a:r>
              <a:rPr lang="en-US" sz="1400" dirty="0">
                <a:solidFill>
                  <a:schemeClr val="tx1"/>
                </a:solidFill>
                <a:hlinkClick r:id="rId3"/>
              </a:rPr>
              <a:t>https://mentor.ieee.org/802.18/dcn/19/18-19-0008-07-0000-usdot-v2x-communciations-rfc-ieee-802-comments.docx</a:t>
            </a:r>
            <a:endParaRPr lang="en-US" sz="1400" dirty="0">
              <a:solidFill>
                <a:schemeClr val="tx1"/>
              </a:solidFill>
              <a:hlinkClick r:id="rId4"/>
            </a:endParaRPr>
          </a:p>
          <a:p>
            <a:pPr marL="800100" lvl="1">
              <a:buFont typeface="Arial" panose="020B0604020202020204" pitchFamily="34" charset="0"/>
              <a:buChar char="•"/>
            </a:pPr>
            <a:r>
              <a:rPr lang="en-US" sz="1400" dirty="0">
                <a:solidFill>
                  <a:schemeClr val="tx1"/>
                </a:solidFill>
                <a:hlinkClick r:id="rId5"/>
              </a:rPr>
              <a:t>https://mentor.ieee.org/802.18/dcn/19/18-19-0064-05-0000-5gaa-ex-parte-05apr19-response-ieee-80 2-fcc-gn-18-357.docx</a:t>
            </a:r>
            <a:endParaRPr lang="en-US" sz="1400" dirty="0">
              <a:solidFill>
                <a:schemeClr val="tx1"/>
              </a:solidFill>
            </a:endParaRPr>
          </a:p>
          <a:p>
            <a:pPr marL="800100" lvl="1">
              <a:buFont typeface="Arial" panose="020B0604020202020204" pitchFamily="34" charset="0"/>
              <a:buChar char="•"/>
            </a:pPr>
            <a:r>
              <a:rPr lang="en-US" sz="1400" dirty="0">
                <a:solidFill>
                  <a:schemeClr val="tx1"/>
                </a:solidFill>
                <a:hlinkClick r:id="rId6"/>
              </a:rPr>
              <a:t>https://mentor.ieee.org/802.18/dcn/18/18-18-0159-07-0000-fcc-gn-18-357-5gaa-waiver-ieee-802-comments.docx</a:t>
            </a:r>
            <a:r>
              <a:rPr lang="en-US" sz="1400" dirty="0">
                <a:solidFill>
                  <a:schemeClr val="tx1"/>
                </a:solidFill>
              </a:rPr>
              <a:t> </a:t>
            </a:r>
          </a:p>
          <a:p>
            <a:pPr marL="800100" lvl="1">
              <a:buFont typeface="Arial" panose="020B0604020202020204" pitchFamily="34" charset="0"/>
              <a:buChar char="•"/>
            </a:pPr>
            <a:r>
              <a:rPr lang="en-US" sz="1400" dirty="0">
                <a:solidFill>
                  <a:schemeClr val="tx1"/>
                </a:solidFill>
              </a:rPr>
              <a:t>Note the 11bd vice-chair is going to be looking at some of these. </a:t>
            </a:r>
          </a:p>
          <a:p>
            <a:pPr marL="400050">
              <a:buFont typeface="Arial" panose="020B0604020202020204" pitchFamily="34" charset="0"/>
              <a:buChar char="•"/>
            </a:pPr>
            <a:r>
              <a:rPr lang="en-US" sz="1800" dirty="0">
                <a:solidFill>
                  <a:schemeClr val="tx1"/>
                </a:solidFill>
              </a:rPr>
              <a:t>Plans for next week in Irvine?  See AOB.</a:t>
            </a: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40</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15086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89169" y="963650"/>
            <a:ext cx="8368911" cy="5511764"/>
          </a:xfrm>
        </p:spPr>
        <p:txBody>
          <a:bodyPr/>
          <a:lstStyle/>
          <a:p>
            <a:pPr marL="400050">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solidFill>
                  <a:schemeClr val="tx1"/>
                </a:solidFill>
              </a:rPr>
              <a:t>Could we request all 30 MHz for DSRC, there are comments already asking for all 30MHz to C-V2X and no DSRC. </a:t>
            </a:r>
          </a:p>
          <a:p>
            <a:pPr marL="800100" lvl="1">
              <a:buFont typeface="Arial" panose="020B0604020202020204" pitchFamily="34" charset="0"/>
              <a:buChar char="•"/>
            </a:pPr>
            <a:r>
              <a:rPr lang="en-US" sz="1200" dirty="0">
                <a:solidFill>
                  <a:schemeClr val="tx1"/>
                </a:solidFill>
              </a:rPr>
              <a:t>We need to consider the political environment and where do we have a better chance to get spectrum?</a:t>
            </a:r>
          </a:p>
          <a:p>
            <a:pPr marL="800100" lvl="1">
              <a:buFont typeface="Arial" panose="020B0604020202020204" pitchFamily="34" charset="0"/>
              <a:buChar char="•"/>
            </a:pPr>
            <a:r>
              <a:rPr lang="en-US" sz="1200" dirty="0">
                <a:solidFill>
                  <a:schemeClr val="tx1"/>
                </a:solidFill>
              </a:rPr>
              <a:t>There was a previous requirement to be able to control all devices from one base, and the NPRM does not  do well with that.</a:t>
            </a:r>
          </a:p>
          <a:p>
            <a:pPr marL="400050">
              <a:buFont typeface="Arial" panose="020B0604020202020204" pitchFamily="34" charset="0"/>
              <a:buChar char="•"/>
            </a:pPr>
            <a:r>
              <a:rPr lang="en-US" sz="1600" dirty="0">
                <a:solidFill>
                  <a:schemeClr val="tx1"/>
                </a:solidFill>
              </a:rPr>
              <a:t>Back from earlier calls, what is better C-V2X or DSRC?</a:t>
            </a:r>
          </a:p>
          <a:p>
            <a:pPr marL="800100" lvl="1">
              <a:buFont typeface="Arial" panose="020B0604020202020204" pitchFamily="34" charset="0"/>
              <a:buChar char="•"/>
            </a:pPr>
            <a:r>
              <a:rPr lang="en-US" sz="1200" dirty="0">
                <a:solidFill>
                  <a:schemeClr val="tx1"/>
                </a:solidFill>
              </a:rPr>
              <a:t>Seems C-V2X has gained momentum with many and getting their ear.  How are they are doing that? </a:t>
            </a:r>
          </a:p>
          <a:p>
            <a:pPr marL="800100" lvl="1">
              <a:buFont typeface="Arial" panose="020B0604020202020204" pitchFamily="34" charset="0"/>
              <a:buChar char="•"/>
            </a:pPr>
            <a:r>
              <a:rPr lang="en-US" sz="1200" dirty="0">
                <a:solidFill>
                  <a:schemeClr val="tx1"/>
                </a:solidFill>
              </a:rPr>
              <a:t>Can we make a good technical argument to overcome this trend we are hearing about, C-V2X….</a:t>
            </a:r>
          </a:p>
          <a:p>
            <a:pPr marL="400050">
              <a:buFont typeface="Arial" panose="020B0604020202020204" pitchFamily="34" charset="0"/>
              <a:buChar char="•"/>
            </a:pPr>
            <a:r>
              <a:rPr lang="en-US" sz="1600" dirty="0">
                <a:solidFill>
                  <a:schemeClr val="tx1"/>
                </a:solidFill>
              </a:rPr>
              <a:t>We need to re-iterate what we have said in the past why DSRC works to meet the needs (as we question if C-V2X can).  </a:t>
            </a:r>
          </a:p>
          <a:p>
            <a:pPr marL="800100" lvl="1">
              <a:buFont typeface="Arial" panose="020B0604020202020204" pitchFamily="34" charset="0"/>
              <a:buChar char="•"/>
            </a:pPr>
            <a:r>
              <a:rPr lang="en-US" sz="1200" dirty="0">
                <a:solidFill>
                  <a:schemeClr val="tx1"/>
                </a:solidFill>
              </a:rPr>
              <a:t>Can we go beyond what we have said before, and how 11bd with 20MHz is more advanced than 11p? </a:t>
            </a:r>
          </a:p>
          <a:p>
            <a:pPr marL="800100" lvl="1">
              <a:buFont typeface="Arial" panose="020B0604020202020204" pitchFamily="34" charset="0"/>
              <a:buChar char="•"/>
            </a:pPr>
            <a:r>
              <a:rPr lang="en-US" sz="1200" dirty="0">
                <a:solidFill>
                  <a:schemeClr val="tx1"/>
                </a:solidFill>
              </a:rPr>
              <a:t>However, there could be an issue with the 10 MHz safety channel.   </a:t>
            </a:r>
          </a:p>
          <a:p>
            <a:pPr marL="800100" lvl="1">
              <a:buFont typeface="Arial" panose="020B0604020202020204" pitchFamily="34" charset="0"/>
              <a:buChar char="•"/>
            </a:pPr>
            <a:r>
              <a:rPr lang="en-US" sz="1200" dirty="0">
                <a:solidFill>
                  <a:schemeClr val="tx1"/>
                </a:solidFill>
              </a:rPr>
              <a:t>Is this something 11bd will be looking at?</a:t>
            </a:r>
          </a:p>
          <a:p>
            <a:pPr marL="400050">
              <a:buFont typeface="Arial" panose="020B0604020202020204" pitchFamily="34" charset="0"/>
              <a:buChar char="•"/>
            </a:pPr>
            <a:r>
              <a:rPr lang="en-US" sz="1600" dirty="0">
                <a:solidFill>
                  <a:schemeClr val="tx1"/>
                </a:solidFill>
              </a:rPr>
              <a:t>It was brought up again, the general .11 Wi-Fi 45MHz and then DSRC.  </a:t>
            </a:r>
          </a:p>
          <a:p>
            <a:pPr marL="400050">
              <a:buFont typeface="Arial" panose="020B0604020202020204" pitchFamily="34" charset="0"/>
              <a:buChar char="•"/>
            </a:pPr>
            <a:r>
              <a:rPr lang="en-US" sz="1600" dirty="0">
                <a:solidFill>
                  <a:schemeClr val="tx1"/>
                </a:solidFill>
              </a:rPr>
              <a:t>No one has seen anything from the DoT yet.  </a:t>
            </a:r>
          </a:p>
          <a:p>
            <a:pPr marL="800100" lvl="1">
              <a:buFont typeface="Arial" panose="020B0604020202020204" pitchFamily="34" charset="0"/>
              <a:buChar char="•"/>
            </a:pPr>
            <a:r>
              <a:rPr lang="en-US" sz="1200" dirty="0">
                <a:solidFill>
                  <a:schemeClr val="tx1"/>
                </a:solidFill>
              </a:rPr>
              <a:t>Not sure what the mechanics are of what to watch for? </a:t>
            </a:r>
          </a:p>
          <a:p>
            <a:pPr marL="400050">
              <a:buFont typeface="Arial" panose="020B0604020202020204" pitchFamily="34" charset="0"/>
              <a:buChar char="•"/>
            </a:pPr>
            <a:r>
              <a:rPr lang="en-US" sz="1600" dirty="0">
                <a:solidFill>
                  <a:schemeClr val="tx1"/>
                </a:solidFill>
              </a:rPr>
              <a:t>Another input that is out there: </a:t>
            </a:r>
            <a:r>
              <a:rPr lang="en-US" sz="1200" dirty="0">
                <a:solidFill>
                  <a:schemeClr val="tx1"/>
                </a:solidFill>
              </a:rPr>
              <a:t> </a:t>
            </a:r>
            <a:r>
              <a:rPr lang="en-US" sz="1200" dirty="0">
                <a:solidFill>
                  <a:schemeClr val="tx1"/>
                </a:solidFill>
                <a:hlinkClick r:id="rId3"/>
              </a:rPr>
              <a:t>https://ride.tech/self-driving/fcc-plan-could-stall-v2x-car-safety-revolution/</a:t>
            </a: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41</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9145674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712099" y="932631"/>
            <a:ext cx="8368911" cy="5677638"/>
          </a:xfrm>
        </p:spPr>
        <p:txBody>
          <a:bodyPr/>
          <a:lstStyle/>
          <a:p>
            <a:pPr marL="400050">
              <a:buFont typeface="Arial" panose="020B0604020202020204" pitchFamily="34" charset="0"/>
              <a:buChar char="•"/>
            </a:pPr>
            <a:r>
              <a:rPr lang="en-US" sz="1800" dirty="0">
                <a:solidFill>
                  <a:schemeClr val="tx1"/>
                </a:solidFill>
              </a:rPr>
              <a:t>Start of specific areas for possible comments: </a:t>
            </a:r>
          </a:p>
          <a:p>
            <a:pPr marL="800100" lvl="1">
              <a:buFont typeface="Arial" panose="020B0604020202020204" pitchFamily="34" charset="0"/>
              <a:buChar char="•"/>
            </a:pPr>
            <a:r>
              <a:rPr lang="en-US" sz="1600" dirty="0"/>
              <a:t>OOBE and paragraphs 54 and 55 in the draft </a:t>
            </a:r>
          </a:p>
          <a:p>
            <a:pPr marL="800100" lvl="1">
              <a:buFont typeface="Arial" panose="020B0604020202020204" pitchFamily="34" charset="0"/>
              <a:buChar char="•"/>
            </a:pPr>
            <a:r>
              <a:rPr lang="en-US" sz="1600" dirty="0"/>
              <a:t>C-V2X and our arguments from our previous filings (e.g. 5GAA) </a:t>
            </a:r>
          </a:p>
          <a:p>
            <a:pPr marL="1200150" lvl="2">
              <a:buFont typeface="Arial" panose="020B0604020202020204" pitchFamily="34" charset="0"/>
              <a:buChar char="•"/>
            </a:pPr>
            <a:r>
              <a:rPr lang="en-US" sz="1400" dirty="0"/>
              <a:t>5GAA has comments today with OOBE.</a:t>
            </a:r>
          </a:p>
          <a:p>
            <a:pPr marL="800100" lvl="1">
              <a:buFont typeface="Arial" panose="020B0604020202020204" pitchFamily="34" charset="0"/>
              <a:buChar char="•"/>
            </a:pPr>
            <a:r>
              <a:rPr lang="en-US" sz="1600" dirty="0"/>
              <a:t>What to do with the 10 MHz and why.</a:t>
            </a:r>
          </a:p>
          <a:p>
            <a:pPr marL="1200150" lvl="2">
              <a:buFont typeface="Arial" panose="020B0604020202020204" pitchFamily="34" charset="0"/>
              <a:buChar char="•"/>
            </a:pPr>
            <a:r>
              <a:rPr lang="en-US" sz="1400" dirty="0"/>
              <a:t>Actually, maybe we go for 20MHz channel for DSRC in the 30MHz ITS band .(and bring BD into this).  There are some seek comments that open this up. </a:t>
            </a:r>
          </a:p>
          <a:p>
            <a:pPr marL="800100" lvl="1">
              <a:buFont typeface="Arial" panose="020B0604020202020204" pitchFamily="34" charset="0"/>
              <a:buChar char="•"/>
            </a:pPr>
            <a:r>
              <a:rPr lang="en-US" sz="1600" dirty="0"/>
              <a:t>Guard band and/or safety of life </a:t>
            </a:r>
            <a:endParaRPr lang="en-US" sz="1600" dirty="0">
              <a:solidFill>
                <a:schemeClr val="tx1"/>
              </a:solidFill>
            </a:endParaRPr>
          </a:p>
          <a:p>
            <a:pPr marL="1200150" lvl="2">
              <a:buFont typeface="Arial" panose="020B0604020202020204" pitchFamily="34" charset="0"/>
              <a:buChar char="•"/>
            </a:pPr>
            <a:r>
              <a:rPr lang="en-US" sz="1400" b="0" dirty="0">
                <a:solidFill>
                  <a:schemeClr val="tx1"/>
                </a:solidFill>
              </a:rPr>
              <a:t>30MHz - fitness for purpose, the safety functions are to be in the top 30 </a:t>
            </a:r>
            <a:r>
              <a:rPr lang="en-US" sz="1400" b="0" dirty="0" err="1">
                <a:solidFill>
                  <a:schemeClr val="tx1"/>
                </a:solidFill>
              </a:rPr>
              <a:t>MHz.</a:t>
            </a:r>
            <a:r>
              <a:rPr lang="en-US" sz="1400" b="0" dirty="0">
                <a:solidFill>
                  <a:schemeClr val="tx1"/>
                </a:solidFill>
              </a:rPr>
              <a:t> </a:t>
            </a:r>
          </a:p>
          <a:p>
            <a:pPr marL="1200150" lvl="2">
              <a:buFont typeface="Arial" panose="020B0604020202020204" pitchFamily="34" charset="0"/>
              <a:buChar char="•"/>
            </a:pPr>
            <a:r>
              <a:rPr lang="en-US" sz="1400" dirty="0">
                <a:solidFill>
                  <a:schemeClr val="tx1"/>
                </a:solidFill>
              </a:rPr>
              <a:t>US and EU norms are different for safety, we need to be aware of that. </a:t>
            </a:r>
          </a:p>
          <a:p>
            <a:pPr marL="1200150" lvl="2">
              <a:buFont typeface="Arial" panose="020B0604020202020204" pitchFamily="34" charset="0"/>
              <a:buChar char="•"/>
            </a:pPr>
            <a:r>
              <a:rPr lang="en-US" sz="1400" dirty="0">
                <a:solidFill>
                  <a:schemeClr val="tx1"/>
                </a:solidFill>
              </a:rPr>
              <a:t>We need to clearly define safety  </a:t>
            </a:r>
          </a:p>
          <a:p>
            <a:pPr marL="400050">
              <a:buFont typeface="Arial" panose="020B0604020202020204" pitchFamily="34" charset="0"/>
              <a:buChar char="•"/>
            </a:pPr>
            <a:r>
              <a:rPr lang="en-US" sz="1800" b="0" dirty="0">
                <a:solidFill>
                  <a:schemeClr val="tx1"/>
                </a:solidFill>
              </a:rPr>
              <a:t>C-V2X - is it release 14 or  in general?  </a:t>
            </a:r>
          </a:p>
          <a:p>
            <a:pPr marL="800100" lvl="1">
              <a:buFont typeface="Arial" panose="020B0604020202020204" pitchFamily="34" charset="0"/>
              <a:buChar char="•"/>
            </a:pPr>
            <a:r>
              <a:rPr lang="en-US" sz="1400" dirty="0">
                <a:solidFill>
                  <a:schemeClr val="tx1"/>
                </a:solidFill>
              </a:rPr>
              <a:t>E.g. LTE-V2X or 5GNR-V2X  </a:t>
            </a:r>
          </a:p>
          <a:p>
            <a:pPr marL="800100" lvl="1">
              <a:buFont typeface="Arial" panose="020B0604020202020204" pitchFamily="34" charset="0"/>
              <a:buChar char="•"/>
            </a:pPr>
            <a:r>
              <a:rPr lang="en-US" sz="1400" b="0" dirty="0">
                <a:solidFill>
                  <a:schemeClr val="tx1"/>
                </a:solidFill>
              </a:rPr>
              <a:t>The NPRM is not clear what C-V2X  is, general or LTE.  We need to be clear.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42</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73374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98889" y="977878"/>
            <a:ext cx="8368911" cy="5511764"/>
          </a:xfrm>
        </p:spPr>
        <p:txBody>
          <a:bodyPr/>
          <a:lstStyle/>
          <a:p>
            <a:pPr marL="400050">
              <a:buFont typeface="Arial" panose="020B0604020202020204" pitchFamily="34" charset="0"/>
              <a:buChar char="•"/>
            </a:pPr>
            <a:r>
              <a:rPr lang="en-US" sz="1800" b="0" dirty="0">
                <a:solidFill>
                  <a:schemeClr val="tx1"/>
                </a:solidFill>
              </a:rPr>
              <a:t>802.11bd met and discussed how to respond to NPRM.  </a:t>
            </a:r>
          </a:p>
          <a:p>
            <a:pPr marL="800100" lvl="1">
              <a:buFont typeface="Arial" panose="020B0604020202020204" pitchFamily="34" charset="0"/>
              <a:buChar char="•"/>
            </a:pPr>
            <a:r>
              <a:rPr lang="en-US" sz="1400" dirty="0">
                <a:solidFill>
                  <a:schemeClr val="tx1"/>
                </a:solidFill>
              </a:rPr>
              <a:t>TBD if through .11 for a WG response or  through .11/.18/LMSC for an IEEE 802 response.  </a:t>
            </a:r>
          </a:p>
          <a:p>
            <a:pPr marL="800100" lvl="1">
              <a:buFont typeface="Arial" panose="020B0604020202020204" pitchFamily="34" charset="0"/>
              <a:buChar char="•"/>
            </a:pPr>
            <a:r>
              <a:rPr lang="en-US" sz="1400" dirty="0">
                <a:solidFill>
                  <a:schemeClr val="tx1"/>
                </a:solidFill>
              </a:rPr>
              <a:t>They will work on comments as needed either direction.</a:t>
            </a:r>
          </a:p>
          <a:p>
            <a:pPr marL="800100" lvl="1">
              <a:buFont typeface="Arial" panose="020B0604020202020204" pitchFamily="34" charset="0"/>
              <a:buChar char="•"/>
            </a:pPr>
            <a:r>
              <a:rPr lang="en-US" sz="1400" b="0" dirty="0">
                <a:solidFill>
                  <a:schemeClr val="tx1"/>
                </a:solidFill>
              </a:rPr>
              <a:t>An excellent summary </a:t>
            </a:r>
            <a:r>
              <a:rPr lang="en-US" sz="1400" b="1" dirty="0">
                <a:solidFill>
                  <a:schemeClr val="tx1"/>
                </a:solidFill>
              </a:rPr>
              <a:t>with proposals/beliefs and seek comments summary</a:t>
            </a:r>
          </a:p>
          <a:p>
            <a:pPr marL="1200150" lvl="2">
              <a:buFont typeface="Arial" panose="020B0604020202020204" pitchFamily="34" charset="0"/>
              <a:buChar char="•"/>
            </a:pPr>
            <a:r>
              <a:rPr lang="en-US" sz="1400" u="sng" dirty="0">
                <a:hlinkClick r:id="rId3"/>
              </a:rPr>
              <a:t>https://mentor.ieee.org/802.11/dcn/19/11-19-2157-00-00bd-status-fcc-nprm-for-the-5-9-ghz-band-for-tgbd.pptx</a:t>
            </a:r>
            <a:endParaRPr lang="en-US" sz="1400" u="sng" dirty="0"/>
          </a:p>
          <a:p>
            <a:pPr marL="2114550" lvl="4">
              <a:buFont typeface="Arial" panose="020B0604020202020204" pitchFamily="34" charset="0"/>
              <a:buChar char="•"/>
            </a:pPr>
            <a:endParaRPr lang="en-US" sz="1200" u="sng" dirty="0"/>
          </a:p>
          <a:p>
            <a:pPr marL="400050">
              <a:buFont typeface="Arial" panose="020B0604020202020204" pitchFamily="34" charset="0"/>
              <a:buChar char="•"/>
            </a:pPr>
            <a:r>
              <a:rPr lang="en-US" sz="1800" b="0" dirty="0">
                <a:solidFill>
                  <a:schemeClr val="tx1"/>
                </a:solidFill>
              </a:rPr>
              <a:t>In the 11-19/2157 summary please  review slide 16, Items 36 and 37, we need .11bd.</a:t>
            </a:r>
          </a:p>
          <a:p>
            <a:pPr marL="800100" lvl="1">
              <a:buFont typeface="Arial" panose="020B0604020202020204" pitchFamily="34" charset="0"/>
              <a:buChar char="•"/>
            </a:pPr>
            <a:r>
              <a:rPr lang="en-US" sz="1600" dirty="0">
                <a:solidFill>
                  <a:schemeClr val="tx1"/>
                </a:solidFill>
              </a:rPr>
              <a:t>One comment made, we n</a:t>
            </a:r>
            <a:r>
              <a:rPr lang="en-US" sz="1600" b="0" dirty="0">
                <a:solidFill>
                  <a:schemeClr val="tx1"/>
                </a:solidFill>
              </a:rPr>
              <a:t>eed to justify the spectrum we are asking for. </a:t>
            </a:r>
          </a:p>
          <a:p>
            <a:pPr marL="800100" lvl="1">
              <a:buFont typeface="Arial" panose="020B0604020202020204" pitchFamily="34" charset="0"/>
              <a:buChar char="•"/>
            </a:pPr>
            <a:r>
              <a:rPr lang="en-US" sz="1600" b="0" dirty="0">
                <a:solidFill>
                  <a:schemeClr val="tx1"/>
                </a:solidFill>
              </a:rPr>
              <a:t>We should consider the list of 75 applications from .11p work, and more have come up since then.  These could help justify. </a:t>
            </a:r>
            <a:endParaRPr lang="en-US" sz="1600" dirty="0">
              <a:solidFill>
                <a:schemeClr val="tx1"/>
              </a:solidFill>
            </a:endParaRPr>
          </a:p>
          <a:p>
            <a:pPr marL="400050">
              <a:buFont typeface="Arial" panose="020B0604020202020204" pitchFamily="34" charset="0"/>
              <a:buChar char="•"/>
            </a:pPr>
            <a:r>
              <a:rPr lang="en-US" sz="1600" b="0" dirty="0">
                <a:solidFill>
                  <a:schemeClr val="tx1"/>
                </a:solidFill>
              </a:rPr>
              <a:t>We need to remember to be accurate and also could call out areas in the NPRM that are in question if accurate.</a:t>
            </a:r>
          </a:p>
          <a:p>
            <a:pPr marL="2114550" lvl="4">
              <a:buFont typeface="Arial" panose="020B0604020202020204" pitchFamily="34" charset="0"/>
              <a:buChar char="•"/>
            </a:pPr>
            <a:endParaRPr lang="en-US" sz="1200" dirty="0"/>
          </a:p>
          <a:p>
            <a:pPr marL="400050">
              <a:buFont typeface="Arial" panose="020B0604020202020204" pitchFamily="34" charset="0"/>
              <a:buChar char="•"/>
            </a:pPr>
            <a:r>
              <a:rPr lang="en-US" sz="1800" b="0" dirty="0">
                <a:solidFill>
                  <a:schemeClr val="tx1"/>
                </a:solidFill>
              </a:rPr>
              <a:t>One question in the .11bd meeting was what about general .11 </a:t>
            </a:r>
            <a:r>
              <a:rPr lang="en-US" sz="1800" b="0" dirty="0" err="1">
                <a:solidFill>
                  <a:schemeClr val="tx1"/>
                </a:solidFill>
              </a:rPr>
              <a:t>WiFi</a:t>
            </a:r>
            <a:r>
              <a:rPr lang="en-US" sz="1800" b="0" dirty="0">
                <a:solidFill>
                  <a:schemeClr val="tx1"/>
                </a:solidFill>
              </a:rPr>
              <a:t> inputs?</a:t>
            </a:r>
          </a:p>
          <a:p>
            <a:pPr marL="800100" lvl="1">
              <a:buFont typeface="Arial" panose="020B0604020202020204" pitchFamily="34" charset="0"/>
              <a:buChar char="•"/>
            </a:pPr>
            <a:r>
              <a:rPr lang="en-US" sz="1600" b="0" dirty="0">
                <a:solidFill>
                  <a:schemeClr val="tx1"/>
                </a:solidFill>
              </a:rPr>
              <a:t>.11md is closed from the initial sponsor ballot, comments on this band were received. </a:t>
            </a:r>
          </a:p>
          <a:p>
            <a:pPr marL="800100" lvl="1">
              <a:buFont typeface="Arial" panose="020B0604020202020204" pitchFamily="34" charset="0"/>
              <a:buChar char="•"/>
            </a:pPr>
            <a:r>
              <a:rPr lang="en-US" sz="1600" b="0" dirty="0">
                <a:solidFill>
                  <a:schemeClr val="tx1"/>
                </a:solidFill>
              </a:rPr>
              <a:t> There is support from the general .11 folks in support of the 45 MHz, so the focus comes back to .11bd  for comments back to the FCC.  </a:t>
            </a:r>
          </a:p>
          <a:p>
            <a:pPr marL="400050">
              <a:buFont typeface="Arial" panose="020B0604020202020204" pitchFamily="34" charset="0"/>
              <a:buChar char="•"/>
            </a:pPr>
            <a:r>
              <a:rPr lang="en-US" sz="1800" b="0" dirty="0">
                <a:solidFill>
                  <a:schemeClr val="tx1"/>
                </a:solidFill>
              </a:rPr>
              <a:t>There is some debate between .11 standard and C-V2X, which is better. </a:t>
            </a: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43</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64111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-NHTSA –</a:t>
            </a:r>
            <a:r>
              <a:rPr lang="en-US" sz="1200" dirty="0">
                <a:highlight>
                  <a:srgbClr val="C0C0C0"/>
                </a:highlight>
              </a:rPr>
              <a:t>history of possible areas to comment on</a:t>
            </a:r>
            <a:endParaRPr lang="en-US" sz="1200" dirty="0"/>
          </a:p>
        </p:txBody>
      </p:sp>
      <p:sp>
        <p:nvSpPr>
          <p:cNvPr id="3" name="Content Placeholder 2"/>
          <p:cNvSpPr>
            <a:spLocks noGrp="1"/>
          </p:cNvSpPr>
          <p:nvPr>
            <p:ph idx="1"/>
          </p:nvPr>
        </p:nvSpPr>
        <p:spPr>
          <a:xfrm>
            <a:off x="698889" y="963649"/>
            <a:ext cx="2653911" cy="5511764"/>
          </a:xfrm>
        </p:spPr>
        <p:txBody>
          <a:bodyPr/>
          <a:lstStyle/>
          <a:p>
            <a:r>
              <a:rPr lang="en-US" dirty="0"/>
              <a:t> </a:t>
            </a:r>
            <a:r>
              <a:rPr lang="en-US" sz="1800" dirty="0"/>
              <a:t>NHTSA new doc this week: </a:t>
            </a:r>
          </a:p>
          <a:p>
            <a:pPr>
              <a:buFont typeface="Arial" panose="020B0604020202020204" pitchFamily="34" charset="0"/>
              <a:buChar char="•"/>
            </a:pPr>
            <a:r>
              <a:rPr lang="en-US" sz="1400" u="sng" dirty="0">
                <a:hlinkClick r:id="rId3"/>
              </a:rPr>
              <a:t>https://www.nhtsa.gov/about-nhtsa/briefing-room</a:t>
            </a:r>
            <a:endParaRPr lang="en-US" sz="1400" u="sng" dirty="0"/>
          </a:p>
          <a:p>
            <a:pPr marL="800100" lvl="1">
              <a:buFont typeface="Arial" panose="020B0604020202020204" pitchFamily="34" charset="0"/>
              <a:buChar char="•"/>
            </a:pPr>
            <a:r>
              <a:rPr lang="en-US" sz="1600" dirty="0">
                <a:hlinkClick r:id="rId4"/>
              </a:rPr>
              <a:t>https://mentor.ieee.org/802.18/dcn/19/18-19-0162-00-0000-v2v-cr-dsrc-wifi-baseline-cross-channel-interference-test-report-pre-final-dec-2019-121219-v1-tag.pdf</a:t>
            </a:r>
            <a:endParaRPr lang="en-US" sz="1600" dirty="0"/>
          </a:p>
          <a:p>
            <a:pPr marL="800100" lvl="1">
              <a:buFont typeface="Arial" panose="020B0604020202020204" pitchFamily="34" charset="0"/>
              <a:buChar char="•"/>
            </a:pPr>
            <a:r>
              <a:rPr lang="en-US" sz="1600" dirty="0"/>
              <a:t>Its full of testing of 802.11ac to 802.11p adjacent channel interference and may be useful for the 5.9GHz NPRM. </a:t>
            </a:r>
            <a:endParaRPr lang="en-US" sz="1400" dirty="0">
              <a:solidFill>
                <a:schemeClr val="tx1"/>
              </a:solidFill>
            </a:endParaRPr>
          </a:p>
          <a:p>
            <a:pPr marL="400050">
              <a:buFont typeface="Arial" panose="020B0604020202020204" pitchFamily="34" charset="0"/>
              <a:buChar char="•"/>
            </a:pP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44</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4" name="Picture 3">
            <a:extLst>
              <a:ext uri="{FF2B5EF4-FFF2-40B4-BE49-F238E27FC236}">
                <a16:creationId xmlns:a16="http://schemas.microsoft.com/office/drawing/2014/main" id="{2564905B-2A14-4671-8FDB-3DF772040466}"/>
              </a:ext>
            </a:extLst>
          </p:cNvPr>
          <p:cNvPicPr>
            <a:picLocks noChangeAspect="1"/>
          </p:cNvPicPr>
          <p:nvPr/>
        </p:nvPicPr>
        <p:blipFill>
          <a:blip r:embed="rId5"/>
          <a:stretch>
            <a:fillRect/>
          </a:stretch>
        </p:blipFill>
        <p:spPr>
          <a:xfrm>
            <a:off x="3352800" y="1119248"/>
            <a:ext cx="5336713" cy="5249654"/>
          </a:xfrm>
          <a:prstGeom prst="rect">
            <a:avLst/>
          </a:prstGeom>
        </p:spPr>
      </p:pic>
    </p:spTree>
    <p:extLst>
      <p:ext uri="{BB962C8B-B14F-4D97-AF65-F5344CB8AC3E}">
        <p14:creationId xmlns:p14="http://schemas.microsoft.com/office/powerpoint/2010/main" val="42294237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5.9 GHz NPRM</a:t>
            </a:r>
            <a:r>
              <a:rPr lang="en-US" sz="1200" dirty="0"/>
              <a:t>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698889" y="1072549"/>
            <a:ext cx="8368911" cy="5583839"/>
          </a:xfrm>
        </p:spPr>
        <p:txBody>
          <a:bodyPr/>
          <a:lstStyle/>
          <a:p>
            <a:pPr marL="400050">
              <a:buFont typeface="Arial" panose="020B0604020202020204" pitchFamily="34" charset="0"/>
              <a:buChar char="•"/>
            </a:pPr>
            <a:r>
              <a:rPr lang="en-US" sz="1200" dirty="0">
                <a:solidFill>
                  <a:schemeClr val="tx1"/>
                </a:solidFill>
              </a:rPr>
              <a:t>Expand member’s suggested 3 focus areas we could comment on. </a:t>
            </a:r>
          </a:p>
          <a:p>
            <a:pPr marL="800100" lvl="1">
              <a:buFont typeface="Arial" panose="020B0604020202020204" pitchFamily="34" charset="0"/>
              <a:buChar char="•"/>
            </a:pPr>
            <a:r>
              <a:rPr lang="en-US" sz="1200" b="1" dirty="0">
                <a:solidFill>
                  <a:schemeClr val="tx1"/>
                </a:solidFill>
              </a:rPr>
              <a:t>1- re-channelization in general  </a:t>
            </a:r>
          </a:p>
          <a:p>
            <a:pPr marL="1200150" lvl="2">
              <a:buFont typeface="Arial" panose="020B0604020202020204" pitchFamily="34" charset="0"/>
              <a:buChar char="•"/>
            </a:pPr>
            <a:r>
              <a:rPr lang="en-US" sz="1200" dirty="0">
                <a:solidFill>
                  <a:schemeClr val="tx1"/>
                </a:solidFill>
              </a:rPr>
              <a:t>The FCC is not talking sharing, as IEEE 802 has proposed in the past.</a:t>
            </a:r>
          </a:p>
          <a:p>
            <a:pPr marL="1200150" lvl="2">
              <a:buFont typeface="Arial" panose="020B0604020202020204" pitchFamily="34" charset="0"/>
              <a:buChar char="•"/>
            </a:pPr>
            <a:r>
              <a:rPr lang="en-US" sz="1200" dirty="0">
                <a:solidFill>
                  <a:schemeClr val="tx1"/>
                </a:solidFill>
              </a:rPr>
              <a:t>We could bring out the need for sharing, where IEEE 802 a- possible points. a whole could be in agreement</a:t>
            </a:r>
          </a:p>
          <a:p>
            <a:pPr marL="800100" lvl="1">
              <a:buFont typeface="Arial" panose="020B0604020202020204" pitchFamily="34" charset="0"/>
              <a:buChar char="•"/>
            </a:pPr>
            <a:r>
              <a:rPr lang="en-US" sz="1200" b="1" dirty="0">
                <a:solidFill>
                  <a:schemeClr val="tx1"/>
                </a:solidFill>
              </a:rPr>
              <a:t>2- the 30MHz channelization for ITS</a:t>
            </a:r>
          </a:p>
          <a:p>
            <a:pPr marL="1200150" lvl="2">
              <a:buFont typeface="Arial" panose="020B0604020202020204" pitchFamily="34" charset="0"/>
              <a:buChar char="•"/>
            </a:pPr>
            <a:r>
              <a:rPr lang="en-US" sz="1200" dirty="0">
                <a:solidFill>
                  <a:schemeClr val="tx1"/>
                </a:solidFill>
              </a:rPr>
              <a:t>We could question the focus on C-V2X and pull from our 5GAA comments, e.g. forward evolution is limited</a:t>
            </a:r>
          </a:p>
          <a:p>
            <a:pPr marL="800100" lvl="1">
              <a:buFont typeface="Arial" panose="020B0604020202020204" pitchFamily="34" charset="0"/>
              <a:buChar char="•"/>
            </a:pPr>
            <a:r>
              <a:rPr lang="en-US" sz="1200" b="1" dirty="0">
                <a:solidFill>
                  <a:schemeClr val="tx1"/>
                </a:solidFill>
              </a:rPr>
              <a:t>3- Emission requirements</a:t>
            </a:r>
          </a:p>
          <a:p>
            <a:pPr marL="800100" lvl="1">
              <a:buFont typeface="Arial" panose="020B0604020202020204" pitchFamily="34" charset="0"/>
              <a:buChar char="•"/>
            </a:pPr>
            <a:r>
              <a:rPr lang="en-US" sz="1200" dirty="0">
                <a:solidFill>
                  <a:schemeClr val="tx1"/>
                </a:solidFill>
              </a:rPr>
              <a:t> note: 11p and 11bd can work with 10MHz, the existing channel 180, which the NPRM is tbd on. </a:t>
            </a:r>
          </a:p>
          <a:p>
            <a:pPr marL="800100" lvl="1">
              <a:buFont typeface="Arial" panose="020B0604020202020204" pitchFamily="34" charset="0"/>
              <a:buChar char="•"/>
            </a:pPr>
            <a:r>
              <a:rPr lang="en-US" sz="1200" dirty="0">
                <a:solidFill>
                  <a:schemeClr val="tx1"/>
                </a:solidFill>
              </a:rPr>
              <a:t>Do we promote technology neutral?  </a:t>
            </a:r>
            <a:r>
              <a:rPr lang="en-US" sz="1200" b="1" dirty="0">
                <a:solidFill>
                  <a:schemeClr val="tx1"/>
                </a:solidFill>
              </a:rPr>
              <a:t>Commercial maybe, though safety this may not be best. </a:t>
            </a:r>
          </a:p>
          <a:p>
            <a:pPr marL="400050">
              <a:buFont typeface="Arial" panose="020B0604020202020204" pitchFamily="34" charset="0"/>
              <a:buChar char="•"/>
            </a:pPr>
            <a:r>
              <a:rPr lang="en-US" sz="1200" b="0" dirty="0">
                <a:solidFill>
                  <a:schemeClr val="tx1"/>
                </a:solidFill>
              </a:rPr>
              <a:t>How do we comment </a:t>
            </a:r>
            <a:r>
              <a:rPr lang="en-US" sz="1200" dirty="0">
                <a:solidFill>
                  <a:schemeClr val="tx1"/>
                </a:solidFill>
              </a:rPr>
              <a:t>on the comment from Chairman Pai that DSRC has gone no where </a:t>
            </a:r>
            <a:r>
              <a:rPr lang="en-US" sz="1200" b="0" dirty="0">
                <a:solidFill>
                  <a:schemeClr val="tx1"/>
                </a:solidFill>
              </a:rPr>
              <a:t>(why it has been slow?).   </a:t>
            </a:r>
          </a:p>
          <a:p>
            <a:pPr marL="800100" lvl="1">
              <a:buFont typeface="Arial" panose="020B0604020202020204" pitchFamily="34" charset="0"/>
              <a:buChar char="•"/>
            </a:pPr>
            <a:r>
              <a:rPr lang="en-US" sz="1200" b="0" dirty="0">
                <a:solidFill>
                  <a:schemeClr val="tx1"/>
                </a:solidFill>
              </a:rPr>
              <a:t>Will the same forces be in effect after this?   </a:t>
            </a:r>
          </a:p>
          <a:p>
            <a:pPr marL="800100" lvl="1">
              <a:buFont typeface="Arial" panose="020B0604020202020204" pitchFamily="34" charset="0"/>
              <a:buChar char="•"/>
            </a:pPr>
            <a:r>
              <a:rPr lang="en-US" sz="1200" b="0" dirty="0">
                <a:solidFill>
                  <a:schemeClr val="tx1"/>
                </a:solidFill>
              </a:rPr>
              <a:t>E.g. it is not totally technology, much of the slowness is institutional and standards evolved over some of that time and continues. </a:t>
            </a:r>
          </a:p>
          <a:p>
            <a:pPr marL="400050">
              <a:buFont typeface="Arial" panose="020B0604020202020204" pitchFamily="34" charset="0"/>
              <a:buChar char="•"/>
            </a:pPr>
            <a:r>
              <a:rPr lang="en-US" sz="1200" b="0" dirty="0">
                <a:solidFill>
                  <a:schemeClr val="tx1"/>
                </a:solidFill>
                <a:effectLst/>
              </a:rPr>
              <a:t>Need to review our past comments to DoT, 5GAA, etc. what can we pull from them.</a:t>
            </a:r>
          </a:p>
          <a:p>
            <a:pPr marL="400050">
              <a:buFont typeface="Arial" panose="020B0604020202020204" pitchFamily="34" charset="0"/>
              <a:buChar char="•"/>
            </a:pPr>
            <a:r>
              <a:rPr lang="en-US" sz="1200" b="0" dirty="0">
                <a:solidFill>
                  <a:schemeClr val="tx1"/>
                </a:solidFill>
                <a:effectLst/>
              </a:rPr>
              <a:t>Maybe some or most of our focus is on the 10 MHz where they are asking what to put in there</a:t>
            </a:r>
            <a:r>
              <a:rPr lang="en-US" sz="1200" b="0" dirty="0">
                <a:solidFill>
                  <a:schemeClr val="tx1"/>
                </a:solidFill>
              </a:rPr>
              <a:t>, the only place left for DSRC.</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From the open meeting seems they are heading in the direction the NPRM with focus on C-V2X and Wi-Fi at the bottom.  Not much on DSRC. </a:t>
            </a:r>
          </a:p>
          <a:p>
            <a:pPr marL="400050">
              <a:buFont typeface="Arial" panose="020B0604020202020204" pitchFamily="34" charset="0"/>
              <a:buChar char="•"/>
            </a:pPr>
            <a:r>
              <a:rPr lang="en-US" sz="1200" b="0" dirty="0">
                <a:solidFill>
                  <a:schemeClr val="tx1"/>
                </a:solidFill>
                <a:effectLst/>
              </a:rPr>
              <a:t>They want the band usable sooner. </a:t>
            </a:r>
          </a:p>
          <a:p>
            <a:pPr marL="400050">
              <a:buFont typeface="Arial" panose="020B0604020202020204" pitchFamily="34" charset="0"/>
              <a:buChar char="•"/>
            </a:pPr>
            <a:r>
              <a:rPr lang="en-US" sz="1200" b="0" dirty="0">
                <a:solidFill>
                  <a:schemeClr val="tx1"/>
                </a:solidFill>
              </a:rPr>
              <a:t>There are OOBE issues and can we use that in our comments, which comes back to the band usable.  </a:t>
            </a:r>
          </a:p>
          <a:p>
            <a:pPr marL="400050">
              <a:buFont typeface="Arial" panose="020B0604020202020204" pitchFamily="34" charset="0"/>
              <a:buChar char="•"/>
            </a:pPr>
            <a:r>
              <a:rPr lang="en-US" sz="1200" b="0" dirty="0">
                <a:solidFill>
                  <a:schemeClr val="tx1"/>
                </a:solidFill>
              </a:rPr>
              <a:t>What about a Guard Band and safety of life? </a:t>
            </a:r>
          </a:p>
          <a:p>
            <a:pPr marL="400050">
              <a:buFont typeface="Arial" panose="020B0604020202020204" pitchFamily="34" charset="0"/>
              <a:buChar char="•"/>
            </a:pPr>
            <a:r>
              <a:rPr lang="en-US" sz="1200" b="0" dirty="0">
                <a:solidFill>
                  <a:schemeClr val="tx1"/>
                </a:solidFill>
              </a:rPr>
              <a:t>.11 groups and then .11bd group may have some difference of opinions what to do the way the NPRM is done. </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Paragraph 54 and 55 are key.</a:t>
            </a:r>
            <a:endParaRPr lang="en-US" sz="1200" dirty="0">
              <a:solidFill>
                <a:schemeClr val="tx1"/>
              </a:solidFill>
            </a:endParaRPr>
          </a:p>
          <a:p>
            <a:pPr marL="800100" lvl="1">
              <a:buFont typeface="Arial" panose="020B0604020202020204" pitchFamily="34" charset="0"/>
              <a:buChar char="•"/>
            </a:pPr>
            <a:endParaRPr lang="en-US" sz="1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45</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9129871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955" y="873126"/>
            <a:ext cx="8296126" cy="4113213"/>
          </a:xfrm>
        </p:spPr>
        <p:txBody>
          <a:bodyPr/>
          <a:lstStyle/>
          <a:p>
            <a:pPr lvl="0">
              <a:spcBef>
                <a:spcPts val="0"/>
              </a:spcBef>
              <a:spcAft>
                <a:spcPts val="0"/>
              </a:spcAft>
              <a:buFont typeface="+mj-lt"/>
              <a:buAutoNum type="arabicPeriod"/>
            </a:pPr>
            <a:r>
              <a:rPr lang="en-GB" sz="1000" b="0" dirty="0">
                <a:latin typeface="Consolas" panose="020B0609020204030204" pitchFamily="49" charset="0"/>
              </a:rPr>
              <a:t>Introduction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Current deployments are using the entire band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On Interoperability and Coexistence.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GB" sz="1000" b="0" dirty="0">
                <a:latin typeface="Consolas" panose="020B0609020204030204" pitchFamily="49" charset="0"/>
              </a:rPr>
              <a:t>Definitions: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the proposal to “create sub-bands within the 5.9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full band</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ITS frequency band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On the spectrum needs for achieving the full benefit of traffic safety technologies:</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International frequency bands harmonization for ITS applications</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applications that are particularly suited for the 5.9 GHz band as compared to other spectrum bands, and how various bands can be used efficiently and effectively to provide these applications.” [A], paragraph 19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 on the available technical studies on C-V2X that should inform our consideration of C-V2X,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5G connectivity benefits should not be coupled to C-V2X:</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Vehicle-to-Pedestrian Communications (V2P)</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“We propose to modify existing DSRC licenses to allow operation in only the 5.895-5.925GHz sub-band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Channel Needs</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OOB performance/requirements:</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8.	Comment on “… on the extent to which our proposal would make ITS based technologies either more or less effective.”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Need for common V2X safety format/broadcast type:</a:t>
            </a:r>
            <a:endParaRPr lang="en-US" sz="1000" b="1" u="sng" dirty="0">
              <a:latin typeface="Consolas" panose="020B0609020204030204" pitchFamily="49" charset="0"/>
              <a:cs typeface="Times New Roman" panose="02020603050405020304" pitchFamily="18" charset="0"/>
            </a:endParaRPr>
          </a:p>
          <a:p>
            <a:pPr lvl="2">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DOT position on interoperability and robust safety/public safety</a:t>
            </a:r>
            <a:endParaRPr lang="en-US" sz="1000" b="1"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Need for compatibility/backwards compatibility:</a:t>
            </a:r>
            <a:r>
              <a:rPr lang="en-US" sz="1000" dirty="0">
                <a:latin typeface="Consolas" panose="020B0609020204030204" pitchFamily="49" charset="0"/>
                <a:ea typeface="Malgun Gothic" panose="020B0503020000020004" pitchFamily="34" charset="-127"/>
                <a:cs typeface="Calibri" panose="020F0502020204030204" pitchFamily="34" charset="0"/>
              </a:rPr>
              <a:t> </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9.	Comments on “… how to evaluate the benefits and costs of our proposal given the evolving nature of transportation and vehicular safety-related technologies, both within and outside of the 5.9 GHz band.”,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3GPP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Implications of different evolution models: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communication technology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10.	Comment on IEEE 802.11 standards referencing }need to find an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Incorporation by reference to IEEE 802.11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11.	Comments on </a:t>
            </a:r>
            <a:r>
              <a:rPr lang="en-GB" sz="1000" b="0" dirty="0">
                <a:latin typeface="Consolas" panose="020B0609020204030204" pitchFamily="49" charset="0"/>
              </a:rPr>
              <a:t>on the state of DSRC-based deployment and the extent to which existing licensees currently operate on some or all of the existing.” [A] Paragraph 18</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Choosing LTE-V2X as a V2X technology does not address the slow market adoption of V2X:</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latin typeface="Consolas" panose="020B0609020204030204" pitchFamily="49" charset="0"/>
                <a:ea typeface="Malgun Gothic" panose="020B0503020000020004" pitchFamily="34" charset="-127"/>
                <a:cs typeface="Calibri" panose="020F0502020204030204" pitchFamily="34" charset="0"/>
              </a:rPr>
              <a:t>Conclusion:</a:t>
            </a:r>
            <a:endParaRPr lang="en-US" sz="1000" dirty="0">
              <a:latin typeface="Consolas" panose="020B0609020204030204" pitchFamily="49" charset="0"/>
              <a:ea typeface="Malgun Gothic" panose="020B0503020000020004" pitchFamily="34" charset="-127"/>
            </a:endParaRPr>
          </a:p>
          <a:p>
            <a:pPr>
              <a:spcBef>
                <a:spcPts val="0"/>
              </a:spcBef>
              <a:buFont typeface="Arial" panose="020B0604020202020204" pitchFamily="34" charset="0"/>
              <a:buChar char="•"/>
            </a:pPr>
            <a:endParaRPr lang="en-US" sz="900" dirty="0">
              <a:latin typeface="Consolas" panose="020B0609020204030204" pitchFamily="49" charset="0"/>
            </a:endParaRPr>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09 Apr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All the sections in 5.9GHz NPRM draft r11</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09 Apr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48</a:t>
            </a:fld>
            <a:endParaRPr lang="en-US" altLang="en-US" sz="1200" b="0" dirty="0"/>
          </a:p>
        </p:txBody>
      </p:sp>
      <p:sp>
        <p:nvSpPr>
          <p:cNvPr id="2" name="Date Placeholder 1"/>
          <p:cNvSpPr>
            <a:spLocks noGrp="1"/>
          </p:cNvSpPr>
          <p:nvPr>
            <p:ph type="dt" idx="15"/>
          </p:nvPr>
        </p:nvSpPr>
        <p:spPr/>
        <p:txBody>
          <a:bodyPr/>
          <a:lstStyle/>
          <a:p>
            <a:r>
              <a:rPr lang="en-US"/>
              <a:t>09 Apr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09 Apr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Apr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09 Apr 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50</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239340"/>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09 Apr 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51</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Apr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09 Apr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a:t>
            </a:r>
            <a:r>
              <a:rPr lang="en-US" altLang="en-US" sz="1400" dirty="0">
                <a:solidFill>
                  <a:schemeClr val="bg1">
                    <a:lumMod val="75000"/>
                  </a:schemeClr>
                </a:solidFill>
              </a:rPr>
              <a:t>Stuart.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 </a:t>
            </a:r>
          </a:p>
          <a:p>
            <a:pPr>
              <a:buFont typeface="Arial" panose="020B0604020202020204" pitchFamily="34" charset="0"/>
              <a:buChar char="•"/>
            </a:pPr>
            <a:r>
              <a:rPr lang="en-US" altLang="en-US" sz="14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bg1">
                    <a:lumMod val="75000"/>
                  </a:schemeClr>
                </a:solidFill>
              </a:rPr>
              <a:t>EU Items</a:t>
            </a:r>
          </a:p>
          <a:p>
            <a:pPr lvl="1">
              <a:spcBef>
                <a:spcPts val="0"/>
              </a:spcBef>
              <a:buFont typeface="Arial" panose="020B0604020202020204" pitchFamily="34" charset="0"/>
              <a:buChar char="•"/>
            </a:pPr>
            <a:r>
              <a:rPr lang="en-US" altLang="en-US" sz="1400" dirty="0">
                <a:solidFill>
                  <a:schemeClr val="bg1">
                    <a:lumMod val="75000"/>
                  </a:schemeClr>
                </a:solidFill>
              </a:rPr>
              <a:t>ITU-R Items</a:t>
            </a:r>
          </a:p>
          <a:p>
            <a:pPr lvl="1">
              <a:spcBef>
                <a:spcPts val="0"/>
              </a:spcBef>
              <a:buFont typeface="Arial" panose="020B0604020202020204" pitchFamily="34" charset="0"/>
              <a:buChar char="•"/>
            </a:pPr>
            <a:r>
              <a:rPr lang="en-GB" sz="1400" dirty="0">
                <a:solidFill>
                  <a:schemeClr val="tx1"/>
                </a:solidFill>
              </a:rPr>
              <a:t>FCC NPRM 5.9GHz </a:t>
            </a:r>
            <a:r>
              <a:rPr lang="en-GB" sz="1200" dirty="0">
                <a:solidFill>
                  <a:schemeClr val="tx1"/>
                </a:solidFill>
              </a:rPr>
              <a:t>updated reply comments </a:t>
            </a:r>
          </a:p>
          <a:p>
            <a:pPr lvl="1">
              <a:spcBef>
                <a:spcPts val="0"/>
              </a:spcBef>
              <a:buFont typeface="Arial" panose="020B0604020202020204" pitchFamily="34" charset="0"/>
              <a:buChar char="•"/>
            </a:pPr>
            <a:r>
              <a:rPr lang="en-US" sz="1400" dirty="0">
                <a:solidFill>
                  <a:schemeClr val="tx1"/>
                </a:solidFill>
              </a:rPr>
              <a:t>ITU-R SM.2352 submission</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bg1">
                    <a:lumMod val="75000"/>
                  </a:schemeClr>
                </a:solidFill>
              </a:rPr>
              <a:t>ITU-R M.1450/M.1801 submissions</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NPRM reply comments to EC if approved</a:t>
            </a:r>
          </a:p>
          <a:p>
            <a:pPr lvl="1">
              <a:buFont typeface="Arial" panose="020B0604020202020204" pitchFamily="34" charset="0"/>
              <a:buChar char="•"/>
            </a:pPr>
            <a:r>
              <a:rPr lang="en-US" altLang="en-US" sz="1400" dirty="0">
                <a:solidFill>
                  <a:schemeClr val="tx1"/>
                </a:solidFill>
              </a:rPr>
              <a:t>ITU-R submissions input </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929820"/>
            <a:ext cx="3966441"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bg1">
                    <a:lumMod val="75000"/>
                  </a:schemeClr>
                </a:solidFill>
              </a:rPr>
              <a:t>EU Items</a:t>
            </a:r>
          </a:p>
          <a:p>
            <a:pPr lvl="1">
              <a:spcBef>
                <a:spcPts val="0"/>
              </a:spcBef>
              <a:buFont typeface="Arial" panose="020B0604020202020204" pitchFamily="34" charset="0"/>
              <a:buChar char="•"/>
            </a:pPr>
            <a:r>
              <a:rPr lang="en-US" sz="1400" dirty="0">
                <a:solidFill>
                  <a:schemeClr val="bg1">
                    <a:lumMod val="75000"/>
                  </a:schemeClr>
                </a:solidFill>
              </a:rPr>
              <a:t>General items, ETSI, CEPT, etc.</a:t>
            </a:r>
          </a:p>
          <a:p>
            <a:pPr>
              <a:spcBef>
                <a:spcPts val="0"/>
              </a:spcBef>
              <a:buFont typeface="Arial" panose="020B0604020202020204" pitchFamily="34" charset="0"/>
              <a:buChar char="•"/>
            </a:pPr>
            <a:endParaRPr lang="en-US" sz="1400" b="0" dirty="0">
              <a:solidFill>
                <a:schemeClr val="bg1">
                  <a:lumMod val="75000"/>
                </a:schemeClr>
              </a:solidFill>
            </a:endParaRPr>
          </a:p>
          <a:p>
            <a:pPr>
              <a:spcBef>
                <a:spcPts val="0"/>
              </a:spcBef>
              <a:buFont typeface="Arial" panose="020B0604020202020204" pitchFamily="34" charset="0"/>
              <a:buChar char="•"/>
            </a:pPr>
            <a:r>
              <a:rPr lang="en-US" sz="1400" b="0" dirty="0">
                <a:solidFill>
                  <a:schemeClr val="bg1">
                    <a:lumMod val="75000"/>
                  </a:schemeClr>
                </a:solidFill>
              </a:rPr>
              <a:t>ITU-R Items</a:t>
            </a:r>
          </a:p>
          <a:p>
            <a:pPr lvl="1">
              <a:spcBef>
                <a:spcPts val="0"/>
              </a:spcBef>
              <a:buFont typeface="Arial" panose="020B0604020202020204" pitchFamily="34" charset="0"/>
              <a:buChar char="•"/>
            </a:pPr>
            <a:r>
              <a:rPr lang="en-US" altLang="en-US" sz="1400" dirty="0">
                <a:solidFill>
                  <a:schemeClr val="bg1">
                    <a:lumMod val="75000"/>
                  </a:schemeClr>
                </a:solidFill>
              </a:rPr>
              <a:t>General items and WRC-23</a:t>
            </a:r>
          </a:p>
          <a:p>
            <a:pPr marL="0" indent="0">
              <a:spcBef>
                <a:spcPts val="0"/>
              </a:spcBef>
            </a:pPr>
            <a:endParaRPr lang="en-US" altLang="en-US" sz="1400" b="0" kern="0" dirty="0"/>
          </a:p>
          <a:p>
            <a:pPr>
              <a:spcBef>
                <a:spcPts val="0"/>
              </a:spcBef>
              <a:buFont typeface="Arial" panose="020B0604020202020204" pitchFamily="34" charset="0"/>
              <a:buChar char="•"/>
            </a:pPr>
            <a:r>
              <a:rPr lang="en-GB" sz="1400" b="0" dirty="0">
                <a:solidFill>
                  <a:schemeClr val="tx1"/>
                </a:solidFill>
              </a:rPr>
              <a:t>FCC NPRM on 5.9GHz  reply  comments</a:t>
            </a:r>
          </a:p>
          <a:p>
            <a:pPr lvl="1">
              <a:spcBef>
                <a:spcPts val="0"/>
              </a:spcBef>
              <a:buFont typeface="Arial" panose="020B0604020202020204" pitchFamily="34" charset="0"/>
              <a:buChar char="•"/>
            </a:pPr>
            <a:r>
              <a:rPr lang="en-GB" sz="1400" dirty="0">
                <a:solidFill>
                  <a:schemeClr val="tx1"/>
                </a:solidFill>
              </a:rPr>
              <a:t>Vote on reply comments</a:t>
            </a:r>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solidFill>
                  <a:schemeClr val="tx1"/>
                </a:solidFill>
              </a:rPr>
              <a:t>ITU-R SM.2352 on THz update for ITU-R</a:t>
            </a:r>
          </a:p>
          <a:p>
            <a:pPr lvl="1">
              <a:spcBef>
                <a:spcPts val="0"/>
              </a:spcBef>
              <a:buFont typeface="Arial" panose="020B0604020202020204" pitchFamily="34" charset="0"/>
              <a:buChar char="•"/>
            </a:pPr>
            <a:r>
              <a:rPr lang="en-US" sz="1400" dirty="0">
                <a:solidFill>
                  <a:schemeClr val="tx1"/>
                </a:solidFill>
              </a:rPr>
              <a:t>Status, WP1A f2f postponed</a:t>
            </a:r>
          </a:p>
          <a:p>
            <a:pPr lvl="1">
              <a:spcBef>
                <a:spcPts val="0"/>
              </a:spcBef>
              <a:buFont typeface="Arial" panose="020B0604020202020204" pitchFamily="34" charset="0"/>
              <a:buChar char="•"/>
            </a:pPr>
            <a:r>
              <a:rPr lang="en-US" sz="1400" dirty="0">
                <a:solidFill>
                  <a:schemeClr val="tx1"/>
                </a:solidFill>
              </a:rPr>
              <a:t>Goal  is/was-tbd approve 16 April  </a:t>
            </a:r>
          </a:p>
          <a:p>
            <a:pPr lvl="2">
              <a:spcBef>
                <a:spcPts val="0"/>
              </a:spcBef>
              <a:buFont typeface="Arial" panose="020B0604020202020204" pitchFamily="34" charset="0"/>
              <a:buChar char="•"/>
            </a:pPr>
            <a:endParaRPr lang="en-US" sz="1400" dirty="0">
              <a:solidFill>
                <a:schemeClr val="bg1">
                  <a:lumMod val="75000"/>
                </a:schemeClr>
              </a:solidFill>
            </a:endParaRPr>
          </a:p>
          <a:p>
            <a:pPr>
              <a:spcBef>
                <a:spcPts val="0"/>
              </a:spcBef>
              <a:buFont typeface="Arial" panose="020B0604020202020204" pitchFamily="34" charset="0"/>
              <a:buChar char="•"/>
            </a:pPr>
            <a:r>
              <a:rPr lang="en-US" altLang="en-US" sz="1400" b="0" kern="0" dirty="0">
                <a:solidFill>
                  <a:schemeClr val="bg1">
                    <a:lumMod val="75000"/>
                  </a:schemeClr>
                </a:solidFill>
              </a:rPr>
              <a:t>ITU-R M.1450/M.1801 submissions</a:t>
            </a:r>
          </a:p>
          <a:p>
            <a:pPr lvl="1">
              <a:spcBef>
                <a:spcPts val="0"/>
              </a:spcBef>
              <a:buFont typeface="Arial" panose="020B0604020202020204" pitchFamily="34" charset="0"/>
              <a:buChar char="•"/>
            </a:pPr>
            <a:r>
              <a:rPr lang="en-US" altLang="en-US" sz="1400" kern="0" dirty="0">
                <a:solidFill>
                  <a:schemeClr val="bg1">
                    <a:lumMod val="75000"/>
                  </a:schemeClr>
                </a:solidFill>
              </a:rPr>
              <a:t>Status update and plan</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altLang="en-US" sz="1400" kern="0" dirty="0"/>
              <a:t>FCC 6GHz R&amp;O &amp; FNPRM draft is out  </a:t>
            </a:r>
          </a:p>
          <a:p>
            <a:pPr lvl="1">
              <a:spcBef>
                <a:spcPts val="0"/>
              </a:spcBef>
              <a:buFont typeface="Arial" panose="020B0604020202020204" pitchFamily="34" charset="0"/>
              <a:buChar char="•"/>
            </a:pPr>
            <a:r>
              <a:rPr lang="en-US" altLang="en-US" sz="1400" kern="0" dirty="0"/>
              <a:t>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r>
              <a:rPr lang="en-US" altLang="en-US" sz="1600" u="sng" dirty="0"/>
              <a:t>Motion:</a:t>
            </a:r>
            <a:r>
              <a:rPr lang="en-US" altLang="en-US" sz="16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b="0" dirty="0">
                <a:solidFill>
                  <a:schemeClr val="tx1"/>
                </a:solidFill>
              </a:rPr>
              <a:t>Moved by: 	Vijay A</a:t>
            </a:r>
          </a:p>
          <a:p>
            <a:pPr>
              <a:spcBef>
                <a:spcPts val="400"/>
              </a:spcBef>
            </a:pPr>
            <a:r>
              <a:rPr lang="en-US" altLang="en-US" sz="1600" b="0" dirty="0">
                <a:solidFill>
                  <a:schemeClr val="tx1"/>
                </a:solidFill>
              </a:rPr>
              <a:t>		Seconded by: 	Stuart K </a:t>
            </a:r>
          </a:p>
          <a:p>
            <a:pPr>
              <a:spcBef>
                <a:spcPts val="400"/>
              </a:spcBef>
            </a:pPr>
            <a:r>
              <a:rPr lang="en-US" altLang="en-US" sz="1600" b="0" dirty="0">
                <a:solidFill>
                  <a:schemeClr val="tx1"/>
                </a:solidFill>
              </a:rPr>
              <a:t>		Discussion?  	None</a:t>
            </a:r>
          </a:p>
          <a:p>
            <a:pPr lvl="1">
              <a:spcBef>
                <a:spcPts val="400"/>
              </a:spcBef>
            </a:pPr>
            <a:r>
              <a:rPr lang="en-US" altLang="en-US" sz="1600" dirty="0">
                <a:solidFill>
                  <a:schemeClr val="tx1"/>
                </a:solidFill>
              </a:rPr>
              <a:t>Vote:  Approved by unanimous consent</a:t>
            </a:r>
          </a:p>
          <a:p>
            <a:pPr lvl="3">
              <a:buFont typeface="Arial" panose="020B0604020202020204" pitchFamily="34" charset="0"/>
              <a:buChar char="•"/>
            </a:pPr>
            <a:endParaRPr lang="en-US" altLang="en-US" sz="900" u="sng" dirty="0"/>
          </a:p>
          <a:p>
            <a:pPr lvl="3">
              <a:buFont typeface="Arial" panose="020B0604020202020204" pitchFamily="34" charset="0"/>
              <a:buChar char="•"/>
            </a:pPr>
            <a:endParaRPr lang="en-US" altLang="en-US" sz="900" u="sng" dirty="0"/>
          </a:p>
          <a:p>
            <a:pPr>
              <a:spcBef>
                <a:spcPts val="400"/>
              </a:spcBef>
              <a:buFont typeface="Arial" panose="020B0604020202020204" pitchFamily="34" charset="0"/>
              <a:buChar char="•"/>
            </a:pPr>
            <a:r>
              <a:rPr lang="en-US" altLang="en-US" sz="1600" u="sng" dirty="0"/>
              <a:t>Motion:</a:t>
            </a:r>
            <a:r>
              <a:rPr lang="en-US" altLang="en-US" sz="1600" dirty="0"/>
              <a:t> </a:t>
            </a:r>
            <a:r>
              <a:rPr lang="en-GB" sz="1600" b="0" dirty="0"/>
              <a:t>To approve the minutes from the IEEE 802.18 Teleconference 02 April 2020 in document  </a:t>
            </a:r>
            <a:r>
              <a:rPr lang="en-GB" sz="1600" b="0" u="sng" dirty="0">
                <a:hlinkClick r:id="rId3"/>
              </a:rPr>
              <a:t>https://mentor.ieee.org/802.18/dcn/20/18-20-0054-00-0000-minutes-02apr20-rrtag-teleconference.docx</a:t>
            </a:r>
            <a:r>
              <a:rPr lang="en-GB" sz="1600" b="0" u="sng" dirty="0"/>
              <a:t> </a:t>
            </a:r>
            <a:r>
              <a:rPr lang="en-GB" sz="1600" b="0" dirty="0"/>
              <a:t>  </a:t>
            </a:r>
            <a:r>
              <a:rPr lang="en-US" sz="1600" b="0" dirty="0"/>
              <a:t>03-Apr-2020 11:22:25 ET</a:t>
            </a:r>
            <a:r>
              <a:rPr lang="en-US" altLang="en-US" sz="1600" b="0" dirty="0">
                <a:solidFill>
                  <a:schemeClr val="tx1"/>
                </a:solidFill>
              </a:rPr>
              <a:t>	</a:t>
            </a:r>
          </a:p>
          <a:p>
            <a:pPr marL="0" indent="0">
              <a:spcBef>
                <a:spcPts val="400"/>
              </a:spcBef>
            </a:pPr>
            <a:r>
              <a:rPr lang="en-US" altLang="en-US" sz="1400" b="0" dirty="0">
                <a:solidFill>
                  <a:schemeClr val="tx1"/>
                </a:solidFill>
              </a:rPr>
              <a:t>	</a:t>
            </a:r>
            <a:r>
              <a:rPr lang="en-US" altLang="en-US" sz="1600" b="0" dirty="0">
                <a:solidFill>
                  <a:schemeClr val="tx1"/>
                </a:solidFill>
              </a:rPr>
              <a:t>Moved by:  	Mike L </a:t>
            </a:r>
          </a:p>
          <a:p>
            <a:pPr marL="0" indent="0">
              <a:spcBef>
                <a:spcPts val="400"/>
              </a:spcBef>
            </a:pPr>
            <a:r>
              <a:rPr lang="en-US" altLang="en-US" sz="1600" b="0" dirty="0">
                <a:solidFill>
                  <a:schemeClr val="tx1"/>
                </a:solidFill>
              </a:rPr>
              <a:t>	Seconded by:	Stuart K</a:t>
            </a:r>
          </a:p>
          <a:p>
            <a:pPr marL="0" indent="0">
              <a:spcBef>
                <a:spcPts val="400"/>
              </a:spcBef>
            </a:pPr>
            <a:r>
              <a:rPr lang="en-US" altLang="en-US" sz="1600" b="0" dirty="0">
                <a:solidFill>
                  <a:schemeClr val="tx1"/>
                </a:solidFill>
              </a:rPr>
              <a:t>	Discussion?  	None</a:t>
            </a:r>
          </a:p>
          <a:p>
            <a:pPr lvl="1">
              <a:spcBef>
                <a:spcPts val="400"/>
              </a:spcBef>
            </a:pPr>
            <a:r>
              <a:rPr lang="en-US" altLang="en-US" sz="1600" dirty="0">
                <a:solidFill>
                  <a:schemeClr val="tx1"/>
                </a:solidFill>
              </a:rPr>
              <a:t>Vote:  Approved by unanimous consent</a:t>
            </a:r>
            <a:endParaRPr lang="en-US" altLang="en-US" sz="1600" b="1"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09 Apr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  - will discuss next week</a:t>
            </a:r>
            <a:endParaRPr lang="en-US" sz="1200" dirty="0"/>
          </a:p>
        </p:txBody>
      </p:sp>
      <p:sp>
        <p:nvSpPr>
          <p:cNvPr id="3" name="Content Placeholder 2"/>
          <p:cNvSpPr>
            <a:spLocks noGrp="1"/>
          </p:cNvSpPr>
          <p:nvPr>
            <p:ph idx="1"/>
          </p:nvPr>
        </p:nvSpPr>
        <p:spPr>
          <a:xfrm>
            <a:off x="685800" y="990600"/>
            <a:ext cx="7856538"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600" dirty="0">
                <a:solidFill>
                  <a:srgbClr val="0070C0"/>
                </a:solidFill>
              </a:rPr>
              <a:t>Remember – BRAN documents can be found in the 802.11 private area documents</a:t>
            </a:r>
          </a:p>
          <a:p>
            <a:pPr lvl="4">
              <a:spcBef>
                <a:spcPts val="0"/>
              </a:spcBef>
              <a:buFont typeface="Arial" panose="020B0604020202020204" pitchFamily="34" charset="0"/>
              <a:buChar char="•"/>
            </a:pPr>
            <a:endParaRPr lang="en-US" sz="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#10</a:t>
            </a:r>
            <a:r>
              <a:rPr lang="en-US" sz="1800" dirty="0"/>
              <a:t>6, 22-26Jun20;  likely on-line but is tbd, </a:t>
            </a:r>
            <a:endParaRPr lang="en-US" sz="1800" b="0" dirty="0">
              <a:solidFill>
                <a:srgbClr val="C00000"/>
              </a:solidFill>
            </a:endParaRPr>
          </a:p>
          <a:p>
            <a:pPr lvl="1">
              <a:buFont typeface="Arial" panose="020B0604020202020204" pitchFamily="34" charset="0"/>
              <a:buChar char="•"/>
            </a:pPr>
            <a:r>
              <a:rPr lang="en-US" sz="1400" dirty="0"/>
              <a:t>4/14/20: EN 301 893 Adaptivity </a:t>
            </a:r>
            <a:r>
              <a:rPr lang="en-US" sz="1400" dirty="0" err="1"/>
              <a:t>GotoMeetings</a:t>
            </a:r>
            <a:r>
              <a:rPr lang="en-US" sz="1400" dirty="0"/>
              <a:t> (9:00-10:30 and 11:00-13:30 CET)</a:t>
            </a:r>
          </a:p>
          <a:p>
            <a:pPr lvl="1">
              <a:buFont typeface="Arial" panose="020B0604020202020204" pitchFamily="34" charset="0"/>
              <a:buChar char="•"/>
            </a:pPr>
            <a:r>
              <a:rPr lang="en-US" sz="1400" dirty="0"/>
              <a:t>4/15/20: 19:00-21:00 CET EN 303 687 Channel Access Mechanism</a:t>
            </a:r>
          </a:p>
          <a:p>
            <a:pPr lvl="1">
              <a:buFont typeface="Arial" panose="020B0604020202020204" pitchFamily="34" charset="0"/>
              <a:buChar char="•"/>
            </a:pPr>
            <a:r>
              <a:rPr lang="en-US" sz="1400" dirty="0"/>
              <a:t>4/16/20: 19:00-20:30 CET EC Review discussion related to EN 301 598 (White Space Devices)</a:t>
            </a:r>
          </a:p>
          <a:p>
            <a:pPr marL="457200" lvl="1" indent="0"/>
            <a:endParaRPr lang="en-US" sz="1050" dirty="0">
              <a:solidFill>
                <a:schemeClr val="bg1">
                  <a:lumMod val="75000"/>
                </a:schemeClr>
              </a:solidFill>
            </a:endParaRP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6"/>
              </a:rPr>
              <a:t>&lt;ERM&gt;</a:t>
            </a:r>
            <a:r>
              <a:rPr lang="en-US" sz="1600" b="0" dirty="0"/>
              <a:t> </a:t>
            </a:r>
            <a:r>
              <a:rPr lang="en-US" sz="1600" dirty="0">
                <a:solidFill>
                  <a:schemeClr val="tx1"/>
                </a:solidFill>
              </a:rPr>
              <a:t>next meeting #71,  16-19Jun20, </a:t>
            </a:r>
            <a:r>
              <a:rPr lang="en-US" sz="1600" b="0" dirty="0">
                <a:solidFill>
                  <a:srgbClr val="C00000"/>
                </a:solidFill>
                <a:sym typeface="Wingdings" panose="05000000000000000000" pitchFamily="2" charset="2"/>
              </a:rPr>
              <a:t> _______</a:t>
            </a:r>
            <a:endParaRPr lang="en-US" sz="1600" b="0" dirty="0">
              <a:solidFill>
                <a:schemeClr val="tx1"/>
              </a:solidFill>
            </a:endParaRPr>
          </a:p>
          <a:p>
            <a:pPr lvl="1">
              <a:spcBef>
                <a:spcPts val="0"/>
              </a:spcBef>
              <a:buFont typeface="Arial" panose="020B0604020202020204" pitchFamily="34" charset="0"/>
              <a:buChar char="•"/>
            </a:pPr>
            <a:r>
              <a:rPr lang="en-US" sz="1400" dirty="0">
                <a:solidFill>
                  <a:schemeClr val="tx1"/>
                </a:solidFill>
              </a:rPr>
              <a:t>nothing to share today</a:t>
            </a:r>
            <a:endParaRPr lang="en-US" sz="1050" dirty="0"/>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7"/>
              </a:rPr>
              <a:t>&lt;TG-11&gt;</a:t>
            </a:r>
            <a:r>
              <a:rPr lang="en-US" altLang="en-US" sz="1600" b="0" dirty="0"/>
              <a:t>  </a:t>
            </a:r>
            <a:r>
              <a:rPr lang="en-US" sz="1600" dirty="0">
                <a:solidFill>
                  <a:schemeClr val="tx1"/>
                </a:solidFill>
              </a:rPr>
              <a:t>next  calls, 29Apr, 14May</a:t>
            </a:r>
          </a:p>
          <a:p>
            <a:pPr lvl="1">
              <a:buFont typeface="Arial" panose="020B0604020202020204" pitchFamily="34" charset="0"/>
              <a:buChar char="•"/>
            </a:pPr>
            <a:r>
              <a:rPr lang="en-US" sz="1400" u="sng" dirty="0"/>
              <a:t>4/9/20 ERM TG11 SRDoc Drafting Session #7 call</a:t>
            </a:r>
            <a:endParaRPr lang="en-US" sz="1400" dirty="0"/>
          </a:p>
          <a:p>
            <a:pPr lvl="1">
              <a:buFont typeface="Arial" panose="020B0604020202020204" pitchFamily="34" charset="0"/>
              <a:buChar char="•"/>
            </a:pPr>
            <a:r>
              <a:rPr lang="en-US" sz="1400" dirty="0"/>
              <a:t>3 contributions related to updating TR 103 665</a:t>
            </a:r>
          </a:p>
          <a:p>
            <a:pPr lvl="2">
              <a:buFont typeface="Arial" panose="020B0604020202020204" pitchFamily="34" charset="0"/>
              <a:buChar char="•"/>
            </a:pPr>
            <a:r>
              <a:rPr lang="en-US" sz="1200" dirty="0"/>
              <a:t>ERMTG11(20)000015 Medium Utilization proposal providing a description of the implications for non-adaptive HF and non-FH equipment  resulting from the application of the existing MU formula.</a:t>
            </a:r>
          </a:p>
          <a:p>
            <a:pPr lvl="2">
              <a:buFont typeface="Arial" panose="020B0604020202020204" pitchFamily="34" charset="0"/>
              <a:buChar char="•"/>
            </a:pPr>
            <a:r>
              <a:rPr lang="en-US" sz="1200" dirty="0"/>
              <a:t>ERMTG11(20)000016 Related to a proposal, based around 802.11ax, to review applying the EIRP power limits to each transmitter. Proposal to draft a LS to IEEE at the next GoToMeeting on 4/29/20 </a:t>
            </a:r>
          </a:p>
          <a:p>
            <a:pPr lvl="2">
              <a:buFont typeface="Arial" panose="020B0604020202020204" pitchFamily="34" charset="0"/>
              <a:buChar char="•"/>
            </a:pPr>
            <a:r>
              <a:rPr lang="en-US" sz="1200" dirty="0"/>
              <a:t>ERMTG11(20)000017  BT updates accepted.</a:t>
            </a:r>
          </a:p>
          <a:p>
            <a:pPr lvl="1">
              <a:spcBef>
                <a:spcPts val="0"/>
              </a:spcBef>
              <a:buFont typeface="Arial" panose="020B0604020202020204" pitchFamily="34" charset="0"/>
              <a:buChar char="•"/>
            </a:pPr>
            <a:endParaRPr lang="en-US" sz="1100" dirty="0">
              <a:solidFill>
                <a:schemeClr val="tx1"/>
              </a:solidFill>
            </a:endParaRPr>
          </a:p>
          <a:p>
            <a:pPr>
              <a:spcBef>
                <a:spcPts val="0"/>
              </a:spcBef>
              <a:buFont typeface="Arial" panose="020B0604020202020204" pitchFamily="34" charset="0"/>
              <a:buChar char="•"/>
            </a:pPr>
            <a:r>
              <a:rPr lang="en-US" sz="1200" dirty="0"/>
              <a:t>ETSI - ERM </a:t>
            </a:r>
            <a:r>
              <a:rPr lang="en-US" sz="1200" b="0" dirty="0">
                <a:hlinkClick r:id="rId8"/>
              </a:rPr>
              <a:t>&lt;TG37&gt;</a:t>
            </a:r>
            <a:r>
              <a:rPr lang="en-US" sz="1200" b="0" dirty="0"/>
              <a:t> </a:t>
            </a:r>
            <a:r>
              <a:rPr lang="en-US" sz="1200" dirty="0"/>
              <a:t> next meeting tbd</a:t>
            </a:r>
            <a:endParaRPr lang="en-US" sz="1400" dirty="0"/>
          </a:p>
          <a:p>
            <a:pPr lvl="1">
              <a:spcBef>
                <a:spcPts val="0"/>
              </a:spcBef>
              <a:buFont typeface="Arial" panose="020B0604020202020204" pitchFamily="34" charset="0"/>
              <a:buChar char="•"/>
            </a:pPr>
            <a:r>
              <a:rPr lang="en-US" sz="1100" dirty="0">
                <a:solidFill>
                  <a:schemeClr val="tx1"/>
                </a:solidFill>
              </a:rPr>
              <a:t>nothing to share today </a:t>
            </a:r>
          </a:p>
          <a:p>
            <a:pPr>
              <a:spcBef>
                <a:spcPts val="0"/>
              </a:spcBef>
              <a:buFont typeface="Arial" panose="020B0604020202020204" pitchFamily="34" charset="0"/>
              <a:buChar char="•"/>
            </a:pPr>
            <a:r>
              <a:rPr lang="en-US" sz="1200" dirty="0">
                <a:solidFill>
                  <a:schemeClr val="tx1"/>
                </a:solidFill>
              </a:rPr>
              <a:t>ETSI – ERM</a:t>
            </a:r>
            <a:r>
              <a:rPr lang="en-US" sz="1200" b="0" dirty="0">
                <a:solidFill>
                  <a:schemeClr val="tx1"/>
                </a:solidFill>
              </a:rPr>
              <a:t> </a:t>
            </a:r>
            <a:r>
              <a:rPr lang="en-US" sz="1200" b="0" dirty="0">
                <a:solidFill>
                  <a:schemeClr val="tx1"/>
                </a:solidFill>
                <a:hlinkClick r:id="rId9"/>
              </a:rPr>
              <a:t>&lt;TG-UWB&gt;</a:t>
            </a:r>
            <a:r>
              <a:rPr lang="en-US" sz="1200" b="0" dirty="0">
                <a:solidFill>
                  <a:schemeClr val="tx1"/>
                </a:solidFill>
              </a:rPr>
              <a:t> </a:t>
            </a:r>
            <a:r>
              <a:rPr lang="en-US" sz="1200" dirty="0">
                <a:solidFill>
                  <a:schemeClr val="tx1"/>
                </a:solidFill>
              </a:rPr>
              <a:t>next meeting #53, 27-29Apr20, online; many calls over next weeks.</a:t>
            </a:r>
          </a:p>
          <a:p>
            <a:pPr lvl="1">
              <a:spcBef>
                <a:spcPts val="0"/>
              </a:spcBef>
              <a:buFont typeface="Arial" panose="020B0604020202020204" pitchFamily="34" charset="0"/>
              <a:buChar char="•"/>
            </a:pPr>
            <a:r>
              <a:rPr lang="en-US" sz="1100" dirty="0">
                <a:solidFill>
                  <a:schemeClr val="tx1"/>
                </a:solidFill>
              </a:rPr>
              <a:t>nothing to share today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Apr 20</a:t>
            </a:r>
            <a:endParaRPr lang="en-GB" dirty="0"/>
          </a:p>
        </p:txBody>
      </p:sp>
    </p:spTree>
    <p:extLst>
      <p:ext uri="{BB962C8B-B14F-4D97-AF65-F5344CB8AC3E}">
        <p14:creationId xmlns:p14="http://schemas.microsoft.com/office/powerpoint/2010/main" val="7779606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46794</TotalTime>
  <Words>11355</Words>
  <Application>Microsoft Office PowerPoint</Application>
  <PresentationFormat>On-screen Show (4:3)</PresentationFormat>
  <Paragraphs>1101</Paragraphs>
  <Slides>51</Slides>
  <Notes>37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51</vt:i4>
      </vt:variant>
    </vt:vector>
  </HeadingPairs>
  <TitlesOfParts>
    <vt:vector size="61" baseType="lpstr">
      <vt:lpstr>Arial</vt:lpstr>
      <vt:lpstr>Calibri</vt:lpstr>
      <vt:lpstr>Consolas</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EU items to share -1  - will discuss next week</vt:lpstr>
      <vt:lpstr>EU items to share -2 will discuss next week</vt:lpstr>
      <vt:lpstr>ITU-R items to share will discuss next week</vt:lpstr>
      <vt:lpstr>FCC NPRM on 5.9 GHz reply comments-1</vt:lpstr>
      <vt:lpstr>FCC NPRM on 5.9 GHz updated reply comments</vt:lpstr>
      <vt:lpstr>FCC NPRM – reply comments – extended date Revisiting-use-of-the-5850-5925-MHz-band</vt:lpstr>
      <vt:lpstr>ITU-R SM.2352 on THz</vt:lpstr>
      <vt:lpstr>ITU-R THz SM.2352 submission – standing by</vt:lpstr>
      <vt:lpstr>ITU-R M.1450/M.1801 updates – standing by</vt:lpstr>
      <vt:lpstr>ITU-R M.1450 &amp; M.1801 submissions – standing by</vt:lpstr>
      <vt:lpstr>General Discussion Items - FYI</vt:lpstr>
      <vt:lpstr>Actions Required</vt:lpstr>
      <vt:lpstr>Any Other Business</vt:lpstr>
      <vt:lpstr>Adjourn</vt:lpstr>
      <vt:lpstr>PowerPoint Presentation</vt:lpstr>
      <vt:lpstr>ITU-R SM.2352 on THz</vt:lpstr>
      <vt:lpstr>ITU-R SM.2352 on THz</vt:lpstr>
      <vt:lpstr>Chairman Pai’s statement on 5.9 GHz &amp; NPRM -background</vt:lpstr>
      <vt:lpstr>5.9 GHz NPRM –  high level direction on comments</vt:lpstr>
      <vt:lpstr>5.9 GHz NPRM – status</vt:lpstr>
      <vt:lpstr>FCC NPRM  Revisiting-use-of-the-5850-5925-MHz-band</vt:lpstr>
      <vt:lpstr>5.9 GHz &amp; NPRM –06feb page 2</vt:lpstr>
      <vt:lpstr>5.9 GHz &amp; NPRM –06feb page 1</vt:lpstr>
      <vt:lpstr>5.9 GHz &amp; NPRM –history 30jan </vt:lpstr>
      <vt:lpstr>5.9 GHz &amp; NPRM plans for comments- history 30jan</vt:lpstr>
      <vt:lpstr>5.9 GHz &amp; NPRM –history 23jan </vt:lpstr>
      <vt:lpstr>5.9 GHz &amp; NPRM – history 23jan </vt:lpstr>
      <vt:lpstr>5.9 GHz NPRM – Thursday sna</vt:lpstr>
      <vt:lpstr>5.9 GHz NPRM – Thursday sna</vt:lpstr>
      <vt:lpstr>5.9 GHz NPRM – Tuesday sna</vt:lpstr>
      <vt:lpstr>5.9 GHz NPRM – history 09jan</vt:lpstr>
      <vt:lpstr>5.9 GHz NPRM – history 09jan</vt:lpstr>
      <vt:lpstr>5.9 GHz NPRM - history of possible areas to comment on</vt:lpstr>
      <vt:lpstr>5.9 GHz NPRM – history of possible areas to comment on</vt:lpstr>
      <vt:lpstr>5.9 GHz NPRM - history of possible areas to comment on</vt:lpstr>
      <vt:lpstr>5.9 GHz NPRM -NHTSA –history of possible areas to comment on</vt:lpstr>
      <vt:lpstr>5.9 GHz NPRM –history of possible areas to comment on</vt:lpstr>
      <vt:lpstr>All the sections in 5.9GHz NPRM draft r11</vt:lpstr>
      <vt:lpstr>Responsibilities of WG Vice Chair</vt:lpstr>
      <vt:lpstr>Responsibilities of WG Secretary</vt:lpstr>
      <vt:lpstr>Responsibilities of Working Group Officers</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2631</cp:revision>
  <cp:lastPrinted>1601-01-01T00:00:00Z</cp:lastPrinted>
  <dcterms:created xsi:type="dcterms:W3CDTF">2016-03-03T14:54:45Z</dcterms:created>
  <dcterms:modified xsi:type="dcterms:W3CDTF">2020-04-09T23:54:55Z</dcterms:modified>
</cp:coreProperties>
</file>