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74" r:id="rId14"/>
    <p:sldId id="673" r:id="rId15"/>
    <p:sldId id="671" r:id="rId16"/>
    <p:sldId id="664" r:id="rId17"/>
    <p:sldId id="662" r:id="rId18"/>
    <p:sldId id="669" r:id="rId19"/>
    <p:sldId id="672" r:id="rId20"/>
    <p:sldId id="650" r:id="rId21"/>
    <p:sldId id="498" r:id="rId22"/>
    <p:sldId id="402" r:id="rId23"/>
    <p:sldId id="403" r:id="rId24"/>
    <p:sldId id="592" r:id="rId25"/>
    <p:sldId id="663" r:id="rId26"/>
    <p:sldId id="626" r:id="rId27"/>
    <p:sldId id="657" r:id="rId28"/>
    <p:sldId id="659" r:id="rId29"/>
    <p:sldId id="631" r:id="rId30"/>
    <p:sldId id="653" r:id="rId31"/>
    <p:sldId id="649" r:id="rId32"/>
    <p:sldId id="660" r:id="rId33"/>
    <p:sldId id="640" r:id="rId34"/>
    <p:sldId id="639" r:id="rId35"/>
    <p:sldId id="638" r:id="rId36"/>
    <p:sldId id="643" r:id="rId37"/>
    <p:sldId id="646" r:id="rId38"/>
    <p:sldId id="641" r:id="rId39"/>
    <p:sldId id="633" r:id="rId40"/>
    <p:sldId id="636" r:id="rId41"/>
    <p:sldId id="634" r:id="rId42"/>
    <p:sldId id="632" r:id="rId43"/>
    <p:sldId id="627" r:id="rId44"/>
    <p:sldId id="630" r:id="rId45"/>
    <p:sldId id="628" r:id="rId46"/>
    <p:sldId id="462" r:id="rId47"/>
    <p:sldId id="652" r:id="rId48"/>
    <p:sldId id="549" r:id="rId49"/>
    <p:sldId id="425"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71" autoAdjust="0"/>
    <p:restoredTop sz="96391" autoAdjust="0"/>
  </p:normalViewPr>
  <p:slideViewPr>
    <p:cSldViewPr>
      <p:cViewPr varScale="1">
        <p:scale>
          <a:sx n="107" d="100"/>
          <a:sy n="107" d="100"/>
        </p:scale>
        <p:origin x="1026"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358046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1916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802.18-20/0063r00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urldefense.proofpoint.com/v2/url?u=https-3A__mentor.ieee.org_802.18_dcn_20_18-2D20-2D0045-2D06-2D0000-2Dreply-2Dcomments-2Dfcc19-2D138-2Dnprm-2Drevisiting-2D5-2D850-2D5-2D925-2Dghz-2Dband.docx&amp;d=DwMFaQ&amp;c=pqcuzKEN_84c78MOSc5_fw&amp;r=z8R-nWJ8GIxwjOjNKhEFByb-tZ6XE3GZXWSggNdVo-w&amp;m=Btfhank7v4MpFhvyx9svYK80_5mgQmHnB3Hi4SAZLVw&amp;s=AZ-t_5uDBPcFHp_XQuZZ_yHHSwxfHYrT5bP31iPRTSU&amp;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57-11-0000-reply-comments-update-fcc19-138-nprm-revisiting-5-850-5-925-ghz-band.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fcc.gov/news-events/events/2020/04/april-2020-open-commission-meeting" TargetMode="External"/><Relationship Id="rId5" Type="http://schemas.openxmlformats.org/officeDocument/2006/relationships/hyperlink" Target="https://urldefense.proofpoint.com/v2/url?u=https-3A__docs.fcc.gov_public_attachments_DOC-2D363451A1.txt&amp;d=DwMFAg&amp;c=pqcuzKEN_84c78MOSc5_fw&amp;r=z8R-nWJ8GIxwjOjNKhEFByb-tZ6XE3GZXWSggNdVo-w&amp;m=qkYmo1P6XmH1YvH1UkP-tyoCfcURwF2UYPYmrj-ahdc&amp;s=6fWZ09fL_NPKQPaXI7BCsts058h9bU4VKsFjo6SoecE&amp;e=" TargetMode="External"/><Relationship Id="rId4" Type="http://schemas.openxmlformats.org/officeDocument/2006/relationships/hyperlink" Target="https://urldefense.proofpoint.com/v2/url?u=https-3A__docs.fcc.gov_public_attachments_DOC-2D363451A1.pdf&amp;d=DwMFAg&amp;c=pqcuzKEN_84c78MOSc5_fw&amp;r=z8R-nWJ8GIxwjOjNKhEFByb-tZ6XE3GZXWSggNdVo-w&amp;m=qkYmo1P6XmH1YvH1UkP-tyoCfcURwF2UYPYmrj-ahdc&amp;s=3-2YMV4qliTA8voQCWinMdolzW3BfdmvaW7A0T_8-Ps&amp;e="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54-00-0000-minutes-02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09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52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601662" y="1001727"/>
            <a:ext cx="8389938" cy="5473686"/>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3"/>
              </a:rPr>
              <a:t>&lt;ECC&gt;</a:t>
            </a:r>
            <a:r>
              <a:rPr lang="en-US" sz="1400" b="0" dirty="0">
                <a:solidFill>
                  <a:schemeClr val="tx1"/>
                </a:solidFill>
              </a:rPr>
              <a:t> </a:t>
            </a:r>
            <a:r>
              <a:rPr lang="en-US" sz="1400" dirty="0">
                <a:solidFill>
                  <a:schemeClr val="tx1"/>
                </a:solidFill>
              </a:rPr>
              <a:t> 53</a:t>
            </a:r>
            <a:r>
              <a:rPr lang="en-US" sz="1400" baseline="30000" dirty="0">
                <a:solidFill>
                  <a:schemeClr val="tx1"/>
                </a:solidFill>
              </a:rPr>
              <a:t>rd</a:t>
            </a:r>
            <a:r>
              <a:rPr lang="en-US" sz="1400" dirty="0">
                <a:solidFill>
                  <a:schemeClr val="tx1"/>
                </a:solidFill>
              </a:rPr>
              <a:t> plenary, 30Jun-03Jul, Belgrade, Serbia </a:t>
            </a:r>
          </a:p>
          <a:p>
            <a:pPr lvl="1">
              <a:buFont typeface="Arial" panose="020B0604020202020204" pitchFamily="34" charset="0"/>
              <a:buChar char="•"/>
            </a:pPr>
            <a:r>
              <a:rPr lang="en-US" sz="1400" dirty="0">
                <a:solidFill>
                  <a:schemeClr val="tx1"/>
                </a:solidFill>
              </a:rPr>
              <a:t> nothing to share today</a:t>
            </a:r>
            <a:endParaRPr lang="en-US" sz="1200" dirty="0">
              <a:solidFill>
                <a:schemeClr val="tx1"/>
              </a:solidFill>
            </a:endParaRPr>
          </a:p>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4"/>
              </a:rPr>
              <a:t>&lt;SE45&gt;</a:t>
            </a:r>
            <a:r>
              <a:rPr lang="en-US" altLang="en-US" sz="1400" b="0" dirty="0"/>
              <a:t> </a:t>
            </a:r>
            <a:r>
              <a:rPr lang="en-US" altLang="en-US" sz="1400" dirty="0"/>
              <a:t>next meeting  </a:t>
            </a:r>
            <a:r>
              <a:rPr lang="en-US" sz="1400" dirty="0"/>
              <a:t>#11, 14-16Apr20, online only</a:t>
            </a: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050" dirty="0">
                <a:solidFill>
                  <a:schemeClr val="tx1"/>
                </a:solidFill>
              </a:rPr>
              <a:t>Chair uploaded report 316, the 2</a:t>
            </a:r>
            <a:r>
              <a:rPr lang="en-US" sz="1050" baseline="30000" dirty="0">
                <a:solidFill>
                  <a:schemeClr val="tx1"/>
                </a:solidFill>
              </a:rPr>
              <a:t>nd</a:t>
            </a:r>
            <a:r>
              <a:rPr lang="en-US" sz="1050" dirty="0">
                <a:solidFill>
                  <a:schemeClr val="tx1"/>
                </a:solidFill>
              </a:rPr>
              <a:t> report.  Public inquiry produced 11 documents with comments.  </a:t>
            </a:r>
          </a:p>
          <a:p>
            <a:pPr lvl="1">
              <a:buFont typeface="Arial" panose="020B0604020202020204" pitchFamily="34" charset="0"/>
              <a:buChar char="•"/>
            </a:pPr>
            <a:r>
              <a:rPr lang="en-US" sz="1050" dirty="0">
                <a:solidFill>
                  <a:schemeClr val="tx1"/>
                </a:solidFill>
              </a:rPr>
              <a:t>Extended the call-in meeting to resolve comments to start the 14</a:t>
            </a:r>
            <a:r>
              <a:rPr lang="en-US" sz="1050" baseline="30000" dirty="0">
                <a:solidFill>
                  <a:schemeClr val="tx1"/>
                </a:solidFill>
              </a:rPr>
              <a:t>th </a:t>
            </a:r>
            <a:r>
              <a:rPr lang="en-US" sz="1050" dirty="0">
                <a:solidFill>
                  <a:schemeClr val="tx1"/>
                </a:solidFill>
              </a:rPr>
              <a:t>and start time has shifted to help NAM.</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5"/>
              </a:rPr>
              <a:t>&lt;FM57&gt;</a:t>
            </a:r>
            <a:r>
              <a:rPr lang="en-US" altLang="en-US" sz="1400" b="0" dirty="0"/>
              <a:t>  </a:t>
            </a:r>
            <a:r>
              <a:rPr lang="en-US" sz="1400" dirty="0"/>
              <a:t>next meeting #10, 12-14May20, online only</a:t>
            </a:r>
            <a:endParaRPr lang="en-US" sz="1600" dirty="0"/>
          </a:p>
          <a:p>
            <a:pPr lvl="1">
              <a:buFont typeface="Arial" panose="020B0604020202020204" pitchFamily="34" charset="0"/>
              <a:buChar char="•"/>
            </a:pPr>
            <a:r>
              <a:rPr lang="en-US" sz="1200" dirty="0">
                <a:solidFill>
                  <a:schemeClr val="tx1"/>
                </a:solidFill>
              </a:rPr>
              <a:t>2call-ins  in April,07 &amp; 17th, 1500-1700CET.</a:t>
            </a:r>
          </a:p>
          <a:p>
            <a:pPr lvl="1">
              <a:buFont typeface="Arial" panose="020B0604020202020204" pitchFamily="34" charset="0"/>
              <a:buChar char="•"/>
            </a:pPr>
            <a:r>
              <a:rPr lang="en-US" sz="1200" dirty="0">
                <a:solidFill>
                  <a:schemeClr val="tx1"/>
                </a:solidFill>
              </a:rPr>
              <a:t>How did call on 7</a:t>
            </a:r>
            <a:r>
              <a:rPr lang="en-US" sz="1200" baseline="30000" dirty="0">
                <a:solidFill>
                  <a:schemeClr val="tx1"/>
                </a:solidFill>
              </a:rPr>
              <a:t>th</a:t>
            </a:r>
            <a:r>
              <a:rPr lang="en-US" sz="1200" dirty="0">
                <a:solidFill>
                  <a:schemeClr val="tx1"/>
                </a:solidFill>
              </a:rPr>
              <a:t> go?____ </a:t>
            </a:r>
          </a:p>
          <a:p>
            <a:pPr lvl="1">
              <a:buFont typeface="Arial" panose="020B0604020202020204" pitchFamily="34" charset="0"/>
              <a:buChar char="•"/>
            </a:pPr>
            <a:r>
              <a:rPr lang="en-US" sz="1200" dirty="0">
                <a:solidFill>
                  <a:schemeClr val="tx1"/>
                </a:solidFill>
              </a:rPr>
              <a:t> </a:t>
            </a:r>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en-US" sz="1200" dirty="0">
                <a:solidFill>
                  <a:schemeClr val="tx1"/>
                </a:solidFill>
              </a:rPr>
              <a:t>next meeting, M100, 20-22Apr20, on-line</a:t>
            </a:r>
          </a:p>
          <a:p>
            <a:pPr lvl="1">
              <a:spcBef>
                <a:spcPts val="0"/>
              </a:spcBef>
              <a:buFont typeface="Arial" panose="020B0604020202020204" pitchFamily="34" charset="0"/>
              <a:buChar char="•"/>
            </a:pPr>
            <a:r>
              <a:rPr lang="en-US" sz="1200" dirty="0">
                <a:solidFill>
                  <a:schemeClr val="bg1">
                    <a:lumMod val="75000"/>
                  </a:schemeClr>
                </a:solidFill>
              </a:rPr>
              <a:t> </a:t>
            </a:r>
            <a:r>
              <a:rPr lang="en-US" sz="1200" dirty="0">
                <a:solidFill>
                  <a:schemeClr val="tx1"/>
                </a:solidFill>
              </a:rPr>
              <a:t> nothing to share today</a:t>
            </a:r>
            <a:endParaRPr lang="en-US" sz="1400" dirty="0">
              <a:solidFill>
                <a:schemeClr val="tx1"/>
              </a:solidFill>
            </a:endParaRPr>
          </a:p>
          <a:p>
            <a:pPr>
              <a:spcBef>
                <a:spcPts val="0"/>
              </a:spcBef>
              <a:buFont typeface="Arial" panose="020B0604020202020204" pitchFamily="34" charset="0"/>
              <a:buChar char="•"/>
            </a:pPr>
            <a:r>
              <a:rPr lang="en-US" sz="1200" dirty="0">
                <a:solidFill>
                  <a:schemeClr val="tx1"/>
                </a:solidFill>
              </a:rPr>
              <a:t>CEPT – ECC </a:t>
            </a:r>
            <a:r>
              <a:rPr lang="en-US" altLang="en-US" sz="1200" b="0" dirty="0">
                <a:hlinkClick r:id="rId7"/>
              </a:rPr>
              <a:t>&lt;WGFM&gt;</a:t>
            </a:r>
            <a:r>
              <a:rPr lang="en-US" altLang="en-US" sz="1200" b="0" dirty="0"/>
              <a:t> </a:t>
            </a:r>
            <a:r>
              <a:rPr lang="en-US" altLang="en-US" sz="1200" dirty="0"/>
              <a:t>next meeting #96, 08-12June20,  Brussels</a:t>
            </a:r>
          </a:p>
          <a:p>
            <a:pPr lvl="1">
              <a:spcBef>
                <a:spcPts val="0"/>
              </a:spcBef>
              <a:buFont typeface="Arial" panose="020B0604020202020204" pitchFamily="34" charset="0"/>
              <a:buChar char="•"/>
            </a:pPr>
            <a:r>
              <a:rPr lang="en-US" sz="1200" dirty="0">
                <a:solidFill>
                  <a:schemeClr val="tx1"/>
                </a:solidFill>
              </a:rPr>
              <a:t> nothing to share today</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800" dirty="0"/>
              <a:t>Note, the ITU-R WP1A 29 May 20 meeting is postponed </a:t>
            </a:r>
          </a:p>
          <a:p>
            <a:pPr lvl="1">
              <a:buFont typeface="Arial" panose="020B0604020202020204" pitchFamily="34" charset="0"/>
              <a:buChar char="•"/>
            </a:pPr>
            <a:r>
              <a:rPr lang="en-US" sz="1600" dirty="0"/>
              <a:t>Have heard maybe to December 2020, or maybe a virtual meeting,   Will watch for outcome.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477438" cy="5512522"/>
          </a:xfrm>
        </p:spPr>
        <p:txBody>
          <a:bodyPr/>
          <a:lstStyle/>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spcBef>
                <a:spcPts val="0"/>
              </a:spcBef>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400" u="sng" dirty="0">
                <a:hlinkClick r:id="rId4"/>
              </a:rPr>
              <a:t>https://www.federalregister.gov/documents/2020/02/06/2020-02086/use-of-the-5850-5925-ghz-band</a:t>
            </a:r>
            <a:endParaRPr lang="en-US" sz="1400" b="1" u="sng" dirty="0"/>
          </a:p>
          <a:p>
            <a:pPr>
              <a:buFont typeface="Arial" panose="020B0604020202020204" pitchFamily="34" charset="0"/>
              <a:buChar char="•"/>
            </a:pPr>
            <a:r>
              <a:rPr lang="en-US" sz="1800" dirty="0"/>
              <a:t>Proceeding 19-138:</a:t>
            </a:r>
          </a:p>
          <a:p>
            <a:pPr lvl="1">
              <a:spcBef>
                <a:spcPts val="0"/>
              </a:spcBef>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800" b="1" dirty="0">
                <a:solidFill>
                  <a:schemeClr val="tx1"/>
                </a:solidFill>
              </a:rPr>
              <a:t>due Monday </a:t>
            </a:r>
            <a:r>
              <a:rPr lang="en-US" sz="1800" dirty="0">
                <a:solidFill>
                  <a:schemeClr val="tx1"/>
                </a:solidFill>
              </a:rPr>
              <a:t>27</a:t>
            </a:r>
            <a:r>
              <a:rPr lang="en-US" sz="1800" b="1" dirty="0">
                <a:solidFill>
                  <a:schemeClr val="tx1"/>
                </a:solidFill>
              </a:rPr>
              <a:t> April</a:t>
            </a:r>
            <a:r>
              <a:rPr lang="en-US" sz="1800" dirty="0">
                <a:solidFill>
                  <a:schemeClr val="tx1"/>
                </a:solidFill>
              </a:rPr>
              <a:t>, need .18 to approve today, the 9</a:t>
            </a:r>
            <a:r>
              <a:rPr lang="en-US" sz="1800" baseline="30000" dirty="0">
                <a:solidFill>
                  <a:schemeClr val="tx1"/>
                </a:solidFill>
              </a:rPr>
              <a:t>th</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Original reply comments already .18 approved and editorial updates from the initial EC review have been implemented. </a:t>
            </a:r>
          </a:p>
          <a:p>
            <a:pPr marL="800100" lvl="1">
              <a:buFont typeface="Arial" panose="020B0604020202020204" pitchFamily="34" charset="0"/>
              <a:buChar char="•"/>
            </a:pPr>
            <a:r>
              <a:rPr lang="en-US" sz="1600" dirty="0"/>
              <a:t>marked up r05: </a:t>
            </a:r>
            <a:r>
              <a:rPr lang="en-US" sz="1400" u="sng" dirty="0">
                <a:hlinkClick r:id="rId6"/>
              </a:rPr>
              <a:t>https://mentor.ieee.org/802.18/dcn/20/18-20-0045-05-0000-reply-comments-fcc19-138-nprm-revisiting-5-850-5-925-ghz-band.docx</a:t>
            </a:r>
            <a:r>
              <a:rPr lang="en-US" sz="1400" dirty="0"/>
              <a:t> </a:t>
            </a:r>
          </a:p>
          <a:p>
            <a:pPr marL="800100" lvl="1">
              <a:buFont typeface="Arial" panose="020B0604020202020204" pitchFamily="34" charset="0"/>
              <a:buChar char="•"/>
            </a:pPr>
            <a:r>
              <a:rPr lang="en-US" sz="1600" dirty="0"/>
              <a:t>clean r06: </a:t>
            </a:r>
            <a:r>
              <a:rPr lang="en-US" sz="1400" u="sng" dirty="0">
                <a:hlinkClick r:id="rId7"/>
              </a:rPr>
              <a:t>https://mentor.ieee.org/802.18/dcn/20/18-20-0045-06-0000-reply-comments-fcc19-138-nprm-revisiting-5-850-5-925-ghz-band.docx</a:t>
            </a:r>
            <a:r>
              <a:rPr lang="en-US" sz="1400" dirty="0">
                <a:solidFill>
                  <a:schemeClr val="tx1"/>
                </a:solidFill>
              </a:rPr>
              <a:t>  </a:t>
            </a:r>
          </a:p>
          <a:p>
            <a:pPr marL="400050">
              <a:buFont typeface="Arial" panose="020B0604020202020204" pitchFamily="34" charset="0"/>
              <a:buChar char="•"/>
            </a:pPr>
            <a:r>
              <a:rPr lang="en-US" sz="1800" dirty="0">
                <a:solidFill>
                  <a:schemeClr val="tx1"/>
                </a:solidFill>
              </a:rPr>
              <a:t>Due to .18’s and EC’s original ballots requested an upload date of 06April; with the FCC extension, we let the EC know a ballot failure would allow us to file closer to the new extension due date and we could consider updated reply comments.  		</a:t>
            </a:r>
          </a:p>
          <a:p>
            <a:pPr marL="800100" lvl="1">
              <a:buFont typeface="Arial" panose="020B0604020202020204" pitchFamily="34" charset="0"/>
              <a:buChar char="•"/>
            </a:pPr>
            <a:r>
              <a:rPr lang="en-US" sz="1400" dirty="0">
                <a:solidFill>
                  <a:schemeClr val="tx1"/>
                </a:solidFill>
                <a:sym typeface="Wingdings" panose="05000000000000000000" pitchFamily="2" charset="2"/>
              </a:rPr>
              <a:t> </a:t>
            </a:r>
            <a:r>
              <a:rPr lang="en-US" sz="1400" dirty="0">
                <a:solidFill>
                  <a:schemeClr val="tx1"/>
                </a:solidFill>
              </a:rPr>
              <a:t> </a:t>
            </a:r>
            <a:r>
              <a:rPr lang="en-US" sz="1800" dirty="0">
                <a:solidFill>
                  <a:schemeClr val="tx1"/>
                </a:solidFill>
              </a:rPr>
              <a:t>EC ballot then failed and see next slide for updated reply comments</a:t>
            </a:r>
            <a:endParaRPr lang="en-US" sz="1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511101"/>
          </a:xfrm>
        </p:spPr>
        <p:txBody>
          <a:bodyPr/>
          <a:lstStyle/>
          <a:p>
            <a:r>
              <a:rPr lang="en-US" sz="2400" dirty="0">
                <a:solidFill>
                  <a:schemeClr val="tx1"/>
                </a:solidFill>
              </a:rPr>
              <a:t>FCC NPRM on 5.9 GHz updated reply comments</a:t>
            </a:r>
          </a:p>
        </p:txBody>
      </p:sp>
      <p:sp>
        <p:nvSpPr>
          <p:cNvPr id="3" name="Content Placeholder 2"/>
          <p:cNvSpPr>
            <a:spLocks noGrp="1"/>
          </p:cNvSpPr>
          <p:nvPr>
            <p:ph idx="1"/>
          </p:nvPr>
        </p:nvSpPr>
        <p:spPr>
          <a:xfrm>
            <a:off x="685800" y="1143000"/>
            <a:ext cx="8279622" cy="5332413"/>
          </a:xfrm>
        </p:spPr>
        <p:txBody>
          <a:bodyPr/>
          <a:lstStyle/>
          <a:p>
            <a:pPr>
              <a:buFont typeface="Arial" panose="020B0604020202020204" pitchFamily="34" charset="0"/>
              <a:buChar char="•"/>
            </a:pPr>
            <a:r>
              <a:rPr lang="en-US" sz="1800" dirty="0">
                <a:solidFill>
                  <a:schemeClr val="tx1"/>
                </a:solidFill>
              </a:rPr>
              <a:t>With the due date extension a contribution was made with updated reply comments, both restructured and added content.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The 802.18 ad hoc meetings the </a:t>
            </a:r>
            <a:r>
              <a:rPr lang="en-US" sz="1800">
                <a:solidFill>
                  <a:schemeClr val="tx1"/>
                </a:solidFill>
              </a:rPr>
              <a:t>past week,  </a:t>
            </a:r>
            <a:r>
              <a:rPr lang="en-US" sz="1800" dirty="0">
                <a:solidFill>
                  <a:schemeClr val="tx1"/>
                </a:solidFill>
              </a:rPr>
              <a:t>as notices </a:t>
            </a:r>
            <a:r>
              <a:rPr lang="en-US" sz="1800">
                <a:solidFill>
                  <a:schemeClr val="tx1"/>
                </a:solidFill>
              </a:rPr>
              <a:t>and statuses were </a:t>
            </a:r>
            <a:r>
              <a:rPr lang="en-US" sz="1800" dirty="0">
                <a:solidFill>
                  <a:schemeClr val="tx1"/>
                </a:solidFill>
              </a:rPr>
              <a:t>sent out,  have worked diligently through the updated reply comments and finished yesterday’s (08Apr20): </a:t>
            </a:r>
          </a:p>
          <a:p>
            <a:pPr marL="400050">
              <a:buFont typeface="Arial" panose="020B0604020202020204" pitchFamily="34" charset="0"/>
              <a:buChar char="•"/>
            </a:pPr>
            <a:r>
              <a:rPr lang="en-US" sz="1800" u="sng" dirty="0">
                <a:hlinkClick r:id="rId3"/>
              </a:rPr>
              <a:t>https://mentor.ieee.org/802.18/dcn/20/18-20-0057-11-0000-reply-comments-update-fcc19-138-nprm-revisiting-5-850-5-925-ghz-band.docx</a:t>
            </a:r>
            <a:r>
              <a:rPr lang="en-US" sz="1800" u="sng" dirty="0"/>
              <a:t>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We need to choose one to approve to send to EC 10-day ballot.</a:t>
            </a:r>
          </a:p>
          <a:p>
            <a:pPr marL="800100" lvl="1">
              <a:buFont typeface="Arial" panose="020B0604020202020204" pitchFamily="34" charset="0"/>
              <a:buChar char="•"/>
            </a:pPr>
            <a:r>
              <a:rPr lang="en-US" sz="1600" dirty="0">
                <a:solidFill>
                  <a:schemeClr val="tx1"/>
                </a:solidFill>
              </a:rPr>
              <a:t>Originally approved reply comments with EC editorial updates. </a:t>
            </a:r>
          </a:p>
          <a:p>
            <a:pPr marL="800100" lvl="1">
              <a:buFont typeface="Arial" panose="020B0604020202020204" pitchFamily="34" charset="0"/>
              <a:buChar char="•"/>
            </a:pPr>
            <a:r>
              <a:rPr lang="en-US" sz="1600" dirty="0">
                <a:solidFill>
                  <a:schemeClr val="tx1"/>
                </a:solidFill>
              </a:rPr>
              <a:t>Or, the updated reply comments. </a:t>
            </a:r>
          </a:p>
          <a:p>
            <a:pPr marL="2114550" lvl="4">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Will review the updated reply comments for the .18 voters not in the ad </a:t>
            </a:r>
            <a:r>
              <a:rPr lang="en-US" sz="1800" dirty="0" err="1">
                <a:solidFill>
                  <a:schemeClr val="tx1"/>
                </a:solidFill>
              </a:rPr>
              <a:t>hocs</a:t>
            </a:r>
            <a:r>
              <a:rPr lang="en-US" sz="1800" dirty="0">
                <a:solidFill>
                  <a:schemeClr val="tx1"/>
                </a:solidFill>
              </a:rPr>
              <a:t> </a:t>
            </a:r>
          </a:p>
          <a:p>
            <a:pPr marL="800100" lvl="1">
              <a:buFont typeface="Arial" panose="020B0604020202020204" pitchFamily="34" charset="0"/>
              <a:buChar char="•"/>
            </a:pPr>
            <a:r>
              <a:rPr lang="en-US" sz="1800" dirty="0">
                <a:solidFill>
                  <a:schemeClr val="tx1"/>
                </a:solidFill>
              </a:rPr>
              <a:t>There are 8 pages of text</a:t>
            </a:r>
          </a:p>
          <a:p>
            <a:pPr marL="800100" lvl="1">
              <a:buFont typeface="Arial" panose="020B0604020202020204" pitchFamily="34" charset="0"/>
              <a:buChar char="•"/>
            </a:pPr>
            <a:r>
              <a:rPr lang="en-US" sz="1800" dirty="0">
                <a:solidFill>
                  <a:schemeClr val="tx1"/>
                </a:solidFill>
              </a:rPr>
              <a:t>We need to be through the document by about 15:30ET, that is 2 – 3 minutes per page, so we have time to finalize and get through the balloting. </a:t>
            </a:r>
          </a:p>
          <a:p>
            <a:pPr marL="514350" lvl="1" indent="0"/>
            <a:endParaRPr lang="en-US" sz="1600" dirty="0">
              <a:solidFill>
                <a:schemeClr val="tx1"/>
              </a:solidFill>
            </a:endParaRPr>
          </a:p>
          <a:p>
            <a:pPr marL="0" indent="0"/>
            <a:endParaRPr lang="en-US" alt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24391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solidFill>
                  <a:schemeClr val="tx1"/>
                </a:solidFill>
              </a:rPr>
              <a:t>FCC NPRM – reply comments – extended date</a:t>
            </a:r>
            <a:br>
              <a:rPr lang="en-US" altLang="en-US" sz="2400" dirty="0">
                <a:solidFill>
                  <a:schemeClr val="tx1"/>
                </a:solidFill>
              </a:rPr>
            </a:br>
            <a:r>
              <a:rPr lang="en-US" altLang="en-US" sz="2400" dirty="0">
                <a:solidFill>
                  <a:schemeClr val="tx1"/>
                </a:solidFill>
              </a:rPr>
              <a:t>R</a:t>
            </a:r>
            <a:r>
              <a:rPr lang="en-US" sz="2400" dirty="0">
                <a:solidFill>
                  <a:schemeClr val="tx1"/>
                </a:solidFill>
              </a:rPr>
              <a:t>evisiting-use-of-the-5850-5925-MHz-band</a:t>
            </a:r>
          </a:p>
        </p:txBody>
      </p:sp>
      <p:sp>
        <p:nvSpPr>
          <p:cNvPr id="3" name="Content Placeholder 2"/>
          <p:cNvSpPr>
            <a:spLocks noGrp="1"/>
          </p:cNvSpPr>
          <p:nvPr>
            <p:ph idx="1"/>
          </p:nvPr>
        </p:nvSpPr>
        <p:spPr>
          <a:xfrm>
            <a:off x="685800" y="1536815"/>
            <a:ext cx="8279622" cy="4938597"/>
          </a:xfrm>
        </p:spPr>
        <p:txBody>
          <a:bodyPr/>
          <a:lstStyle/>
          <a:p>
            <a:pPr lvl="4">
              <a:buFont typeface="Arial" panose="020B0604020202020204" pitchFamily="34" charset="0"/>
              <a:buChar char="•"/>
            </a:pPr>
            <a:endParaRPr lang="en-US" sz="10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reply comments in ____________________________________; to FCC NPRM (ET Docket No. 19-138) on Use of the 5.850-5.925 GHz Band. </a:t>
            </a:r>
            <a:r>
              <a:rPr lang="en-GB" sz="1800" b="0" dirty="0">
                <a:solidFill>
                  <a:schemeClr val="tx1"/>
                </a:solidFill>
              </a:rPr>
              <a:t> Available for review and approval by the LMSC (EC) for uploading to the FCC on or before the FCC due date at the time. With the Chair of 802.18 authorized to make editorial changes, as necessary.</a:t>
            </a:r>
            <a:endParaRPr lang="en-US" sz="1800" b="0" dirty="0">
              <a:solidFill>
                <a:schemeClr val="tx1"/>
              </a:solidFill>
            </a:endParaRPr>
          </a:p>
          <a:p>
            <a:r>
              <a:rPr lang="en-US" altLang="en-US" sz="1600" dirty="0">
                <a:solidFill>
                  <a:schemeClr val="tx1"/>
                </a:solidFill>
              </a:rPr>
              <a:t>		Moved by:  	 </a:t>
            </a:r>
          </a:p>
          <a:p>
            <a:pPr lvl="1"/>
            <a:r>
              <a:rPr lang="en-US" altLang="en-US" sz="1600" b="1" dirty="0">
                <a:solidFill>
                  <a:schemeClr val="tx1"/>
                </a:solidFill>
              </a:rPr>
              <a:t>Seconded by:  	 </a:t>
            </a:r>
          </a:p>
          <a:p>
            <a:pPr lvl="1"/>
            <a:r>
              <a:rPr lang="en-US" altLang="en-US" sz="1600" b="1" dirty="0">
                <a:solidFill>
                  <a:schemeClr val="tx1"/>
                </a:solidFill>
              </a:rPr>
              <a:t>Discussion?	none</a:t>
            </a:r>
          </a:p>
          <a:p>
            <a:pPr lvl="1"/>
            <a:r>
              <a:rPr lang="en-US" altLang="en-US" sz="1600" b="1" dirty="0">
                <a:solidFill>
                  <a:schemeClr val="tx1"/>
                </a:solidFill>
              </a:rPr>
              <a:t>Vote:  		__Y   /  __N   /  __A </a:t>
            </a:r>
          </a:p>
          <a:p>
            <a:pPr lvl="1"/>
            <a:r>
              <a:rPr lang="en-US" altLang="en-US" sz="1600" b="1" dirty="0">
                <a:solidFill>
                  <a:schemeClr val="tx1"/>
                </a:solidFill>
              </a:rPr>
              <a:t>Voters:  </a:t>
            </a:r>
            <a:r>
              <a:rPr lang="en-US" altLang="en-US" sz="1600" dirty="0">
                <a:solidFill>
                  <a:schemeClr val="bg1">
                    <a:lumMod val="85000"/>
                  </a:schemeClr>
                </a:solidFill>
              </a:rPr>
              <a:t>Vijay, Peter, jay, Carl, John, Stuart, </a:t>
            </a:r>
            <a:r>
              <a:rPr lang="en-US" altLang="en-US" sz="1600" dirty="0" err="1">
                <a:solidFill>
                  <a:schemeClr val="bg1">
                    <a:lumMod val="85000"/>
                  </a:schemeClr>
                </a:solidFill>
              </a:rPr>
              <a:t>JimL</a:t>
            </a:r>
            <a:r>
              <a:rPr lang="en-US" altLang="en-US" sz="1600" dirty="0">
                <a:solidFill>
                  <a:schemeClr val="bg1">
                    <a:lumMod val="85000"/>
                  </a:schemeClr>
                </a:solidFill>
              </a:rPr>
              <a:t>, </a:t>
            </a:r>
            <a:r>
              <a:rPr lang="en-US" altLang="en-US" sz="1600" dirty="0" err="1">
                <a:solidFill>
                  <a:schemeClr val="bg1">
                    <a:lumMod val="85000"/>
                  </a:schemeClr>
                </a:solidFill>
              </a:rPr>
              <a:t>MikeL</a:t>
            </a:r>
            <a:r>
              <a:rPr lang="en-US" altLang="en-US" sz="1600" dirty="0">
                <a:solidFill>
                  <a:schemeClr val="bg1">
                    <a:lumMod val="85000"/>
                  </a:schemeClr>
                </a:solidFill>
              </a:rPr>
              <a:t>, Paul, Ben, Dorothy, Hassan</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dirty="0">
                <a:solidFill>
                  <a:schemeClr val="tx1"/>
                </a:solidFill>
              </a:rPr>
              <a:t>_____ on the call</a:t>
            </a:r>
          </a:p>
          <a:p>
            <a:pPr>
              <a:buFont typeface="Arial" panose="020B0604020202020204" pitchFamily="34" charset="0"/>
              <a:buChar char="•"/>
            </a:pPr>
            <a:endParaRPr lang="en-US" altLang="en-US" sz="2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7925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is/was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r>
              <a:rPr lang="en-US" sz="2400" dirty="0">
                <a:solidFill>
                  <a:schemeClr val="tx1"/>
                </a:solidFill>
                <a:highlight>
                  <a:srgbClr val="FFFF00"/>
                </a:highlight>
              </a:rPr>
              <a:t>standing by</a:t>
            </a:r>
            <a:endParaRPr lang="en-US" sz="2400" dirty="0">
              <a:highlight>
                <a:srgbClr val="FFFF00"/>
              </a:highlight>
            </a:endParaRPr>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now on .18 mentor: </a:t>
            </a:r>
          </a:p>
          <a:p>
            <a:pPr lvl="1">
              <a:spcBef>
                <a:spcPts val="0"/>
              </a:spcBef>
              <a:buFont typeface="Arial" panose="020B0604020202020204" pitchFamily="34" charset="0"/>
              <a:buChar char="•"/>
            </a:pPr>
            <a:r>
              <a:rPr lang="en-US" sz="1200" dirty="0">
                <a:hlinkClick r:id="rId3"/>
              </a:rPr>
              <a:t>https://mentor.ieee.org/802.18/dcn/20/18-20-</a:t>
            </a:r>
            <a:r>
              <a:rPr lang="en-US" sz="1200" dirty="0">
                <a:highlight>
                  <a:srgbClr val="FFFF00"/>
                </a:highlight>
                <a:hlinkClick r:id="rId3"/>
              </a:rPr>
              <a:t>0061-00</a:t>
            </a:r>
            <a:r>
              <a:rPr lang="en-US" sz="1200" dirty="0">
                <a:hlinkClick r:id="rId3"/>
              </a:rPr>
              <a:t>-0000-itu-ahg-recommended-edits-to-m-1450-5.docx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a:t>
            </a:r>
            <a:r>
              <a:rPr lang="en-US" sz="1200" dirty="0">
                <a:highlight>
                  <a:srgbClr val="FFFF00"/>
                </a:highlight>
                <a:hlinkClick r:id="rId4"/>
              </a:rPr>
              <a:t>0060-00</a:t>
            </a:r>
            <a:r>
              <a:rPr lang="en-US" sz="1200" dirty="0">
                <a:hlinkClick r:id="rId4"/>
              </a:rPr>
              <a:t>-0000-itu-ahg-recommended-edits-to-m-1801-2.docx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Met with key people the 25</a:t>
            </a:r>
            <a:r>
              <a:rPr lang="en-US" sz="1800" baseline="30000" dirty="0">
                <a:solidFill>
                  <a:schemeClr val="tx1"/>
                </a:solidFill>
              </a:rPr>
              <a:t>th</a:t>
            </a:r>
            <a:r>
              <a:rPr lang="en-US" sz="1800" dirty="0">
                <a:solidFill>
                  <a:schemeClr val="tx1"/>
                </a:solidFill>
              </a:rPr>
              <a:t>.   Current plan</a:t>
            </a:r>
          </a:p>
          <a:p>
            <a:pPr>
              <a:buFont typeface="Arial" panose="020B0604020202020204" pitchFamily="34" charset="0"/>
              <a:buChar char="•"/>
            </a:pPr>
            <a:r>
              <a:rPr lang="en-US" sz="1600" b="0" dirty="0"/>
              <a:t>Submission of 802.11 ITU AHG recommendations to 802.11 &amp; 802.18 after 30Mar meeting</a:t>
            </a:r>
          </a:p>
          <a:p>
            <a:pPr>
              <a:buFont typeface="Arial" panose="020B0604020202020204" pitchFamily="34" charset="0"/>
              <a:buChar char="•"/>
            </a:pPr>
            <a:r>
              <a:rPr lang="en-US" sz="1600" b="0" dirty="0"/>
              <a:t>Presenting to 802.18 today-May 2, 2020</a:t>
            </a:r>
          </a:p>
          <a:p>
            <a:pPr>
              <a:buFont typeface="Arial" panose="020B0604020202020204" pitchFamily="34" charset="0"/>
              <a:buChar char="•"/>
            </a:pPr>
            <a:r>
              <a:rPr lang="en-US" sz="1600" b="0" dirty="0"/>
              <a:t>802.18 to ask for EC Approval for submission to WP 5A</a:t>
            </a:r>
          </a:p>
          <a:p>
            <a:pPr lvl="1">
              <a:buFont typeface="Arial" panose="020B0604020202020204" pitchFamily="34" charset="0"/>
              <a:buChar char="•"/>
            </a:pPr>
            <a:r>
              <a:rPr lang="en-US" sz="1600" b="0" dirty="0"/>
              <a:t>Approve in .18 in May, at latest.</a:t>
            </a:r>
          </a:p>
          <a:p>
            <a:pPr lvl="1">
              <a:buFont typeface="Arial" panose="020B0604020202020204" pitchFamily="34" charset="0"/>
              <a:buChar char="•"/>
            </a:pPr>
            <a:r>
              <a:rPr lang="en-US" sz="1600" b="0" dirty="0"/>
              <a:t>Early June EC meeting for IEEE 802 approval, currently scheduled for 02 June 2020</a:t>
            </a:r>
          </a:p>
          <a:p>
            <a:pPr>
              <a:buFont typeface="Arial" panose="020B0604020202020204" pitchFamily="34" charset="0"/>
              <a:buChar char="•"/>
            </a:pPr>
            <a:r>
              <a:rPr lang="en-US" sz="1600" b="0" dirty="0"/>
              <a:t>Working Party 5A Meeting (DELAYED), now meeting dates are: 20-30 July 2020</a:t>
            </a:r>
          </a:p>
          <a:p>
            <a:pPr>
              <a:buFont typeface="Arial" panose="020B0604020202020204" pitchFamily="34" charset="0"/>
              <a:buChar char="•"/>
            </a:pPr>
            <a:r>
              <a:rPr lang="en-US" sz="1600" b="0" dirty="0"/>
              <a:t>Deadline for contributions16:00 hours UTC: Monday, 13 July 2020</a:t>
            </a:r>
          </a:p>
          <a:p>
            <a:pPr lvl="1">
              <a:buFont typeface="Arial" panose="020B0604020202020204" pitchFamily="34" charset="0"/>
              <a:buChar char="•"/>
            </a:pPr>
            <a:r>
              <a:rPr lang="en-US" sz="1600" dirty="0"/>
              <a:t>Plan to have ITU liaison upload to ITU-R WP5A, 1</a:t>
            </a:r>
            <a:r>
              <a:rPr lang="en-US" sz="1600" baseline="30000" dirty="0"/>
              <a:t>st</a:t>
            </a:r>
            <a:r>
              <a:rPr lang="en-US" sz="1600" dirty="0"/>
              <a:t> week of July </a:t>
            </a:r>
            <a:endParaRPr lang="en-US" sz="1600" b="0" dirty="0"/>
          </a:p>
          <a:p>
            <a:pPr>
              <a:buFont typeface="Arial" panose="020B0604020202020204" pitchFamily="34" charset="0"/>
              <a:buChar char="•"/>
            </a:pPr>
            <a:r>
              <a:rPr lang="en-US" sz="1600" b="0" dirty="0"/>
              <a:t>802.11 ITU AHG Monitoring WP 5A after July 2020 for any needed contributions going forward</a:t>
            </a:r>
          </a:p>
          <a:p>
            <a:pPr lvl="4">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800" b="0" dirty="0">
                <a:solidFill>
                  <a:schemeClr val="tx1"/>
                </a:solidFill>
              </a:rPr>
              <a:t>Earlier; </a:t>
            </a:r>
            <a:r>
              <a:rPr lang="en-US" sz="1400" b="0" dirty="0">
                <a:solidFill>
                  <a:schemeClr val="tx1"/>
                </a:solidFill>
              </a:rPr>
              <a:t>Due to cancellation of the ATL March Plenary, the 802.11 ad hoc will bring the submission to 802.18  for approval and then LMSC(EC) approval for submission to ITU-R.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400" u="sng" dirty="0"/>
              <a:t>Motion:</a:t>
            </a:r>
            <a:r>
              <a:rPr lang="en-US" sz="1400" dirty="0"/>
              <a:t> </a:t>
            </a:r>
            <a:r>
              <a:rPr lang="en-US" sz="1400" b="0" dirty="0"/>
              <a:t>Move to approve documents </a:t>
            </a:r>
            <a:r>
              <a:rPr lang="en-US" sz="1400" b="0" dirty="0">
                <a:hlinkClick r:id="rId3"/>
              </a:rPr>
              <a:t>https://mentor.ieee.org/802.18/dcn/20/18-20-</a:t>
            </a:r>
            <a:r>
              <a:rPr lang="en-US" sz="1400" b="0" dirty="0">
                <a:highlight>
                  <a:srgbClr val="FFFF00"/>
                </a:highlight>
                <a:hlinkClick r:id="rId3"/>
              </a:rPr>
              <a:t>0061-00</a:t>
            </a:r>
            <a:r>
              <a:rPr lang="en-US" sz="1400" b="0" dirty="0">
                <a:hlinkClick r:id="rId3"/>
              </a:rPr>
              <a:t>-0000-itu-ahg-recommended-edits-to-m-1450-5.docx</a:t>
            </a:r>
            <a:r>
              <a:rPr lang="en-US" sz="1400" b="0" dirty="0"/>
              <a:t> and </a:t>
            </a:r>
            <a:r>
              <a:rPr lang="en-US" sz="1400" b="0" dirty="0">
                <a:hlinkClick r:id="rId4"/>
              </a:rPr>
              <a:t>https://mentor.ieee.org/802.18/dcn/20/18-20-</a:t>
            </a:r>
            <a:r>
              <a:rPr lang="en-US" sz="1400" b="0" dirty="0">
                <a:highlight>
                  <a:srgbClr val="FFFF00"/>
                </a:highlight>
                <a:hlinkClick r:id="rId4"/>
              </a:rPr>
              <a:t>0060-00-</a:t>
            </a:r>
            <a:r>
              <a:rPr lang="en-US" sz="1400" b="0" dirty="0">
                <a:hlinkClick r:id="rId4"/>
              </a:rPr>
              <a:t>0000-itu-ahg-recommended-edits-to-m-1801-2.docx</a:t>
            </a:r>
            <a:r>
              <a:rPr lang="en-US" sz="1400" b="0" dirty="0"/>
              <a:t>   for ITU-R M.1450 and M.1801 updates, respectively. </a:t>
            </a:r>
            <a:r>
              <a:rPr lang="en-GB" sz="14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400" dirty="0">
              <a:solidFill>
                <a:schemeClr val="tx1"/>
              </a:solidFill>
            </a:endParaRPr>
          </a:p>
          <a:p>
            <a:r>
              <a:rPr lang="en-US" altLang="en-US" sz="1400" dirty="0"/>
              <a:t>		</a:t>
            </a:r>
            <a:r>
              <a:rPr lang="en-US" altLang="en-US" sz="1200" dirty="0"/>
              <a:t>Moved by:  	 	</a:t>
            </a:r>
          </a:p>
          <a:p>
            <a:pPr lvl="1"/>
            <a:r>
              <a:rPr lang="en-US" altLang="en-US" sz="1200" b="1" dirty="0"/>
              <a:t>Seconded by:  	 </a:t>
            </a:r>
          </a:p>
          <a:p>
            <a:pPr lvl="1"/>
            <a:r>
              <a:rPr lang="en-US" altLang="en-US" sz="1200" b="1" dirty="0"/>
              <a:t>Discussion?	none</a:t>
            </a:r>
          </a:p>
          <a:p>
            <a:pPr lvl="1"/>
            <a:r>
              <a:rPr lang="en-US" altLang="en-US" sz="1200" b="1" dirty="0">
                <a:solidFill>
                  <a:schemeClr val="tx1"/>
                </a:solidFill>
              </a:rPr>
              <a:t>Vote:  		___Y   /  ___N   /  ___A </a:t>
            </a:r>
          </a:p>
          <a:p>
            <a:pPr lvl="1"/>
            <a:endParaRPr lang="en-US" altLang="en-US" sz="1200" b="1" dirty="0">
              <a:solidFill>
                <a:schemeClr val="tx1"/>
              </a:solidFill>
            </a:endParaRPr>
          </a:p>
          <a:p>
            <a:pPr lvl="1"/>
            <a:r>
              <a:rPr lang="en-US" altLang="en-US" sz="1200" b="1" dirty="0">
                <a:solidFill>
                  <a:schemeClr val="tx1"/>
                </a:solidFill>
              </a:rPr>
              <a:t>Voters:   </a:t>
            </a:r>
          </a:p>
          <a:p>
            <a:pPr lvl="1"/>
            <a:r>
              <a:rPr lang="en-US" altLang="en-US" sz="1200" b="1" dirty="0">
                <a:solidFill>
                  <a:schemeClr val="tx1"/>
                </a:solidFill>
              </a:rPr>
              <a:t>Motion </a:t>
            </a:r>
            <a:r>
              <a:rPr lang="en-US" altLang="en-US" sz="1200" b="1" dirty="0">
                <a:solidFill>
                  <a:schemeClr val="bg1">
                    <a:lumMod val="75000"/>
                  </a:schemeClr>
                </a:solidFill>
              </a:rPr>
              <a:t>- Passes</a:t>
            </a:r>
          </a:p>
          <a:p>
            <a:pPr lvl="1"/>
            <a:r>
              <a:rPr lang="en-US" altLang="en-US" sz="12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CHAIRMAN PAI PROPOSES NEW RULES FOR THE 6 GHz BAND, UNLEASHING 1,200 MEGAHERTZ FOR UNLICENSED USE</a:t>
            </a:r>
          </a:p>
          <a:p>
            <a:pPr lvl="1">
              <a:buFont typeface="Arial" panose="020B0604020202020204" pitchFamily="34" charset="0"/>
              <a:buChar char="•"/>
            </a:pPr>
            <a:r>
              <a:rPr lang="en-US" sz="1600" i="1" dirty="0"/>
              <a:t>Draft Rules Would Provide a Boost to Wi-Fi and Other Unlicensed Uses While Protecting Incumbent Services in the Band </a:t>
            </a:r>
            <a:r>
              <a:rPr lang="en-US" sz="1600" dirty="0"/>
              <a:t>  </a:t>
            </a:r>
          </a:p>
          <a:p>
            <a:pPr lvl="1">
              <a:buFont typeface="Arial" panose="020B0604020202020204" pitchFamily="34" charset="0"/>
              <a:buChar char="•"/>
            </a:pPr>
            <a:r>
              <a:rPr lang="en-US" sz="1800" dirty="0"/>
              <a:t>News Release: </a:t>
            </a:r>
            <a:r>
              <a:rPr lang="en-US" sz="1800" u="sng" dirty="0">
                <a:hlinkClick r:id="rId3"/>
              </a:rPr>
              <a:t>Docx</a:t>
            </a:r>
            <a:r>
              <a:rPr lang="en-US" sz="1800" dirty="0"/>
              <a:t> </a:t>
            </a:r>
            <a:r>
              <a:rPr lang="en-US" sz="1800" u="sng" dirty="0">
                <a:hlinkClick r:id="rId4"/>
              </a:rPr>
              <a:t>Pdf</a:t>
            </a:r>
            <a:r>
              <a:rPr lang="en-US" sz="1800" dirty="0"/>
              <a:t> </a:t>
            </a:r>
            <a:r>
              <a:rPr lang="en-US" sz="1800" u="sng" dirty="0">
                <a:hlinkClick r:id="rId5"/>
              </a:rPr>
              <a:t>Txt</a:t>
            </a:r>
            <a:endParaRPr lang="en-US" sz="1800" dirty="0"/>
          </a:p>
          <a:p>
            <a:pPr lvl="1">
              <a:buFont typeface="Arial" panose="020B0604020202020204" pitchFamily="34" charset="0"/>
              <a:buChar char="•"/>
            </a:pPr>
            <a:r>
              <a:rPr lang="en-US" sz="14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For draft of R&amp;O and FNPRM: </a:t>
            </a:r>
          </a:p>
          <a:p>
            <a:pPr lvl="1">
              <a:buFont typeface="Arial" panose="020B0604020202020204" pitchFamily="34" charset="0"/>
              <a:buChar char="•"/>
            </a:pPr>
            <a:r>
              <a:rPr lang="en-US" sz="1600" dirty="0">
                <a:hlinkClick r:id="rId6"/>
              </a:rPr>
              <a:t>https://www.fcc.gov/news-events/events/2020/04/april-2020-open-commission-meeting</a:t>
            </a:r>
            <a:endParaRPr lang="en-US" sz="16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09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89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89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sz="1800" dirty="0">
                <a:solidFill>
                  <a:srgbClr val="00B0F0"/>
                </a:solidFill>
              </a:rPr>
              <a:t>Chair to start LMSC(EC) ballot of FCC NPRM on 5.9GHz reply comments if approved.  </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Next week (16 April), plan is/was-tbd vote on: ITU-R SM.2352 submission from 802.15 Terahertz IG, inputs from anyone.  </a:t>
            </a:r>
          </a:p>
          <a:p>
            <a:pPr marL="285750" indent="-285750">
              <a:buFont typeface="Wingdings" panose="05000000000000000000" pitchFamily="2" charset="2"/>
              <a:buChar char="q"/>
            </a:pPr>
            <a:r>
              <a:rPr lang="en-US" sz="1800" dirty="0">
                <a:solidFill>
                  <a:schemeClr val="tx1"/>
                </a:solidFill>
              </a:rPr>
              <a:t>With WP1A postponed need to re-evaluate our submission due date. </a:t>
            </a:r>
          </a:p>
          <a:p>
            <a:pPr marL="285750" indent="-285750">
              <a:buFont typeface="Wingdings" panose="05000000000000000000" pitchFamily="2" charset="2"/>
              <a:buChar char="q"/>
            </a:pPr>
            <a:endParaRPr lang="en-US" sz="1800" dirty="0">
              <a:solidFill>
                <a:schemeClr val="tx1"/>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Soon: ITU-R M.1450 &amp; M.1801 submissions from 802.11, inputs from anyone.</a:t>
            </a:r>
          </a:p>
          <a:p>
            <a:pPr marL="285750" indent="-285750">
              <a:buFont typeface="Wingdings" panose="05000000000000000000" pitchFamily="2" charset="2"/>
              <a:buChar char="q"/>
            </a:pPr>
            <a:endParaRPr lang="en-US" altLang="en-US" sz="1800" b="0" dirty="0">
              <a:solidFill>
                <a:srgbClr val="00B0F0"/>
              </a:solidFill>
            </a:endParaRPr>
          </a:p>
          <a:p>
            <a:pPr marL="0" indent="0"/>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None heard.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16Apr20–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200" dirty="0"/>
              <a:t>Starting 14 May, there will be a new call-in, using the IEEE Seat 4 </a:t>
            </a:r>
            <a:r>
              <a:rPr lang="en-US" sz="1200" dirty="0" err="1"/>
              <a:t>webex</a:t>
            </a:r>
            <a:endParaRPr lang="en-US" sz="1200" dirty="0"/>
          </a:p>
          <a:p>
            <a:pPr lvl="2">
              <a:buFont typeface="Arial" panose="020B0604020202020204" pitchFamily="34" charset="0"/>
              <a:buChar char="•"/>
            </a:pPr>
            <a:r>
              <a:rPr lang="en-US" sz="1200" b="0" dirty="0">
                <a:solidFill>
                  <a:schemeClr val="tx1"/>
                </a:solidFill>
              </a:rPr>
              <a:t>You have to copy out of the calendar and past into word to get the link,</a:t>
            </a:r>
          </a:p>
          <a:p>
            <a:pPr lvl="1">
              <a:buFont typeface="Arial" panose="020B0604020202020204" pitchFamily="34" charset="0"/>
              <a:buChar char="•"/>
            </a:pPr>
            <a:r>
              <a:rPr lang="en-US" sz="1200" dirty="0">
                <a:solidFill>
                  <a:schemeClr val="tx1"/>
                </a:solidFill>
              </a:rPr>
              <a:t>Or, on the .18 web page or in the next call-in doc</a:t>
            </a:r>
            <a:r>
              <a:rPr lang="en-US" sz="1200" dirty="0"/>
              <a:t>18-16-0038r15.</a:t>
            </a:r>
            <a:endParaRPr lang="en-US" sz="1200" b="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15:_______________________58et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lvl="1">
              <a:buFont typeface="Arial" panose="020B0604020202020204" pitchFamily="34" charset="0"/>
              <a:buChar char="•"/>
            </a:pPr>
            <a:r>
              <a:rPr lang="en-US" sz="1600" dirty="0"/>
              <a:t>Warsaw Wireless Interim was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09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48</a:t>
            </a:fld>
            <a:endParaRPr lang="en-US" altLang="en-US" sz="1200" b="0" dirty="0"/>
          </a:p>
        </p:txBody>
      </p:sp>
      <p:sp>
        <p:nvSpPr>
          <p:cNvPr id="2" name="Date Placeholder 1"/>
          <p:cNvSpPr>
            <a:spLocks noGrp="1"/>
          </p:cNvSpPr>
          <p:nvPr>
            <p:ph type="dt" idx="15"/>
          </p:nvPr>
        </p:nvSpPr>
        <p:spPr/>
        <p:txBody>
          <a:bodyPr/>
          <a:lstStyle/>
          <a:p>
            <a:r>
              <a:rPr lang="en-US"/>
              <a:t>09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09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09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09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09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bg1">
                    <a:lumMod val="75000"/>
                  </a:schemeClr>
                </a:solidFill>
              </a:rPr>
              <a:t>EU Items</a:t>
            </a:r>
          </a:p>
          <a:p>
            <a:pPr lvl="1">
              <a:spcBef>
                <a:spcPts val="0"/>
              </a:spcBef>
              <a:buFont typeface="Arial" panose="020B0604020202020204" pitchFamily="34" charset="0"/>
              <a:buChar char="•"/>
            </a:pPr>
            <a:r>
              <a:rPr lang="en-US" altLang="en-US" sz="1400" dirty="0">
                <a:solidFill>
                  <a:schemeClr val="bg1">
                    <a:lumMod val="75000"/>
                  </a:schemeClr>
                </a:solidFill>
              </a:rPr>
              <a:t>ITU-R Items</a:t>
            </a:r>
          </a:p>
          <a:p>
            <a:pPr lvl="1">
              <a:spcBef>
                <a:spcPts val="0"/>
              </a:spcBef>
              <a:buFont typeface="Arial" panose="020B0604020202020204" pitchFamily="34" charset="0"/>
              <a:buChar char="•"/>
            </a:pPr>
            <a:r>
              <a:rPr lang="en-GB" sz="1400" dirty="0">
                <a:solidFill>
                  <a:schemeClr val="tx1"/>
                </a:solidFill>
              </a:rPr>
              <a:t>FCC NPRM 5.9GHz </a:t>
            </a:r>
            <a:r>
              <a:rPr lang="en-GB" sz="1200" dirty="0">
                <a:solidFill>
                  <a:schemeClr val="tx1"/>
                </a:solidFill>
              </a:rPr>
              <a:t>updated reply comments </a:t>
            </a:r>
          </a:p>
          <a:p>
            <a:pPr lvl="1">
              <a:spcBef>
                <a:spcPts val="0"/>
              </a:spcBef>
              <a:buFont typeface="Arial" panose="020B0604020202020204" pitchFamily="34" charset="0"/>
              <a:buChar char="•"/>
            </a:pPr>
            <a:r>
              <a:rPr lang="en-US" sz="1400" dirty="0">
                <a:solidFill>
                  <a:schemeClr val="tx1"/>
                </a:solidFill>
              </a:rPr>
              <a:t>ITU-R SM.2352 submission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bg1">
                    <a:lumMod val="75000"/>
                  </a:schemeClr>
                </a:solidFill>
              </a:rPr>
              <a:t>ITU-R M.1450/M.1801 submissions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NPRM reply comments to EC if approved</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bg1">
                    <a:lumMod val="75000"/>
                  </a:schemeClr>
                </a:solidFill>
              </a:rPr>
              <a:t>EU Items</a:t>
            </a:r>
          </a:p>
          <a:p>
            <a:pPr lvl="1">
              <a:spcBef>
                <a:spcPts val="0"/>
              </a:spcBef>
              <a:buFont typeface="Arial" panose="020B0604020202020204" pitchFamily="34" charset="0"/>
              <a:buChar char="•"/>
            </a:pPr>
            <a:r>
              <a:rPr lang="en-US" sz="1400" dirty="0">
                <a:solidFill>
                  <a:schemeClr val="bg1">
                    <a:lumMod val="75000"/>
                  </a:schemeClr>
                </a:solidFill>
              </a:rPr>
              <a:t>General items, ETSI, CEPT, etc.</a:t>
            </a:r>
          </a:p>
          <a:p>
            <a:pPr>
              <a:spcBef>
                <a:spcPts val="0"/>
              </a:spcBef>
              <a:buFont typeface="Arial" panose="020B0604020202020204" pitchFamily="34" charset="0"/>
              <a:buChar char="•"/>
            </a:pPr>
            <a:endParaRPr lang="en-US" sz="1400" b="0" dirty="0">
              <a:solidFill>
                <a:schemeClr val="bg1">
                  <a:lumMod val="75000"/>
                </a:schemeClr>
              </a:solidFill>
            </a:endParaRPr>
          </a:p>
          <a:p>
            <a:pPr>
              <a:spcBef>
                <a:spcPts val="0"/>
              </a:spcBef>
              <a:buFont typeface="Arial" panose="020B0604020202020204" pitchFamily="34" charset="0"/>
              <a:buChar char="•"/>
            </a:pPr>
            <a:r>
              <a:rPr lang="en-US" sz="1400" b="0" dirty="0">
                <a:solidFill>
                  <a:schemeClr val="bg1">
                    <a:lumMod val="75000"/>
                  </a:schemeClr>
                </a:solidFill>
              </a:rPr>
              <a:t>ITU-R Items</a:t>
            </a:r>
          </a:p>
          <a:p>
            <a:pPr lvl="1">
              <a:spcBef>
                <a:spcPts val="0"/>
              </a:spcBef>
              <a:buFont typeface="Arial" panose="020B0604020202020204" pitchFamily="34" charset="0"/>
              <a:buChar char="•"/>
            </a:pPr>
            <a:r>
              <a:rPr lang="en-US" altLang="en-US" sz="1400" dirty="0">
                <a:solidFill>
                  <a:schemeClr val="bg1">
                    <a:lumMod val="75000"/>
                  </a:schemeClr>
                </a:solidFill>
              </a:rPr>
              <a:t>General items and WRC-23</a:t>
            </a:r>
          </a:p>
          <a:p>
            <a:pPr marL="0" indent="0">
              <a:spcBef>
                <a:spcPts val="0"/>
              </a:spcBef>
            </a:pPr>
            <a:endParaRPr lang="en-US" altLang="en-US" sz="1400" b="0" kern="0" dirty="0"/>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Vote on reply comments</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solidFill>
                  <a:schemeClr val="tx1"/>
                </a:solidFill>
              </a:rPr>
              <a:t>ITU-R SM.2352 on THz update for ITU-R</a:t>
            </a:r>
          </a:p>
          <a:p>
            <a:pPr lvl="1">
              <a:spcBef>
                <a:spcPts val="0"/>
              </a:spcBef>
              <a:buFont typeface="Arial" panose="020B0604020202020204" pitchFamily="34" charset="0"/>
              <a:buChar char="•"/>
            </a:pPr>
            <a:r>
              <a:rPr lang="en-US" sz="1400" dirty="0">
                <a:solidFill>
                  <a:schemeClr val="tx1"/>
                </a:solidFill>
              </a:rPr>
              <a:t>Status, WP1A f2f postponed</a:t>
            </a:r>
          </a:p>
          <a:p>
            <a:pPr lvl="1">
              <a:spcBef>
                <a:spcPts val="0"/>
              </a:spcBef>
              <a:buFont typeface="Arial" panose="020B0604020202020204" pitchFamily="34" charset="0"/>
              <a:buChar char="•"/>
            </a:pPr>
            <a:r>
              <a:rPr lang="en-US" sz="1400" dirty="0">
                <a:solidFill>
                  <a:schemeClr val="tx1"/>
                </a:solidFill>
              </a:rPr>
              <a:t>Goal  is/was-tbd approve 16 April  </a:t>
            </a:r>
          </a:p>
          <a:p>
            <a:pPr lvl="2">
              <a:spcBef>
                <a:spcPts val="0"/>
              </a:spcBef>
              <a:buFont typeface="Arial" panose="020B0604020202020204" pitchFamily="34" charset="0"/>
              <a:buChar char="•"/>
            </a:pPr>
            <a:endParaRPr lang="en-US" sz="1400" dirty="0">
              <a:solidFill>
                <a:schemeClr val="bg1">
                  <a:lumMod val="75000"/>
                </a:schemeClr>
              </a:solidFill>
            </a:endParaRPr>
          </a:p>
          <a:p>
            <a:pPr>
              <a:spcBef>
                <a:spcPts val="0"/>
              </a:spcBef>
              <a:buFont typeface="Arial" panose="020B0604020202020204" pitchFamily="34" charset="0"/>
              <a:buChar char="•"/>
            </a:pPr>
            <a:r>
              <a:rPr lang="en-US" altLang="en-US" sz="1400" b="0" kern="0" dirty="0">
                <a:solidFill>
                  <a:schemeClr val="bg1">
                    <a:lumMod val="75000"/>
                  </a:schemeClr>
                </a:solidFill>
              </a:rPr>
              <a:t>ITU-R M.1450/M.1801 submissions</a:t>
            </a:r>
          </a:p>
          <a:p>
            <a:pPr lvl="1">
              <a:spcBef>
                <a:spcPts val="0"/>
              </a:spcBef>
              <a:buFont typeface="Arial" panose="020B0604020202020204" pitchFamily="34" charset="0"/>
              <a:buChar char="•"/>
            </a:pPr>
            <a:r>
              <a:rPr lang="en-US" altLang="en-US" sz="1400" kern="0" dirty="0">
                <a:solidFill>
                  <a:schemeClr val="bg1">
                    <a:lumMod val="75000"/>
                  </a:schemeClr>
                </a:solidFill>
              </a:rPr>
              <a:t>Status update and plan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FCC 6GHz R&amp;O draft is out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Vijay A</a:t>
            </a:r>
          </a:p>
          <a:p>
            <a:pPr>
              <a:spcBef>
                <a:spcPts val="400"/>
              </a:spcBef>
            </a:pPr>
            <a:r>
              <a:rPr lang="en-US" altLang="en-US" sz="1600" b="0" dirty="0">
                <a:solidFill>
                  <a:schemeClr val="bg1">
                    <a:lumMod val="75000"/>
                  </a:schemeClr>
                </a:solidFill>
              </a:rPr>
              <a:t>		Seconded by: 	Stuart K </a:t>
            </a:r>
          </a:p>
          <a:p>
            <a:pPr>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02 April 2020 in document  </a:t>
            </a:r>
            <a:r>
              <a:rPr lang="en-GB" sz="1600" b="0" u="sng" dirty="0">
                <a:hlinkClick r:id="rId3"/>
              </a:rPr>
              <a:t>https://mentor.ieee.org/802.18/dcn/20/18-20-0054-00-0000-minutes-02apr20-rrtag-teleconference.docx</a:t>
            </a:r>
            <a:r>
              <a:rPr lang="en-GB" sz="1600" b="0" u="sng" dirty="0"/>
              <a:t> </a:t>
            </a:r>
            <a:r>
              <a:rPr lang="en-GB" sz="1600" b="0" dirty="0"/>
              <a:t>  </a:t>
            </a:r>
            <a:r>
              <a:rPr lang="en-US" sz="1600" b="0" dirty="0"/>
              <a:t>03-Apr-2020 11:22:25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Peter E. </a:t>
            </a:r>
          </a:p>
          <a:p>
            <a:pPr marL="0" indent="0">
              <a:spcBef>
                <a:spcPts val="400"/>
              </a:spcBef>
            </a:pPr>
            <a:r>
              <a:rPr lang="en-US" altLang="en-US" sz="1600" b="0" dirty="0">
                <a:solidFill>
                  <a:schemeClr val="bg1">
                    <a:lumMod val="75000"/>
                  </a:schemeClr>
                </a:solidFill>
              </a:rPr>
              <a:t>	Seconded by:	Stuart K</a:t>
            </a:r>
          </a:p>
          <a:p>
            <a:pPr marL="0" indent="0">
              <a:spcBef>
                <a:spcPts val="400"/>
              </a:spcBef>
            </a:pPr>
            <a:r>
              <a:rPr lang="en-US" altLang="en-US" sz="1600" b="0" dirty="0">
                <a:solidFill>
                  <a:schemeClr val="bg1">
                    <a:lumMod val="75000"/>
                  </a:schemeClr>
                </a:solidFill>
              </a:rPr>
              <a:t>	Discussion?  	None</a:t>
            </a:r>
          </a:p>
          <a:p>
            <a:pPr lvl="1">
              <a:spcBef>
                <a:spcPts val="400"/>
              </a:spcBef>
            </a:pPr>
            <a:r>
              <a:rPr lang="en-US" altLang="en-US" sz="1600" dirty="0">
                <a:solidFill>
                  <a:schemeClr val="bg1">
                    <a:lumMod val="75000"/>
                  </a:schemeClr>
                </a:solidFill>
              </a:rPr>
              <a:t>Vote:  Approved by unanimous consent</a:t>
            </a: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7856538"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800" dirty="0">
              <a:solidFill>
                <a:schemeClr val="tx1"/>
              </a:solidFill>
            </a:endParaRPr>
          </a:p>
          <a:p>
            <a:pPr>
              <a:spcBef>
                <a:spcPts val="0"/>
              </a:spcBef>
              <a:buFont typeface="Arial" panose="020B0604020202020204" pitchFamily="34" charset="0"/>
              <a:buChar char="•"/>
            </a:pPr>
            <a:r>
              <a:rPr lang="en-US" sz="12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400" dirty="0">
                <a:solidFill>
                  <a:schemeClr val="tx1"/>
                </a:solidFill>
              </a:rPr>
              <a:t>ETSI – </a:t>
            </a:r>
            <a:r>
              <a:rPr lang="en-US" altLang="en-US" sz="1400" b="0" dirty="0">
                <a:hlinkClick r:id="rId5"/>
              </a:rPr>
              <a:t>&lt;BRAN&gt;</a:t>
            </a:r>
            <a:r>
              <a:rPr lang="en-US" altLang="en-US" sz="1400" b="0" dirty="0"/>
              <a:t>  </a:t>
            </a:r>
            <a:r>
              <a:rPr lang="en-US" sz="1400" dirty="0">
                <a:solidFill>
                  <a:schemeClr val="tx1"/>
                </a:solidFill>
              </a:rPr>
              <a:t>next meeting </a:t>
            </a:r>
            <a:r>
              <a:rPr lang="en-US" sz="1100" dirty="0">
                <a:solidFill>
                  <a:schemeClr val="tx1"/>
                </a:solidFill>
              </a:rPr>
              <a:t>#10</a:t>
            </a:r>
            <a:r>
              <a:rPr lang="en-US" sz="1100" dirty="0"/>
              <a:t>6, 22-26Jun20;  likely on-line but is tbd, </a:t>
            </a:r>
            <a:endParaRPr lang="en-US" sz="1400" b="0" dirty="0">
              <a:solidFill>
                <a:srgbClr val="C00000"/>
              </a:solidFill>
            </a:endParaRPr>
          </a:p>
          <a:p>
            <a:pPr lvl="1">
              <a:buFont typeface="Arial" panose="020B0604020202020204" pitchFamily="34" charset="0"/>
              <a:buChar char="•"/>
            </a:pPr>
            <a:r>
              <a:rPr lang="en-US" sz="1200" dirty="0">
                <a:solidFill>
                  <a:schemeClr val="tx1"/>
                </a:solidFill>
              </a:rPr>
              <a:t> </a:t>
            </a:r>
          </a:p>
          <a:p>
            <a:pPr lvl="1">
              <a:buFont typeface="Arial" panose="020B0604020202020204" pitchFamily="34" charset="0"/>
              <a:buChar char="•"/>
            </a:pPr>
            <a:r>
              <a:rPr lang="en-US" sz="1200" dirty="0">
                <a:solidFill>
                  <a:schemeClr val="tx1"/>
                </a:solidFill>
              </a:rPr>
              <a:t> </a:t>
            </a:r>
          </a:p>
          <a:p>
            <a:pPr lvl="1">
              <a:buFont typeface="Arial" panose="020B0604020202020204" pitchFamily="34" charset="0"/>
              <a:buChar char="•"/>
            </a:pPr>
            <a:r>
              <a:rPr lang="en-US" sz="1200" dirty="0">
                <a:solidFill>
                  <a:schemeClr val="tx1"/>
                </a:solidFill>
              </a:rPr>
              <a:t> </a:t>
            </a:r>
          </a:p>
          <a:p>
            <a:pPr lvl="1">
              <a:buFont typeface="Arial" panose="020B0604020202020204" pitchFamily="34" charset="0"/>
              <a:buChar char="•"/>
            </a:pPr>
            <a:r>
              <a:rPr lang="en-US" sz="1000" dirty="0">
                <a:solidFill>
                  <a:schemeClr val="tx1"/>
                </a:solidFill>
              </a:rPr>
              <a:t>For 6 GHz, 2 web meetings have been announced.</a:t>
            </a:r>
          </a:p>
          <a:p>
            <a:pPr lvl="1">
              <a:buFont typeface="Arial" panose="020B0604020202020204" pitchFamily="34" charset="0"/>
              <a:buChar char="•"/>
            </a:pPr>
            <a:r>
              <a:rPr lang="en-US" sz="1000" dirty="0">
                <a:solidFill>
                  <a:schemeClr val="tx1"/>
                </a:solidFill>
              </a:rPr>
              <a:t> For Bran overall, a schedule is being sent out with call in info,</a:t>
            </a:r>
          </a:p>
          <a:p>
            <a:pPr lvl="2">
              <a:buFont typeface="Arial" panose="020B0604020202020204" pitchFamily="34" charset="0"/>
              <a:buChar char="•"/>
            </a:pPr>
            <a:r>
              <a:rPr lang="en-US" sz="1000" dirty="0">
                <a:solidFill>
                  <a:schemeClr val="tx1"/>
                </a:solidFill>
              </a:rPr>
              <a:t>Point is the BRAN chair is setting up a google calendar to do this and is part of the still evolving how to move everything to be online. </a:t>
            </a:r>
          </a:p>
          <a:p>
            <a:pPr lvl="1">
              <a:buFont typeface="Arial" panose="020B0604020202020204" pitchFamily="34" charset="0"/>
              <a:buChar char="•"/>
            </a:pPr>
            <a:r>
              <a:rPr lang="en-US" sz="1000" dirty="0">
                <a:solidFill>
                  <a:schemeClr val="tx1"/>
                </a:solidFill>
              </a:rPr>
              <a:t>Minutes for remote consensus has just come up, for the online meeting #105.</a:t>
            </a:r>
          </a:p>
          <a:p>
            <a:pPr marL="457200" lvl="1" indent="0"/>
            <a:endParaRPr lang="en-US" sz="1050" dirty="0">
              <a:solidFill>
                <a:schemeClr val="bg1">
                  <a:lumMod val="75000"/>
                </a:schemeClr>
              </a:solidFill>
            </a:endParaRPr>
          </a:p>
          <a:p>
            <a:pPr>
              <a:spcBef>
                <a:spcPts val="0"/>
              </a:spcBef>
              <a:buFont typeface="Arial" panose="020B0604020202020204" pitchFamily="34" charset="0"/>
              <a:buChar char="•"/>
            </a:pPr>
            <a:r>
              <a:rPr lang="en-US" sz="1200" dirty="0">
                <a:solidFill>
                  <a:schemeClr val="tx1"/>
                </a:solidFill>
              </a:rPr>
              <a:t>ETSI</a:t>
            </a:r>
            <a:r>
              <a:rPr lang="en-US" sz="1200" b="0" dirty="0">
                <a:solidFill>
                  <a:schemeClr val="tx1"/>
                </a:solidFill>
              </a:rPr>
              <a:t> </a:t>
            </a:r>
            <a:r>
              <a:rPr lang="en-US" sz="1200" b="0" u="sng" dirty="0">
                <a:hlinkClick r:id="rId6"/>
              </a:rPr>
              <a:t>&lt;ERM&gt;</a:t>
            </a:r>
            <a:r>
              <a:rPr lang="en-US" sz="1200" b="0" dirty="0"/>
              <a:t> </a:t>
            </a:r>
            <a:r>
              <a:rPr lang="en-US" sz="1200" dirty="0">
                <a:solidFill>
                  <a:schemeClr val="tx1"/>
                </a:solidFill>
              </a:rPr>
              <a:t>next meeting #71,  16-19Jun20, </a:t>
            </a:r>
            <a:r>
              <a:rPr lang="en-US" sz="1200" b="0" dirty="0">
                <a:solidFill>
                  <a:srgbClr val="C00000"/>
                </a:solidFill>
                <a:sym typeface="Wingdings" panose="05000000000000000000" pitchFamily="2" charset="2"/>
              </a:rPr>
              <a:t> _______</a:t>
            </a:r>
            <a:endParaRPr lang="en-US" sz="12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to share today</a:t>
            </a:r>
            <a:endParaRPr lang="en-US" sz="1000" dirty="0"/>
          </a:p>
          <a:p>
            <a:pPr>
              <a:spcBef>
                <a:spcPts val="0"/>
              </a:spcBef>
              <a:buFont typeface="Arial" panose="020B0604020202020204" pitchFamily="34" charset="0"/>
              <a:buChar char="•"/>
            </a:pPr>
            <a:r>
              <a:rPr lang="en-US" sz="1200" dirty="0">
                <a:solidFill>
                  <a:schemeClr val="tx1"/>
                </a:solidFill>
              </a:rPr>
              <a:t>ETSI - ERM - </a:t>
            </a:r>
            <a:r>
              <a:rPr lang="en-US" altLang="en-US" sz="1200" b="0" dirty="0">
                <a:hlinkClick r:id="rId7"/>
              </a:rPr>
              <a:t>&lt;TG-11&gt;</a:t>
            </a:r>
            <a:r>
              <a:rPr lang="en-US" altLang="en-US" sz="1200" b="0" dirty="0"/>
              <a:t>  </a:t>
            </a:r>
            <a:r>
              <a:rPr lang="en-US" sz="1200" dirty="0">
                <a:solidFill>
                  <a:schemeClr val="tx1"/>
                </a:solidFill>
              </a:rPr>
              <a:t>next  calls, 09Apr, 29Apr, 14May</a:t>
            </a:r>
          </a:p>
          <a:p>
            <a:pPr lvl="1">
              <a:spcBef>
                <a:spcPts val="0"/>
              </a:spcBef>
              <a:buFont typeface="Arial" panose="020B0604020202020204" pitchFamily="34" charset="0"/>
              <a:buChar char="•"/>
            </a:pPr>
            <a:r>
              <a:rPr lang="en-US" sz="1050" dirty="0">
                <a:solidFill>
                  <a:schemeClr val="tx1"/>
                </a:solidFill>
              </a:rPr>
              <a:t>nothing to share today </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tbd</a:t>
            </a:r>
          </a:p>
          <a:p>
            <a:pPr lvl="1">
              <a:spcBef>
                <a:spcPts val="0"/>
              </a:spcBef>
              <a:buFont typeface="Arial" panose="020B0604020202020204" pitchFamily="34" charset="0"/>
              <a:buChar char="•"/>
            </a:pPr>
            <a:r>
              <a:rPr lang="en-US" sz="1050" dirty="0">
                <a:solidFill>
                  <a:schemeClr val="tx1"/>
                </a:solidFill>
              </a:rPr>
              <a:t>nothing to share today </a:t>
            </a:r>
          </a:p>
          <a:p>
            <a:pPr>
              <a:spcBef>
                <a:spcPts val="0"/>
              </a:spcBef>
              <a:buFont typeface="Arial" panose="020B0604020202020204" pitchFamily="34" charset="0"/>
              <a:buChar char="•"/>
            </a:pPr>
            <a:r>
              <a:rPr lang="en-US" sz="1100" dirty="0">
                <a:solidFill>
                  <a:schemeClr val="tx1"/>
                </a:solidFill>
              </a:rPr>
              <a:t>ETSI – ERM</a:t>
            </a:r>
            <a:r>
              <a:rPr lang="en-US" sz="1100" b="0" dirty="0">
                <a:solidFill>
                  <a:schemeClr val="tx1"/>
                </a:solidFill>
              </a:rPr>
              <a:t> </a:t>
            </a:r>
            <a:r>
              <a:rPr lang="en-US" sz="1100" b="0" dirty="0">
                <a:solidFill>
                  <a:schemeClr val="tx1"/>
                </a:solidFill>
                <a:hlinkClick r:id="rId9"/>
              </a:rPr>
              <a:t>&lt;TG-UWB&gt;</a:t>
            </a:r>
            <a:r>
              <a:rPr lang="en-US" sz="1100" b="0" dirty="0">
                <a:solidFill>
                  <a:schemeClr val="tx1"/>
                </a:solidFill>
              </a:rPr>
              <a:t> </a:t>
            </a:r>
            <a:r>
              <a:rPr lang="en-US" sz="1100" dirty="0">
                <a:solidFill>
                  <a:schemeClr val="tx1"/>
                </a:solidFill>
              </a:rPr>
              <a:t>next meeting #53, 27-29Apr20, online; many calls over next weeks.</a:t>
            </a:r>
          </a:p>
          <a:p>
            <a:pPr lvl="1">
              <a:spcBef>
                <a:spcPts val="0"/>
              </a:spcBef>
              <a:buFont typeface="Arial" panose="020B0604020202020204" pitchFamily="34" charset="0"/>
              <a:buChar char="•"/>
            </a:pPr>
            <a:r>
              <a:rPr lang="en-US" sz="105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46549</TotalTime>
  <Words>11244</Words>
  <Application>Microsoft Office PowerPoint</Application>
  <PresentationFormat>On-screen Show (4:3)</PresentationFormat>
  <Paragraphs>1100</Paragraphs>
  <Slides>51</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FCC NPRM on 5.9 GHz reply comments-1</vt:lpstr>
      <vt:lpstr>FCC NPRM on 5.9 GHz updated reply comments</vt:lpstr>
      <vt:lpstr>FCC NPRM – reply comments – extended date Revisiting-use-of-the-5850-5925-MHz-band</vt:lpstr>
      <vt:lpstr>ITU-R SM.2352 on THz</vt:lpstr>
      <vt:lpstr>ITU-R THz SM.2352 submission – standing by</vt:lpstr>
      <vt:lpstr>ITU-R M.1450/M.1801 updates – standing by</vt:lpstr>
      <vt:lpstr>ITU-R M.1450 &amp; M.1801 submissions – standing by</vt:lpstr>
      <vt:lpstr>General Discussion Items - FYI</vt:lpstr>
      <vt:lpstr>Actions Required</vt:lpstr>
      <vt:lpstr>Any Other Business</vt:lpstr>
      <vt:lpstr>Adjourn</vt:lpstr>
      <vt:lpstr>PowerPoint Presentation</vt:lpstr>
      <vt:lpstr>ITU-R SM.2352 on THz</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2618</cp:revision>
  <cp:lastPrinted>1601-01-01T00:00:00Z</cp:lastPrinted>
  <dcterms:created xsi:type="dcterms:W3CDTF">2016-03-03T14:54:45Z</dcterms:created>
  <dcterms:modified xsi:type="dcterms:W3CDTF">2020-04-09T14:13:08Z</dcterms:modified>
</cp:coreProperties>
</file>