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626" r:id="rId9"/>
    <p:sldId id="676" r:id="rId10"/>
    <p:sldId id="659" r:id="rId11"/>
    <p:sldId id="657" r:id="rId12"/>
    <p:sldId id="650" r:id="rId13"/>
    <p:sldId id="498" r:id="rId14"/>
    <p:sldId id="402" r:id="rId15"/>
    <p:sldId id="403" r:id="rId16"/>
    <p:sldId id="670" r:id="rId17"/>
    <p:sldId id="671" r:id="rId18"/>
    <p:sldId id="672" r:id="rId19"/>
    <p:sldId id="673" r:id="rId20"/>
    <p:sldId id="662"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400" autoAdjust="0"/>
  </p:normalViewPr>
  <p:slideViewPr>
    <p:cSldViewPr>
      <p:cViewPr varScale="1">
        <p:scale>
          <a:sx n="115" d="100"/>
          <a:sy n="115" d="100"/>
        </p:scale>
        <p:origin x="188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54332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31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802.18-20/055r00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479a418bf8d3ea4d82a61b2fd31f0ca" TargetMode="External"/><Relationship Id="rId2" Type="http://schemas.openxmlformats.org/officeDocument/2006/relationships/hyperlink" Target="https://ieee802.my.webex.com/ieee802.my/j.php?MTID=mc479a418bf8d3ea4d82a61b2fd31f0ca" TargetMode="External"/><Relationship Id="rId1" Type="http://schemas.openxmlformats.org/officeDocument/2006/relationships/slideLayout" Target="../slideLayouts/slideLayout2.xml"/><Relationship Id="rId4" Type="http://schemas.openxmlformats.org/officeDocument/2006/relationships/hyperlink" Target="tel:%2B44-20-3198-8144,,*01*793417347%23%23*0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4-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package" Target="../embeddings/Microsoft_Word_Document.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31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31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0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buFont typeface="Arial" panose="020B0604020202020204" pitchFamily="34" charset="0"/>
              <a:buChar char="•"/>
            </a:pPr>
            <a:r>
              <a:rPr lang="en-US" sz="1600" dirty="0">
                <a:solidFill>
                  <a:schemeClr val="tx1"/>
                </a:solidFill>
              </a:rPr>
              <a:t>1 – stay with  18-20/0045r05’ reply comments that the EC looks to be ready to approve </a:t>
            </a:r>
          </a:p>
          <a:p>
            <a:pPr marL="800100" lvl="1">
              <a:buFont typeface="Arial" panose="020B0604020202020204" pitchFamily="34" charset="0"/>
              <a:buChar char="•"/>
            </a:pPr>
            <a:r>
              <a:rPr lang="en-US" sz="1600" dirty="0">
                <a:solidFill>
                  <a:schemeClr val="tx1"/>
                </a:solidFill>
              </a:rPr>
              <a:t>2 – stay with 18-20/0045r05’ reply comments and add a supplement doc, per .18 consensus last week. </a:t>
            </a:r>
          </a:p>
          <a:p>
            <a:pPr marL="800100" lvl="1">
              <a:buFont typeface="Arial" panose="020B0604020202020204" pitchFamily="34" charset="0"/>
              <a:buChar char="•"/>
            </a:pPr>
            <a:r>
              <a:rPr lang="en-US" sz="1600" dirty="0">
                <a:solidFill>
                  <a:schemeClr val="tx1"/>
                </a:solidFill>
              </a:rPr>
              <a:t>3 – start with 18-20/0045r05’, keep as it is and add a few things, tbd.  </a:t>
            </a:r>
          </a:p>
          <a:p>
            <a:pPr marL="800100" lvl="1">
              <a:buFont typeface="Arial" panose="020B0604020202020204" pitchFamily="34" charset="0"/>
              <a:buChar char="•"/>
            </a:pPr>
            <a:r>
              <a:rPr lang="en-US" sz="1600" dirty="0">
                <a:solidFill>
                  <a:schemeClr val="tx1"/>
                </a:solidFill>
              </a:rPr>
              <a:t>4 - new document for the EC </a:t>
            </a:r>
          </a:p>
          <a:p>
            <a:pPr marL="800100" lvl="1">
              <a:buFont typeface="Arial" panose="020B0604020202020204" pitchFamily="34" charset="0"/>
              <a:buChar char="•"/>
            </a:pPr>
            <a:r>
              <a:rPr lang="en-US" sz="1600" dirty="0">
                <a:solidFill>
                  <a:schemeClr val="tx1"/>
                </a:solidFill>
              </a:rPr>
              <a:t>5 – other?</a:t>
            </a:r>
          </a:p>
          <a:p>
            <a:pPr marL="2114550" lvl="4">
              <a:buFont typeface="Arial" panose="020B0604020202020204" pitchFamily="34" charset="0"/>
              <a:buChar char="•"/>
            </a:pPr>
            <a:endParaRPr lang="en-US" sz="1200" dirty="0">
              <a:solidFill>
                <a:schemeClr val="tx1"/>
              </a:solidFill>
            </a:endParaRPr>
          </a:p>
          <a:p>
            <a:pPr marL="400050">
              <a:buFont typeface="Arial" panose="020B0604020202020204" pitchFamily="34" charset="0"/>
              <a:buChar char="•"/>
            </a:pPr>
            <a:r>
              <a:rPr lang="en-US" sz="2000" dirty="0">
                <a:solidFill>
                  <a:schemeClr val="tx1"/>
                </a:solidFill>
              </a:rPr>
              <a:t>Review new reply comment document from a member.</a:t>
            </a:r>
          </a:p>
          <a:p>
            <a:pPr marL="800100" lvl="1">
              <a:buFont typeface="Arial" panose="020B0604020202020204" pitchFamily="34" charset="0"/>
              <a:buChar char="•"/>
            </a:pPr>
            <a:r>
              <a:rPr lang="en-US" sz="1600" dirty="0">
                <a:solidFill>
                  <a:schemeClr val="tx1"/>
                </a:solidFill>
              </a:rPr>
              <a:t> </a:t>
            </a:r>
          </a:p>
          <a:p>
            <a:pPr marL="400050">
              <a:buFont typeface="Arial" panose="020B0604020202020204" pitchFamily="34" charset="0"/>
              <a:buChar char="•"/>
            </a:pPr>
            <a:r>
              <a:rPr lang="en-US" sz="2000" dirty="0">
                <a:solidFill>
                  <a:schemeClr val="tx1"/>
                </a:solidFill>
              </a:rPr>
              <a:t>Ad hoc possibilities: </a:t>
            </a:r>
          </a:p>
          <a:p>
            <a:pPr marL="800100" lvl="1">
              <a:buFont typeface="Arial" panose="020B0604020202020204" pitchFamily="34" charset="0"/>
              <a:buChar char="•"/>
            </a:pPr>
            <a:r>
              <a:rPr lang="en-US" sz="1600" dirty="0">
                <a:solidFill>
                  <a:schemeClr val="tx1"/>
                </a:solidFill>
              </a:rPr>
              <a:t>Friday,  03 April:  3pm-et call-in was sent out.  (last session for new content) </a:t>
            </a:r>
          </a:p>
          <a:p>
            <a:pPr marL="800100" lvl="1">
              <a:buFont typeface="Arial" panose="020B0604020202020204" pitchFamily="34" charset="0"/>
              <a:buChar char="•"/>
            </a:pPr>
            <a:r>
              <a:rPr lang="en-US" sz="1600" dirty="0">
                <a:solidFill>
                  <a:schemeClr val="tx1"/>
                </a:solidFill>
              </a:rPr>
              <a:t>Next week? </a:t>
            </a:r>
          </a:p>
          <a:p>
            <a:pPr marL="1200150" lvl="2">
              <a:buFont typeface="Arial" panose="020B0604020202020204" pitchFamily="34" charset="0"/>
              <a:buChar char="•"/>
            </a:pPr>
            <a:r>
              <a:rPr lang="en-US" sz="1400" dirty="0">
                <a:solidFill>
                  <a:schemeClr val="tx1"/>
                </a:solidFill>
              </a:rPr>
              <a:t>Monday	,      06April: 3pm-et</a:t>
            </a:r>
          </a:p>
          <a:p>
            <a:pPr marL="1200150" lvl="2">
              <a:buFont typeface="Arial" panose="020B0604020202020204" pitchFamily="34" charset="0"/>
              <a:buChar char="•"/>
            </a:pPr>
            <a:r>
              <a:rPr lang="en-US" sz="1400" dirty="0">
                <a:solidFill>
                  <a:schemeClr val="tx1"/>
                </a:solidFill>
              </a:rPr>
              <a:t>Tuesday,      07April: 3pm-et     (done, just clean up and final review to do)</a:t>
            </a:r>
          </a:p>
          <a:p>
            <a:pPr marL="1200150" lvl="2">
              <a:buFont typeface="Arial" panose="020B0604020202020204" pitchFamily="34" charset="0"/>
              <a:buChar char="•"/>
            </a:pPr>
            <a:r>
              <a:rPr lang="en-US" sz="1400" dirty="0">
                <a:solidFill>
                  <a:schemeClr val="tx1"/>
                </a:solidFill>
              </a:rPr>
              <a:t>Wednesday, 08April:  11:30et- 1:00et (hard stop) (clean up then  ready for vote) </a:t>
            </a:r>
          </a:p>
          <a:p>
            <a:pPr marL="800100" lvl="1">
              <a:buFont typeface="Arial" panose="020B0604020202020204" pitchFamily="34" charset="0"/>
              <a:buChar char="•"/>
            </a:pPr>
            <a:r>
              <a:rPr lang="en-US" sz="1600" dirty="0">
                <a:solidFill>
                  <a:schemeClr val="tx1"/>
                </a:solidFill>
              </a:rPr>
              <a:t>Thursday 09April – Normal 802.18 weekly teleconference, </a:t>
            </a:r>
          </a:p>
          <a:p>
            <a:pPr marL="1200150" lvl="2">
              <a:buFont typeface="Arial" panose="020B0604020202020204" pitchFamily="34" charset="0"/>
              <a:buChar char="•"/>
            </a:pPr>
            <a:r>
              <a:rPr lang="en-US" sz="1400" dirty="0">
                <a:solidFill>
                  <a:schemeClr val="tx1"/>
                </a:solidFill>
              </a:rPr>
              <a:t>r05’ is good and is done or vote on supplement, or vote new document or ______?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Inputs on reply comments, </a:t>
            </a:r>
          </a:p>
          <a:p>
            <a:pPr marL="800100" lvl="1">
              <a:buFont typeface="Wingdings" panose="05000000000000000000" pitchFamily="2" charset="2"/>
              <a:buChar char="q"/>
            </a:pPr>
            <a:r>
              <a:rPr lang="en-US" sz="1400" dirty="0">
                <a:solidFill>
                  <a:schemeClr val="bg1"/>
                </a:solidFill>
              </a:rPr>
              <a:t>Time does not allow for any content updates, unless just a few minutes to review and approve.</a:t>
            </a:r>
          </a:p>
          <a:p>
            <a:pPr marL="400050">
              <a:buFont typeface="Wingdings" panose="05000000000000000000" pitchFamily="2" charset="2"/>
              <a:buChar char="q"/>
            </a:pP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Did not have time.</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31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02apr20–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Friday 03april20–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16:__________________05et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03Apr20-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832092"/>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err="1">
                <a:solidFill>
                  <a:schemeClr val="tx1"/>
                </a:solidFill>
              </a:rPr>
              <a:t>When</a:t>
            </a:r>
            <a:r>
              <a:rPr lang="en-US" sz="1400" dirty="0" err="1">
                <a:solidFill>
                  <a:schemeClr val="tx1"/>
                </a:solidFill>
              </a:rPr>
              <a:t>Fri</a:t>
            </a:r>
            <a:r>
              <a:rPr lang="en-US" sz="1400" dirty="0">
                <a:solidFill>
                  <a:schemeClr val="tx1"/>
                </a:solidFill>
              </a:rPr>
              <a:t>, April 3, 12pm – 2pm</a:t>
            </a:r>
          </a:p>
          <a:p>
            <a:r>
              <a:rPr lang="en-US" sz="1400" b="1" dirty="0">
                <a:solidFill>
                  <a:schemeClr val="tx1"/>
                </a:solidFill>
              </a:rPr>
              <a:t>Where </a:t>
            </a:r>
            <a:r>
              <a:rPr lang="en-US" sz="1400" u="sng" dirty="0">
                <a:hlinkClick r:id="rId2"/>
              </a:rPr>
              <a:t>https://ieee802.my.webex.com/ieee802.my/j.php?MTID=mc479a418bf8d3ea4d82a61b2fd31f0ca</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https://ieee802.my.webex.com/ieee802.my/j.php?MTID=mc479a418bf8d3ea4d82a61b2fd31f0ca</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793 417 347 </a:t>
            </a:r>
          </a:p>
          <a:p>
            <a:r>
              <a:rPr lang="en-US" sz="1400" dirty="0">
                <a:solidFill>
                  <a:schemeClr val="tx1"/>
                </a:solidFill>
              </a:rPr>
              <a:t>Meeting password: adhoc02 </a:t>
            </a:r>
          </a:p>
          <a:p>
            <a:r>
              <a:rPr lang="en-US" sz="1400" dirty="0">
                <a:solidFill>
                  <a:schemeClr val="tx1"/>
                </a:solidFill>
              </a:rPr>
              <a:t> </a:t>
            </a:r>
          </a:p>
          <a:p>
            <a:r>
              <a:rPr lang="en-US" sz="1400" dirty="0">
                <a:solidFill>
                  <a:schemeClr val="tx1"/>
                </a:solidFill>
              </a:rPr>
              <a:t>JOIN BY PHONE +1-510-338-9438 USA Toll </a:t>
            </a:r>
          </a:p>
          <a:p>
            <a:r>
              <a:rPr lang="en-US" sz="1400" dirty="0">
                <a:solidFill>
                  <a:schemeClr val="tx1"/>
                </a:solidFill>
              </a:rPr>
              <a:t>Tap here to call (mobile phones only, hosts not supported): </a:t>
            </a:r>
            <a:r>
              <a:rPr lang="en-US" sz="1400" dirty="0" err="1">
                <a:solidFill>
                  <a:schemeClr val="tx1"/>
                </a:solidFill>
              </a:rPr>
              <a:t>tel</a:t>
            </a:r>
            <a:r>
              <a:rPr lang="en-US" sz="1400" dirty="0">
                <a:solidFill>
                  <a:schemeClr val="tx1"/>
                </a:solidFill>
              </a:rPr>
              <a:t>:%2B1-510-338-9438,,*01*793417347%23%23*01* +44-20-3198-8144 UK Toll Tap here to call (mobile phones only, hosts not supported): </a:t>
            </a:r>
            <a:r>
              <a:rPr lang="en-US" sz="1400" u="sng" dirty="0" err="1">
                <a:hlinkClick r:id="rId4"/>
              </a:rPr>
              <a:t>tel</a:t>
            </a:r>
            <a:r>
              <a:rPr lang="en-US" sz="1400" u="sng" dirty="0">
                <a:hlinkClick r:id="rId4"/>
              </a:rPr>
              <a:t>:%2B44-20-3198-8144,,*01*793417347%23%23*01*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https://ieee802.my.webex.com/ieee802.my/globalcallin.php?MTID=m0adcd66972a5c110fffd48db63acf2c3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solidFill>
                  <a:schemeClr val="tx1"/>
                </a:solidFill>
              </a:rPr>
              <a:t> </a:t>
            </a:r>
            <a:endParaRPr lang="en-US" sz="1000" dirty="0">
              <a:solidFill>
                <a:schemeClr val="tx1"/>
              </a:solidFill>
              <a:effectLst/>
            </a:endParaRPr>
          </a:p>
        </p:txBody>
      </p:sp>
    </p:spTree>
    <p:extLst>
      <p:ext uri="{BB962C8B-B14F-4D97-AF65-F5344CB8AC3E}">
        <p14:creationId xmlns:p14="http://schemas.microsoft.com/office/powerpoint/2010/main" val="4093484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06Apr20-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23220"/>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dirty="0">
                <a:solidFill>
                  <a:schemeClr val="tx1"/>
                </a:solidFill>
              </a:rPr>
              <a:t> </a:t>
            </a:r>
            <a:endParaRPr lang="en-US" sz="1000" dirty="0">
              <a:solidFill>
                <a:schemeClr val="tx1"/>
              </a:solidFill>
              <a:effectLst/>
            </a:endParaRPr>
          </a:p>
        </p:txBody>
      </p:sp>
    </p:spTree>
    <p:extLst>
      <p:ext uri="{BB962C8B-B14F-4D97-AF65-F5344CB8AC3E}">
        <p14:creationId xmlns:p14="http://schemas.microsoft.com/office/powerpoint/2010/main" val="1789081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23220"/>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dirty="0">
                <a:solidFill>
                  <a:schemeClr val="tx1"/>
                </a:solidFill>
              </a:rPr>
              <a:t> </a:t>
            </a:r>
            <a:endParaRPr lang="en-US" sz="10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23220"/>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dirty="0">
                <a:solidFill>
                  <a:schemeClr val="tx1"/>
                </a:solidFill>
              </a:rPr>
              <a:t> </a:t>
            </a:r>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6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6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31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a:t>
            </a:r>
            <a:r>
              <a:rPr lang="en-US" altLang="en-US" sz="1600" dirty="0">
                <a:solidFill>
                  <a:schemeClr val="bg1">
                    <a:lumMod val="75000"/>
                  </a:schemeClr>
                </a:solidFill>
              </a:rPr>
              <a:t>?  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r>
              <a:rPr lang="en-US" sz="1600" dirty="0">
                <a:solidFill>
                  <a:schemeClr val="tx1"/>
                </a:solidFill>
              </a:rPr>
              <a:t>Current reply comments EC is reviewing:</a:t>
            </a:r>
          </a:p>
          <a:p>
            <a:pPr marL="1200150" lvl="2">
              <a:buFont typeface="Arial" panose="020B0604020202020204" pitchFamily="34" charset="0"/>
              <a:buChar char="•"/>
            </a:pPr>
            <a:r>
              <a:rPr lang="en-US" sz="1400" dirty="0">
                <a:hlinkClick r:id="rId6"/>
              </a:rPr>
              <a:t>https://mentor.ieee.org/802.18/dcn/20/18-20-0045-04-0000-reply-comments-fcc19-138-nprm-revisiting-5-850-5-925-ghz-band.docx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600" dirty="0">
                <a:solidFill>
                  <a:schemeClr val="tx1"/>
                </a:solidFill>
              </a:rPr>
              <a:t>4 EC members have provided comments/feedback. </a:t>
            </a:r>
          </a:p>
          <a:p>
            <a:pPr marL="800100" lvl="1">
              <a:buFont typeface="Arial" panose="020B0604020202020204" pitchFamily="34" charset="0"/>
              <a:buChar char="•"/>
            </a:pPr>
            <a:r>
              <a:rPr lang="en-US" sz="1600" dirty="0">
                <a:solidFill>
                  <a:schemeClr val="tx1"/>
                </a:solidFill>
              </a:rPr>
              <a:t>Due to date change we have to fail the first ballot and start a second with new date, bringing in their comments and feedback. </a:t>
            </a:r>
          </a:p>
          <a:p>
            <a:pPr marL="1200150" lvl="2">
              <a:buFont typeface="Arial" panose="020B0604020202020204" pitchFamily="34" charset="0"/>
              <a:buChar char="•"/>
            </a:pPr>
            <a:r>
              <a:rPr lang="en-US" sz="1400" dirty="0">
                <a:solidFill>
                  <a:schemeClr val="tx1"/>
                </a:solidFill>
              </a:rPr>
              <a:t>Including, 802.18 needs to approve with new date. </a:t>
            </a:r>
          </a:p>
          <a:p>
            <a:pPr marL="800100" lvl="1">
              <a:buFont typeface="Arial" panose="020B0604020202020204" pitchFamily="34" charset="0"/>
              <a:buChar char="•"/>
            </a:pPr>
            <a:r>
              <a:rPr lang="en-US" sz="1600" dirty="0">
                <a:solidFill>
                  <a:schemeClr val="tx1"/>
                </a:solidFill>
              </a:rPr>
              <a:t>Will review reply to one EC member’s input </a:t>
            </a:r>
          </a:p>
          <a:p>
            <a:pPr marL="800100" lvl="1">
              <a:buFont typeface="Arial" panose="020B0604020202020204" pitchFamily="34" charset="0"/>
              <a:buChar char="•"/>
            </a:pPr>
            <a:r>
              <a:rPr lang="en-US" sz="1600" dirty="0">
                <a:solidFill>
                  <a:schemeClr val="tx1"/>
                </a:solidFill>
              </a:rPr>
              <a:t>Will review r05, that has all the EC inputs integrated.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6837"/>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Response to one EC member: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2000" dirty="0">
                <a:solidFill>
                  <a:schemeClr val="tx1"/>
                </a:solidFill>
              </a:rPr>
              <a:t>Review proposed r05’, that has the responses to current EC inputs integrated.</a:t>
            </a:r>
            <a:endParaRPr lang="en-US" sz="1600" dirty="0">
              <a:solidFill>
                <a:schemeClr val="tx1"/>
              </a:solidFill>
            </a:endParaRPr>
          </a:p>
          <a:p>
            <a:pPr marL="800100" lvl="1">
              <a:buFont typeface="Arial" panose="020B0604020202020204" pitchFamily="34" charset="0"/>
              <a:buChar char="•"/>
            </a:pPr>
            <a:r>
              <a:rPr lang="en-US" sz="1600" dirty="0">
                <a:solidFill>
                  <a:schemeClr val="tx1"/>
                </a:solidFill>
              </a:rPr>
              <a:t>Note: r05 may become r06, etc. if other EC input or tweaks.  Using the label “r05’  ” as today’s reply comments doc with EC input.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7ECE48C7-64CA-4C6B-9FD7-64B9D6EC036D}"/>
              </a:ext>
            </a:extLst>
          </p:cNvPr>
          <p:cNvGraphicFramePr>
            <a:graphicFrameLocks noChangeAspect="1"/>
          </p:cNvGraphicFramePr>
          <p:nvPr>
            <p:extLst>
              <p:ext uri="{D42A27DB-BD31-4B8C-83A1-F6EECF244321}">
                <p14:modId xmlns:p14="http://schemas.microsoft.com/office/powerpoint/2010/main" val="3716213654"/>
              </p:ext>
            </p:extLst>
          </p:nvPr>
        </p:nvGraphicFramePr>
        <p:xfrm>
          <a:off x="4606925" y="1447800"/>
          <a:ext cx="2489200" cy="3375025"/>
        </p:xfrm>
        <a:graphic>
          <a:graphicData uri="http://schemas.openxmlformats.org/presentationml/2006/ole">
            <mc:AlternateContent xmlns:mc="http://schemas.openxmlformats.org/markup-compatibility/2006">
              <mc:Choice xmlns:v="urn:schemas-microsoft-com:vml" Requires="v">
                <p:oleObj spid="_x0000_s10251" name="Document" r:id="rId4" imgW="6400800" imgH="8674560" progId="Word.Document.12">
                  <p:embed/>
                </p:oleObj>
              </mc:Choice>
              <mc:Fallback>
                <p:oleObj name="Document" r:id="rId4" imgW="6400800" imgH="8674560" progId="Word.Document.12">
                  <p:embed/>
                  <p:pic>
                    <p:nvPicPr>
                      <p:cNvPr id="0" name=""/>
                      <p:cNvPicPr/>
                      <p:nvPr/>
                    </p:nvPicPr>
                    <p:blipFill>
                      <a:blip r:embed="rId5"/>
                      <a:stretch>
                        <a:fillRect/>
                      </a:stretch>
                    </p:blipFill>
                    <p:spPr>
                      <a:xfrm>
                        <a:off x="4606925" y="1447800"/>
                        <a:ext cx="2489200" cy="3375025"/>
                      </a:xfrm>
                      <a:prstGeom prst="rect">
                        <a:avLst/>
                      </a:prstGeom>
                    </p:spPr>
                  </p:pic>
                </p:oleObj>
              </mc:Fallback>
            </mc:AlternateContent>
          </a:graphicData>
        </a:graphic>
      </p:graphicFrame>
    </p:spTree>
    <p:extLst>
      <p:ext uri="{BB962C8B-B14F-4D97-AF65-F5344CB8AC3E}">
        <p14:creationId xmlns:p14="http://schemas.microsoft.com/office/powerpoint/2010/main" val="101161500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46008</TotalTime>
  <Words>2577</Words>
  <Application>Microsoft Office PowerPoint</Application>
  <PresentationFormat>On-screen Show (4:3)</PresentationFormat>
  <Paragraphs>304</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2473</cp:revision>
  <cp:lastPrinted>1601-01-01T00:00:00Z</cp:lastPrinted>
  <dcterms:created xsi:type="dcterms:W3CDTF">2016-03-03T14:54:45Z</dcterms:created>
  <dcterms:modified xsi:type="dcterms:W3CDTF">2020-03-31T17:50:05Z</dcterms:modified>
</cp:coreProperties>
</file>