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341" r:id="rId3"/>
    <p:sldId id="329" r:id="rId4"/>
    <p:sldId id="604" r:id="rId5"/>
    <p:sldId id="624" r:id="rId6"/>
    <p:sldId id="605" r:id="rId7"/>
    <p:sldId id="516" r:id="rId8"/>
    <p:sldId id="596" r:id="rId9"/>
    <p:sldId id="603" r:id="rId10"/>
    <p:sldId id="606" r:id="rId11"/>
    <p:sldId id="608" r:id="rId12"/>
    <p:sldId id="665" r:id="rId13"/>
    <p:sldId id="673" r:id="rId14"/>
    <p:sldId id="674" r:id="rId15"/>
    <p:sldId id="671" r:id="rId16"/>
    <p:sldId id="664" r:id="rId17"/>
    <p:sldId id="662" r:id="rId18"/>
    <p:sldId id="669" r:id="rId19"/>
    <p:sldId id="672" r:id="rId20"/>
    <p:sldId id="650" r:id="rId21"/>
    <p:sldId id="498" r:id="rId22"/>
    <p:sldId id="402" r:id="rId23"/>
    <p:sldId id="403" r:id="rId24"/>
    <p:sldId id="592" r:id="rId25"/>
    <p:sldId id="663" r:id="rId26"/>
    <p:sldId id="626" r:id="rId27"/>
    <p:sldId id="657" r:id="rId28"/>
    <p:sldId id="659" r:id="rId29"/>
    <p:sldId id="631" r:id="rId30"/>
    <p:sldId id="653" r:id="rId31"/>
    <p:sldId id="649" r:id="rId32"/>
    <p:sldId id="660" r:id="rId33"/>
    <p:sldId id="640" r:id="rId34"/>
    <p:sldId id="639" r:id="rId35"/>
    <p:sldId id="638" r:id="rId36"/>
    <p:sldId id="643" r:id="rId37"/>
    <p:sldId id="646" r:id="rId38"/>
    <p:sldId id="641" r:id="rId39"/>
    <p:sldId id="633" r:id="rId40"/>
    <p:sldId id="636" r:id="rId41"/>
    <p:sldId id="634" r:id="rId42"/>
    <p:sldId id="632" r:id="rId43"/>
    <p:sldId id="627" r:id="rId44"/>
    <p:sldId id="630" r:id="rId45"/>
    <p:sldId id="628" r:id="rId46"/>
    <p:sldId id="462" r:id="rId47"/>
    <p:sldId id="652" r:id="rId48"/>
    <p:sldId id="549" r:id="rId49"/>
    <p:sldId id="425" r:id="rId50"/>
    <p:sldId id="656" r:id="rId51"/>
    <p:sldId id="655" r:id="rId5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71" autoAdjust="0"/>
    <p:restoredTop sz="96391" autoAdjust="0"/>
  </p:normalViewPr>
  <p:slideViewPr>
    <p:cSldViewPr>
      <p:cViewPr varScale="1">
        <p:scale>
          <a:sx n="103" d="100"/>
          <a:sy n="103" d="100"/>
        </p:scale>
        <p:origin x="1200"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03-Apr-20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cept.org/ecc/groups/ecc/wg-se/se-24/"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cept.org/ecc/groups/ecc/wg-fm/fm-57/" TargetMode="External"/><Relationship Id="rId4" Type="http://schemas.openxmlformats.org/officeDocument/2006/relationships/hyperlink" Target="https://cept.org/ecc/groups/ecc/wg-se/se-45/"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9888529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8317260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kern="1200" dirty="0">
                <a:solidFill>
                  <a:srgbClr val="000000"/>
                </a:solidFill>
                <a:effectLst/>
                <a:latin typeface="Times New Roman" pitchFamily="16" charset="0"/>
                <a:ea typeface="+mn-ea"/>
                <a:cs typeface="+mn-cs"/>
              </a:rPr>
              <a:t>Bluetooth® is a registered trademark of the Bluetooth Special Interest Group (Bluetooth SIG)</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1911989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3"/>
            </a:endParaRPr>
          </a:p>
          <a:p>
            <a:endParaRPr lang="fr-FR" sz="1200" b="0" i="0" u="none" strike="noStrike" kern="1200" dirty="0">
              <a:solidFill>
                <a:srgbClr val="000000"/>
              </a:solidFill>
              <a:effectLst/>
              <a:latin typeface="Times New Roman" pitchFamily="16" charset="0"/>
              <a:ea typeface="+mn-ea"/>
              <a:cs typeface="+mn-cs"/>
              <a:hlinkClick r:id="rId3"/>
            </a:endParaRPr>
          </a:p>
          <a:p>
            <a:r>
              <a:rPr lang="fr-FR" sz="1200" b="0" i="0" u="none" strike="noStrike" kern="1200" dirty="0">
                <a:solidFill>
                  <a:srgbClr val="000000"/>
                </a:solidFill>
                <a:effectLst/>
                <a:latin typeface="Times New Roman" pitchFamily="16" charset="0"/>
                <a:ea typeface="+mn-ea"/>
                <a:cs typeface="+mn-cs"/>
                <a:hlinkClick r:id="rId3"/>
              </a:rPr>
              <a:t>SE 24 - Short Range </a:t>
            </a:r>
            <a:r>
              <a:rPr lang="fr-FR" sz="1200" b="0" i="0" u="none" strike="noStrike" kern="1200" dirty="0" err="1">
                <a:solidFill>
                  <a:srgbClr val="000000"/>
                </a:solidFill>
                <a:effectLst/>
                <a:latin typeface="Times New Roman" pitchFamily="16" charset="0"/>
                <a:ea typeface="+mn-ea"/>
                <a:cs typeface="+mn-cs"/>
                <a:hlinkClick r:id="rId3"/>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4"/>
            </a:endParaRPr>
          </a:p>
          <a:p>
            <a:r>
              <a:rPr lang="en-US" sz="1200" b="0" i="0" u="none" strike="noStrike" kern="1200" dirty="0">
                <a:solidFill>
                  <a:srgbClr val="000000"/>
                </a:solidFill>
                <a:effectLst/>
                <a:latin typeface="Times New Roman" pitchFamily="16" charset="0"/>
                <a:ea typeface="+mn-ea"/>
                <a:cs typeface="+mn-cs"/>
                <a:hlinkClick r:id="rId4"/>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5"/>
            </a:endParaRPr>
          </a:p>
          <a:p>
            <a:r>
              <a:rPr lang="en-US" sz="1200" b="0" i="0" u="none" strike="noStrike" kern="1200" dirty="0">
                <a:solidFill>
                  <a:srgbClr val="000000"/>
                </a:solidFill>
                <a:effectLst/>
                <a:latin typeface="Times New Roman" pitchFamily="16" charset="0"/>
                <a:ea typeface="+mn-ea"/>
                <a:cs typeface="+mn-cs"/>
                <a:hlinkClick r:id="rId5"/>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16950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819165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705250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 Apr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02 Apr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 Apr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802.18-20/0053r01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6.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045-06-0000-reply-comments-fcc19-138-nprm-revisiting-5-850-5-925-ghz-band.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0/18-20-0045-06-0000-reply-comments-fcc19-138-nprm-revisiting-5-850-5-925-ghz-band.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0/18-20-0061-00-0000-itu-ahg-recommended-edits-to-m-1450-5.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8/dcn/20/18-20-0062-00-0000-fcc-draft-r-o-nprm-promoting-unlicensed-use-of-the-6ghz-band-et-18-295.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0/18-20-0061-00-0000-itu-ahg-recommended-edits-to-m-1450-5.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mentor.ieee.org/802.18/dcn/20/18-20-0060-00-0000-itu-ahg-recommended-edits-to-m-1801-2.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docs.fcc.gov/public/attachments/DOC-363358A1.pdf" TargetMode="External"/><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7" Type="http://schemas.openxmlformats.org/officeDocument/2006/relationships/hyperlink" Target="https://docs.fcc.gov/public/attachments/DOC-363358A1.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www.fcc.gov/news-events/events/2020/04/april-2020-open-commission-meeting" TargetMode="External"/><Relationship Id="rId11" Type="http://schemas.openxmlformats.org/officeDocument/2006/relationships/hyperlink" Target="https://docs.fcc.gov/public/attachments/DOC-363358A2.pdf" TargetMode="External"/><Relationship Id="rId5" Type="http://schemas.openxmlformats.org/officeDocument/2006/relationships/hyperlink" Target="https://urldefense.proofpoint.com/v2/url?u=https-3A__docs.fcc.gov_public_attachments_DOC-2D363451A1.txt&amp;d=DwMFAg&amp;c=pqcuzKEN_84c78MOSc5_fw&amp;r=z8R-nWJ8GIxwjOjNKhEFByb-tZ6XE3GZXWSggNdVo-w&amp;m=qkYmo1P6XmH1YvH1UkP-tyoCfcURwF2UYPYmrj-ahdc&amp;s=6fWZ09fL_NPKQPaXI7BCsts058h9bU4VKsFjo6SoecE&amp;e=" TargetMode="External"/><Relationship Id="rId10" Type="http://schemas.openxmlformats.org/officeDocument/2006/relationships/hyperlink" Target="https://www.fcc.gov/document/fcc-grants-wisps-temporary-59-ghz-spectrum-access-rural-broadband/attachment" TargetMode="External"/><Relationship Id="rId4" Type="http://schemas.openxmlformats.org/officeDocument/2006/relationships/hyperlink" Target="https://urldefense.proofpoint.com/v2/url?u=https-3A__docs.fcc.gov_public_attachments_DOC-2D363451A1.pdf&amp;d=DwMFAg&amp;c=pqcuzKEN_84c78MOSc5_fw&amp;r=z8R-nWJ8GIxwjOjNKhEFByb-tZ6XE3GZXWSggNdVo-w&amp;m=qkYmo1P6XmH1YvH1UkP-tyoCfcURwF2UYPYmrj-ahdc&amp;s=3-2YMV4qliTA8voQCWinMdolzW3BfdmvaW7A0T_8-Ps&amp;e=" TargetMode="External"/><Relationship Id="rId9" Type="http://schemas.openxmlformats.org/officeDocument/2006/relationships/hyperlink" Target="https://docs.fcc.gov/public/attachments/DOC-363358A1.txt"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0/18-20-0020-09-0000-comments-on-fcc19-138-nprm-revisiting-use-of-the-5-850-5-925-ghz-band.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8/dcn/20/18-20-0020-10-0000-comments-on-fcc19-138-nprm-revisiting-use-of-the-5-850-5-925-ghz-band.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20/18-20-0020-11-0000-comments-on-fcc19-138-nprm-revisiting-use-of-the-5-850-5-925-ghz-band.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51-00-0000-minutes-26mar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620&amp;SubTB=620#/"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02 Apr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02 April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510"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1662" y="1001727"/>
            <a:ext cx="8389938" cy="5473686"/>
          </a:xfrm>
        </p:spPr>
        <p:txBody>
          <a:bodyPr/>
          <a:lstStyle/>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&lt;ECC&gt;</a:t>
            </a:r>
            <a:r>
              <a:rPr lang="en-US" sz="1600" b="0" dirty="0">
                <a:solidFill>
                  <a:schemeClr val="tx1"/>
                </a:solidFill>
              </a:rPr>
              <a:t> </a:t>
            </a:r>
            <a:r>
              <a:rPr lang="en-US" sz="1600" dirty="0">
                <a:solidFill>
                  <a:schemeClr val="tx1"/>
                </a:solidFill>
              </a:rPr>
              <a:t> 53</a:t>
            </a:r>
            <a:r>
              <a:rPr lang="en-US" sz="1600" baseline="30000" dirty="0">
                <a:solidFill>
                  <a:schemeClr val="tx1"/>
                </a:solidFill>
              </a:rPr>
              <a:t>rd</a:t>
            </a:r>
            <a:r>
              <a:rPr lang="en-US" sz="1600" dirty="0">
                <a:solidFill>
                  <a:schemeClr val="tx1"/>
                </a:solidFill>
              </a:rPr>
              <a:t> plenary, 30Jun-03Jul, Belgrade, Serbia </a:t>
            </a:r>
          </a:p>
          <a:p>
            <a:pPr lvl="1">
              <a:buFont typeface="Arial" panose="020B0604020202020204" pitchFamily="34" charset="0"/>
              <a:buChar char="•"/>
            </a:pPr>
            <a:r>
              <a:rPr lang="en-US" sz="1600" dirty="0">
                <a:solidFill>
                  <a:schemeClr val="tx1"/>
                </a:solidFill>
              </a:rPr>
              <a:t> nothing to share today</a:t>
            </a:r>
            <a:endParaRPr lang="en-US" sz="1400" dirty="0">
              <a:solidFill>
                <a:schemeClr val="tx1"/>
              </a:solidFill>
            </a:endParaRP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4"/>
              </a:rPr>
              <a:t>&lt;SE45&gt;</a:t>
            </a:r>
            <a:r>
              <a:rPr lang="en-US" altLang="en-US" sz="1600" b="0" dirty="0"/>
              <a:t> </a:t>
            </a:r>
            <a:r>
              <a:rPr lang="en-US" altLang="en-US" sz="1600" dirty="0"/>
              <a:t>next meeting  </a:t>
            </a:r>
            <a:r>
              <a:rPr lang="en-US" sz="1600" dirty="0"/>
              <a:t>#11, 14-16Apr20, online only</a:t>
            </a:r>
          </a:p>
          <a:p>
            <a:pPr lvl="1">
              <a:buFont typeface="Arial" panose="020B0604020202020204" pitchFamily="34" charset="0"/>
              <a:buChar char="•"/>
            </a:pPr>
            <a:r>
              <a:rPr lang="en-US" sz="1400" dirty="0">
                <a:solidFill>
                  <a:schemeClr val="tx1"/>
                </a:solidFill>
              </a:rPr>
              <a:t>Chair uploaded report 316, the 2</a:t>
            </a:r>
            <a:r>
              <a:rPr lang="en-US" sz="1400" baseline="30000" dirty="0">
                <a:solidFill>
                  <a:schemeClr val="tx1"/>
                </a:solidFill>
              </a:rPr>
              <a:t>nd</a:t>
            </a:r>
            <a:r>
              <a:rPr lang="en-US" sz="1400" dirty="0">
                <a:solidFill>
                  <a:schemeClr val="tx1"/>
                </a:solidFill>
              </a:rPr>
              <a:t> report.  Public inquiry produced 11 documents with comments.  </a:t>
            </a:r>
          </a:p>
          <a:p>
            <a:pPr lvl="1">
              <a:buFont typeface="Arial" panose="020B0604020202020204" pitchFamily="34" charset="0"/>
              <a:buChar char="•"/>
            </a:pPr>
            <a:r>
              <a:rPr lang="en-US" sz="1400" dirty="0">
                <a:solidFill>
                  <a:schemeClr val="tx1"/>
                </a:solidFill>
              </a:rPr>
              <a:t>Extended the call-in meeting to resolve comments to start the 14</a:t>
            </a:r>
            <a:r>
              <a:rPr lang="en-US" sz="1400" baseline="30000" dirty="0">
                <a:solidFill>
                  <a:schemeClr val="tx1"/>
                </a:solidFill>
              </a:rPr>
              <a:t>th </a:t>
            </a:r>
            <a:r>
              <a:rPr lang="en-US" sz="1400" dirty="0">
                <a:solidFill>
                  <a:schemeClr val="tx1"/>
                </a:solidFill>
              </a:rPr>
              <a:t>and start time has shifted to help NAM.</a:t>
            </a: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5"/>
              </a:rPr>
              <a:t>&lt;FM57&gt;</a:t>
            </a:r>
            <a:r>
              <a:rPr lang="en-US" altLang="en-US" sz="1600" b="0" dirty="0"/>
              <a:t>  </a:t>
            </a:r>
            <a:r>
              <a:rPr lang="en-US" sz="1600" dirty="0"/>
              <a:t>next meeting #10, 12-14May20, online only</a:t>
            </a:r>
            <a:endParaRPr lang="en-US" sz="1800" dirty="0"/>
          </a:p>
          <a:p>
            <a:pPr lvl="1">
              <a:buFont typeface="Arial" panose="020B0604020202020204" pitchFamily="34" charset="0"/>
              <a:buChar char="•"/>
            </a:pPr>
            <a:r>
              <a:rPr lang="en-US" sz="1400" dirty="0">
                <a:solidFill>
                  <a:schemeClr val="tx1"/>
                </a:solidFill>
              </a:rPr>
              <a:t>2call-ins  in April,07 &amp; 17th, 1500-1700CET.</a:t>
            </a:r>
          </a:p>
          <a:p>
            <a:pPr lvl="1">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r>
              <a:rPr lang="en-US" sz="1400" dirty="0">
                <a:solidFill>
                  <a:schemeClr val="tx1"/>
                </a:solidFill>
              </a:rPr>
              <a:t> </a:t>
            </a:r>
          </a:p>
          <a:p>
            <a:pPr>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CEPT–ECC  </a:t>
            </a:r>
            <a:r>
              <a:rPr lang="en-US" sz="1400" b="0" dirty="0">
                <a:solidFill>
                  <a:schemeClr val="tx1"/>
                </a:solidFill>
                <a:hlinkClick r:id="rId6"/>
              </a:rPr>
              <a:t>&lt;SE24&gt;</a:t>
            </a:r>
            <a:r>
              <a:rPr lang="en-US" sz="1400" b="0" dirty="0">
                <a:solidFill>
                  <a:schemeClr val="tx1"/>
                </a:solidFill>
              </a:rPr>
              <a:t> </a:t>
            </a:r>
            <a:r>
              <a:rPr lang="en-US" sz="1400" dirty="0">
                <a:solidFill>
                  <a:schemeClr val="tx1"/>
                </a:solidFill>
              </a:rPr>
              <a:t>next meeting, M100, 20-22Apr20, on-line</a:t>
            </a:r>
          </a:p>
          <a:p>
            <a:pPr lvl="1">
              <a:spcBef>
                <a:spcPts val="0"/>
              </a:spcBef>
              <a:buFont typeface="Arial" panose="020B0604020202020204" pitchFamily="34" charset="0"/>
              <a:buChar char="•"/>
            </a:pPr>
            <a:r>
              <a:rPr lang="en-US" sz="1400" dirty="0">
                <a:solidFill>
                  <a:schemeClr val="bg1">
                    <a:lumMod val="75000"/>
                  </a:schemeClr>
                </a:solidFill>
              </a:rPr>
              <a:t> </a:t>
            </a:r>
            <a:r>
              <a:rPr lang="en-US" sz="1400" dirty="0">
                <a:solidFill>
                  <a:schemeClr val="tx1"/>
                </a:solidFill>
              </a:rPr>
              <a:t> nothing to share today</a:t>
            </a:r>
            <a:endParaRPr lang="en-US" sz="1600" dirty="0">
              <a:solidFill>
                <a:schemeClr val="tx1"/>
              </a:solidFill>
            </a:endParaRPr>
          </a:p>
          <a:p>
            <a:pPr>
              <a:spcBef>
                <a:spcPts val="0"/>
              </a:spcBef>
              <a:buFont typeface="Arial" panose="020B0604020202020204" pitchFamily="34" charset="0"/>
              <a:buChar char="•"/>
            </a:pPr>
            <a:r>
              <a:rPr lang="en-US" sz="1400" dirty="0">
                <a:solidFill>
                  <a:schemeClr val="tx1"/>
                </a:solidFill>
              </a:rPr>
              <a:t>CEPT – ECC </a:t>
            </a:r>
            <a:r>
              <a:rPr lang="en-US" altLang="en-US" sz="1400" b="0" dirty="0">
                <a:hlinkClick r:id="rId7"/>
              </a:rPr>
              <a:t>&lt;WGFM&gt;</a:t>
            </a:r>
            <a:r>
              <a:rPr lang="en-US" altLang="en-US" sz="1400" b="0" dirty="0"/>
              <a:t> </a:t>
            </a:r>
            <a:r>
              <a:rPr lang="en-US" altLang="en-US" sz="1400" dirty="0"/>
              <a:t>next meeting #96, 08-12June20,  Brussels</a:t>
            </a:r>
          </a:p>
          <a:p>
            <a:pPr lvl="1">
              <a:spcBef>
                <a:spcPts val="0"/>
              </a:spcBef>
              <a:buFont typeface="Arial" panose="020B0604020202020204" pitchFamily="34" charset="0"/>
              <a:buChar char="•"/>
            </a:pPr>
            <a:r>
              <a:rPr lang="en-US" sz="1400" dirty="0">
                <a:solidFill>
                  <a:schemeClr val="tx1"/>
                </a:solidFill>
              </a:rPr>
              <a:t> nothing to share today</a:t>
            </a: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Apr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endParaRPr lang="en-US" sz="1600" dirty="0"/>
          </a:p>
          <a:p>
            <a:pPr>
              <a:buFont typeface="Arial" panose="020B0604020202020204" pitchFamily="34" charset="0"/>
              <a:buChar char="•"/>
            </a:pPr>
            <a:r>
              <a:rPr lang="en-US" sz="1600" dirty="0"/>
              <a:t>FINAL ACTS OF THE WRC-19 NOW AVAILABLE ON-LINE FOR DOWNLOAD</a:t>
            </a:r>
            <a:endParaRPr lang="en-US" sz="1600" dirty="0">
              <a:solidFill>
                <a:schemeClr val="tx1"/>
              </a:solidFill>
            </a:endParaRPr>
          </a:p>
          <a:p>
            <a:pPr lvl="1">
              <a:spcBef>
                <a:spcPts val="0"/>
              </a:spcBef>
              <a:buFont typeface="Arial" panose="020B0604020202020204" pitchFamily="34" charset="0"/>
              <a:buChar char="•"/>
            </a:pPr>
            <a:r>
              <a:rPr lang="en-US" sz="1800" dirty="0">
                <a:solidFill>
                  <a:schemeClr val="tx1"/>
                </a:solidFill>
              </a:rPr>
              <a:t>A</a:t>
            </a:r>
            <a:r>
              <a:rPr lang="en-US" sz="1800" dirty="0"/>
              <a:t>vailable to all for </a:t>
            </a:r>
            <a:r>
              <a:rPr lang="en-US" sz="1800" u="sng" dirty="0">
                <a:hlinkClick r:id="rId3"/>
              </a:rPr>
              <a:t>download</a:t>
            </a:r>
            <a:r>
              <a:rPr lang="en-US" sz="1800" dirty="0"/>
              <a:t> with no registration </a:t>
            </a:r>
            <a:endParaRPr lang="en-US" sz="1800" dirty="0">
              <a:solidFill>
                <a:schemeClr val="tx1"/>
              </a:solidFill>
            </a:endParaRPr>
          </a:p>
          <a:p>
            <a:pPr lvl="1">
              <a:spcBef>
                <a:spcPts val="0"/>
              </a:spcBef>
              <a:buFont typeface="Arial" panose="020B0604020202020204" pitchFamily="34" charset="0"/>
              <a:buChar char="•"/>
            </a:pPr>
            <a:r>
              <a:rPr lang="en-US" sz="1800" b="0" dirty="0"/>
              <a:t>The next step would be the publication of the 2020 edition of the Radio Regulations..  There is no actual timeframe; but normally it would be available around November/December.  The BR’s announcement is fairly confident to announce the “ITU Radio Regulations (edition of 2020).”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0" indent="0">
              <a:spcBef>
                <a:spcPts val="0"/>
              </a:spcBef>
            </a:pPr>
            <a:endParaRPr lang="en-US" sz="1600" b="0" dirty="0"/>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Apr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reply comments</a:t>
            </a:r>
            <a:r>
              <a:rPr lang="en-US" altLang="en-US" sz="1200" dirty="0"/>
              <a:t>-1</a:t>
            </a:r>
            <a:endParaRPr lang="en-US" sz="2400" dirty="0"/>
          </a:p>
        </p:txBody>
      </p:sp>
      <p:sp>
        <p:nvSpPr>
          <p:cNvPr id="3" name="Content Placeholder 2"/>
          <p:cNvSpPr>
            <a:spLocks noGrp="1"/>
          </p:cNvSpPr>
          <p:nvPr>
            <p:ph idx="1"/>
          </p:nvPr>
        </p:nvSpPr>
        <p:spPr>
          <a:xfrm>
            <a:off x="666562" y="962891"/>
            <a:ext cx="8477438" cy="5430764"/>
          </a:xfrm>
        </p:spPr>
        <p:txBody>
          <a:bodyPr/>
          <a:lstStyle/>
          <a:p>
            <a:pPr lvl="4">
              <a:spcBef>
                <a:spcPts val="0"/>
              </a:spcBef>
              <a:buFont typeface="Arial" panose="020B0604020202020204" pitchFamily="34" charset="0"/>
              <a:buChar char="•"/>
            </a:pPr>
            <a:endParaRPr lang="en-US" sz="1000" b="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spcBef>
                <a:spcPts val="0"/>
              </a:spcBef>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400" u="sng" dirty="0">
                <a:hlinkClick r:id="rId4"/>
              </a:rPr>
              <a:t>https://www.federalregister.gov/documents/2020/02/06/2020-02086/use-of-the-5850-5925-ghz-band</a:t>
            </a:r>
            <a:endParaRPr lang="en-US" sz="1400" b="1" u="sng" dirty="0"/>
          </a:p>
          <a:p>
            <a:pPr>
              <a:buFont typeface="Arial" panose="020B0604020202020204" pitchFamily="34" charset="0"/>
              <a:buChar char="•"/>
            </a:pPr>
            <a:r>
              <a:rPr lang="en-US" sz="1800" dirty="0"/>
              <a:t>Proceeding 19-138:</a:t>
            </a:r>
          </a:p>
          <a:p>
            <a:pPr lvl="1">
              <a:spcBef>
                <a:spcPts val="0"/>
              </a:spcBef>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rPr>
              <a:t>Reply comments now </a:t>
            </a:r>
            <a:r>
              <a:rPr lang="en-US" sz="1600" b="1" dirty="0">
                <a:solidFill>
                  <a:schemeClr val="tx1"/>
                </a:solidFill>
              </a:rPr>
              <a:t>due Monday </a:t>
            </a:r>
            <a:r>
              <a:rPr lang="en-US" sz="1600" dirty="0">
                <a:solidFill>
                  <a:schemeClr val="tx1"/>
                </a:solidFill>
              </a:rPr>
              <a:t>27</a:t>
            </a:r>
            <a:r>
              <a:rPr lang="en-US" sz="1600" b="1" dirty="0">
                <a:solidFill>
                  <a:schemeClr val="tx1"/>
                </a:solidFill>
              </a:rPr>
              <a:t> April</a:t>
            </a:r>
            <a:r>
              <a:rPr lang="en-US" sz="1600" dirty="0">
                <a:solidFill>
                  <a:schemeClr val="tx1"/>
                </a:solidFill>
              </a:rPr>
              <a:t>, extension came out Wed.  (25</a:t>
            </a:r>
            <a:r>
              <a:rPr lang="en-US" sz="1600" baseline="30000" dirty="0">
                <a:solidFill>
                  <a:schemeClr val="tx1"/>
                </a:solidFill>
              </a:rPr>
              <a:t>th</a:t>
            </a:r>
            <a:r>
              <a:rPr lang="en-US" sz="1600" dirty="0">
                <a:solidFill>
                  <a:schemeClr val="tx1"/>
                </a:solidFill>
              </a:rPr>
              <a:t>)</a:t>
            </a:r>
            <a:endParaRPr lang="en-US" sz="1600" b="1" dirty="0">
              <a:solidFill>
                <a:schemeClr val="tx1"/>
              </a:solidFill>
            </a:endParaRPr>
          </a:p>
          <a:p>
            <a:pPr marL="800100" lvl="1">
              <a:spcBef>
                <a:spcPts val="0"/>
              </a:spcBef>
              <a:buFont typeface="Arial" panose="020B0604020202020204" pitchFamily="34" charset="0"/>
              <a:buChar char="•"/>
            </a:pPr>
            <a:r>
              <a:rPr lang="en-US" sz="1600" dirty="0">
                <a:solidFill>
                  <a:schemeClr val="tx1"/>
                </a:solidFill>
              </a:rPr>
              <a:t>Consensus last week was to keep the 1</a:t>
            </a:r>
            <a:r>
              <a:rPr lang="en-US" sz="1600" baseline="30000" dirty="0">
                <a:solidFill>
                  <a:schemeClr val="tx1"/>
                </a:solidFill>
              </a:rPr>
              <a:t>st</a:t>
            </a:r>
            <a:r>
              <a:rPr lang="en-US" sz="1600" dirty="0">
                <a:solidFill>
                  <a:schemeClr val="tx1"/>
                </a:solidFill>
              </a:rPr>
              <a:t> reply comments going, but push filing out to near the new due date (and maybe with a supplement). </a:t>
            </a:r>
          </a:p>
          <a:p>
            <a:pPr marL="800100" lvl="1">
              <a:spcBef>
                <a:spcPts val="0"/>
              </a:spcBef>
              <a:buFont typeface="Arial" panose="020B0604020202020204" pitchFamily="34" charset="0"/>
              <a:buChar char="•"/>
            </a:pPr>
            <a:r>
              <a:rPr lang="en-US" sz="1600" u="sng" dirty="0">
                <a:solidFill>
                  <a:schemeClr val="tx1"/>
                </a:solidFill>
              </a:rPr>
              <a:t>To move the date, the Chair let the EC know if they fail the first EC ballot, we can start a new ballot, just changing the date, not the document.  This worked. </a:t>
            </a:r>
          </a:p>
          <a:p>
            <a:pPr marL="800100" lvl="1">
              <a:spcBef>
                <a:spcPts val="0"/>
              </a:spcBef>
              <a:buFont typeface="Arial" panose="020B0604020202020204" pitchFamily="34" charset="0"/>
              <a:buChar char="•"/>
            </a:pPr>
            <a:r>
              <a:rPr lang="en-US" sz="1600" dirty="0">
                <a:solidFill>
                  <a:schemeClr val="tx1"/>
                </a:solidFill>
              </a:rPr>
              <a:t>In the meantime, received editorial inputs from three plus 1 EC members so the 1</a:t>
            </a:r>
            <a:r>
              <a:rPr lang="en-US" sz="1600" baseline="30000" dirty="0">
                <a:solidFill>
                  <a:schemeClr val="tx1"/>
                </a:solidFill>
              </a:rPr>
              <a:t>st</a:t>
            </a:r>
            <a:r>
              <a:rPr lang="en-US" sz="1600" dirty="0">
                <a:solidFill>
                  <a:schemeClr val="tx1"/>
                </a:solidFill>
              </a:rPr>
              <a:t> reply comments have been basically EC reviewed and would anticipate it would pass.  </a:t>
            </a:r>
          </a:p>
          <a:p>
            <a:pPr marL="800100" lvl="1">
              <a:spcBef>
                <a:spcPts val="0"/>
              </a:spcBef>
              <a:buFont typeface="Arial" panose="020B0604020202020204" pitchFamily="34" charset="0"/>
              <a:buChar char="•"/>
            </a:pPr>
            <a:r>
              <a:rPr lang="en-US" sz="1600" dirty="0">
                <a:solidFill>
                  <a:schemeClr val="tx1"/>
                </a:solidFill>
              </a:rPr>
              <a:t>Updates per EC editorial </a:t>
            </a:r>
            <a:r>
              <a:rPr lang="en-US" sz="1600">
                <a:solidFill>
                  <a:schemeClr val="tx1"/>
                </a:solidFill>
              </a:rPr>
              <a:t>feedback were done</a:t>
            </a:r>
            <a:r>
              <a:rPr lang="en-US" sz="1600" dirty="0">
                <a:solidFill>
                  <a:schemeClr val="tx1"/>
                </a:solidFill>
              </a:rPr>
              <a:t>, r05, and reviewed in ad hoc Tuesday (31</a:t>
            </a:r>
            <a:r>
              <a:rPr lang="en-US" sz="1600" baseline="30000" dirty="0">
                <a:solidFill>
                  <a:schemeClr val="tx1"/>
                </a:solidFill>
              </a:rPr>
              <a:t>st</a:t>
            </a:r>
            <a:r>
              <a:rPr lang="en-US" sz="1600" dirty="0">
                <a:solidFill>
                  <a:schemeClr val="tx1"/>
                </a:solidFill>
              </a:rPr>
              <a:t>) . </a:t>
            </a:r>
          </a:p>
          <a:p>
            <a:pPr marL="1200150" lvl="2">
              <a:spcBef>
                <a:spcPts val="0"/>
              </a:spcBef>
              <a:buFont typeface="Arial" panose="020B0604020202020204" pitchFamily="34" charset="0"/>
              <a:buChar char="•"/>
            </a:pPr>
            <a:r>
              <a:rPr lang="en-US" sz="1600" dirty="0">
                <a:solidFill>
                  <a:schemeClr val="tx1"/>
                </a:solidFill>
              </a:rPr>
              <a:t>r05 (markup) has been uploaded as r06 a clean version. </a:t>
            </a:r>
            <a:endParaRPr lang="en-US" sz="1400" dirty="0">
              <a:solidFill>
                <a:schemeClr val="tx1"/>
              </a:solidFill>
            </a:endParaRPr>
          </a:p>
          <a:p>
            <a:pPr marL="800100" lvl="1">
              <a:spcBef>
                <a:spcPts val="0"/>
              </a:spcBef>
              <a:buFont typeface="Arial" panose="020B0604020202020204" pitchFamily="34" charset="0"/>
              <a:buChar char="•"/>
            </a:pPr>
            <a:r>
              <a:rPr lang="en-US" sz="1600" dirty="0">
                <a:solidFill>
                  <a:schemeClr val="tx1"/>
                </a:solidFill>
              </a:rPr>
              <a:t>So to just have standing by, for the EC if needed, we need a new motion with the date adjusted also.</a:t>
            </a:r>
          </a:p>
          <a:p>
            <a:pPr marL="800100" lvl="1">
              <a:spcBef>
                <a:spcPts val="0"/>
              </a:spcBef>
              <a:buFont typeface="Arial" panose="020B0604020202020204" pitchFamily="34" charset="0"/>
              <a:buChar char="•"/>
            </a:pPr>
            <a:endParaRPr lang="en-US" sz="1200" dirty="0">
              <a:solidFill>
                <a:schemeClr val="tx1"/>
              </a:solidFill>
            </a:endParaRPr>
          </a:p>
          <a:p>
            <a:pPr marL="800100" lvl="1">
              <a:spcBef>
                <a:spcPts val="0"/>
              </a:spcBef>
              <a:buFont typeface="Arial" panose="020B0604020202020204" pitchFamily="34" charset="0"/>
              <a:buChar char="•"/>
            </a:pPr>
            <a:r>
              <a:rPr lang="en-US" sz="1600" dirty="0">
                <a:solidFill>
                  <a:schemeClr val="tx1"/>
                </a:solidFill>
              </a:rPr>
              <a:t>Next,  A member has proposed updated reply comments.  </a:t>
            </a:r>
          </a:p>
          <a:p>
            <a:pPr marL="1200150" lvl="2">
              <a:spcBef>
                <a:spcPts val="0"/>
              </a:spcBef>
              <a:buFont typeface="Arial" panose="020B0604020202020204" pitchFamily="34" charset="0"/>
              <a:buChar char="•"/>
            </a:pPr>
            <a:r>
              <a:rPr lang="en-US" sz="1600" dirty="0">
                <a:solidFill>
                  <a:schemeClr val="tx1"/>
                </a:solidFill>
              </a:rPr>
              <a:t>Will introduce today.  It does restructure the previous reply comments, adds several different content updates, etc.  </a:t>
            </a:r>
          </a:p>
          <a:p>
            <a:pPr marL="514350" lvl="1" indent="0">
              <a:spcBef>
                <a:spcPts val="0"/>
              </a:spcBef>
            </a:pPr>
            <a:endParaRPr lang="en-US" sz="14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17977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solidFill>
                  <a:schemeClr val="tx1"/>
                </a:solidFill>
              </a:rPr>
              <a:t>FCC NPRM – reply comments – extended date</a:t>
            </a:r>
            <a:br>
              <a:rPr lang="en-US" altLang="en-US" sz="2400" dirty="0">
                <a:solidFill>
                  <a:schemeClr val="tx1"/>
                </a:solidFill>
              </a:rPr>
            </a:br>
            <a:r>
              <a:rPr lang="en-US" altLang="en-US" sz="2400" dirty="0">
                <a:solidFill>
                  <a:schemeClr val="tx1"/>
                </a:solidFill>
              </a:rPr>
              <a:t>R</a:t>
            </a:r>
            <a:r>
              <a:rPr lang="en-US" sz="2400" dirty="0">
                <a:solidFill>
                  <a:schemeClr val="tx1"/>
                </a:solidFill>
              </a:rPr>
              <a:t>evisiting-use-of-the-5850-5925-MHz-band</a:t>
            </a:r>
          </a:p>
        </p:txBody>
      </p:sp>
      <p:sp>
        <p:nvSpPr>
          <p:cNvPr id="3" name="Content Placeholder 2"/>
          <p:cNvSpPr>
            <a:spLocks noGrp="1"/>
          </p:cNvSpPr>
          <p:nvPr>
            <p:ph idx="1"/>
          </p:nvPr>
        </p:nvSpPr>
        <p:spPr>
          <a:xfrm>
            <a:off x="685800" y="1536815"/>
            <a:ext cx="8279622" cy="4938597"/>
          </a:xfrm>
        </p:spPr>
        <p:txBody>
          <a:bodyPr/>
          <a:lstStyle/>
          <a:p>
            <a:pPr lvl="4">
              <a:buFont typeface="Arial" panose="020B0604020202020204" pitchFamily="34" charset="0"/>
              <a:buChar char="•"/>
            </a:pPr>
            <a:endParaRPr lang="en-US" sz="1000" u="sng" dirty="0">
              <a:solidFill>
                <a:schemeClr val="tx1"/>
              </a:solidFill>
            </a:endParaRPr>
          </a:p>
          <a:p>
            <a:pPr>
              <a:buFont typeface="Arial" panose="020B0604020202020204" pitchFamily="34" charset="0"/>
              <a:buChar char="•"/>
            </a:pPr>
            <a:r>
              <a:rPr lang="en-US" sz="1400" u="sng" dirty="0">
                <a:solidFill>
                  <a:schemeClr val="tx1"/>
                </a:solidFill>
              </a:rPr>
              <a:t>Motion:</a:t>
            </a:r>
            <a:r>
              <a:rPr lang="en-US" sz="1400" dirty="0">
                <a:solidFill>
                  <a:schemeClr val="tx1"/>
                </a:solidFill>
              </a:rPr>
              <a:t> </a:t>
            </a:r>
            <a:r>
              <a:rPr lang="en-US" sz="1400" b="0" dirty="0">
                <a:solidFill>
                  <a:schemeClr val="tx1"/>
                </a:solidFill>
              </a:rPr>
              <a:t>Approve reply comments in </a:t>
            </a:r>
            <a:r>
              <a:rPr lang="en-US" sz="1400" b="0" dirty="0">
                <a:solidFill>
                  <a:schemeClr val="tx1"/>
                </a:solidFill>
                <a:hlinkClick r:id="rId3"/>
              </a:rPr>
              <a:t>https://mentor.ieee.org/802.18/dcn/20/18-20-0045-06-0000-reply-comments-fcc19-138-nprm-revisiting-5-850-5-925-ghz-band.docx</a:t>
            </a:r>
            <a:r>
              <a:rPr lang="en-US" sz="1400" b="0" dirty="0">
                <a:solidFill>
                  <a:schemeClr val="tx1"/>
                </a:solidFill>
              </a:rPr>
              <a:t> ; to FCC NPRM (ET Docket No. 19-138) on Use of the 5.850-5.925 GHz Band. </a:t>
            </a:r>
            <a:r>
              <a:rPr lang="en-GB" sz="1400" b="0" dirty="0">
                <a:solidFill>
                  <a:schemeClr val="tx1"/>
                </a:solidFill>
              </a:rPr>
              <a:t> Available for review and approval by the LMSC (EC), if needed (802.18 Chair to determine) for uploading to the FCC on or before the FCC due date at the time. With the Chair of 802.18 authorized to make editorial changes, as necessary.</a:t>
            </a:r>
            <a:endParaRPr lang="en-US" sz="1400" b="0" dirty="0">
              <a:solidFill>
                <a:schemeClr val="tx1"/>
              </a:solidFill>
            </a:endParaRPr>
          </a:p>
          <a:p>
            <a:r>
              <a:rPr lang="en-US" altLang="en-US" sz="1200" dirty="0">
                <a:solidFill>
                  <a:schemeClr val="tx1"/>
                </a:solidFill>
              </a:rPr>
              <a:t>		Moved by:  	 </a:t>
            </a:r>
          </a:p>
          <a:p>
            <a:pPr lvl="1"/>
            <a:r>
              <a:rPr lang="en-US" altLang="en-US" sz="1200" b="1" dirty="0">
                <a:solidFill>
                  <a:schemeClr val="tx1"/>
                </a:solidFill>
              </a:rPr>
              <a:t>Seconded by:  	 </a:t>
            </a:r>
          </a:p>
          <a:p>
            <a:pPr lvl="1"/>
            <a:r>
              <a:rPr lang="en-US" altLang="en-US" sz="1200" b="1" dirty="0">
                <a:solidFill>
                  <a:schemeClr val="tx1"/>
                </a:solidFill>
              </a:rPr>
              <a:t>Discussion?	none</a:t>
            </a:r>
          </a:p>
          <a:p>
            <a:pPr lvl="1"/>
            <a:r>
              <a:rPr lang="en-US" altLang="en-US" sz="1200" b="1" dirty="0">
                <a:solidFill>
                  <a:schemeClr val="tx1"/>
                </a:solidFill>
              </a:rPr>
              <a:t>Vote:  		__Y   /  __N   /  __A </a:t>
            </a:r>
          </a:p>
          <a:p>
            <a:pPr lvl="1"/>
            <a:r>
              <a:rPr lang="en-US" altLang="en-US" sz="1200" b="1" dirty="0">
                <a:solidFill>
                  <a:schemeClr val="tx1"/>
                </a:solidFill>
              </a:rPr>
              <a:t>Voters:  </a:t>
            </a:r>
            <a:r>
              <a:rPr lang="en-US" altLang="en-US" sz="1200" dirty="0">
                <a:solidFill>
                  <a:schemeClr val="bg1">
                    <a:lumMod val="75000"/>
                  </a:schemeClr>
                </a:solidFill>
              </a:rPr>
              <a:t>Vijay, Peter, jay, Carl, John, Stuart, </a:t>
            </a:r>
            <a:r>
              <a:rPr lang="en-US" altLang="en-US" sz="1200" dirty="0" err="1">
                <a:solidFill>
                  <a:schemeClr val="bg1">
                    <a:lumMod val="75000"/>
                  </a:schemeClr>
                </a:solidFill>
              </a:rPr>
              <a:t>JimL</a:t>
            </a:r>
            <a:r>
              <a:rPr lang="en-US" altLang="en-US" sz="1200" dirty="0">
                <a:solidFill>
                  <a:schemeClr val="bg1">
                    <a:lumMod val="75000"/>
                  </a:schemeClr>
                </a:solidFill>
              </a:rPr>
              <a:t>, </a:t>
            </a:r>
            <a:r>
              <a:rPr lang="en-US" altLang="en-US" sz="1200" dirty="0" err="1">
                <a:solidFill>
                  <a:schemeClr val="bg1">
                    <a:lumMod val="75000"/>
                  </a:schemeClr>
                </a:solidFill>
              </a:rPr>
              <a:t>MikeL</a:t>
            </a:r>
            <a:r>
              <a:rPr lang="en-US" altLang="en-US" sz="1200" dirty="0">
                <a:solidFill>
                  <a:schemeClr val="bg1">
                    <a:lumMod val="75000"/>
                  </a:schemeClr>
                </a:solidFill>
              </a:rPr>
              <a:t>, Paul, Ben, Dorothy, Hassan</a:t>
            </a:r>
          </a:p>
          <a:p>
            <a:pPr lvl="1"/>
            <a:r>
              <a:rPr lang="en-US" altLang="en-US" sz="1200" b="1" dirty="0">
                <a:solidFill>
                  <a:schemeClr val="tx1"/>
                </a:solidFill>
              </a:rPr>
              <a:t>Motion - Passes</a:t>
            </a:r>
          </a:p>
          <a:p>
            <a:pPr lvl="1"/>
            <a:r>
              <a:rPr lang="en-US" altLang="en-US" sz="1200" dirty="0">
                <a:solidFill>
                  <a:schemeClr val="tx1"/>
                </a:solidFill>
              </a:rPr>
              <a:t>_____ on the call</a:t>
            </a:r>
          </a:p>
          <a:p>
            <a:pPr>
              <a:buFont typeface="Arial" panose="020B0604020202020204" pitchFamily="34" charset="0"/>
              <a:buChar char="•"/>
            </a:pPr>
            <a:endParaRPr lang="en-US" altLang="en-US" sz="2000" dirty="0">
              <a:solidFill>
                <a:schemeClr val="tx1"/>
              </a:solidFill>
            </a:endParaRPr>
          </a:p>
          <a:p>
            <a:pPr>
              <a:buFont typeface="Arial" panose="020B0604020202020204" pitchFamily="34" charset="0"/>
              <a:buChar char="•"/>
            </a:pPr>
            <a:r>
              <a:rPr lang="en-US" altLang="en-US" sz="2000" dirty="0">
                <a:solidFill>
                  <a:schemeClr val="tx1"/>
                </a:solidFill>
              </a:rPr>
              <a:t>After discussion will move this to next week and either vote on these 1</a:t>
            </a:r>
            <a:r>
              <a:rPr lang="en-US" altLang="en-US" sz="2000" baseline="30000" dirty="0">
                <a:solidFill>
                  <a:schemeClr val="tx1"/>
                </a:solidFill>
              </a:rPr>
              <a:t>st</a:t>
            </a:r>
            <a:r>
              <a:rPr lang="en-US" altLang="en-US" sz="2000" dirty="0">
                <a:solidFill>
                  <a:schemeClr val="tx1"/>
                </a:solidFill>
              </a:rPr>
              <a:t>  reply comments EC has reviewed and with their requested editorial updates done, or the updated reply comments with additional content.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7925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extended reply comments</a:t>
            </a:r>
            <a:r>
              <a:rPr lang="en-US" altLang="en-US" sz="1200" dirty="0"/>
              <a:t>-1</a:t>
            </a:r>
            <a:endParaRPr lang="en-US" sz="2400" dirty="0"/>
          </a:p>
        </p:txBody>
      </p:sp>
      <p:sp>
        <p:nvSpPr>
          <p:cNvPr id="3" name="Content Placeholder 2"/>
          <p:cNvSpPr>
            <a:spLocks noGrp="1"/>
          </p:cNvSpPr>
          <p:nvPr>
            <p:ph idx="1"/>
          </p:nvPr>
        </p:nvSpPr>
        <p:spPr>
          <a:xfrm>
            <a:off x="666562" y="962891"/>
            <a:ext cx="8325038" cy="5430764"/>
          </a:xfrm>
        </p:spPr>
        <p:txBody>
          <a:bodyPr/>
          <a:lstStyle/>
          <a:p>
            <a:pPr marL="400050">
              <a:buFont typeface="Arial" panose="020B0604020202020204" pitchFamily="34" charset="0"/>
              <a:buChar char="•"/>
            </a:pPr>
            <a:r>
              <a:rPr lang="en-US" sz="2000" dirty="0">
                <a:solidFill>
                  <a:schemeClr val="tx1"/>
                </a:solidFill>
              </a:rPr>
              <a:t>Options started with: </a:t>
            </a:r>
          </a:p>
          <a:p>
            <a:pPr marL="800100" lvl="1">
              <a:spcBef>
                <a:spcPts val="0"/>
              </a:spcBef>
              <a:buFont typeface="Arial" panose="020B0604020202020204" pitchFamily="34" charset="0"/>
              <a:buChar char="•"/>
            </a:pPr>
            <a:r>
              <a:rPr lang="en-US" sz="1600" dirty="0">
                <a:solidFill>
                  <a:schemeClr val="tx1"/>
                </a:solidFill>
              </a:rPr>
              <a:t>1 – stay with  18-20/0045r05 reply comments that the EC looks to be ready to approve </a:t>
            </a:r>
          </a:p>
          <a:p>
            <a:pPr marL="800100" lvl="1">
              <a:spcBef>
                <a:spcPts val="300"/>
              </a:spcBef>
              <a:buFont typeface="Arial" panose="020B0604020202020204" pitchFamily="34" charset="0"/>
              <a:buChar char="•"/>
            </a:pPr>
            <a:r>
              <a:rPr lang="en-US" sz="1600" dirty="0">
                <a:solidFill>
                  <a:schemeClr val="tx1"/>
                </a:solidFill>
              </a:rPr>
              <a:t>2 – stay with 18-20/0045r05 reply comments and add a supplement doc, per .18 consensus last week. </a:t>
            </a:r>
          </a:p>
          <a:p>
            <a:pPr marL="800100" lvl="1">
              <a:spcBef>
                <a:spcPts val="300"/>
              </a:spcBef>
              <a:buFont typeface="Arial" panose="020B0604020202020204" pitchFamily="34" charset="0"/>
              <a:buChar char="•"/>
            </a:pPr>
            <a:r>
              <a:rPr lang="en-US" sz="1600" dirty="0">
                <a:solidFill>
                  <a:schemeClr val="tx1"/>
                </a:solidFill>
              </a:rPr>
              <a:t>3 – start with 18-20/0045r05, keep as it is and add to it.  </a:t>
            </a:r>
          </a:p>
          <a:p>
            <a:pPr marL="800100" lvl="1">
              <a:spcBef>
                <a:spcPts val="300"/>
              </a:spcBef>
              <a:buFont typeface="Arial" panose="020B0604020202020204" pitchFamily="34" charset="0"/>
              <a:buChar char="•"/>
            </a:pPr>
            <a:r>
              <a:rPr lang="en-US" sz="1600" dirty="0">
                <a:solidFill>
                  <a:schemeClr val="tx1"/>
                </a:solidFill>
              </a:rPr>
              <a:t>4 - new document for the EC </a:t>
            </a:r>
          </a:p>
          <a:p>
            <a:pPr marL="800100" lvl="1">
              <a:spcBef>
                <a:spcPts val="300"/>
              </a:spcBef>
              <a:buFont typeface="Arial" panose="020B0604020202020204" pitchFamily="34" charset="0"/>
              <a:buChar char="•"/>
            </a:pPr>
            <a:r>
              <a:rPr lang="en-US" sz="1600" dirty="0">
                <a:solidFill>
                  <a:schemeClr val="tx1"/>
                </a:solidFill>
              </a:rPr>
              <a:t>5 – other?</a:t>
            </a:r>
          </a:p>
          <a:p>
            <a:pPr marL="400050">
              <a:buFont typeface="Arial" panose="020B0604020202020204" pitchFamily="34" charset="0"/>
              <a:buChar char="•"/>
            </a:pPr>
            <a:r>
              <a:rPr lang="en-US" sz="2000" dirty="0">
                <a:solidFill>
                  <a:schemeClr val="tx1"/>
                </a:solidFill>
              </a:rPr>
              <a:t>Will introduce the contribution today (02Apr) and continue to review and update in ad </a:t>
            </a:r>
            <a:r>
              <a:rPr lang="en-US" sz="2000" dirty="0" err="1">
                <a:solidFill>
                  <a:schemeClr val="tx1"/>
                </a:solidFill>
              </a:rPr>
              <a:t>hocs</a:t>
            </a:r>
            <a:r>
              <a:rPr lang="en-US" sz="2000" dirty="0">
                <a:solidFill>
                  <a:schemeClr val="tx1"/>
                </a:solidFill>
              </a:rPr>
              <a:t>.  See below for schedule</a:t>
            </a:r>
          </a:p>
          <a:p>
            <a:pPr marL="800100" lvl="1">
              <a:spcBef>
                <a:spcPts val="0"/>
              </a:spcBef>
              <a:buFont typeface="Arial" panose="020B0604020202020204" pitchFamily="34" charset="0"/>
              <a:buChar char="•"/>
            </a:pPr>
            <a:r>
              <a:rPr lang="en-US" sz="1600" dirty="0">
                <a:hlinkClick r:id="rId3"/>
              </a:rPr>
              <a:t>https://mentor.ieee.org/802.18/dcn/20/18-20-0057</a:t>
            </a:r>
            <a:endParaRPr lang="en-US" sz="1600" dirty="0">
              <a:solidFill>
                <a:schemeClr val="tx1"/>
              </a:solidFill>
            </a:endParaRPr>
          </a:p>
          <a:p>
            <a:pPr marL="400050">
              <a:buFont typeface="Arial" panose="020B0604020202020204" pitchFamily="34" charset="0"/>
              <a:buChar char="•"/>
            </a:pPr>
            <a:r>
              <a:rPr lang="en-US" sz="2000" dirty="0">
                <a:solidFill>
                  <a:schemeClr val="tx1"/>
                </a:solidFill>
              </a:rPr>
              <a:t>Ad </a:t>
            </a:r>
            <a:r>
              <a:rPr lang="en-US" sz="2000" dirty="0" err="1">
                <a:solidFill>
                  <a:schemeClr val="tx1"/>
                </a:solidFill>
              </a:rPr>
              <a:t>hocs</a:t>
            </a:r>
            <a:r>
              <a:rPr lang="en-US" sz="2000" dirty="0">
                <a:solidFill>
                  <a:schemeClr val="tx1"/>
                </a:solidFill>
              </a:rPr>
              <a:t>: </a:t>
            </a:r>
          </a:p>
          <a:p>
            <a:pPr marL="800100" lvl="1">
              <a:spcBef>
                <a:spcPts val="300"/>
              </a:spcBef>
              <a:buFont typeface="Arial" panose="020B0604020202020204" pitchFamily="34" charset="0"/>
              <a:buChar char="•"/>
            </a:pPr>
            <a:r>
              <a:rPr lang="en-US" sz="1400" dirty="0">
                <a:solidFill>
                  <a:schemeClr val="tx1"/>
                </a:solidFill>
              </a:rPr>
              <a:t>Friday,         03April: 3pm-et	(goal is last session for new content)</a:t>
            </a:r>
          </a:p>
          <a:p>
            <a:pPr marL="800100" lvl="1">
              <a:spcBef>
                <a:spcPts val="300"/>
              </a:spcBef>
              <a:buFont typeface="Arial" panose="020B0604020202020204" pitchFamily="34" charset="0"/>
              <a:buChar char="•"/>
            </a:pPr>
            <a:r>
              <a:rPr lang="en-US" sz="1400" dirty="0">
                <a:solidFill>
                  <a:schemeClr val="tx1"/>
                </a:solidFill>
              </a:rPr>
              <a:t>Monday,      06April: 3pm-et       (no new content after start of  Monday’s </a:t>
            </a:r>
            <a:r>
              <a:rPr lang="en-US" sz="1400" dirty="0" err="1">
                <a:solidFill>
                  <a:schemeClr val="tx1"/>
                </a:solidFill>
              </a:rPr>
              <a:t>adhoc</a:t>
            </a:r>
            <a:r>
              <a:rPr lang="en-US" sz="1400" dirty="0">
                <a:solidFill>
                  <a:schemeClr val="tx1"/>
                </a:solidFill>
              </a:rPr>
              <a:t>, comes in before) </a:t>
            </a:r>
          </a:p>
          <a:p>
            <a:pPr marL="800100" lvl="1">
              <a:spcBef>
                <a:spcPts val="300"/>
              </a:spcBef>
              <a:buFont typeface="Arial" panose="020B0604020202020204" pitchFamily="34" charset="0"/>
              <a:buChar char="•"/>
            </a:pPr>
            <a:r>
              <a:rPr lang="en-US" sz="1400" dirty="0">
                <a:solidFill>
                  <a:schemeClr val="tx1"/>
                </a:solidFill>
              </a:rPr>
              <a:t>Tuesday,      07April: 3pm-et     	 (done, just clean up and final review to do)</a:t>
            </a:r>
          </a:p>
          <a:p>
            <a:pPr marL="800100" lvl="1">
              <a:spcBef>
                <a:spcPts val="300"/>
              </a:spcBef>
              <a:buFont typeface="Arial" panose="020B0604020202020204" pitchFamily="34" charset="0"/>
              <a:buChar char="•"/>
            </a:pPr>
            <a:r>
              <a:rPr lang="en-US" sz="1400" dirty="0">
                <a:solidFill>
                  <a:schemeClr val="tx1"/>
                </a:solidFill>
              </a:rPr>
              <a:t>Wednesday, 08April: 11:30et- 1:00et (hard stop) (final clean up and ready for vote) </a:t>
            </a:r>
          </a:p>
          <a:p>
            <a:pPr marL="800100" lvl="1">
              <a:spcBef>
                <a:spcPts val="300"/>
              </a:spcBef>
              <a:buFont typeface="Arial" panose="020B0604020202020204" pitchFamily="34" charset="0"/>
              <a:buChar char="•"/>
            </a:pPr>
            <a:r>
              <a:rPr lang="en-US" sz="1400" dirty="0">
                <a:solidFill>
                  <a:schemeClr val="tx1"/>
                </a:solidFill>
              </a:rPr>
              <a:t>Thursday 09April – Normal 802.18 weekly teleconference, just vote on final.</a:t>
            </a:r>
          </a:p>
          <a:p>
            <a:pPr marL="1200150" lvl="2">
              <a:spcBef>
                <a:spcPts val="300"/>
              </a:spcBef>
              <a:buFont typeface="Arial" panose="020B0604020202020204" pitchFamily="34" charset="0"/>
              <a:buChar char="•"/>
            </a:pPr>
            <a:r>
              <a:rPr lang="en-US" sz="1400" dirty="0">
                <a:solidFill>
                  <a:schemeClr val="tx1"/>
                </a:solidFill>
              </a:rPr>
              <a:t>r06 is good and is done or vote on supplement or vote updated document or vote on new document or ______  </a:t>
            </a:r>
          </a:p>
          <a:p>
            <a:pPr lvl="1">
              <a:spcBef>
                <a:spcPts val="0"/>
              </a:spcBef>
              <a:buFont typeface="Arial" panose="020B0604020202020204" pitchFamily="34" charset="0"/>
              <a:buChar char="•"/>
            </a:pP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070243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marL="457200" lvl="1" indent="0">
              <a:spcBef>
                <a:spcPts val="0"/>
              </a:spcBef>
            </a:pPr>
            <a:endParaRPr lang="en-US" sz="1800" dirty="0"/>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t>WP1A meeting starts 29 May, so far</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Goal to have approved by 01 May so time to get submitted </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So best to approve in .18 by 16 April for either EC teleconference 21 Apr or a 10-day ballot. </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Reviewing now with ITU-R liaison and author.</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u="sng" dirty="0">
                <a:highlight>
                  <a:srgbClr val="FFFF00"/>
                </a:highlight>
              </a:rPr>
              <a:t>https://mentor.ieee.org/802.18/dcn/20/18-20-0052-____________________</a:t>
            </a:r>
            <a:r>
              <a:rPr lang="en-US" sz="1800" b="0" dirty="0"/>
              <a:t>  on ITU-R SM.2352 report on THz communications updates. </a:t>
            </a:r>
            <a:r>
              <a:rPr lang="en-GB" sz="18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800" b="0" dirty="0">
              <a:solidFill>
                <a:schemeClr val="tx1"/>
              </a:solidFill>
            </a:endParaRPr>
          </a:p>
          <a:p>
            <a:endParaRPr lang="en-US" altLang="en-US" sz="1800" dirty="0">
              <a:solidFill>
                <a:schemeClr val="tx1"/>
              </a:solidFill>
            </a:endParaRPr>
          </a:p>
          <a:p>
            <a:r>
              <a:rPr lang="en-US" altLang="en-US" sz="1800" dirty="0"/>
              <a:t>		</a:t>
            </a:r>
            <a:r>
              <a:rPr lang="en-US" altLang="en-US" sz="1600" dirty="0"/>
              <a:t>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Apr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ITU-R M.1450/M.1801 updates</a:t>
            </a:r>
            <a:endParaRPr lang="en-US" sz="2400" dirty="0"/>
          </a:p>
        </p:txBody>
      </p:sp>
      <p:sp>
        <p:nvSpPr>
          <p:cNvPr id="3" name="Content Placeholder 2"/>
          <p:cNvSpPr>
            <a:spLocks noGrp="1"/>
          </p:cNvSpPr>
          <p:nvPr>
            <p:ph idx="1"/>
          </p:nvPr>
        </p:nvSpPr>
        <p:spPr>
          <a:xfrm>
            <a:off x="704640" y="861570"/>
            <a:ext cx="8401238" cy="5512522"/>
          </a:xfrm>
        </p:spPr>
        <p:txBody>
          <a:bodyPr/>
          <a:lstStyle/>
          <a:p>
            <a:pPr>
              <a:spcBef>
                <a:spcPts val="0"/>
              </a:spcBef>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1800" dirty="0">
                <a:solidFill>
                  <a:schemeClr val="tx1"/>
                </a:solidFill>
              </a:rPr>
              <a:t>From 802.11 ad hoc,  ITU-R M.1450/M.1801 updates</a:t>
            </a:r>
          </a:p>
          <a:p>
            <a:pPr lvl="1">
              <a:spcBef>
                <a:spcPts val="0"/>
              </a:spcBef>
              <a:buFont typeface="Arial" panose="020B0604020202020204" pitchFamily="34" charset="0"/>
              <a:buChar char="•"/>
            </a:pPr>
            <a:r>
              <a:rPr lang="en-US" sz="1600" dirty="0">
                <a:solidFill>
                  <a:schemeClr val="tx1"/>
                </a:solidFill>
              </a:rPr>
              <a:t>Latest drafts now on .18 mentor: </a:t>
            </a:r>
          </a:p>
          <a:p>
            <a:pPr lvl="1">
              <a:spcBef>
                <a:spcPts val="0"/>
              </a:spcBef>
              <a:buFont typeface="Arial" panose="020B0604020202020204" pitchFamily="34" charset="0"/>
              <a:buChar char="•"/>
            </a:pPr>
            <a:r>
              <a:rPr lang="en-US" sz="1200" dirty="0">
                <a:hlinkClick r:id="rId3"/>
              </a:rPr>
              <a:t>https://mentor.ieee.org/802.18/dcn/20/18-20-</a:t>
            </a:r>
            <a:r>
              <a:rPr lang="en-US" sz="1200" dirty="0">
                <a:highlight>
                  <a:srgbClr val="FFFF00"/>
                </a:highlight>
                <a:hlinkClick r:id="rId3"/>
              </a:rPr>
              <a:t>0061-00</a:t>
            </a:r>
            <a:r>
              <a:rPr lang="en-US" sz="1200" dirty="0">
                <a:hlinkClick r:id="rId3"/>
              </a:rPr>
              <a:t>-0000-itu-ahg-recommended-edits-to-m-1450-5.docx</a:t>
            </a:r>
            <a:r>
              <a:rPr lang="en-US" sz="1200" dirty="0"/>
              <a:t> </a:t>
            </a:r>
          </a:p>
          <a:p>
            <a:pPr lvl="1">
              <a:spcBef>
                <a:spcPts val="0"/>
              </a:spcBef>
              <a:buFont typeface="Arial" panose="020B0604020202020204" pitchFamily="34" charset="0"/>
              <a:buChar char="•"/>
            </a:pPr>
            <a:r>
              <a:rPr lang="en-US" sz="1200" dirty="0">
                <a:hlinkClick r:id="rId4"/>
              </a:rPr>
              <a:t>https://mentor.ieee.org/802.18/dcn/20/18-20-</a:t>
            </a:r>
            <a:r>
              <a:rPr lang="en-US" sz="1200" dirty="0">
                <a:highlight>
                  <a:srgbClr val="FFFF00"/>
                </a:highlight>
                <a:hlinkClick r:id="rId4"/>
              </a:rPr>
              <a:t>0060-00</a:t>
            </a:r>
            <a:r>
              <a:rPr lang="en-US" sz="1200" dirty="0">
                <a:hlinkClick r:id="rId4"/>
              </a:rPr>
              <a:t>-0000-itu-ahg-recommended-edits-to-m-1801-2.docx  </a:t>
            </a:r>
            <a:endParaRPr lang="en-US" sz="1200" dirty="0">
              <a:solidFill>
                <a:schemeClr val="tx1"/>
              </a:solidFill>
            </a:endParaRPr>
          </a:p>
          <a:p>
            <a:pPr lvl="4">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800" dirty="0">
                <a:solidFill>
                  <a:schemeClr val="tx1"/>
                </a:solidFill>
              </a:rPr>
              <a:t>Met with key people the 25</a:t>
            </a:r>
            <a:r>
              <a:rPr lang="en-US" sz="1800" baseline="30000" dirty="0">
                <a:solidFill>
                  <a:schemeClr val="tx1"/>
                </a:solidFill>
              </a:rPr>
              <a:t>th</a:t>
            </a:r>
            <a:r>
              <a:rPr lang="en-US" sz="1800" dirty="0">
                <a:solidFill>
                  <a:schemeClr val="tx1"/>
                </a:solidFill>
              </a:rPr>
              <a:t>.   Current plan</a:t>
            </a:r>
          </a:p>
          <a:p>
            <a:pPr>
              <a:buFont typeface="Arial" panose="020B0604020202020204" pitchFamily="34" charset="0"/>
              <a:buChar char="•"/>
            </a:pPr>
            <a:r>
              <a:rPr lang="en-US" sz="1600" b="0" dirty="0"/>
              <a:t>Submission of 802.11 ITU AHG recommendations to 802.11 &amp; 802.18 after 30Mar meeting</a:t>
            </a:r>
          </a:p>
          <a:p>
            <a:pPr>
              <a:buFont typeface="Arial" panose="020B0604020202020204" pitchFamily="34" charset="0"/>
              <a:buChar char="•"/>
            </a:pPr>
            <a:r>
              <a:rPr lang="en-US" sz="1600" b="0" dirty="0"/>
              <a:t>Presenting to 802.18 today-May 2, 2020</a:t>
            </a:r>
          </a:p>
          <a:p>
            <a:pPr>
              <a:buFont typeface="Arial" panose="020B0604020202020204" pitchFamily="34" charset="0"/>
              <a:buChar char="•"/>
            </a:pPr>
            <a:r>
              <a:rPr lang="en-US" sz="1600" b="0" dirty="0"/>
              <a:t>802.18 to ask for EC Approval for submission to WP 5A</a:t>
            </a:r>
          </a:p>
          <a:p>
            <a:pPr lvl="1">
              <a:buFont typeface="Arial" panose="020B0604020202020204" pitchFamily="34" charset="0"/>
              <a:buChar char="•"/>
            </a:pPr>
            <a:r>
              <a:rPr lang="en-US" sz="1600" b="0" dirty="0"/>
              <a:t>Approve in .18 in May, at latest.</a:t>
            </a:r>
          </a:p>
          <a:p>
            <a:pPr lvl="1">
              <a:buFont typeface="Arial" panose="020B0604020202020204" pitchFamily="34" charset="0"/>
              <a:buChar char="•"/>
            </a:pPr>
            <a:r>
              <a:rPr lang="en-US" sz="1600" b="0" dirty="0"/>
              <a:t>Early June EC meeting for IEEE 802 approval, currently scheduled for 02 June 2020</a:t>
            </a:r>
          </a:p>
          <a:p>
            <a:pPr>
              <a:buFont typeface="Arial" panose="020B0604020202020204" pitchFamily="34" charset="0"/>
              <a:buChar char="•"/>
            </a:pPr>
            <a:r>
              <a:rPr lang="en-US" sz="1600" b="0" dirty="0"/>
              <a:t>Working Party 5A Meeting (DELAYED), now meeting dates are: 20-30 July 2020</a:t>
            </a:r>
          </a:p>
          <a:p>
            <a:pPr>
              <a:buFont typeface="Arial" panose="020B0604020202020204" pitchFamily="34" charset="0"/>
              <a:buChar char="•"/>
            </a:pPr>
            <a:r>
              <a:rPr lang="en-US" sz="1600" b="0" dirty="0"/>
              <a:t>Deadline for contributions16:00 hours UTC: Monday, 13 July 2020</a:t>
            </a:r>
          </a:p>
          <a:p>
            <a:pPr lvl="1">
              <a:buFont typeface="Arial" panose="020B0604020202020204" pitchFamily="34" charset="0"/>
              <a:buChar char="•"/>
            </a:pPr>
            <a:r>
              <a:rPr lang="en-US" sz="1600" dirty="0"/>
              <a:t>Plan to have ITU liaison upload to ITU-R WP5A, 1</a:t>
            </a:r>
            <a:r>
              <a:rPr lang="en-US" sz="1600" baseline="30000" dirty="0"/>
              <a:t>st</a:t>
            </a:r>
            <a:r>
              <a:rPr lang="en-US" sz="1600" dirty="0"/>
              <a:t> week of July </a:t>
            </a:r>
            <a:endParaRPr lang="en-US" sz="1600" b="0" dirty="0"/>
          </a:p>
          <a:p>
            <a:pPr>
              <a:buFont typeface="Arial" panose="020B0604020202020204" pitchFamily="34" charset="0"/>
              <a:buChar char="•"/>
            </a:pPr>
            <a:r>
              <a:rPr lang="en-US" sz="1600" b="0" dirty="0"/>
              <a:t>802.11 ITU AHG Monitoring WP 5A after July 2020 for any needed contributions going forward</a:t>
            </a:r>
          </a:p>
          <a:p>
            <a:pPr lvl="4">
              <a:spcBef>
                <a:spcPts val="0"/>
              </a:spcBef>
              <a:buFont typeface="Arial" panose="020B0604020202020204" pitchFamily="34" charset="0"/>
              <a:buChar char="•"/>
            </a:pPr>
            <a:endParaRPr lang="en-US" sz="1000" b="0" dirty="0">
              <a:solidFill>
                <a:schemeClr val="tx1"/>
              </a:solidFill>
            </a:endParaRPr>
          </a:p>
          <a:p>
            <a:pPr>
              <a:spcBef>
                <a:spcPts val="0"/>
              </a:spcBef>
              <a:buFont typeface="Arial" panose="020B0604020202020204" pitchFamily="34" charset="0"/>
              <a:buChar char="•"/>
            </a:pPr>
            <a:r>
              <a:rPr lang="en-US" sz="1800" b="0" dirty="0">
                <a:solidFill>
                  <a:schemeClr val="tx1"/>
                </a:solidFill>
              </a:rPr>
              <a:t>Earlier; </a:t>
            </a:r>
            <a:r>
              <a:rPr lang="en-US" sz="1400" b="0" dirty="0">
                <a:solidFill>
                  <a:schemeClr val="tx1"/>
                </a:solidFill>
              </a:rPr>
              <a:t>Due to cancellation of the ATL March Plenary, the 802.11 ad hoc will bring the submission to 802.18  for approval and then LMSC(EC) approval for submission to ITU-R.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49203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M.1450 &amp; M.1801 submissions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documents </a:t>
            </a:r>
            <a:r>
              <a:rPr lang="en-US" sz="1800" b="0" dirty="0">
                <a:hlinkClick r:id="rId3"/>
              </a:rPr>
              <a:t>https://mentor.ieee.org/802.18/dcn/20/18-20-</a:t>
            </a:r>
            <a:r>
              <a:rPr lang="en-US" sz="1800" b="0" dirty="0">
                <a:highlight>
                  <a:srgbClr val="FFFF00"/>
                </a:highlight>
                <a:hlinkClick r:id="rId3"/>
              </a:rPr>
              <a:t>0061-00</a:t>
            </a:r>
            <a:r>
              <a:rPr lang="en-US" sz="1800" b="0" dirty="0">
                <a:hlinkClick r:id="rId3"/>
              </a:rPr>
              <a:t>-0000-itu-ahg-recommended-edits-to-m-1450-5.docx</a:t>
            </a:r>
            <a:r>
              <a:rPr lang="en-US" sz="1800" b="0" dirty="0"/>
              <a:t> and </a:t>
            </a:r>
            <a:r>
              <a:rPr lang="en-US" sz="1800" b="0" dirty="0">
                <a:hlinkClick r:id="rId4"/>
              </a:rPr>
              <a:t>https://mentor.ieee.org/802.18/dcn/20/18-20-</a:t>
            </a:r>
            <a:r>
              <a:rPr lang="en-US" sz="1800" b="0" dirty="0">
                <a:highlight>
                  <a:srgbClr val="FFFF00"/>
                </a:highlight>
                <a:hlinkClick r:id="rId4"/>
              </a:rPr>
              <a:t>0060-00-</a:t>
            </a:r>
            <a:r>
              <a:rPr lang="en-US" sz="1800" b="0" dirty="0">
                <a:hlinkClick r:id="rId4"/>
              </a:rPr>
              <a:t>0000-itu-ahg-recommended-edits-to-m-1801-2.docx</a:t>
            </a:r>
            <a:r>
              <a:rPr lang="en-US" sz="1800" b="0" dirty="0"/>
              <a:t>   for ITU-R M.1450 and M.1801 updates, respectively. </a:t>
            </a:r>
            <a:r>
              <a:rPr lang="en-GB" sz="1800" b="0" dirty="0">
                <a:solidFill>
                  <a:schemeClr val="tx1"/>
                </a:solidFill>
              </a:rPr>
              <a:t>For review and approval by the EC for submission to ITU-R WP5A via ITU-R Liaison before 2 weeks before ITU-R WP5A next meeting. The Chair of 802.18 is authorized to make editorial changes as necessary.</a:t>
            </a:r>
            <a:endParaRPr lang="en-US" altLang="en-US" sz="1800" dirty="0">
              <a:solidFill>
                <a:schemeClr val="tx1"/>
              </a:solidFill>
            </a:endParaRPr>
          </a:p>
          <a:p>
            <a:r>
              <a:rPr lang="en-US" altLang="en-US" sz="1800" dirty="0"/>
              <a:t>		</a:t>
            </a:r>
            <a:r>
              <a:rPr lang="en-US" altLang="en-US" sz="1600" dirty="0"/>
              <a:t>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Apr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2000" dirty="0"/>
              <a:t>- FYI</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CHAIRMAN PAI PROPOSES NEW RULES FOR THE 6 GHz BAND, UNLEASHING 1,200 MEGAHERTZ FOR UNLICENSED USE</a:t>
            </a:r>
          </a:p>
          <a:p>
            <a:pPr lvl="1">
              <a:buFont typeface="Arial" panose="020B0604020202020204" pitchFamily="34" charset="0"/>
              <a:buChar char="•"/>
            </a:pPr>
            <a:r>
              <a:rPr lang="en-US" sz="1600" i="1" dirty="0"/>
              <a:t>Draft Rules Would Provide a Boost to Wi-Fi and Other Unlicensed Uses While Protecting Incumbent Services in the Band </a:t>
            </a:r>
            <a:r>
              <a:rPr lang="en-US" sz="1600" dirty="0"/>
              <a:t>  </a:t>
            </a:r>
          </a:p>
          <a:p>
            <a:pPr lvl="1">
              <a:buFont typeface="Arial" panose="020B0604020202020204" pitchFamily="34" charset="0"/>
              <a:buChar char="•"/>
            </a:pPr>
            <a:r>
              <a:rPr lang="en-US" sz="1800" dirty="0"/>
              <a:t>News Release: </a:t>
            </a:r>
            <a:r>
              <a:rPr lang="en-US" sz="1800" u="sng" dirty="0">
                <a:hlinkClick r:id="rId3"/>
              </a:rPr>
              <a:t>Docx</a:t>
            </a:r>
            <a:r>
              <a:rPr lang="en-US" sz="1800" dirty="0"/>
              <a:t> </a:t>
            </a:r>
            <a:r>
              <a:rPr lang="en-US" sz="1800" u="sng" dirty="0">
                <a:hlinkClick r:id="rId4"/>
              </a:rPr>
              <a:t>Pdf</a:t>
            </a:r>
            <a:r>
              <a:rPr lang="en-US" sz="1800" dirty="0"/>
              <a:t> </a:t>
            </a:r>
            <a:r>
              <a:rPr lang="en-US" sz="1800" u="sng" dirty="0">
                <a:hlinkClick r:id="rId5"/>
              </a:rPr>
              <a:t>Txt</a:t>
            </a:r>
            <a:endParaRPr lang="en-US" sz="1800" dirty="0"/>
          </a:p>
          <a:p>
            <a:pPr lvl="1">
              <a:buFont typeface="Arial" panose="020B0604020202020204" pitchFamily="34" charset="0"/>
              <a:buChar char="•"/>
            </a:pPr>
            <a:r>
              <a:rPr lang="en-US" sz="1400" dirty="0"/>
              <a:t>If adopted, the draft Report and Order would authorize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r>
              <a:rPr lang="en-US" sz="1600" dirty="0"/>
              <a:t>For draft of R&amp;O and FNPRM: </a:t>
            </a:r>
          </a:p>
          <a:p>
            <a:pPr lvl="1">
              <a:buFont typeface="Arial" panose="020B0604020202020204" pitchFamily="34" charset="0"/>
              <a:buChar char="•"/>
            </a:pPr>
            <a:r>
              <a:rPr lang="en-US" sz="1600" dirty="0">
                <a:hlinkClick r:id="rId6"/>
              </a:rPr>
              <a:t>https://www.fcc.gov/news-events/events/2020/04/april-2020-open-commission-meeting</a:t>
            </a:r>
            <a:endParaRPr lang="en-US" sz="1600" dirty="0"/>
          </a:p>
          <a:p>
            <a:pPr>
              <a:buFont typeface="Arial" panose="020B0604020202020204" pitchFamily="34" charset="0"/>
              <a:buChar char="•"/>
            </a:pPr>
            <a:r>
              <a:rPr lang="en-US" sz="1800" b="0" dirty="0"/>
              <a:t>FCC Grants WISPs Temporary 5.9 GHz Spectrum Access for Rural Broadband</a:t>
            </a:r>
          </a:p>
          <a:p>
            <a:pPr lvl="1">
              <a:buFont typeface="Arial" panose="020B0604020202020204" pitchFamily="34" charset="0"/>
              <a:buChar char="•"/>
            </a:pPr>
            <a:r>
              <a:rPr lang="en-US" sz="1600" b="0" dirty="0"/>
              <a:t>News Release: </a:t>
            </a:r>
            <a:r>
              <a:rPr lang="en-US" sz="1600" b="0" dirty="0" err="1">
                <a:hlinkClick r:id="rId7"/>
              </a:rPr>
              <a:t>DocxWord</a:t>
            </a:r>
            <a:r>
              <a:rPr lang="en-US" sz="1600" b="0" dirty="0">
                <a:hlinkClick r:id="rId7"/>
              </a:rPr>
              <a:t> Download</a:t>
            </a:r>
            <a:r>
              <a:rPr lang="en-US" sz="1600" b="0" dirty="0"/>
              <a:t> </a:t>
            </a:r>
            <a:r>
              <a:rPr lang="en-US" sz="1600" b="0" dirty="0" err="1">
                <a:hlinkClick r:id="rId8"/>
              </a:rPr>
              <a:t>PdfPDF</a:t>
            </a:r>
            <a:r>
              <a:rPr lang="en-US" sz="1600" b="0" dirty="0">
                <a:hlinkClick r:id="rId8"/>
              </a:rPr>
              <a:t> Download</a:t>
            </a:r>
            <a:r>
              <a:rPr lang="en-US" sz="1600" b="0" dirty="0"/>
              <a:t> </a:t>
            </a:r>
            <a:r>
              <a:rPr lang="en-US" sz="1600" b="0" dirty="0" err="1">
                <a:hlinkClick r:id="rId9"/>
              </a:rPr>
              <a:t>TxtDocument</a:t>
            </a:r>
            <a:r>
              <a:rPr lang="en-US" sz="1600" b="0" dirty="0">
                <a:hlinkClick r:id="rId9"/>
              </a:rPr>
              <a:t> Download</a:t>
            </a:r>
            <a:endParaRPr lang="en-US" sz="1600" b="0" dirty="0"/>
          </a:p>
          <a:p>
            <a:pPr lvl="1">
              <a:buFont typeface="Arial" panose="020B0604020202020204" pitchFamily="34" charset="0"/>
              <a:buChar char="•"/>
            </a:pPr>
            <a:r>
              <a:rPr lang="en-US" sz="1600" b="0" dirty="0">
                <a:hlinkClick r:id="rId10" tooltip="Attachment, FCC Grants WISPs Temporary 5.9 GHz Spectrum Access for Rural Broadband"/>
              </a:rPr>
              <a:t>WISP STA</a:t>
            </a:r>
            <a:r>
              <a:rPr lang="en-US" sz="1600" b="0" dirty="0"/>
              <a:t>: </a:t>
            </a:r>
            <a:r>
              <a:rPr lang="en-US" sz="1600" b="0" dirty="0">
                <a:hlinkClick r:id="rId11"/>
              </a:rPr>
              <a:t>Pdf</a:t>
            </a:r>
            <a:endParaRPr lang="en-US" sz="1600" b="0" dirty="0"/>
          </a:p>
          <a:p>
            <a:pPr lvl="1">
              <a:buFont typeface="Arial" panose="020B0604020202020204" pitchFamily="34" charset="0"/>
              <a:buChar char="•"/>
            </a:pPr>
            <a:r>
              <a:rPr lang="en-US" sz="1400" dirty="0"/>
              <a:t>WASHINGTON, March 27, 2020—The FCC’s Wireless Telecommunications Bureau today granted temporary spectrum access to 33 wireless Internet service providers serving 330 counties in 29 states to help them serve rural communities facing an increase in broadband needs during the COVID-19 pandemic.  The Special Temporary Authority (STA) granted today allows these companies to use the lower 45 megahertz of spectrum in the 5.9 GHz band for 60 days.</a:t>
            </a:r>
          </a:p>
          <a:p>
            <a:pPr>
              <a:buFont typeface="Arial" panose="020B0604020202020204" pitchFamily="34" charset="0"/>
              <a:buChar char="•"/>
            </a:pPr>
            <a:r>
              <a:rPr lang="en-US" sz="1400" dirty="0"/>
              <a:t> </a:t>
            </a:r>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02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8868"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8869"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sz="1800" dirty="0">
                <a:solidFill>
                  <a:srgbClr val="00B0F0"/>
                </a:solidFill>
              </a:rPr>
              <a:t> FCC NPRM on 5.9 GHz reply comments input.  </a:t>
            </a:r>
          </a:p>
          <a:p>
            <a:pPr marL="285750" indent="-285750">
              <a:buFont typeface="Wingdings" panose="05000000000000000000" pitchFamily="2" charset="2"/>
              <a:buChar char="q"/>
            </a:pPr>
            <a:r>
              <a:rPr lang="en-US" sz="1800" dirty="0">
                <a:solidFill>
                  <a:srgbClr val="00B0F0"/>
                </a:solidFill>
              </a:rPr>
              <a:t> </a:t>
            </a:r>
          </a:p>
          <a:p>
            <a:pPr marL="285750" indent="-285750">
              <a:buFont typeface="Wingdings" panose="05000000000000000000" pitchFamily="2" charset="2"/>
              <a:buChar char="q"/>
            </a:pPr>
            <a:r>
              <a:rPr lang="en-US" sz="1800" dirty="0">
                <a:solidFill>
                  <a:srgbClr val="00B0F0"/>
                </a:solidFill>
              </a:rPr>
              <a:t>ITU-R SM.2352 submission from 802.15 Terahertz IG, inputs from anyone. </a:t>
            </a:r>
          </a:p>
          <a:p>
            <a:pPr marL="285750" indent="-285750">
              <a:buFont typeface="Wingdings" panose="05000000000000000000" pitchFamily="2" charset="2"/>
              <a:buChar char="q"/>
            </a:pPr>
            <a:r>
              <a:rPr lang="en-US" sz="1800" dirty="0">
                <a:solidFill>
                  <a:srgbClr val="00B0F0"/>
                </a:solidFill>
              </a:rPr>
              <a:t>ITU-R M.1450 &amp; M.1801 submissions from 802.11, inputs from anyone.</a:t>
            </a: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0" indent="0"/>
            <a:endParaRPr lang="en-US" altLang="en-US" sz="1800" b="0" dirty="0">
              <a:solidFill>
                <a:srgbClr val="00B0F0"/>
              </a:solidFill>
            </a:endParaRPr>
          </a:p>
          <a:p>
            <a:pPr marL="0" indent="0"/>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None heard.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02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03sep)</a:t>
            </a:r>
            <a:r>
              <a:rPr lang="en-US" sz="2000" dirty="0"/>
              <a:t>: 09Apr20–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200" b="1" dirty="0"/>
              <a:t>Note: current call-in document, r14 is good through 07 May and is not on the IEEE new teleconference calendar.               </a:t>
            </a:r>
            <a:r>
              <a:rPr lang="en-US" sz="1200" b="0" u="sng" dirty="0">
                <a:hlinkClick r:id="rId3"/>
              </a:rPr>
              <a:t>http://ieee802.org/802tele_calendar.html</a:t>
            </a:r>
            <a:endParaRPr lang="en-US" sz="1200" b="0" u="sng" dirty="0"/>
          </a:p>
          <a:p>
            <a:pPr lvl="1">
              <a:buFont typeface="Arial" panose="020B0604020202020204" pitchFamily="34" charset="0"/>
              <a:buChar char="•"/>
            </a:pPr>
            <a:r>
              <a:rPr lang="en-US" sz="1200" dirty="0"/>
              <a:t>Starting 14 May, there will be a new call-in, using the IEEE Seat 4 </a:t>
            </a:r>
            <a:r>
              <a:rPr lang="en-US" sz="1200" dirty="0" err="1"/>
              <a:t>webex</a:t>
            </a:r>
            <a:endParaRPr lang="en-US" sz="1200" dirty="0"/>
          </a:p>
          <a:p>
            <a:pPr lvl="2">
              <a:buFont typeface="Arial" panose="020B0604020202020204" pitchFamily="34" charset="0"/>
              <a:buChar char="•"/>
            </a:pPr>
            <a:r>
              <a:rPr lang="en-US" sz="1200" b="0" dirty="0">
                <a:solidFill>
                  <a:schemeClr val="tx1"/>
                </a:solidFill>
              </a:rPr>
              <a:t>You have to copy out of the calendar and past into word to get the link,</a:t>
            </a:r>
          </a:p>
          <a:p>
            <a:pPr lvl="1">
              <a:buFont typeface="Arial" panose="020B0604020202020204" pitchFamily="34" charset="0"/>
              <a:buChar char="•"/>
            </a:pPr>
            <a:r>
              <a:rPr lang="en-US" sz="1200" dirty="0">
                <a:solidFill>
                  <a:schemeClr val="tx1"/>
                </a:solidFill>
              </a:rPr>
              <a:t>Or, on the .18 web page or in the next call-in doc</a:t>
            </a:r>
            <a:r>
              <a:rPr lang="en-US" sz="1200" dirty="0"/>
              <a:t>18-16-0038r15.</a:t>
            </a:r>
            <a:endParaRPr lang="en-US" sz="1200" b="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15:58et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is tbd, possibly Montreal in July.   Stay tuned. </a:t>
            </a:r>
          </a:p>
          <a:p>
            <a:pPr lvl="1">
              <a:buFont typeface="Arial" panose="020B0604020202020204" pitchFamily="34" charset="0"/>
              <a:buChar char="•"/>
            </a:pPr>
            <a:r>
              <a:rPr lang="en-US" sz="1600" dirty="0"/>
              <a:t>Warsaw Wireless Interim was cancelled.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Apr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02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Apr 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Apr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a:t>
            </a:r>
            <a:endParaRPr lang="en-US" sz="1600" b="1" dirty="0">
              <a:solidFill>
                <a:schemeClr val="tx1"/>
              </a:solidFill>
            </a:endParaRP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Before it was a very short discussion…</a:t>
            </a:r>
          </a:p>
          <a:p>
            <a:pPr marL="800100" lvl="1">
              <a:buFont typeface="Arial" panose="020B0604020202020204" pitchFamily="34" charset="0"/>
              <a:buChar char="•"/>
            </a:pPr>
            <a:r>
              <a:rPr lang="en-US" sz="1800" b="1" dirty="0">
                <a:solidFill>
                  <a:schemeClr val="tx1"/>
                </a:solidFill>
              </a:rPr>
              <a:t>     we will target to </a:t>
            </a:r>
            <a:r>
              <a:rPr lang="en-US" sz="1800" b="1" u="sng" dirty="0">
                <a:solidFill>
                  <a:schemeClr val="tx1"/>
                </a:solidFill>
              </a:rPr>
              <a:t>approve in .18 on Thursday 20 February (today)</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high level direction on comments</a:t>
            </a:r>
            <a:endParaRPr lang="en-US" sz="2400" dirty="0"/>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status</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In Wednesday’s ad hoc, was able to get through all the content.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Here is the last marked up revision r09: </a:t>
            </a:r>
          </a:p>
          <a:p>
            <a:pPr marL="800100" lvl="1">
              <a:spcBef>
                <a:spcPts val="0"/>
              </a:spcBef>
              <a:buFont typeface="Arial" panose="020B0604020202020204" pitchFamily="34" charset="0"/>
              <a:buChar char="•"/>
            </a:pPr>
            <a:r>
              <a:rPr lang="en-US" sz="1400" b="0" dirty="0">
                <a:hlinkClick r:id="rId3"/>
              </a:rPr>
              <a:t>https://mentor.ieee.org/802.18/dcn/20/18-20-0020-09-0000-comments-on-fcc19-138-nprm-revisiting-use-of-the-5-850-5-925-ghz-band.docx</a:t>
            </a:r>
            <a:endParaRPr lang="en-US" sz="1400" b="0" dirty="0"/>
          </a:p>
          <a:p>
            <a:pPr marL="400050">
              <a:spcBef>
                <a:spcPts val="0"/>
              </a:spcBef>
              <a:buFont typeface="Arial" panose="020B0604020202020204" pitchFamily="34" charset="0"/>
              <a:buChar char="•"/>
            </a:pPr>
            <a:r>
              <a:rPr lang="en-US" sz="1800" b="0" dirty="0"/>
              <a:t>Here is the last revision r10, a cleaned copy of r09. </a:t>
            </a:r>
          </a:p>
          <a:p>
            <a:pPr marL="800100" lvl="1">
              <a:spcBef>
                <a:spcPts val="0"/>
              </a:spcBef>
              <a:buFont typeface="Arial" panose="020B0604020202020204" pitchFamily="34" charset="0"/>
              <a:buChar char="•"/>
            </a:pPr>
            <a:r>
              <a:rPr lang="en-US" sz="1400" b="0" dirty="0">
                <a:hlinkClick r:id="rId4"/>
              </a:rPr>
              <a:t>https://mentor.ieee.org/802.18/dcn/20/18-20-0020-10-0000-comments-on-fcc19-138-nprm-revisiting-use-of-the-5-850-5-925-ghz-band.docx</a:t>
            </a:r>
            <a:r>
              <a:rPr lang="en-US" sz="1400" b="0" dirty="0"/>
              <a:t>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Will review r10</a:t>
            </a:r>
            <a:r>
              <a:rPr lang="en-US" sz="1800" b="0" dirty="0">
                <a:solidFill>
                  <a:schemeClr val="tx1"/>
                </a:solidFill>
                <a:sym typeface="Wingdings" panose="05000000000000000000" pitchFamily="2" charset="2"/>
              </a:rPr>
              <a:t></a:t>
            </a:r>
            <a:r>
              <a:rPr lang="en-US" sz="1800" b="0" dirty="0">
                <a:solidFill>
                  <a:schemeClr val="tx1"/>
                </a:solidFill>
              </a:rPr>
              <a:t>r11 with the goal to vote on it. </a:t>
            </a:r>
          </a:p>
          <a:p>
            <a:pPr marL="800100" lvl="1">
              <a:spcBef>
                <a:spcPts val="0"/>
              </a:spcBef>
              <a:buFont typeface="Arial" panose="020B0604020202020204" pitchFamily="34" charset="0"/>
              <a:buChar char="•"/>
            </a:pPr>
            <a:r>
              <a:rPr lang="en-US" sz="1400" dirty="0">
                <a:solidFill>
                  <a:schemeClr val="tx1"/>
                </a:solidFill>
              </a:rPr>
              <a:t>Note:  we need to at least add a draft watermark, hence will review r11, and there are a few grammar updates that have been sent in before the meeting. </a:t>
            </a:r>
          </a:p>
          <a:p>
            <a:pPr marL="800100" lvl="1">
              <a:spcBef>
                <a:spcPts val="0"/>
              </a:spcBef>
              <a:buFont typeface="Arial" panose="020B0604020202020204" pitchFamily="34" charset="0"/>
              <a:buChar char="•"/>
            </a:pPr>
            <a:r>
              <a:rPr lang="en-US" sz="1400" dirty="0">
                <a:solidFill>
                  <a:schemeClr val="tx1"/>
                </a:solidFill>
              </a:rPr>
              <a:t>In meeting, a member requested to remove end of introduction and section 3.2, approved</a:t>
            </a:r>
          </a:p>
          <a:p>
            <a:pPr marL="1200150" lvl="2">
              <a:spcBef>
                <a:spcPts val="0"/>
              </a:spcBef>
              <a:buFont typeface="Arial" panose="020B0604020202020204" pitchFamily="34" charset="0"/>
              <a:buChar char="•"/>
            </a:pPr>
            <a:r>
              <a:rPr lang="en-US" sz="1200" dirty="0">
                <a:solidFill>
                  <a:schemeClr val="tx1"/>
                </a:solidFill>
              </a:rPr>
              <a:t>This caused a reference to not  be used.  The voters approved to allow the chair editorial privilege to update all the reference numbering later, before submittal to LMSC ballot. </a:t>
            </a:r>
          </a:p>
          <a:p>
            <a:pPr marL="800100" lvl="1">
              <a:spcBef>
                <a:spcPts val="0"/>
              </a:spcBef>
              <a:buFont typeface="Arial" panose="020B0604020202020204" pitchFamily="34" charset="0"/>
              <a:buChar char="•"/>
            </a:pPr>
            <a:r>
              <a:rPr lang="en-US" sz="1400" dirty="0">
                <a:solidFill>
                  <a:schemeClr val="tx1"/>
                </a:solidFill>
              </a:rPr>
              <a:t>We updated some grammar and removed the 802.15 in front of Bluetooth® in section 4 </a:t>
            </a:r>
          </a:p>
          <a:p>
            <a:pPr marL="800100" lvl="1">
              <a:spcBef>
                <a:spcPts val="0"/>
              </a:spcBef>
              <a:buFont typeface="Arial" panose="020B0604020202020204" pitchFamily="34" charset="0"/>
              <a:buChar char="•"/>
            </a:pPr>
            <a:r>
              <a:rPr lang="en-US" sz="1400" dirty="0">
                <a:solidFill>
                  <a:schemeClr val="tx1"/>
                </a:solidFill>
              </a:rPr>
              <a:t>Difficult discussion on conclusion after time limit to get to vote. Not able to come to agreement by all on any updates, either more on WLAN or more on ITS, so with time negative, we left as it was.</a:t>
            </a:r>
          </a:p>
          <a:p>
            <a:pPr marL="800100" lvl="1">
              <a:spcBef>
                <a:spcPts val="0"/>
              </a:spcBef>
              <a:buFont typeface="Arial" panose="020B0604020202020204" pitchFamily="34" charset="0"/>
              <a:buChar char="•"/>
            </a:pPr>
            <a:r>
              <a:rPr lang="en-US" sz="1400" dirty="0">
                <a:solidFill>
                  <a:schemeClr val="tx1"/>
                </a:solidFill>
              </a:rPr>
              <a:t>This caused a delay in the voting and was not able to upload a clean copy, so voters approved to vote on marked up r11 and allow chair to use editorial privilege to upload clean copy later. </a:t>
            </a:r>
          </a:p>
          <a:p>
            <a:pPr marL="400050">
              <a:spcBef>
                <a:spcPts val="0"/>
              </a:spcBef>
              <a:buFont typeface="Arial" panose="020B0604020202020204" pitchFamily="34" charset="0"/>
              <a:buChar char="•"/>
            </a:pPr>
            <a:r>
              <a:rPr lang="en-US" sz="1800" b="0" dirty="0">
                <a:solidFill>
                  <a:schemeClr val="tx1"/>
                </a:solidFill>
              </a:rPr>
              <a:t>If approved (it was), then: 21Feb – 02Mar LMSC(EC) ballot </a:t>
            </a:r>
          </a:p>
          <a:p>
            <a:pPr marL="800100" lvl="1">
              <a:spcBef>
                <a:spcPts val="0"/>
              </a:spcBef>
              <a:buFont typeface="Arial" panose="020B0604020202020204" pitchFamily="34" charset="0"/>
              <a:buChar char="•"/>
            </a:pPr>
            <a:r>
              <a:rPr lang="en-US" sz="1800" dirty="0">
                <a:solidFill>
                  <a:schemeClr val="tx1"/>
                </a:solidFill>
              </a:rPr>
              <a:t>03Mar 24 </a:t>
            </a:r>
            <a:r>
              <a:rPr lang="en-US" sz="1800" dirty="0" err="1">
                <a:solidFill>
                  <a:schemeClr val="tx1"/>
                </a:solidFill>
              </a:rPr>
              <a:t>hrs</a:t>
            </a:r>
            <a:r>
              <a:rPr lang="en-US" sz="1800" dirty="0">
                <a:solidFill>
                  <a:schemeClr val="tx1"/>
                </a:solidFill>
              </a:rPr>
              <a:t> for all votes to come in per the rules.</a:t>
            </a:r>
          </a:p>
          <a:p>
            <a:pPr marL="800100" lvl="1">
              <a:spcBef>
                <a:spcPts val="0"/>
              </a:spcBef>
              <a:buFont typeface="Arial" panose="020B0604020202020204" pitchFamily="34" charset="0"/>
              <a:buChar char="•"/>
            </a:pPr>
            <a:r>
              <a:rPr lang="en-US" sz="1800" dirty="0">
                <a:solidFill>
                  <a:schemeClr val="tx1"/>
                </a:solidFill>
              </a:rPr>
              <a:t>04Mar ready to upload to FCC</a:t>
            </a:r>
          </a:p>
          <a:p>
            <a:pPr marL="400050">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FCC NPRM </a:t>
            </a:r>
            <a:br>
              <a:rPr lang="en-US" altLang="en-US" sz="2400" dirty="0"/>
            </a:br>
            <a:r>
              <a:rPr lang="en-US" altLang="en-US" sz="2400" dirty="0"/>
              <a:t>R</a:t>
            </a:r>
            <a:r>
              <a:rPr lang="en-US" sz="2400" dirty="0"/>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https://mentor.ieee.org/802.18/dcn/20/18-20-0020-11-0000-comments-on-fcc19-138-nprm-revisiting-use-of-the-5-850-5-925-ghz-band.docx</a:t>
            </a:r>
            <a:r>
              <a:rPr lang="en-US" sz="1800" b="0" dirty="0">
                <a:solidFill>
                  <a:schemeClr val="tx1"/>
                </a:solidFill>
              </a:rPr>
              <a:t> ; response to FCC NPRM (ET 19-138) on </a:t>
            </a:r>
            <a:r>
              <a:rPr lang="en-US" sz="1800" b="0" dirty="0"/>
              <a:t>revisiting use of the 5850-5925 MHz-band</a:t>
            </a:r>
            <a:r>
              <a:rPr lang="en-GB" sz="1800" b="0" dirty="0"/>
              <a:t>. </a:t>
            </a:r>
            <a:r>
              <a:rPr lang="en-GB" sz="1800" b="0" dirty="0">
                <a:solidFill>
                  <a:schemeClr val="tx1"/>
                </a:solidFill>
              </a:rPr>
              <a:t>For review and approval by the LMSC (EC) for uploading to the FCC on or before 08 March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James L 	</a:t>
            </a:r>
          </a:p>
          <a:p>
            <a:pPr lvl="1"/>
            <a:r>
              <a:rPr lang="en-US" altLang="en-US" sz="1600" b="1" dirty="0"/>
              <a:t>Seconded by:  	 Tim J </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_11_Y   /  _0_N   /  _1_A </a:t>
            </a:r>
          </a:p>
          <a:p>
            <a:pPr lvl="1"/>
            <a:r>
              <a:rPr lang="en-US" altLang="en-US" sz="1600" b="1" dirty="0">
                <a:solidFill>
                  <a:schemeClr val="tx1"/>
                </a:solidFill>
              </a:rPr>
              <a:t>David, jay, Hassan, </a:t>
            </a:r>
            <a:r>
              <a:rPr lang="en-US" altLang="en-US" sz="1600" b="1" dirty="0" err="1">
                <a:solidFill>
                  <a:schemeClr val="tx1"/>
                </a:solidFill>
              </a:rPr>
              <a:t>Ioannis</a:t>
            </a:r>
            <a:r>
              <a:rPr lang="en-US" altLang="en-US" sz="1600" b="1" dirty="0">
                <a:solidFill>
                  <a:schemeClr val="tx1"/>
                </a:solidFill>
              </a:rPr>
              <a:t>, James, John, Peter, Rolf, Ruben, Stuart, </a:t>
            </a:r>
            <a:r>
              <a:rPr lang="en-US" altLang="en-US" sz="1600" b="1" dirty="0" err="1">
                <a:solidFill>
                  <a:schemeClr val="tx1"/>
                </a:solidFill>
              </a:rPr>
              <a:t>TimJ</a:t>
            </a:r>
            <a:r>
              <a:rPr lang="en-US" altLang="en-US" sz="1600" b="1" dirty="0">
                <a:solidFill>
                  <a:schemeClr val="tx1"/>
                </a:solidFill>
              </a:rPr>
              <a:t> , </a:t>
            </a:r>
            <a:r>
              <a:rPr lang="en-US" altLang="en-US" sz="1600" b="1" dirty="0" err="1">
                <a:solidFill>
                  <a:schemeClr val="tx1"/>
                </a:solidFill>
              </a:rPr>
              <a:t>StephenS</a:t>
            </a:r>
            <a:r>
              <a:rPr lang="en-US" altLang="en-US" sz="1600" b="1" dirty="0">
                <a:solidFill>
                  <a:schemeClr val="tx1"/>
                </a:solidFill>
              </a:rPr>
              <a:t>, </a:t>
            </a:r>
          </a:p>
          <a:p>
            <a:pPr lvl="1"/>
            <a:r>
              <a:rPr lang="en-US" altLang="en-US" sz="1600" b="1" dirty="0">
                <a:solidFill>
                  <a:schemeClr val="tx1"/>
                </a:solidFill>
              </a:rPr>
              <a:t>Voters:   __12___</a:t>
            </a:r>
          </a:p>
          <a:p>
            <a:pPr lvl="1"/>
            <a:r>
              <a:rPr lang="en-US" altLang="en-US" sz="1600" b="1" dirty="0">
                <a:solidFill>
                  <a:schemeClr val="tx1"/>
                </a:solidFill>
              </a:rPr>
              <a:t>Motion </a:t>
            </a:r>
            <a:r>
              <a:rPr lang="en-US" altLang="en-US" sz="1600" b="1" dirty="0">
                <a:solidFill>
                  <a:schemeClr val="bg1">
                    <a:lumMod val="75000"/>
                  </a:schemeClr>
                </a:solidFill>
              </a:rPr>
              <a:t>- </a:t>
            </a:r>
            <a:r>
              <a:rPr lang="en-US" altLang="en-US" sz="1600" b="1" dirty="0">
                <a:solidFill>
                  <a:schemeClr val="tx1"/>
                </a:solidFill>
              </a:rPr>
              <a:t>Passes</a:t>
            </a:r>
          </a:p>
          <a:p>
            <a:pPr lvl="1"/>
            <a:r>
              <a:rPr lang="en-US" altLang="en-US" sz="1600" b="1" dirty="0">
                <a:solidFill>
                  <a:schemeClr val="tx1"/>
                </a:solidFill>
              </a:rPr>
              <a:t>_16_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02 Apr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Apr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44</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45</a:t>
            </a:fld>
            <a:endParaRPr lang="en-US" altLang="en-US" dirty="0"/>
          </a:p>
        </p:txBody>
      </p:sp>
      <p:sp>
        <p:nvSpPr>
          <p:cNvPr id="7" name="Date Placeholder 6"/>
          <p:cNvSpPr>
            <a:spLocks noGrp="1"/>
          </p:cNvSpPr>
          <p:nvPr>
            <p:ph type="dt" idx="15"/>
          </p:nvPr>
        </p:nvSpPr>
        <p:spPr/>
        <p:txBody>
          <a:bodyPr/>
          <a:lstStyle/>
          <a:p>
            <a:r>
              <a:rPr lang="en-US"/>
              <a:t>02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02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02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48</a:t>
            </a:fld>
            <a:endParaRPr lang="en-US" altLang="en-US" sz="1200" b="0" dirty="0"/>
          </a:p>
        </p:txBody>
      </p:sp>
      <p:sp>
        <p:nvSpPr>
          <p:cNvPr id="2" name="Date Placeholder 1"/>
          <p:cNvSpPr>
            <a:spLocks noGrp="1"/>
          </p:cNvSpPr>
          <p:nvPr>
            <p:ph type="dt" idx="15"/>
          </p:nvPr>
        </p:nvSpPr>
        <p:spPr/>
        <p:txBody>
          <a:bodyPr/>
          <a:lstStyle/>
          <a:p>
            <a:r>
              <a:rPr lang="en-US"/>
              <a:t>02 Apr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02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Apr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02 Apr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50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02 Apr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51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Apr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02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GB" sz="1400" dirty="0">
                <a:solidFill>
                  <a:schemeClr val="tx1"/>
                </a:solidFill>
              </a:rPr>
              <a:t>FCC NPRM 5.9GHz </a:t>
            </a:r>
            <a:r>
              <a:rPr lang="en-GB" sz="1200" dirty="0">
                <a:solidFill>
                  <a:schemeClr val="tx1"/>
                </a:solidFill>
              </a:rPr>
              <a:t>updated reply comments </a:t>
            </a:r>
          </a:p>
          <a:p>
            <a:pPr lvl="1">
              <a:spcBef>
                <a:spcPts val="0"/>
              </a:spcBef>
              <a:buFont typeface="Arial" panose="020B0604020202020204" pitchFamily="34" charset="0"/>
              <a:buChar char="•"/>
            </a:pPr>
            <a:r>
              <a:rPr lang="en-US" sz="1400" dirty="0">
                <a:solidFill>
                  <a:schemeClr val="tx1"/>
                </a:solidFill>
              </a:rPr>
              <a:t>ITU-R SM.2352 submission</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t>ITU-R M.1450/M.1801 submissions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NPRM updated reply comment inputs</a:t>
            </a:r>
          </a:p>
          <a:p>
            <a:pPr lvl="1">
              <a:buFont typeface="Arial" panose="020B0604020202020204" pitchFamily="34" charset="0"/>
              <a:buChar char="•"/>
            </a:pPr>
            <a:r>
              <a:rPr lang="en-US" altLang="en-US" sz="1400" dirty="0">
                <a:solidFill>
                  <a:schemeClr val="tx1"/>
                </a:solidFill>
              </a:rPr>
              <a:t>ITU-R submissions input </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 and WRC-23</a:t>
            </a:r>
          </a:p>
          <a:p>
            <a:pPr marL="0" indent="0">
              <a:spcBef>
                <a:spcPts val="0"/>
              </a:spcBef>
            </a:pPr>
            <a:endParaRPr lang="en-US" altLang="en-US" sz="1400" b="0" kern="0" dirty="0"/>
          </a:p>
          <a:p>
            <a:pPr>
              <a:spcBef>
                <a:spcPts val="0"/>
              </a:spcBef>
              <a:buFont typeface="Arial" panose="020B0604020202020204" pitchFamily="34" charset="0"/>
              <a:buChar char="•"/>
            </a:pPr>
            <a:r>
              <a:rPr lang="en-GB" sz="1400" b="0" dirty="0">
                <a:solidFill>
                  <a:schemeClr val="tx1"/>
                </a:solidFill>
              </a:rPr>
              <a:t>FCC NPRM on 5.9GHz  reply  comments</a:t>
            </a:r>
          </a:p>
          <a:p>
            <a:pPr lvl="1">
              <a:spcBef>
                <a:spcPts val="0"/>
              </a:spcBef>
              <a:buFont typeface="Arial" panose="020B0604020202020204" pitchFamily="34" charset="0"/>
              <a:buChar char="•"/>
            </a:pPr>
            <a:r>
              <a:rPr lang="en-GB" sz="1400" dirty="0">
                <a:solidFill>
                  <a:schemeClr val="tx1"/>
                </a:solidFill>
              </a:rPr>
              <a:t>Status and extension</a:t>
            </a: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ITU-R SM.2352 on THz update for ITU-R</a:t>
            </a:r>
          </a:p>
          <a:p>
            <a:pPr lvl="1">
              <a:spcBef>
                <a:spcPts val="0"/>
              </a:spcBef>
              <a:buFont typeface="Arial" panose="020B0604020202020204" pitchFamily="34" charset="0"/>
              <a:buChar char="•"/>
            </a:pPr>
            <a:r>
              <a:rPr lang="en-US" sz="1400" dirty="0"/>
              <a:t>Status </a:t>
            </a:r>
          </a:p>
          <a:p>
            <a:pPr lvl="1">
              <a:spcBef>
                <a:spcPts val="0"/>
              </a:spcBef>
              <a:buFont typeface="Arial" panose="020B0604020202020204" pitchFamily="34" charset="0"/>
              <a:buChar char="•"/>
            </a:pPr>
            <a:r>
              <a:rPr lang="en-US" sz="1400" dirty="0"/>
              <a:t>Goal  to approve 16 April  </a:t>
            </a:r>
          </a:p>
          <a:p>
            <a:pPr lvl="1">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altLang="en-US" sz="1400" b="0" kern="0" dirty="0"/>
              <a:t>ITU-R M.1450/M.1801 submissions</a:t>
            </a:r>
          </a:p>
          <a:p>
            <a:pPr lvl="1">
              <a:spcBef>
                <a:spcPts val="0"/>
              </a:spcBef>
              <a:buFont typeface="Arial" panose="020B0604020202020204" pitchFamily="34" charset="0"/>
              <a:buChar char="•"/>
            </a:pPr>
            <a:r>
              <a:rPr lang="en-US" altLang="en-US" sz="1400" kern="0" dirty="0"/>
              <a:t>Status update and plan</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FCC 6GHz R&amp;O draft imminent   </a:t>
            </a:r>
          </a:p>
          <a:p>
            <a:pPr lvl="1">
              <a:spcBef>
                <a:spcPts val="0"/>
              </a:spcBef>
              <a:buFont typeface="Arial" panose="020B0604020202020204" pitchFamily="34" charset="0"/>
              <a:buChar char="•"/>
            </a:pPr>
            <a:r>
              <a:rPr lang="en-US" altLang="en-US" sz="1400" b="0" kern="0" dirty="0"/>
              <a:t>FCC grants WIPSs a</a:t>
            </a:r>
            <a:r>
              <a:rPr lang="en-US" altLang="en-US" sz="1400" kern="0" dirty="0"/>
              <a:t> STA for U-NII-4 band. </a:t>
            </a:r>
            <a:endParaRPr lang="en-US" altLang="en-US" sz="1400" b="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b="0" dirty="0">
                <a:solidFill>
                  <a:schemeClr val="tx1"/>
                </a:solidFill>
              </a:rPr>
              <a:t>Moved by: 	Vijay A</a:t>
            </a:r>
          </a:p>
          <a:p>
            <a:pPr>
              <a:spcBef>
                <a:spcPts val="400"/>
              </a:spcBef>
            </a:pPr>
            <a:r>
              <a:rPr lang="en-US" altLang="en-US" sz="1600" b="0" dirty="0">
                <a:solidFill>
                  <a:schemeClr val="tx1"/>
                </a:solidFill>
              </a:rPr>
              <a:t>		Seconded by: 	Stuart K </a:t>
            </a:r>
          </a:p>
          <a:p>
            <a:pPr>
              <a:spcBef>
                <a:spcPts val="400"/>
              </a:spcBef>
            </a:pPr>
            <a:r>
              <a:rPr lang="en-US" altLang="en-US" sz="1600" b="0" dirty="0">
                <a:solidFill>
                  <a:schemeClr val="tx1"/>
                </a:solidFill>
              </a:rPr>
              <a:t>		Discussion?  	None</a:t>
            </a:r>
          </a:p>
          <a:p>
            <a:pPr lvl="1">
              <a:spcBef>
                <a:spcPts val="400"/>
              </a:spcBef>
            </a:pPr>
            <a:r>
              <a:rPr lang="en-US" altLang="en-US" sz="1600" dirty="0">
                <a:solidFill>
                  <a:schemeClr val="tx1"/>
                </a:solidFill>
              </a:rPr>
              <a:t>Vote:  Approved by unanimous consent</a:t>
            </a:r>
          </a:p>
          <a:p>
            <a:pPr lvl="3">
              <a:buFont typeface="Arial" panose="020B0604020202020204" pitchFamily="34" charset="0"/>
              <a:buChar char="•"/>
            </a:pPr>
            <a:endParaRPr lang="en-US" altLang="en-US" sz="900" u="sng" dirty="0"/>
          </a:p>
          <a:p>
            <a:pPr lvl="3">
              <a:buFont typeface="Arial" panose="020B0604020202020204" pitchFamily="34" charset="0"/>
              <a:buChar char="•"/>
            </a:pPr>
            <a:endParaRPr lang="en-US" altLang="en-US" sz="900" u="sng" dirty="0"/>
          </a:p>
          <a:p>
            <a:pPr>
              <a:spcBef>
                <a:spcPts val="400"/>
              </a:spcBef>
              <a:buFont typeface="Arial" panose="020B0604020202020204" pitchFamily="34" charset="0"/>
              <a:buChar char="•"/>
            </a:pPr>
            <a:r>
              <a:rPr lang="en-US" altLang="en-US" sz="1600" u="sng" dirty="0"/>
              <a:t>Motion:</a:t>
            </a:r>
            <a:r>
              <a:rPr lang="en-US" altLang="en-US" sz="1600" dirty="0"/>
              <a:t> </a:t>
            </a:r>
            <a:r>
              <a:rPr lang="en-GB" sz="1600" b="0" dirty="0"/>
              <a:t>To approve the minutes from the IEEE 802.18 Teleconference </a:t>
            </a:r>
            <a:r>
              <a:rPr lang="en-GB" sz="1600" b="0"/>
              <a:t>26 March </a:t>
            </a:r>
            <a:r>
              <a:rPr lang="en-GB" sz="1600" b="0" dirty="0"/>
              <a:t>2020 in document  </a:t>
            </a:r>
            <a:r>
              <a:rPr lang="en-GB" sz="1600" b="0" u="sng" dirty="0">
                <a:hlinkClick r:id="rId3"/>
              </a:rPr>
              <a:t>https://mentor.ieee.org/802.18/dcn/20/18-20-0051-00-0000-minutes-26mar20-rrtag-teleconference.docx</a:t>
            </a:r>
            <a:r>
              <a:rPr lang="en-GB" sz="1600" b="0" u="sng" dirty="0"/>
              <a:t>  </a:t>
            </a:r>
            <a:r>
              <a:rPr lang="en-GB" sz="1600" b="0" dirty="0"/>
              <a:t>  </a:t>
            </a:r>
            <a:r>
              <a:rPr lang="en-US" sz="1600" b="0" dirty="0"/>
              <a:t>27-Mar-2020 23:22:26 ET</a:t>
            </a:r>
            <a:r>
              <a:rPr lang="en-US" altLang="en-US" sz="1600" b="0" dirty="0">
                <a:solidFill>
                  <a:schemeClr val="tx1"/>
                </a:solidFill>
              </a:rPr>
              <a:t>	</a:t>
            </a:r>
          </a:p>
          <a:p>
            <a:pPr marL="0" indent="0">
              <a:spcBef>
                <a:spcPts val="400"/>
              </a:spcBef>
            </a:pPr>
            <a:r>
              <a:rPr lang="en-US" altLang="en-US" sz="1400" b="0" dirty="0">
                <a:solidFill>
                  <a:schemeClr val="tx1"/>
                </a:solidFill>
              </a:rPr>
              <a:t>	</a:t>
            </a:r>
            <a:r>
              <a:rPr lang="en-US" altLang="en-US" sz="1600" b="0" dirty="0">
                <a:solidFill>
                  <a:schemeClr val="tx1"/>
                </a:solidFill>
              </a:rPr>
              <a:t>Moved by:  	Peter E. </a:t>
            </a:r>
          </a:p>
          <a:p>
            <a:pPr marL="0" indent="0">
              <a:spcBef>
                <a:spcPts val="400"/>
              </a:spcBef>
            </a:pPr>
            <a:r>
              <a:rPr lang="en-US" altLang="en-US" sz="1600" b="0" dirty="0">
                <a:solidFill>
                  <a:schemeClr val="tx1"/>
                </a:solidFill>
              </a:rPr>
              <a:t>	Seconded by:	Stuart K</a:t>
            </a:r>
          </a:p>
          <a:p>
            <a:pPr marL="0" indent="0">
              <a:spcBef>
                <a:spcPts val="400"/>
              </a:spcBef>
            </a:pPr>
            <a:r>
              <a:rPr lang="en-US" altLang="en-US" sz="1600" b="0" dirty="0">
                <a:solidFill>
                  <a:schemeClr val="tx1"/>
                </a:solidFill>
              </a:rPr>
              <a:t>	Discussion?  	None</a:t>
            </a:r>
          </a:p>
          <a:p>
            <a:pPr lvl="1">
              <a:spcBef>
                <a:spcPts val="400"/>
              </a:spcBef>
            </a:pPr>
            <a:r>
              <a:rPr lang="en-US" altLang="en-US" sz="1600" dirty="0">
                <a:solidFill>
                  <a:schemeClr val="tx1"/>
                </a:solidFill>
              </a:rPr>
              <a:t>Vote:  Approved by unanimous consent</a:t>
            </a:r>
            <a:endParaRPr lang="en-US" altLang="en-US" sz="1600" b="1"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02 Apr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a:t>
            </a:r>
            <a:endParaRPr lang="en-US" sz="1200" dirty="0"/>
          </a:p>
        </p:txBody>
      </p:sp>
      <p:sp>
        <p:nvSpPr>
          <p:cNvPr id="3" name="Content Placeholder 2"/>
          <p:cNvSpPr>
            <a:spLocks noGrp="1"/>
          </p:cNvSpPr>
          <p:nvPr>
            <p:ph idx="1"/>
          </p:nvPr>
        </p:nvSpPr>
        <p:spPr>
          <a:xfrm>
            <a:off x="685800" y="990600"/>
            <a:ext cx="7856538"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a:t>
            </a:r>
            <a:r>
              <a:rPr lang="en-US" sz="1400" dirty="0">
                <a:solidFill>
                  <a:schemeClr val="tx1"/>
                </a:solidFill>
              </a:rPr>
              <a:t>#10</a:t>
            </a:r>
            <a:r>
              <a:rPr lang="en-US" sz="1400" dirty="0"/>
              <a:t>6, 22-26Jun20;  likely on-line but is tbd, </a:t>
            </a:r>
            <a:endParaRPr lang="en-US" sz="1800" b="0" dirty="0">
              <a:solidFill>
                <a:srgbClr val="C00000"/>
              </a:solidFill>
            </a:endParaRPr>
          </a:p>
          <a:p>
            <a:pPr lvl="1">
              <a:buFont typeface="Arial" panose="020B0604020202020204" pitchFamily="34" charset="0"/>
              <a:buChar char="•"/>
            </a:pPr>
            <a:r>
              <a:rPr lang="en-US" sz="1600" dirty="0">
                <a:solidFill>
                  <a:schemeClr val="tx1"/>
                </a:solidFill>
              </a:rPr>
              <a:t> For 6 GHz, 2 web meetings have been announced.</a:t>
            </a:r>
          </a:p>
          <a:p>
            <a:pPr lvl="1">
              <a:buFont typeface="Arial" panose="020B0604020202020204" pitchFamily="34" charset="0"/>
              <a:buChar char="•"/>
            </a:pPr>
            <a:r>
              <a:rPr lang="en-US" sz="1600" dirty="0">
                <a:solidFill>
                  <a:schemeClr val="tx1"/>
                </a:solidFill>
              </a:rPr>
              <a:t> For Bran overall, a schedule is being sent out with call in info,</a:t>
            </a:r>
          </a:p>
          <a:p>
            <a:pPr lvl="2">
              <a:buFont typeface="Arial" panose="020B0604020202020204" pitchFamily="34" charset="0"/>
              <a:buChar char="•"/>
            </a:pPr>
            <a:r>
              <a:rPr lang="en-US" sz="1600" dirty="0">
                <a:solidFill>
                  <a:schemeClr val="tx1"/>
                </a:solidFill>
              </a:rPr>
              <a:t>Point is the BRAN chair is setting up a google calendar to do this and is part of the still evolving how to move everything to be online. </a:t>
            </a:r>
          </a:p>
          <a:p>
            <a:pPr lvl="1">
              <a:buFont typeface="Arial" panose="020B0604020202020204" pitchFamily="34" charset="0"/>
              <a:buChar char="•"/>
            </a:pPr>
            <a:r>
              <a:rPr lang="en-US" sz="1600" dirty="0">
                <a:solidFill>
                  <a:schemeClr val="tx1"/>
                </a:solidFill>
              </a:rPr>
              <a:t>Minutes for remote consensus has just come up, for the online meeting #105.</a:t>
            </a:r>
          </a:p>
          <a:p>
            <a:pPr marL="457200" lvl="1" indent="0"/>
            <a:endParaRPr lang="en-US" sz="1600" dirty="0">
              <a:solidFill>
                <a:schemeClr val="tx1"/>
              </a:solidFill>
            </a:endParaRPr>
          </a:p>
          <a:p>
            <a:pPr marL="457200" lvl="1" indent="0"/>
            <a:endParaRPr lang="en-US" sz="1600" dirty="0">
              <a:solidFill>
                <a:schemeClr val="tx1"/>
              </a:solidFill>
            </a:endParaRPr>
          </a:p>
          <a:p>
            <a:pPr marL="457200" lvl="1" indent="0"/>
            <a:endParaRPr lang="en-US" sz="1200" dirty="0">
              <a:solidFill>
                <a:schemeClr val="bg1">
                  <a:lumMod val="75000"/>
                </a:schemeClr>
              </a:solidFill>
            </a:endParaRPr>
          </a:p>
          <a:p>
            <a:pPr marL="457200" lvl="1" indent="0"/>
            <a:endParaRPr lang="en-US" sz="1200" dirty="0">
              <a:solidFill>
                <a:schemeClr val="bg1">
                  <a:lumMod val="75000"/>
                </a:schemeClr>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6"/>
              </a:rPr>
              <a:t>&lt;ERM&gt;</a:t>
            </a:r>
            <a:r>
              <a:rPr lang="en-US" sz="1600" b="0" dirty="0"/>
              <a:t> </a:t>
            </a:r>
            <a:r>
              <a:rPr lang="en-US" sz="1600" dirty="0">
                <a:solidFill>
                  <a:schemeClr val="tx1"/>
                </a:solidFill>
              </a:rPr>
              <a:t>next meeting #71,  16-19Jun20, </a:t>
            </a:r>
            <a:r>
              <a:rPr lang="en-US" sz="1600" b="0" dirty="0">
                <a:solidFill>
                  <a:srgbClr val="C00000"/>
                </a:solidFill>
                <a:sym typeface="Wingdings" panose="05000000000000000000" pitchFamily="2" charset="2"/>
              </a:rPr>
              <a:t> _______</a:t>
            </a:r>
            <a:endParaRPr lang="en-US" sz="1600" b="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to share today</a:t>
            </a:r>
            <a:endParaRPr lang="en-US" sz="1100" dirty="0"/>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calls, 09Apr, 29Apr, 14May</a:t>
            </a:r>
          </a:p>
          <a:p>
            <a:pPr lvl="1">
              <a:spcBef>
                <a:spcPts val="0"/>
              </a:spcBef>
              <a:buFont typeface="Arial" panose="020B0604020202020204" pitchFamily="34" charset="0"/>
              <a:buChar char="•"/>
            </a:pPr>
            <a:r>
              <a:rPr lang="en-US" sz="1200" dirty="0">
                <a:solidFill>
                  <a:schemeClr val="tx1"/>
                </a:solidFill>
              </a:rPr>
              <a:t>nothing to share today </a:t>
            </a:r>
          </a:p>
          <a:p>
            <a:pPr>
              <a:spcBef>
                <a:spcPts val="0"/>
              </a:spcBef>
              <a:buFont typeface="Arial" panose="020B0604020202020204" pitchFamily="34" charset="0"/>
              <a:buChar char="•"/>
            </a:pPr>
            <a:r>
              <a:rPr lang="en-US" sz="1800" dirty="0"/>
              <a:t>ETSI - ERM </a:t>
            </a:r>
            <a:r>
              <a:rPr lang="en-US" sz="1800" b="0" dirty="0">
                <a:hlinkClick r:id="rId8"/>
              </a:rPr>
              <a:t>&lt;TG37&gt;</a:t>
            </a:r>
            <a:r>
              <a:rPr lang="en-US" sz="1800" b="0" dirty="0"/>
              <a:t> </a:t>
            </a:r>
            <a:r>
              <a:rPr lang="en-US" sz="1800" dirty="0"/>
              <a:t> next meeting tbd</a:t>
            </a:r>
          </a:p>
          <a:p>
            <a:pPr lvl="1">
              <a:spcBef>
                <a:spcPts val="0"/>
              </a:spcBef>
              <a:buFont typeface="Arial" panose="020B0604020202020204" pitchFamily="34" charset="0"/>
              <a:buChar char="•"/>
            </a:pPr>
            <a:r>
              <a:rPr lang="en-US" sz="1200" dirty="0">
                <a:solidFill>
                  <a:schemeClr val="tx1"/>
                </a:solidFill>
              </a:rPr>
              <a:t>nothing to share today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9"/>
              </a:rPr>
              <a:t>&lt;TG-UWB&gt;</a:t>
            </a:r>
            <a:r>
              <a:rPr lang="en-US" sz="1400" b="0" dirty="0">
                <a:solidFill>
                  <a:schemeClr val="tx1"/>
                </a:solidFill>
              </a:rPr>
              <a:t> </a:t>
            </a:r>
            <a:r>
              <a:rPr lang="en-US" sz="1400" dirty="0">
                <a:solidFill>
                  <a:schemeClr val="tx1"/>
                </a:solidFill>
              </a:rPr>
              <a:t>next meeting #53, 27-29Apr20, online; many calls over next weeks.</a:t>
            </a:r>
          </a:p>
          <a:p>
            <a:pPr lvl="1">
              <a:spcBef>
                <a:spcPts val="0"/>
              </a:spcBef>
              <a:buFont typeface="Arial" panose="020B0604020202020204" pitchFamily="34" charset="0"/>
              <a:buChar char="•"/>
            </a:pPr>
            <a:r>
              <a:rPr lang="en-US" sz="120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Apr 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46435</TotalTime>
  <Words>11442</Words>
  <Application>Microsoft Office PowerPoint</Application>
  <PresentationFormat>On-screen Show (4:3)</PresentationFormat>
  <Paragraphs>1113</Paragraphs>
  <Slides>51</Slides>
  <Notes>37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51</vt:i4>
      </vt:variant>
    </vt:vector>
  </HeadingPairs>
  <TitlesOfParts>
    <vt:vector size="61"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 </vt:lpstr>
      <vt:lpstr>EU items to share -2 </vt:lpstr>
      <vt:lpstr>ITU-R items to share</vt:lpstr>
      <vt:lpstr>FCC NPRM on 5.9 GHz reply comments-1</vt:lpstr>
      <vt:lpstr>FCC NPRM – reply comments – extended date Revisiting-use-of-the-5850-5925-MHz-band</vt:lpstr>
      <vt:lpstr>FCC NPRM on 5.9 GHz extended reply comments-1</vt:lpstr>
      <vt:lpstr>ITU-R SM.2352 on THz</vt:lpstr>
      <vt:lpstr>ITU-R THz SM.2352 submission – standing by</vt:lpstr>
      <vt:lpstr>ITU-R M.1450/M.1801 updates</vt:lpstr>
      <vt:lpstr>ITU-R M.1450 &amp; M.1801 submissions – standing by</vt:lpstr>
      <vt:lpstr>General Discussion Items - FYI</vt:lpstr>
      <vt:lpstr>Actions Required</vt:lpstr>
      <vt:lpstr>Any Other Business</vt:lpstr>
      <vt:lpstr>Adjourn</vt:lpstr>
      <vt:lpstr>PowerPoint Presentation</vt:lpstr>
      <vt:lpstr>ITU-R SM.2352 on THz</vt:lpstr>
      <vt:lpstr>ITU-R SM.2352 on THz</vt:lpstr>
      <vt:lpstr>Chairman Pai’s statement on 5.9 GHz &amp; NPRM -background</vt:lpstr>
      <vt:lpstr>5.9 GHz NPRM –  high level direction on comments</vt:lpstr>
      <vt:lpstr>5.9 GHz NPRM – status</vt:lpstr>
      <vt:lpstr>FCC NPRM  Revisiting-use-of-the-5850-5925-MHz-band</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2604</cp:revision>
  <cp:lastPrinted>1601-01-01T00:00:00Z</cp:lastPrinted>
  <dcterms:created xsi:type="dcterms:W3CDTF">2016-03-03T14:54:45Z</dcterms:created>
  <dcterms:modified xsi:type="dcterms:W3CDTF">2020-04-03T15:21:56Z</dcterms:modified>
</cp:coreProperties>
</file>