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341" r:id="rId3"/>
    <p:sldId id="329" r:id="rId4"/>
    <p:sldId id="604" r:id="rId5"/>
    <p:sldId id="624" r:id="rId6"/>
    <p:sldId id="605" r:id="rId7"/>
    <p:sldId id="516" r:id="rId8"/>
    <p:sldId id="596" r:id="rId9"/>
    <p:sldId id="603" r:id="rId10"/>
    <p:sldId id="606" r:id="rId11"/>
    <p:sldId id="608" r:id="rId12"/>
    <p:sldId id="665" r:id="rId13"/>
    <p:sldId id="673" r:id="rId14"/>
    <p:sldId id="674" r:id="rId15"/>
    <p:sldId id="671" r:id="rId16"/>
    <p:sldId id="664" r:id="rId17"/>
    <p:sldId id="662" r:id="rId18"/>
    <p:sldId id="669" r:id="rId19"/>
    <p:sldId id="672" r:id="rId20"/>
    <p:sldId id="650" r:id="rId21"/>
    <p:sldId id="498" r:id="rId22"/>
    <p:sldId id="402" r:id="rId23"/>
    <p:sldId id="403" r:id="rId24"/>
    <p:sldId id="592" r:id="rId25"/>
    <p:sldId id="663" r:id="rId26"/>
    <p:sldId id="626" r:id="rId27"/>
    <p:sldId id="657" r:id="rId28"/>
    <p:sldId id="659" r:id="rId29"/>
    <p:sldId id="631" r:id="rId30"/>
    <p:sldId id="653" r:id="rId31"/>
    <p:sldId id="649" r:id="rId32"/>
    <p:sldId id="660" r:id="rId33"/>
    <p:sldId id="640" r:id="rId34"/>
    <p:sldId id="639" r:id="rId35"/>
    <p:sldId id="638" r:id="rId36"/>
    <p:sldId id="643" r:id="rId37"/>
    <p:sldId id="646" r:id="rId38"/>
    <p:sldId id="641" r:id="rId39"/>
    <p:sldId id="633" r:id="rId40"/>
    <p:sldId id="636" r:id="rId41"/>
    <p:sldId id="634" r:id="rId42"/>
    <p:sldId id="632" r:id="rId43"/>
    <p:sldId id="627" r:id="rId44"/>
    <p:sldId id="630" r:id="rId45"/>
    <p:sldId id="628" r:id="rId46"/>
    <p:sldId id="462" r:id="rId47"/>
    <p:sldId id="652" r:id="rId48"/>
    <p:sldId id="549" r:id="rId49"/>
    <p:sldId id="425" r:id="rId50"/>
    <p:sldId id="656" r:id="rId51"/>
    <p:sldId id="655"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71" autoAdjust="0"/>
    <p:restoredTop sz="96391" autoAdjust="0"/>
  </p:normalViewPr>
  <p:slideViewPr>
    <p:cSldViewPr>
      <p:cViewPr varScale="1">
        <p:scale>
          <a:sx n="109" d="100"/>
          <a:sy n="109" d="100"/>
        </p:scale>
        <p:origin x="492"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02-Apr-20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19165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705250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02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802.18-20/0053r00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253-06-0itu-itu-ahg-m-1450-5-edit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1/dcn/20/11-20-0254-06-0itu-itu-ahg-m-1801-2-edits.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__________________/"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docs.fcc.gov/public/attachments/DOC-363358A1.txt" TargetMode="External"/><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7" Type="http://schemas.openxmlformats.org/officeDocument/2006/relationships/hyperlink" Target="https://docs.fcc.gov/public/attachments/DOC-363358A1.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docs.fcc.gov/public/attachments/DOC-363358A1.docx" TargetMode="External"/><Relationship Id="rId5" Type="http://schemas.openxmlformats.org/officeDocument/2006/relationships/hyperlink" Target="https://urldefense.proofpoint.com/v2/url?u=https-3A__docs.fcc.gov_public_attachments_DOC-2D363451A1.txt&amp;d=DwMFAg&amp;c=pqcuzKEN_84c78MOSc5_fw&amp;r=z8R-nWJ8GIxwjOjNKhEFByb-tZ6XE3GZXWSggNdVo-w&amp;m=qkYmo1P6XmH1YvH1UkP-tyoCfcURwF2UYPYmrj-ahdc&amp;s=6fWZ09fL_NPKQPaXI7BCsts058h9bU4VKsFjo6SoecE&amp;e=" TargetMode="External"/><Relationship Id="rId10" Type="http://schemas.openxmlformats.org/officeDocument/2006/relationships/hyperlink" Target="https://docs.fcc.gov/public/attachments/DOC-363358A2.pdf" TargetMode="External"/><Relationship Id="rId4" Type="http://schemas.openxmlformats.org/officeDocument/2006/relationships/hyperlink" Target="https://urldefense.proofpoint.com/v2/url?u=https-3A__docs.fcc.gov_public_attachments_DOC-2D363451A1.pdf&amp;d=DwMFAg&amp;c=pqcuzKEN_84c78MOSc5_fw&amp;r=z8R-nWJ8GIxwjOjNKhEFByb-tZ6XE3GZXWSggNdVo-w&amp;m=qkYmo1P6XmH1YvH1UkP-tyoCfcURwF2UYPYmrj-ahdc&amp;s=3-2YMV4qliTA8voQCWinMdolzW3BfdmvaW7A0T_8-Ps&amp;e=" TargetMode="External"/><Relationship Id="rId9" Type="http://schemas.openxmlformats.org/officeDocument/2006/relationships/hyperlink" Target="https://www.fcc.gov/document/fcc-grants-wisps-temporary-59-ghz-spectrum-access-rural-broadband/attachment"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51-00-0000-minutes-26ma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02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02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9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1662" y="1001727"/>
            <a:ext cx="8466138" cy="5473686"/>
          </a:xfrm>
        </p:spPr>
        <p:txBody>
          <a:bodyPr/>
          <a:lstStyle/>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&lt;ECC&gt;</a:t>
            </a:r>
            <a:r>
              <a:rPr lang="en-US" sz="1800" b="0" dirty="0">
                <a:solidFill>
                  <a:schemeClr val="tx1"/>
                </a:solidFill>
              </a:rPr>
              <a:t> </a:t>
            </a:r>
            <a:r>
              <a:rPr lang="en-US" sz="1800" dirty="0">
                <a:solidFill>
                  <a:schemeClr val="tx1"/>
                </a:solidFill>
              </a:rPr>
              <a:t> 53</a:t>
            </a:r>
            <a:r>
              <a:rPr lang="en-US" sz="1800" baseline="30000" dirty="0">
                <a:solidFill>
                  <a:schemeClr val="tx1"/>
                </a:solidFill>
              </a:rPr>
              <a:t>rd</a:t>
            </a:r>
            <a:r>
              <a:rPr lang="en-US" sz="1800" dirty="0">
                <a:solidFill>
                  <a:schemeClr val="tx1"/>
                </a:solidFill>
              </a:rPr>
              <a:t> plenary, 30Jun-03Jul, Belgrade, Serbia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a:t>
            </a:r>
            <a:r>
              <a:rPr lang="en-US" sz="1600" dirty="0"/>
              <a:t>#11, 15-16Apr20, online only</a:t>
            </a: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400" dirty="0">
                <a:solidFill>
                  <a:schemeClr val="tx1"/>
                </a:solidFill>
              </a:rPr>
              <a:t>nothing to share today</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5"/>
              </a:rPr>
              <a:t>&lt;FM57&gt;</a:t>
            </a:r>
            <a:r>
              <a:rPr lang="en-US" altLang="en-US" sz="1600" b="0" dirty="0"/>
              <a:t>  </a:t>
            </a:r>
            <a:r>
              <a:rPr lang="en-US" sz="1600" dirty="0"/>
              <a:t>next meeting #10, 12-14May20, Kristiansand, Norway</a:t>
            </a:r>
            <a:endParaRPr lang="en-US" sz="1800" dirty="0"/>
          </a:p>
          <a:p>
            <a:pPr lvl="1">
              <a:buFont typeface="Arial" panose="020B0604020202020204" pitchFamily="34" charset="0"/>
              <a:buChar char="•"/>
            </a:pPr>
            <a:r>
              <a:rPr lang="en-US" sz="1400" dirty="0">
                <a:solidFill>
                  <a:schemeClr val="tx1"/>
                </a:solidFill>
              </a:rPr>
              <a:t>2 call-ins  in April, 07 &amp; 17th,  1500-1700CET.</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dirty="0">
                <a:solidFill>
                  <a:schemeClr val="tx1"/>
                </a:solidFill>
              </a:rPr>
              <a:t> </a:t>
            </a:r>
          </a:p>
          <a:p>
            <a:pPr>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CEPT–ECC  </a:t>
            </a:r>
            <a:r>
              <a:rPr lang="en-US" sz="1400" b="0" dirty="0">
                <a:solidFill>
                  <a:schemeClr val="tx1"/>
                </a:solidFill>
                <a:hlinkClick r:id="rId6"/>
              </a:rPr>
              <a:t>&lt;SE24&gt;</a:t>
            </a:r>
            <a:r>
              <a:rPr lang="en-US" sz="1400" b="0" dirty="0">
                <a:solidFill>
                  <a:schemeClr val="tx1"/>
                </a:solidFill>
              </a:rPr>
              <a:t> </a:t>
            </a:r>
            <a:r>
              <a:rPr lang="en-US" sz="1400" dirty="0">
                <a:solidFill>
                  <a:schemeClr val="tx1"/>
                </a:solidFill>
              </a:rPr>
              <a:t>next meeting, M100, 20-22Apr20, on-line</a:t>
            </a: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endParaRPr lang="en-US" sz="1600" dirty="0">
              <a:solidFill>
                <a:schemeClr val="tx1"/>
              </a:solidFill>
            </a:endParaRPr>
          </a:p>
          <a:p>
            <a:pPr>
              <a:spcBef>
                <a:spcPts val="0"/>
              </a:spcBef>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t>next meeting #96, 08-12June20,  Brussels</a:t>
            </a:r>
          </a:p>
          <a:p>
            <a:pPr lvl="1">
              <a:spcBef>
                <a:spcPts val="0"/>
              </a:spcBef>
              <a:buFont typeface="Arial" panose="020B0604020202020204" pitchFamily="34" charset="0"/>
              <a:buChar char="•"/>
            </a:pPr>
            <a:r>
              <a:rPr lang="en-US" sz="1400" dirty="0">
                <a:solidFill>
                  <a:schemeClr val="tx1"/>
                </a:solidFill>
              </a:rPr>
              <a:t> nothing to share today</a:t>
            </a: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endParaRPr lang="en-US" sz="1600" dirty="0"/>
          </a:p>
          <a:p>
            <a:pPr>
              <a:buFont typeface="Arial" panose="020B0604020202020204" pitchFamily="34" charset="0"/>
              <a:buChar char="•"/>
            </a:pPr>
            <a:r>
              <a:rPr lang="en-US" sz="1600" dirty="0"/>
              <a:t>FINAL ACTS OF THE WRC-19 NOW AVAILABLE ON-LINE FOR DOWNLOAD</a:t>
            </a:r>
            <a:endParaRPr lang="en-US" sz="1600" dirty="0">
              <a:solidFill>
                <a:schemeClr val="tx1"/>
              </a:solidFill>
            </a:endParaRPr>
          </a:p>
          <a:p>
            <a:pPr lvl="1">
              <a:spcBef>
                <a:spcPts val="0"/>
              </a:spcBef>
              <a:buFont typeface="Arial" panose="020B0604020202020204" pitchFamily="34" charset="0"/>
              <a:buChar char="•"/>
            </a:pPr>
            <a:r>
              <a:rPr lang="en-US" sz="1800" dirty="0">
                <a:solidFill>
                  <a:schemeClr val="tx1"/>
                </a:solidFill>
              </a:rPr>
              <a:t>A</a:t>
            </a:r>
            <a:r>
              <a:rPr lang="en-US" sz="1800" dirty="0"/>
              <a:t>vailable to all for </a:t>
            </a:r>
            <a:r>
              <a:rPr lang="en-US" sz="1800" u="sng" dirty="0">
                <a:hlinkClick r:id="rId3"/>
              </a:rPr>
              <a:t>download</a:t>
            </a:r>
            <a:r>
              <a:rPr lang="en-US" sz="1800" dirty="0"/>
              <a:t> with no registration </a:t>
            </a:r>
            <a:endParaRPr lang="en-US" sz="1800" dirty="0">
              <a:solidFill>
                <a:schemeClr val="tx1"/>
              </a:solidFill>
            </a:endParaRPr>
          </a:p>
          <a:p>
            <a:pPr lvl="1">
              <a:spcBef>
                <a:spcPts val="0"/>
              </a:spcBef>
              <a:buFont typeface="Arial" panose="020B0604020202020204" pitchFamily="34" charset="0"/>
              <a:buChar char="•"/>
            </a:pPr>
            <a:r>
              <a:rPr lang="en-US" sz="1800" b="0" dirty="0"/>
              <a:t>The next step would be the publication of the 2020 edition of the Radio Regulations..  There is no actual timeframe; but normally it would be available around November/December.  The BR’s announcement is fairly confident to announce the “ITU Radio Regulations (edition of 2020).”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0" indent="0">
              <a:spcBef>
                <a:spcPts val="0"/>
              </a:spcBef>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325038" cy="5430764"/>
          </a:xfrm>
        </p:spPr>
        <p:txBody>
          <a:bodyPr/>
          <a:lstStyle/>
          <a:p>
            <a:pPr lvl="4">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400" u="sng" dirty="0">
                <a:hlinkClick r:id="rId4"/>
              </a:rPr>
              <a:t>https://www.federalregister.gov/documents/2020/02/06/2020-02086/use-of-the-5850-5925-ghz-band</a:t>
            </a:r>
            <a:endParaRPr lang="en-US" sz="1400" b="1" u="sng" dirty="0"/>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Reply comments now </a:t>
            </a:r>
            <a:r>
              <a:rPr lang="en-US" sz="1600" b="1" dirty="0">
                <a:solidFill>
                  <a:schemeClr val="tx1"/>
                </a:solidFill>
              </a:rPr>
              <a:t>due Monday </a:t>
            </a:r>
            <a:r>
              <a:rPr lang="en-US" sz="1600" dirty="0">
                <a:solidFill>
                  <a:schemeClr val="tx1"/>
                </a:solidFill>
              </a:rPr>
              <a:t>27</a:t>
            </a:r>
            <a:r>
              <a:rPr lang="en-US" sz="1600" b="1" dirty="0">
                <a:solidFill>
                  <a:schemeClr val="tx1"/>
                </a:solidFill>
              </a:rPr>
              <a:t> April</a:t>
            </a:r>
            <a:r>
              <a:rPr lang="en-US" sz="1600" dirty="0">
                <a:solidFill>
                  <a:schemeClr val="tx1"/>
                </a:solidFill>
              </a:rPr>
              <a:t>, extension came out Wed.  (25</a:t>
            </a:r>
            <a:r>
              <a:rPr lang="en-US" sz="1600" baseline="30000" dirty="0">
                <a:solidFill>
                  <a:schemeClr val="tx1"/>
                </a:solidFill>
              </a:rPr>
              <a:t>th</a:t>
            </a:r>
            <a:r>
              <a:rPr lang="en-US" sz="1600" dirty="0">
                <a:solidFill>
                  <a:schemeClr val="tx1"/>
                </a:solidFill>
              </a:rPr>
              <a:t>)</a:t>
            </a:r>
            <a:endParaRPr lang="en-US" sz="1600" b="1" dirty="0">
              <a:solidFill>
                <a:schemeClr val="tx1"/>
              </a:solidFill>
            </a:endParaRPr>
          </a:p>
          <a:p>
            <a:pPr marL="800100" lvl="1">
              <a:spcBef>
                <a:spcPts val="0"/>
              </a:spcBef>
              <a:buFont typeface="Arial" panose="020B0604020202020204" pitchFamily="34" charset="0"/>
              <a:buChar char="•"/>
            </a:pPr>
            <a:r>
              <a:rPr lang="en-US" sz="1600" dirty="0">
                <a:solidFill>
                  <a:schemeClr val="tx1"/>
                </a:solidFill>
              </a:rPr>
              <a:t>Per consensus last week to keep the 1</a:t>
            </a:r>
            <a:r>
              <a:rPr lang="en-US" sz="1600" baseline="30000" dirty="0">
                <a:solidFill>
                  <a:schemeClr val="tx1"/>
                </a:solidFill>
              </a:rPr>
              <a:t>st</a:t>
            </a:r>
            <a:r>
              <a:rPr lang="en-US" sz="1600" dirty="0">
                <a:solidFill>
                  <a:schemeClr val="tx1"/>
                </a:solidFill>
              </a:rPr>
              <a:t> reply comments going, but push filing out to near the new due date, have to fail the first EC ballot and start a new ballot. </a:t>
            </a:r>
          </a:p>
          <a:p>
            <a:pPr marL="800100" lvl="1">
              <a:spcBef>
                <a:spcPts val="0"/>
              </a:spcBef>
              <a:buFont typeface="Arial" panose="020B0604020202020204" pitchFamily="34" charset="0"/>
              <a:buChar char="•"/>
            </a:pPr>
            <a:r>
              <a:rPr lang="en-US" sz="1600" dirty="0">
                <a:solidFill>
                  <a:schemeClr val="tx1"/>
                </a:solidFill>
              </a:rPr>
              <a:t>Did receive inputs from three plus 1 EC members so the 1</a:t>
            </a:r>
            <a:r>
              <a:rPr lang="en-US" sz="1600" baseline="30000" dirty="0">
                <a:solidFill>
                  <a:schemeClr val="tx1"/>
                </a:solidFill>
              </a:rPr>
              <a:t>st</a:t>
            </a:r>
            <a:r>
              <a:rPr lang="en-US" sz="1600" dirty="0">
                <a:solidFill>
                  <a:schemeClr val="tx1"/>
                </a:solidFill>
              </a:rPr>
              <a:t> reply comments have been basically EC reviewed and would anticipate it would pass.  </a:t>
            </a:r>
          </a:p>
          <a:p>
            <a:pPr marL="800100" lvl="1">
              <a:spcBef>
                <a:spcPts val="0"/>
              </a:spcBef>
              <a:buFont typeface="Arial" panose="020B0604020202020204" pitchFamily="34" charset="0"/>
              <a:buChar char="•"/>
            </a:pPr>
            <a:r>
              <a:rPr lang="en-US" sz="1600" dirty="0">
                <a:solidFill>
                  <a:schemeClr val="tx1"/>
                </a:solidFill>
              </a:rPr>
              <a:t>Updates per the EC feedback have been done, r05, and reviewed in ad hoc Tuesday. </a:t>
            </a:r>
          </a:p>
          <a:p>
            <a:pPr marL="1200150" lvl="2">
              <a:spcBef>
                <a:spcPts val="0"/>
              </a:spcBef>
              <a:buFont typeface="Arial" panose="020B0604020202020204" pitchFamily="34" charset="0"/>
              <a:buChar char="•"/>
            </a:pPr>
            <a:r>
              <a:rPr lang="en-US" sz="1600" dirty="0">
                <a:solidFill>
                  <a:schemeClr val="tx1"/>
                </a:solidFill>
              </a:rPr>
              <a:t>r05 (markup) has been uploaded as r06 clean version. </a:t>
            </a:r>
            <a:endParaRPr lang="en-US" sz="1400" dirty="0">
              <a:solidFill>
                <a:schemeClr val="tx1"/>
              </a:solidFill>
            </a:endParaRPr>
          </a:p>
          <a:p>
            <a:pPr marL="800100" lvl="1">
              <a:spcBef>
                <a:spcPts val="0"/>
              </a:spcBef>
              <a:buFont typeface="Arial" panose="020B0604020202020204" pitchFamily="34" charset="0"/>
              <a:buChar char="•"/>
            </a:pPr>
            <a:r>
              <a:rPr lang="en-US" sz="1600" dirty="0">
                <a:solidFill>
                  <a:schemeClr val="tx1"/>
                </a:solidFill>
              </a:rPr>
              <a:t>So to just have standing by, for the EC if needed, we need a new motion with the date adjusted also, see next.  </a:t>
            </a:r>
          </a:p>
          <a:p>
            <a:pPr marL="800100" lvl="1">
              <a:spcBef>
                <a:spcPts val="0"/>
              </a:spcBef>
              <a:buFont typeface="Arial" panose="020B0604020202020204" pitchFamily="34" charset="0"/>
              <a:buChar char="•"/>
            </a:pPr>
            <a:endParaRPr lang="en-US" sz="1600" dirty="0">
              <a:solidFill>
                <a:schemeClr val="tx1"/>
              </a:solidFill>
            </a:endParaRPr>
          </a:p>
          <a:p>
            <a:pPr marL="800100" lvl="1">
              <a:spcBef>
                <a:spcPts val="0"/>
              </a:spcBef>
              <a:buFont typeface="Arial" panose="020B0604020202020204" pitchFamily="34" charset="0"/>
              <a:buChar char="•"/>
            </a:pPr>
            <a:r>
              <a:rPr lang="en-US" sz="1600" dirty="0">
                <a:solidFill>
                  <a:schemeClr val="tx1"/>
                </a:solidFill>
              </a:rPr>
              <a:t>A member has proposed updated reply comments.  </a:t>
            </a:r>
          </a:p>
          <a:p>
            <a:pPr marL="1200150" lvl="2">
              <a:spcBef>
                <a:spcPts val="0"/>
              </a:spcBef>
              <a:buFont typeface="Arial" panose="020B0604020202020204" pitchFamily="34" charset="0"/>
              <a:buChar char="•"/>
            </a:pPr>
            <a:r>
              <a:rPr lang="en-US" sz="1600" dirty="0">
                <a:solidFill>
                  <a:schemeClr val="tx1"/>
                </a:solidFill>
              </a:rPr>
              <a:t>Will look at that today.  It does restructure the previous reply comments, adds several different content updates, etc.  </a:t>
            </a:r>
          </a:p>
          <a:p>
            <a:pPr marL="514350" lvl="1" indent="0">
              <a:spcBef>
                <a:spcPts val="0"/>
              </a:spcBef>
            </a:pPr>
            <a:endParaRPr lang="en-US" sz="1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tx1"/>
                </a:solidFill>
              </a:rPr>
              <a:t>FCC NPRM – reply comments – extended date</a:t>
            </a:r>
            <a:br>
              <a:rPr lang="en-US" altLang="en-US" sz="2400" dirty="0">
                <a:solidFill>
                  <a:schemeClr val="tx1"/>
                </a:solidFill>
              </a:rPr>
            </a:br>
            <a:r>
              <a:rPr lang="en-US" altLang="en-US" sz="2400" dirty="0">
                <a:solidFill>
                  <a:schemeClr val="tx1"/>
                </a:solidFill>
              </a:rPr>
              <a:t>R</a:t>
            </a:r>
            <a:r>
              <a:rPr lang="en-US" sz="2400" dirty="0">
                <a:solidFill>
                  <a:schemeClr val="tx1"/>
                </a:solidFill>
              </a:rPr>
              <a:t>evisiting-use-of-the-5850-5925-MHz-band</a:t>
            </a:r>
          </a:p>
        </p:txBody>
      </p:sp>
      <p:sp>
        <p:nvSpPr>
          <p:cNvPr id="3" name="Content Placeholder 2"/>
          <p:cNvSpPr>
            <a:spLocks noGrp="1"/>
          </p:cNvSpPr>
          <p:nvPr>
            <p:ph idx="1"/>
          </p:nvPr>
        </p:nvSpPr>
        <p:spPr>
          <a:xfrm>
            <a:off x="685800" y="1536815"/>
            <a:ext cx="8279622" cy="4938597"/>
          </a:xfrm>
        </p:spPr>
        <p:txBody>
          <a:bodyPr/>
          <a:lstStyle/>
          <a:p>
            <a:pPr>
              <a:buFont typeface="Arial" panose="020B0604020202020204" pitchFamily="34" charset="0"/>
              <a:buChar char="•"/>
            </a:pPr>
            <a:endParaRPr lang="en-US" sz="1800" u="sng" dirty="0">
              <a:solidFill>
                <a:schemeClr val="tx1"/>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Approve reply comments in </a:t>
            </a:r>
            <a:r>
              <a:rPr lang="en-US" sz="1800" b="0" dirty="0">
                <a:solidFill>
                  <a:schemeClr val="tx1"/>
                </a:solidFill>
                <a:hlinkClick r:id="rId3"/>
              </a:rPr>
              <a:t>https://mentor.ieee.org/802.18/dcn/20/18-20-0045-06-0000-reply-comments-fcc19-138-nprm-revisiting-5-850-5-925-ghz-band.docx</a:t>
            </a:r>
            <a:r>
              <a:rPr lang="en-US" sz="1800" b="0" dirty="0">
                <a:solidFill>
                  <a:schemeClr val="tx1"/>
                </a:solidFill>
              </a:rPr>
              <a:t> ; to FCC NPRM (ET Docket No. 19-138) on Use of the 5.850-5.925 GHz Band. </a:t>
            </a:r>
            <a:r>
              <a:rPr lang="en-GB" sz="1800" b="0" dirty="0">
                <a:solidFill>
                  <a:schemeClr val="tx1"/>
                </a:solidFill>
              </a:rPr>
              <a:t> Available for review and approval by the LMSC (EC), if needed (802.18 Chair to determine) for uploading to the FCC on or before the FCC due date at the time. With the Chair of 802.18 authorized to make changes, as necessary.</a:t>
            </a:r>
            <a:endParaRPr lang="en-US" sz="1800" b="0" dirty="0">
              <a:solidFill>
                <a:schemeClr val="tx1"/>
              </a:solidFill>
            </a:endParaRPr>
          </a:p>
          <a:p>
            <a:pPr lvl="1">
              <a:buFont typeface="Arial" panose="020B0604020202020204" pitchFamily="34" charset="0"/>
              <a:buChar char="•"/>
            </a:pPr>
            <a:endParaRPr lang="en-US" sz="1600" dirty="0">
              <a:solidFill>
                <a:schemeClr val="tx1"/>
              </a:solidFill>
            </a:endParaRPr>
          </a:p>
          <a:p>
            <a:r>
              <a:rPr lang="en-US" altLang="en-US" sz="1600" dirty="0">
                <a:solidFill>
                  <a:schemeClr val="tx1"/>
                </a:solidFill>
              </a:rPr>
              <a:t>		Moved by:  	 </a:t>
            </a:r>
          </a:p>
          <a:p>
            <a:pPr lvl="1"/>
            <a:r>
              <a:rPr lang="en-US" altLang="en-US" sz="1600" b="1" dirty="0">
                <a:solidFill>
                  <a:schemeClr val="tx1"/>
                </a:solidFill>
              </a:rPr>
              <a:t>Seconded by:  	 </a:t>
            </a:r>
          </a:p>
          <a:p>
            <a:pPr lvl="1"/>
            <a:r>
              <a:rPr lang="en-US" altLang="en-US" sz="1600" b="1" dirty="0">
                <a:solidFill>
                  <a:schemeClr val="tx1"/>
                </a:solidFill>
              </a:rPr>
              <a:t>Discussion?	none</a:t>
            </a:r>
          </a:p>
          <a:p>
            <a:pPr lvl="1"/>
            <a:r>
              <a:rPr lang="en-US" altLang="en-US" sz="1600" b="1" dirty="0">
                <a:solidFill>
                  <a:schemeClr val="tx1"/>
                </a:solidFill>
              </a:rPr>
              <a:t>Vote:  		__Y   /  __N   /  __A </a:t>
            </a:r>
          </a:p>
          <a:p>
            <a:pPr lvl="1"/>
            <a:r>
              <a:rPr lang="en-US" altLang="en-US" sz="1600" b="1" dirty="0">
                <a:solidFill>
                  <a:schemeClr val="tx1"/>
                </a:solidFill>
              </a:rPr>
              <a:t>Voters:  </a:t>
            </a:r>
            <a:r>
              <a:rPr lang="en-US" altLang="en-US" sz="1600" dirty="0">
                <a:solidFill>
                  <a:schemeClr val="bg1">
                    <a:lumMod val="75000"/>
                  </a:schemeClr>
                </a:solidFill>
              </a:rPr>
              <a:t>Vijay, Peter, jay, Carl, John, Stuart, </a:t>
            </a:r>
            <a:r>
              <a:rPr lang="en-US" altLang="en-US" sz="1600" dirty="0" err="1">
                <a:solidFill>
                  <a:schemeClr val="bg1">
                    <a:lumMod val="75000"/>
                  </a:schemeClr>
                </a:solidFill>
              </a:rPr>
              <a:t>JimL</a:t>
            </a:r>
            <a:r>
              <a:rPr lang="en-US" altLang="en-US" sz="1600" dirty="0">
                <a:solidFill>
                  <a:schemeClr val="bg1">
                    <a:lumMod val="75000"/>
                  </a:schemeClr>
                </a:solidFill>
              </a:rPr>
              <a:t>, </a:t>
            </a:r>
            <a:r>
              <a:rPr lang="en-US" altLang="en-US" sz="1600" dirty="0" err="1">
                <a:solidFill>
                  <a:schemeClr val="bg1">
                    <a:lumMod val="75000"/>
                  </a:schemeClr>
                </a:solidFill>
              </a:rPr>
              <a:t>MikeL</a:t>
            </a:r>
            <a:r>
              <a:rPr lang="en-US" altLang="en-US" sz="1600" dirty="0">
                <a:solidFill>
                  <a:schemeClr val="bg1">
                    <a:lumMod val="75000"/>
                  </a:schemeClr>
                </a:solidFill>
              </a:rPr>
              <a:t>, Paul, Ben, Dorothy, Hassan</a:t>
            </a:r>
          </a:p>
          <a:p>
            <a:pPr lvl="1"/>
            <a:r>
              <a:rPr lang="en-US" altLang="en-US" sz="1600" b="1" dirty="0">
                <a:solidFill>
                  <a:schemeClr val="tx1"/>
                </a:solidFill>
              </a:rPr>
              <a:t>Motion - Passes</a:t>
            </a:r>
          </a:p>
          <a:p>
            <a:pPr lvl="1"/>
            <a:r>
              <a:rPr lang="en-US" altLang="en-US" sz="1600" dirty="0">
                <a:solidFill>
                  <a:schemeClr val="tx1"/>
                </a:solidFill>
              </a:rPr>
              <a:t>_____ on the call</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7925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extended reply comments</a:t>
            </a:r>
            <a:r>
              <a:rPr lang="en-US" altLang="en-US" sz="1200" dirty="0"/>
              <a:t>-1</a:t>
            </a:r>
            <a:endParaRPr lang="en-US" sz="2400" dirty="0"/>
          </a:p>
        </p:txBody>
      </p:sp>
      <p:sp>
        <p:nvSpPr>
          <p:cNvPr id="3" name="Content Placeholder 2"/>
          <p:cNvSpPr>
            <a:spLocks noGrp="1"/>
          </p:cNvSpPr>
          <p:nvPr>
            <p:ph idx="1"/>
          </p:nvPr>
        </p:nvSpPr>
        <p:spPr>
          <a:xfrm>
            <a:off x="666562" y="962891"/>
            <a:ext cx="8325038" cy="5430764"/>
          </a:xfrm>
        </p:spPr>
        <p:txBody>
          <a:bodyPr/>
          <a:lstStyle/>
          <a:p>
            <a:pPr marL="400050">
              <a:buFont typeface="Arial" panose="020B0604020202020204" pitchFamily="34" charset="0"/>
              <a:buChar char="•"/>
            </a:pPr>
            <a:r>
              <a:rPr lang="en-US" sz="2000" dirty="0">
                <a:solidFill>
                  <a:schemeClr val="tx1"/>
                </a:solidFill>
              </a:rPr>
              <a:t>Options to start with: </a:t>
            </a:r>
          </a:p>
          <a:p>
            <a:pPr marL="800100" lvl="1">
              <a:spcBef>
                <a:spcPts val="0"/>
              </a:spcBef>
              <a:buFont typeface="Arial" panose="020B0604020202020204" pitchFamily="34" charset="0"/>
              <a:buChar char="•"/>
            </a:pPr>
            <a:r>
              <a:rPr lang="en-US" sz="1600" dirty="0">
                <a:solidFill>
                  <a:schemeClr val="tx1"/>
                </a:solidFill>
              </a:rPr>
              <a:t>1 – stay with  18-20/0045r05 reply comments that the EC looks to be ready to approve </a:t>
            </a:r>
          </a:p>
          <a:p>
            <a:pPr marL="800100" lvl="1">
              <a:spcBef>
                <a:spcPts val="300"/>
              </a:spcBef>
              <a:buFont typeface="Arial" panose="020B0604020202020204" pitchFamily="34" charset="0"/>
              <a:buChar char="•"/>
            </a:pPr>
            <a:r>
              <a:rPr lang="en-US" sz="1600" dirty="0">
                <a:solidFill>
                  <a:schemeClr val="tx1"/>
                </a:solidFill>
              </a:rPr>
              <a:t>2 – stay with 18-20/0045r05 reply comments and add a supplement doc, per .18 consensus last week. </a:t>
            </a:r>
          </a:p>
          <a:p>
            <a:pPr marL="800100" lvl="1">
              <a:spcBef>
                <a:spcPts val="300"/>
              </a:spcBef>
              <a:buFont typeface="Arial" panose="020B0604020202020204" pitchFamily="34" charset="0"/>
              <a:buChar char="•"/>
            </a:pPr>
            <a:r>
              <a:rPr lang="en-US" sz="1600" dirty="0">
                <a:solidFill>
                  <a:schemeClr val="tx1"/>
                </a:solidFill>
              </a:rPr>
              <a:t>3 – start with 18-20/0045r05, keep as it is and add a few things, tbd.  </a:t>
            </a:r>
          </a:p>
          <a:p>
            <a:pPr marL="800100" lvl="1">
              <a:spcBef>
                <a:spcPts val="300"/>
              </a:spcBef>
              <a:buFont typeface="Arial" panose="020B0604020202020204" pitchFamily="34" charset="0"/>
              <a:buChar char="•"/>
            </a:pPr>
            <a:r>
              <a:rPr lang="en-US" sz="1600" dirty="0">
                <a:solidFill>
                  <a:schemeClr val="tx1"/>
                </a:solidFill>
              </a:rPr>
              <a:t>4 - new document for the EC </a:t>
            </a:r>
          </a:p>
          <a:p>
            <a:pPr marL="800100" lvl="1">
              <a:spcBef>
                <a:spcPts val="300"/>
              </a:spcBef>
              <a:buFont typeface="Arial" panose="020B0604020202020204" pitchFamily="34" charset="0"/>
              <a:buChar char="•"/>
            </a:pPr>
            <a:r>
              <a:rPr lang="en-US" sz="1600" dirty="0">
                <a:solidFill>
                  <a:schemeClr val="tx1"/>
                </a:solidFill>
              </a:rPr>
              <a:t>5 – other?</a:t>
            </a:r>
          </a:p>
          <a:p>
            <a:pPr marL="400050">
              <a:buFont typeface="Arial" panose="020B0604020202020204" pitchFamily="34" charset="0"/>
              <a:buChar char="•"/>
            </a:pPr>
            <a:r>
              <a:rPr lang="en-US" sz="2000" dirty="0">
                <a:solidFill>
                  <a:schemeClr val="tx1"/>
                </a:solidFill>
              </a:rPr>
              <a:t>Will introduce the contribution today (02Apr) and continue to review and update in ad </a:t>
            </a:r>
            <a:r>
              <a:rPr lang="en-US" sz="2000" dirty="0" err="1">
                <a:solidFill>
                  <a:schemeClr val="tx1"/>
                </a:solidFill>
              </a:rPr>
              <a:t>hocs</a:t>
            </a:r>
            <a:r>
              <a:rPr lang="en-US" sz="2000" dirty="0">
                <a:solidFill>
                  <a:schemeClr val="tx1"/>
                </a:solidFill>
              </a:rPr>
              <a:t>.  See below for schedule</a:t>
            </a:r>
          </a:p>
          <a:p>
            <a:pPr marL="800100" lvl="1">
              <a:spcBef>
                <a:spcPts val="0"/>
              </a:spcBef>
              <a:buFont typeface="Arial" panose="020B0604020202020204" pitchFamily="34" charset="0"/>
              <a:buChar char="•"/>
            </a:pPr>
            <a:r>
              <a:rPr lang="en-US" sz="1600" dirty="0">
                <a:hlinkClick r:id="rId3"/>
              </a:rPr>
              <a:t>https://mentor.ieee.org/802.18/dcn/20/18-20-0057</a:t>
            </a:r>
            <a:endParaRPr lang="en-US" sz="1600" dirty="0">
              <a:solidFill>
                <a:schemeClr val="tx1"/>
              </a:solidFill>
            </a:endParaRPr>
          </a:p>
          <a:p>
            <a:pPr marL="400050">
              <a:buFont typeface="Arial" panose="020B0604020202020204" pitchFamily="34" charset="0"/>
              <a:buChar char="•"/>
            </a:pPr>
            <a:r>
              <a:rPr lang="en-US" sz="2000" dirty="0">
                <a:solidFill>
                  <a:schemeClr val="tx1"/>
                </a:solidFill>
              </a:rPr>
              <a:t>Ad </a:t>
            </a:r>
            <a:r>
              <a:rPr lang="en-US" sz="2000" dirty="0" err="1">
                <a:solidFill>
                  <a:schemeClr val="tx1"/>
                </a:solidFill>
              </a:rPr>
              <a:t>hocs</a:t>
            </a:r>
            <a:r>
              <a:rPr lang="en-US" sz="2000" dirty="0">
                <a:solidFill>
                  <a:schemeClr val="tx1"/>
                </a:solidFill>
              </a:rPr>
              <a:t>: </a:t>
            </a:r>
          </a:p>
          <a:p>
            <a:pPr marL="800100" lvl="1">
              <a:spcBef>
                <a:spcPts val="300"/>
              </a:spcBef>
              <a:buFont typeface="Arial" panose="020B0604020202020204" pitchFamily="34" charset="0"/>
              <a:buChar char="•"/>
            </a:pPr>
            <a:r>
              <a:rPr lang="en-US" sz="1400" dirty="0">
                <a:solidFill>
                  <a:schemeClr val="tx1"/>
                </a:solidFill>
              </a:rPr>
              <a:t>Friday,         03April: 3pm-et	(goal is last session for new content)</a:t>
            </a:r>
          </a:p>
          <a:p>
            <a:pPr marL="800100" lvl="1">
              <a:spcBef>
                <a:spcPts val="300"/>
              </a:spcBef>
              <a:buFont typeface="Arial" panose="020B0604020202020204" pitchFamily="34" charset="0"/>
              <a:buChar char="•"/>
            </a:pPr>
            <a:r>
              <a:rPr lang="en-US" sz="1400" dirty="0">
                <a:solidFill>
                  <a:schemeClr val="tx1"/>
                </a:solidFill>
              </a:rPr>
              <a:t>Monday,      06April: 3pm-et       (no new content after start of  Monday’s </a:t>
            </a:r>
            <a:r>
              <a:rPr lang="en-US" sz="1400" dirty="0" err="1">
                <a:solidFill>
                  <a:schemeClr val="tx1"/>
                </a:solidFill>
              </a:rPr>
              <a:t>adhoc</a:t>
            </a:r>
            <a:r>
              <a:rPr lang="en-US" sz="1400" dirty="0">
                <a:solidFill>
                  <a:schemeClr val="tx1"/>
                </a:solidFill>
              </a:rPr>
              <a:t>, comes in before) </a:t>
            </a:r>
          </a:p>
          <a:p>
            <a:pPr marL="800100" lvl="1">
              <a:spcBef>
                <a:spcPts val="300"/>
              </a:spcBef>
              <a:buFont typeface="Arial" panose="020B0604020202020204" pitchFamily="34" charset="0"/>
              <a:buChar char="•"/>
            </a:pPr>
            <a:r>
              <a:rPr lang="en-US" sz="1400" dirty="0">
                <a:solidFill>
                  <a:schemeClr val="tx1"/>
                </a:solidFill>
              </a:rPr>
              <a:t>Tuesday,      07April: 3pm-et     	 (done, just clean up and final review to do)</a:t>
            </a:r>
          </a:p>
          <a:p>
            <a:pPr marL="800100" lvl="1">
              <a:spcBef>
                <a:spcPts val="300"/>
              </a:spcBef>
              <a:buFont typeface="Arial" panose="020B0604020202020204" pitchFamily="34" charset="0"/>
              <a:buChar char="•"/>
            </a:pPr>
            <a:r>
              <a:rPr lang="en-US" sz="1400" dirty="0">
                <a:solidFill>
                  <a:schemeClr val="tx1"/>
                </a:solidFill>
              </a:rPr>
              <a:t>Wednesday, 08April: 11:30et- 1:00et (hard stop) (final clean up and ready for vote) </a:t>
            </a:r>
          </a:p>
          <a:p>
            <a:pPr marL="800100" lvl="1">
              <a:spcBef>
                <a:spcPts val="300"/>
              </a:spcBef>
              <a:buFont typeface="Arial" panose="020B0604020202020204" pitchFamily="34" charset="0"/>
              <a:buChar char="•"/>
            </a:pPr>
            <a:r>
              <a:rPr lang="en-US" sz="1400" dirty="0">
                <a:solidFill>
                  <a:schemeClr val="tx1"/>
                </a:solidFill>
              </a:rPr>
              <a:t>Thursday 09April – Normal 802.18 weekly teleconference,  just vote on final.</a:t>
            </a:r>
          </a:p>
          <a:p>
            <a:pPr marL="1200150" lvl="2">
              <a:spcBef>
                <a:spcPts val="300"/>
              </a:spcBef>
              <a:buFont typeface="Arial" panose="020B0604020202020204" pitchFamily="34" charset="0"/>
              <a:buChar char="•"/>
            </a:pPr>
            <a:r>
              <a:rPr lang="en-US" sz="1400" dirty="0">
                <a:solidFill>
                  <a:schemeClr val="tx1"/>
                </a:solidFill>
              </a:rPr>
              <a:t>r06 is good and is done or vote on supplement or vote updated document or vote on new document or ______  </a:t>
            </a:r>
          </a:p>
          <a:p>
            <a:pPr lvl="1">
              <a:spcBef>
                <a:spcPts val="0"/>
              </a:spcBef>
              <a:buFont typeface="Arial" panose="020B0604020202020204" pitchFamily="34" charset="0"/>
              <a:buChar char="•"/>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70243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marL="457200" lvl="1" indent="0">
              <a:spcBef>
                <a:spcPts val="0"/>
              </a:spcBef>
            </a:pPr>
            <a:endParaRPr lang="en-US" sz="1800" dirty="0"/>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t>WP1A meeting starts 29 May, so far</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Goal to have approved by 01 May so time to get submitted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So best to approve in .18 by 16 April for either EC teleconference 21 Apr or a 10-day ballot.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Reviewing now with ITU-R liaison and author.</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u="sng" dirty="0">
                <a:highlight>
                  <a:srgbClr val="FFFF00"/>
                </a:highlight>
              </a:rPr>
              <a:t>https://mentor.ieee.org/802.18/dcn/20/18-20-0052-____________________</a:t>
            </a:r>
            <a:r>
              <a:rPr lang="en-US" sz="1800" b="0" dirty="0"/>
              <a:t>  on ITU-R SM.2352 report on THz communications updates. </a:t>
            </a:r>
            <a:r>
              <a:rPr lang="en-GB" sz="1800" b="0" dirty="0">
                <a:solidFill>
                  <a:schemeClr val="tx1"/>
                </a:solidFill>
              </a:rPr>
              <a:t>For review and approval by the LMSC(EC) for submission to ITU-R WP1A via ITU-R Liaison before 3 weeks before ITU-R WP1A next meeting if still needed (802.18 Chair to determine). The Chair of 802.18 is authorized to make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a:t>
            </a:r>
            <a:endParaRPr lang="en-US" sz="2400" dirty="0"/>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a:t>
            </a:r>
          </a:p>
          <a:p>
            <a:pPr lvl="1">
              <a:spcBef>
                <a:spcPts val="0"/>
              </a:spcBef>
              <a:buFont typeface="Arial" panose="020B0604020202020204" pitchFamily="34" charset="0"/>
              <a:buChar char="•"/>
            </a:pPr>
            <a:r>
              <a:rPr lang="en-US" sz="1600" dirty="0">
                <a:solidFill>
                  <a:schemeClr val="tx1"/>
                </a:solidFill>
                <a:hlinkClick r:id="rId3"/>
              </a:rPr>
              <a:t>https://mentor.ieee.org/802.11/dcn/20/11-20-0253-06-0itu-itu-ahg-m-1450-5-edits.docx</a:t>
            </a:r>
            <a:endParaRPr lang="en-US" sz="1600" dirty="0">
              <a:solidFill>
                <a:schemeClr val="tx1"/>
              </a:solidFill>
            </a:endParaRPr>
          </a:p>
          <a:p>
            <a:pPr lvl="1">
              <a:spcBef>
                <a:spcPts val="0"/>
              </a:spcBef>
              <a:buFont typeface="Arial" panose="020B0604020202020204" pitchFamily="34" charset="0"/>
              <a:buChar char="•"/>
            </a:pPr>
            <a:r>
              <a:rPr lang="en-US" sz="1600" dirty="0">
                <a:hlinkClick r:id="rId4"/>
              </a:rPr>
              <a:t>https://mentor.ieee.org/802.11/dcn/20/11-20-0254-06-0itu-itu-ahg-m-1801-2-edits.docx</a:t>
            </a:r>
            <a:r>
              <a:rPr lang="en-US" sz="1600" dirty="0"/>
              <a:t> </a:t>
            </a:r>
          </a:p>
          <a:p>
            <a:pPr>
              <a:spcBef>
                <a:spcPts val="0"/>
              </a:spcBef>
              <a:buFont typeface="Arial" panose="020B0604020202020204" pitchFamily="34" charset="0"/>
              <a:buChar char="•"/>
            </a:pPr>
            <a:r>
              <a:rPr lang="en-US" sz="1800" dirty="0">
                <a:solidFill>
                  <a:schemeClr val="tx1"/>
                </a:solidFill>
              </a:rPr>
              <a:t>Have learned t</a:t>
            </a:r>
            <a:r>
              <a:rPr lang="en-US" sz="1800" dirty="0"/>
              <a:t>he new start date for WP5A is July 20</a:t>
            </a:r>
            <a:r>
              <a:rPr lang="en-US" sz="1800" baseline="30000" dirty="0"/>
              <a:t>th</a:t>
            </a:r>
            <a:r>
              <a:rPr lang="en-US" sz="1800" dirty="0"/>
              <a:t> </a:t>
            </a:r>
            <a:r>
              <a:rPr lang="en-US" sz="1800" dirty="0">
                <a:solidFill>
                  <a:schemeClr val="tx1"/>
                </a:solidFill>
              </a:rPr>
              <a:t> </a:t>
            </a:r>
            <a:r>
              <a:rPr lang="en-US" sz="16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Met with key people yesterday, 25</a:t>
            </a:r>
            <a:r>
              <a:rPr lang="en-US" sz="1800" baseline="30000" dirty="0">
                <a:solidFill>
                  <a:schemeClr val="tx1"/>
                </a:solidFill>
              </a:rPr>
              <a:t>th</a:t>
            </a:r>
            <a:r>
              <a:rPr lang="en-US" sz="1800" dirty="0">
                <a:solidFill>
                  <a:schemeClr val="tx1"/>
                </a:solidFill>
              </a:rPr>
              <a:t>.   Current plan</a:t>
            </a:r>
          </a:p>
          <a:p>
            <a:pPr lvl="1">
              <a:buFont typeface="Arial" panose="020B0604020202020204" pitchFamily="34" charset="0"/>
              <a:buChar char="•"/>
            </a:pPr>
            <a:r>
              <a:rPr lang="en-US" sz="1600" dirty="0"/>
              <a:t>30 March final review and endorsement in ITU AHG </a:t>
            </a:r>
          </a:p>
          <a:p>
            <a:pPr lvl="1">
              <a:buFont typeface="Arial" panose="020B0604020202020204" pitchFamily="34" charset="0"/>
              <a:buChar char="•"/>
            </a:pPr>
            <a:r>
              <a:rPr lang="en-US" sz="1600" dirty="0"/>
              <a:t>Bring to .18 and when time permits next few weeks will review to have ready.</a:t>
            </a:r>
          </a:p>
          <a:p>
            <a:pPr lvl="1">
              <a:buFont typeface="Arial" panose="020B0604020202020204" pitchFamily="34" charset="0"/>
              <a:buChar char="•"/>
            </a:pPr>
            <a:r>
              <a:rPr lang="en-US" sz="1600" dirty="0"/>
              <a:t>_tbd __  .18 Approval</a:t>
            </a:r>
          </a:p>
          <a:p>
            <a:pPr lvl="1">
              <a:buFont typeface="Arial" panose="020B0604020202020204" pitchFamily="34" charset="0"/>
              <a:buChar char="•"/>
            </a:pPr>
            <a:r>
              <a:rPr lang="en-US" sz="1600" dirty="0"/>
              <a:t>02 June EC approval during the EC teleconference </a:t>
            </a:r>
          </a:p>
          <a:p>
            <a:pPr lvl="1">
              <a:buFont typeface="Arial" panose="020B0604020202020204" pitchFamily="34" charset="0"/>
              <a:buChar char="•"/>
            </a:pPr>
            <a:r>
              <a:rPr lang="en-US" sz="1600" dirty="0"/>
              <a:t>Submission to WP5A 1</a:t>
            </a:r>
            <a:r>
              <a:rPr lang="en-US" sz="1600" baseline="30000" dirty="0"/>
              <a:t>st</a:t>
            </a:r>
            <a:r>
              <a:rPr lang="en-US" sz="1600" dirty="0"/>
              <a:t> week of July</a:t>
            </a:r>
            <a:endParaRPr lang="en-US" sz="16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earlier</a:t>
            </a:r>
          </a:p>
          <a:p>
            <a:pPr lvl="1">
              <a:spcBef>
                <a:spcPts val="0"/>
              </a:spcBef>
              <a:buFont typeface="Arial" panose="020B0604020202020204" pitchFamily="34" charset="0"/>
              <a:buChar char="•"/>
            </a:pPr>
            <a:r>
              <a:rPr lang="en-US" sz="1400" dirty="0">
                <a:solidFill>
                  <a:schemeClr val="tx1"/>
                </a:solidFill>
              </a:rPr>
              <a:t>Due to cancellation of the ATL March Plenary, the 802.11 ad hoc will bring the submission to 802.18  for approval and then LMSC(EC) approval for submission to ITU-R.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ighlight>
                  <a:srgbClr val="FFFF00"/>
                </a:highlight>
                <a:hlinkClick r:id="rId3" invalidUrl="https:///"/>
              </a:rPr>
              <a:t>https://</a:t>
            </a:r>
            <a:r>
              <a:rPr lang="en-US" sz="1800" b="0" dirty="0">
                <a:highlight>
                  <a:srgbClr val="FFFF00"/>
                </a:highlight>
              </a:rPr>
              <a:t>_________  and </a:t>
            </a:r>
            <a:r>
              <a:rPr lang="en-US" sz="1800" b="0" dirty="0">
                <a:highlight>
                  <a:srgbClr val="FFFF00"/>
                </a:highlight>
                <a:hlinkClick r:id="rId4"/>
              </a:rPr>
              <a:t>https://__________________</a:t>
            </a:r>
            <a:r>
              <a:rPr lang="en-US" sz="1800" b="0" dirty="0">
                <a:highlight>
                  <a:srgbClr val="FFFF00"/>
                </a:highlight>
              </a:rPr>
              <a:t> </a:t>
            </a:r>
            <a:r>
              <a:rPr lang="en-US" sz="1800" b="0" dirty="0"/>
              <a:t> for ITU-R M.1450 and M.1801 updates, respectively. </a:t>
            </a:r>
            <a:r>
              <a:rPr lang="en-GB" sz="1800" b="0" dirty="0">
                <a:solidFill>
                  <a:schemeClr val="tx1"/>
                </a:solidFill>
              </a:rPr>
              <a:t>For review and approval by the EC for submission to ITU-R WP5A via ITU-R Liaison before 3 weeks before ITU-R WP5A next meeting if still needed (802.18 Chair to determine). The Chair of 802.18 is authorized to make changes as necessary.</a:t>
            </a:r>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2000" dirty="0"/>
              <a:t>- FYI</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CHAIRMAN PAI PROPOSES NEW RULES FOR THE 6 GHz BAND, UNLEASHING 1,200 MEGAHERTZ FOR UNLICENSED USE</a:t>
            </a:r>
          </a:p>
          <a:p>
            <a:pPr lvl="1">
              <a:buFont typeface="Arial" panose="020B0604020202020204" pitchFamily="34" charset="0"/>
              <a:buChar char="•"/>
            </a:pPr>
            <a:r>
              <a:rPr lang="en-US" sz="1600" i="1" dirty="0"/>
              <a:t>Draft Rules Would Provide a Boost to Wi-Fi and Other Unlicensed Uses While Protecting Incumbent Services in the Band </a:t>
            </a:r>
            <a:r>
              <a:rPr lang="en-US" sz="1600" dirty="0"/>
              <a:t>  </a:t>
            </a:r>
          </a:p>
          <a:p>
            <a:pPr lvl="1">
              <a:buFont typeface="Arial" panose="020B0604020202020204" pitchFamily="34" charset="0"/>
              <a:buChar char="•"/>
            </a:pPr>
            <a:r>
              <a:rPr lang="en-US" sz="1800" dirty="0"/>
              <a:t>News Release: </a:t>
            </a:r>
            <a:r>
              <a:rPr lang="en-US" sz="1800" u="sng" dirty="0">
                <a:hlinkClick r:id="rId3"/>
              </a:rPr>
              <a:t>Docx</a:t>
            </a:r>
            <a:r>
              <a:rPr lang="en-US" sz="1800" dirty="0"/>
              <a:t> </a:t>
            </a:r>
            <a:r>
              <a:rPr lang="en-US" sz="1800" u="sng" dirty="0">
                <a:hlinkClick r:id="rId4"/>
              </a:rPr>
              <a:t>Pdf</a:t>
            </a:r>
            <a:r>
              <a:rPr lang="en-US" sz="1800" dirty="0"/>
              <a:t> </a:t>
            </a:r>
            <a:r>
              <a:rPr lang="en-US" sz="1800" u="sng" dirty="0">
                <a:hlinkClick r:id="rId5"/>
              </a:rPr>
              <a:t>Txt</a:t>
            </a:r>
            <a:endParaRPr lang="en-US" sz="1800" dirty="0"/>
          </a:p>
          <a:p>
            <a:pPr lvl="1">
              <a:buFont typeface="Arial" panose="020B0604020202020204" pitchFamily="34" charset="0"/>
              <a:buChar char="•"/>
            </a:pPr>
            <a:r>
              <a:rPr lang="en-US" sz="14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a:buFont typeface="Arial" panose="020B0604020202020204" pitchFamily="34" charset="0"/>
              <a:buChar char="•"/>
            </a:pPr>
            <a:endParaRPr lang="en-US" sz="1400" dirty="0"/>
          </a:p>
          <a:p>
            <a:pPr>
              <a:buFont typeface="Arial" panose="020B0604020202020204" pitchFamily="34" charset="0"/>
              <a:buChar char="•"/>
            </a:pPr>
            <a:r>
              <a:rPr lang="en-US" sz="1800" b="0" dirty="0"/>
              <a:t>FCC Grants WISPs Temporary 5.9 GHz Spectrum Access for Rural Broadband</a:t>
            </a:r>
          </a:p>
          <a:p>
            <a:pPr lvl="1">
              <a:buFont typeface="Arial" panose="020B0604020202020204" pitchFamily="34" charset="0"/>
              <a:buChar char="•"/>
            </a:pPr>
            <a:r>
              <a:rPr lang="en-US" sz="1600" b="0" dirty="0"/>
              <a:t>News Release: </a:t>
            </a:r>
            <a:r>
              <a:rPr lang="en-US" sz="1600" b="0" dirty="0" err="1">
                <a:hlinkClick r:id="rId6"/>
              </a:rPr>
              <a:t>DocxWord</a:t>
            </a:r>
            <a:r>
              <a:rPr lang="en-US" sz="1600" b="0" dirty="0">
                <a:hlinkClick r:id="rId6"/>
              </a:rPr>
              <a:t> Download</a:t>
            </a:r>
            <a:r>
              <a:rPr lang="en-US" sz="1600" b="0" dirty="0"/>
              <a:t> </a:t>
            </a:r>
            <a:r>
              <a:rPr lang="en-US" sz="1600" b="0" dirty="0" err="1">
                <a:hlinkClick r:id="rId7"/>
              </a:rPr>
              <a:t>PdfPDF</a:t>
            </a:r>
            <a:r>
              <a:rPr lang="en-US" sz="1600" b="0" dirty="0">
                <a:hlinkClick r:id="rId7"/>
              </a:rPr>
              <a:t> Download</a:t>
            </a:r>
            <a:r>
              <a:rPr lang="en-US" sz="1600" b="0" dirty="0"/>
              <a:t> </a:t>
            </a:r>
            <a:r>
              <a:rPr lang="en-US" sz="1600" b="0" dirty="0" err="1">
                <a:hlinkClick r:id="rId8"/>
              </a:rPr>
              <a:t>TxtDocument</a:t>
            </a:r>
            <a:r>
              <a:rPr lang="en-US" sz="1600" b="0" dirty="0">
                <a:hlinkClick r:id="rId8"/>
              </a:rPr>
              <a:t> Download</a:t>
            </a:r>
            <a:endParaRPr lang="en-US" sz="1600" b="0" dirty="0"/>
          </a:p>
          <a:p>
            <a:pPr lvl="1">
              <a:buFont typeface="Arial" panose="020B0604020202020204" pitchFamily="34" charset="0"/>
              <a:buChar char="•"/>
            </a:pPr>
            <a:r>
              <a:rPr lang="en-US" sz="1600" b="0" dirty="0">
                <a:hlinkClick r:id="rId9" tooltip="Attachment, FCC Grants WISPs Temporary 5.9 GHz Spectrum Access for Rural Broadband"/>
              </a:rPr>
              <a:t>WISP STA</a:t>
            </a:r>
            <a:r>
              <a:rPr lang="en-US" sz="1600" b="0" dirty="0"/>
              <a:t>: </a:t>
            </a:r>
            <a:r>
              <a:rPr lang="en-US" sz="1600" b="0" dirty="0">
                <a:hlinkClick r:id="rId10"/>
              </a:rPr>
              <a:t>Pdf</a:t>
            </a:r>
            <a:endParaRPr lang="en-US" sz="1600" b="0" dirty="0"/>
          </a:p>
          <a:p>
            <a:pPr lvl="1">
              <a:buFont typeface="Arial" panose="020B0604020202020204" pitchFamily="34" charset="0"/>
              <a:buChar char="•"/>
            </a:pPr>
            <a:r>
              <a:rPr lang="en-US" sz="1400" dirty="0"/>
              <a:t>WASHINGTON, March 27, 2020—The FCC’s Wireless Telecommunications Bureau today granted temporary spectrum access to 33 wireless Internet service providers serving 330 counties in 29 states to help them serve rural communities facing an increase in broadband needs during the COVID-19 pandemic.  The Special Temporary Authority (STA) granted today allows these companies to use the lower 45 megahertz of spectrum in the 5.9 GHz band for 60 days.</a:t>
            </a:r>
          </a:p>
          <a:p>
            <a:pPr>
              <a:buFont typeface="Arial" panose="020B0604020202020204" pitchFamily="34" charset="0"/>
              <a:buChar char="•"/>
            </a:pPr>
            <a:r>
              <a:rPr lang="en-US" sz="1400" dirty="0"/>
              <a:t>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02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883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883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sz="1800" dirty="0">
                <a:solidFill>
                  <a:srgbClr val="00B0F0"/>
                </a:solidFill>
              </a:rPr>
              <a:t> FCC NPRM on 5.9GHz reply comments input.  </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ITU-R SM.2352 submission from 802.15 Terahertz IG, inputs from anyone. </a:t>
            </a:r>
          </a:p>
          <a:p>
            <a:pPr marL="285750" indent="-285750">
              <a:buFont typeface="Wingdings" panose="05000000000000000000" pitchFamily="2" charset="2"/>
              <a:buChar char="q"/>
            </a:pPr>
            <a:r>
              <a:rPr lang="en-US" sz="1800" dirty="0">
                <a:solidFill>
                  <a:srgbClr val="00B0F0"/>
                </a:solidFill>
              </a:rPr>
              <a:t>ITU-R M.1450 &amp; M.1801 submissions from 802.11, inputs from anyone.</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0" indent="0"/>
            <a:endParaRPr lang="en-US" altLang="en-US" sz="1800" b="0" dirty="0">
              <a:solidFill>
                <a:srgbClr val="00B0F0"/>
              </a:solidFill>
            </a:endParaRPr>
          </a:p>
          <a:p>
            <a:pPr marL="0" indent="0"/>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02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02Apr20–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200" b="1" dirty="0"/>
              <a:t>Note: current call-in, r14 is good through 07 May and is not on the IEEE new teleconference calendar.                        </a:t>
            </a:r>
            <a:r>
              <a:rPr lang="en-US" sz="1200" b="0" u="sng" dirty="0">
                <a:hlinkClick r:id="rId3"/>
              </a:rPr>
              <a:t>http://ieee802.org/802tele_calendar.html</a:t>
            </a:r>
            <a:endParaRPr lang="en-US" sz="1200" b="0" u="sng" dirty="0"/>
          </a:p>
          <a:p>
            <a:pPr lvl="1">
              <a:buFont typeface="Arial" panose="020B0604020202020204" pitchFamily="34" charset="0"/>
              <a:buChar char="•"/>
            </a:pPr>
            <a:r>
              <a:rPr lang="en-US" sz="1050" dirty="0"/>
              <a:t>Starting 14 May, there will be a new call-in, using the IEEE Seat 4 </a:t>
            </a:r>
            <a:r>
              <a:rPr lang="en-US" sz="1050" dirty="0" err="1"/>
              <a:t>webex</a:t>
            </a:r>
            <a:endParaRPr lang="en-US" sz="1050" dirty="0"/>
          </a:p>
          <a:p>
            <a:pPr lvl="2">
              <a:buFont typeface="Arial" panose="020B0604020202020204" pitchFamily="34" charset="0"/>
              <a:buChar char="•"/>
            </a:pPr>
            <a:r>
              <a:rPr lang="en-US" sz="1050" b="0" dirty="0">
                <a:solidFill>
                  <a:schemeClr val="tx1"/>
                </a:solidFill>
              </a:rPr>
              <a:t>Have to copy out of the calendar and past into word to get the link,</a:t>
            </a:r>
          </a:p>
          <a:p>
            <a:pPr lvl="1">
              <a:buFont typeface="Arial" panose="020B0604020202020204" pitchFamily="34" charset="0"/>
              <a:buChar char="•"/>
            </a:pPr>
            <a:r>
              <a:rPr lang="en-US" sz="1050" dirty="0">
                <a:solidFill>
                  <a:schemeClr val="tx1"/>
                </a:solidFill>
              </a:rPr>
              <a:t>Or, on the .18 web page or in the next call-in doc</a:t>
            </a:r>
            <a:r>
              <a:rPr lang="en-US" sz="1050" dirty="0"/>
              <a:t>18-16-0038r15.</a:t>
            </a:r>
            <a:endParaRPr lang="en-US" sz="1050" b="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15:_____________________58et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possibly Montreal in July.   Stay tuned. </a:t>
            </a:r>
          </a:p>
          <a:p>
            <a:pPr lvl="1">
              <a:buFont typeface="Arial" panose="020B0604020202020204" pitchFamily="34" charset="0"/>
              <a:buChar char="•"/>
            </a:pPr>
            <a:r>
              <a:rPr lang="en-US" sz="1600" dirty="0"/>
              <a:t>Warsaw Wireless Interim was cancelled.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02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02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02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48</a:t>
            </a:fld>
            <a:endParaRPr lang="en-US" altLang="en-US" sz="1200" b="0" dirty="0"/>
          </a:p>
        </p:txBody>
      </p:sp>
      <p:sp>
        <p:nvSpPr>
          <p:cNvPr id="2" name="Date Placeholder 1"/>
          <p:cNvSpPr>
            <a:spLocks noGrp="1"/>
          </p:cNvSpPr>
          <p:nvPr>
            <p:ph type="dt" idx="15"/>
          </p:nvPr>
        </p:nvSpPr>
        <p:spPr/>
        <p:txBody>
          <a:bodyPr/>
          <a:lstStyle/>
          <a:p>
            <a:r>
              <a:rPr lang="en-US"/>
              <a:t>02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02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02 Apr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02 Apr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02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GB" sz="1400" dirty="0">
                <a:solidFill>
                  <a:schemeClr val="tx1"/>
                </a:solidFill>
              </a:rPr>
              <a:t>FCC NPRM 5.9GHz </a:t>
            </a:r>
            <a:r>
              <a:rPr lang="en-GB" sz="1200" dirty="0">
                <a:solidFill>
                  <a:schemeClr val="tx1"/>
                </a:solidFill>
              </a:rPr>
              <a:t>updated reply comments </a:t>
            </a:r>
          </a:p>
          <a:p>
            <a:pPr lvl="1">
              <a:spcBef>
                <a:spcPts val="0"/>
              </a:spcBef>
              <a:buFont typeface="Arial" panose="020B0604020202020204" pitchFamily="34" charset="0"/>
              <a:buChar char="•"/>
            </a:pPr>
            <a:r>
              <a:rPr lang="en-US" sz="1400" dirty="0">
                <a:solidFill>
                  <a:schemeClr val="tx1"/>
                </a:solidFill>
              </a:rPr>
              <a:t>ITU-R SM.2352 submission</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t>ITU-R M.1450/M.1801 submissions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NPRM updated reply comment inputs</a:t>
            </a:r>
          </a:p>
          <a:p>
            <a:pPr lvl="1">
              <a:buFont typeface="Arial" panose="020B0604020202020204" pitchFamily="34" charset="0"/>
              <a:buChar char="•"/>
            </a:pPr>
            <a:r>
              <a:rPr lang="en-US" altLang="en-US" sz="1400" dirty="0">
                <a:solidFill>
                  <a:schemeClr val="tx1"/>
                </a:solidFill>
              </a:rPr>
              <a:t>ITU-R submissions input </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WRC-23</a:t>
            </a:r>
          </a:p>
          <a:p>
            <a:pPr marL="0" indent="0">
              <a:spcBef>
                <a:spcPts val="0"/>
              </a:spcBef>
            </a:pPr>
            <a:endParaRPr lang="en-US" altLang="en-US" sz="1400" b="0" kern="0" dirty="0"/>
          </a:p>
          <a:p>
            <a:pPr>
              <a:spcBef>
                <a:spcPts val="0"/>
              </a:spcBef>
              <a:buFont typeface="Arial" panose="020B0604020202020204" pitchFamily="34" charset="0"/>
              <a:buChar char="•"/>
            </a:pPr>
            <a:r>
              <a:rPr lang="en-GB" sz="1400" b="0" dirty="0">
                <a:solidFill>
                  <a:schemeClr val="tx1"/>
                </a:solidFill>
              </a:rPr>
              <a:t>FCC NPRM on 5.9GHz  reply  comments</a:t>
            </a:r>
          </a:p>
          <a:p>
            <a:pPr lvl="1">
              <a:spcBef>
                <a:spcPts val="0"/>
              </a:spcBef>
              <a:buFont typeface="Arial" panose="020B0604020202020204" pitchFamily="34" charset="0"/>
              <a:buChar char="•"/>
            </a:pPr>
            <a:r>
              <a:rPr lang="en-GB" sz="1400" dirty="0">
                <a:solidFill>
                  <a:schemeClr val="tx1"/>
                </a:solidFill>
              </a:rPr>
              <a:t>Status and extension</a:t>
            </a: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ITU-R SM.2352 on THz update for ITU-R</a:t>
            </a:r>
          </a:p>
          <a:p>
            <a:pPr lvl="1">
              <a:spcBef>
                <a:spcPts val="0"/>
              </a:spcBef>
              <a:buFont typeface="Arial" panose="020B0604020202020204" pitchFamily="34" charset="0"/>
              <a:buChar char="•"/>
            </a:pPr>
            <a:r>
              <a:rPr lang="en-US" sz="1400" dirty="0"/>
              <a:t>Status </a:t>
            </a:r>
          </a:p>
          <a:p>
            <a:pPr lvl="1">
              <a:spcBef>
                <a:spcPts val="0"/>
              </a:spcBef>
              <a:buFont typeface="Arial" panose="020B0604020202020204" pitchFamily="34" charset="0"/>
              <a:buChar char="•"/>
            </a:pPr>
            <a:r>
              <a:rPr lang="en-US" sz="1400" dirty="0"/>
              <a:t>Goal  to approve 16 April  </a:t>
            </a:r>
          </a:p>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altLang="en-US" sz="1400" b="0" kern="0" dirty="0"/>
              <a:t>ITU-R M.1450/M.1801 submissions</a:t>
            </a:r>
          </a:p>
          <a:p>
            <a:pPr lvl="1">
              <a:spcBef>
                <a:spcPts val="0"/>
              </a:spcBef>
              <a:buFont typeface="Arial" panose="020B0604020202020204" pitchFamily="34" charset="0"/>
              <a:buChar char="•"/>
            </a:pPr>
            <a:r>
              <a:rPr lang="en-US" altLang="en-US" sz="1400" kern="0" dirty="0"/>
              <a:t>Status update and plan</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a:t>FCC 6GHz </a:t>
            </a:r>
            <a:r>
              <a:rPr lang="en-US" altLang="en-US" sz="1400" kern="0" dirty="0"/>
              <a:t>R&amp;O drat imminent   </a:t>
            </a:r>
          </a:p>
          <a:p>
            <a:pPr lvl="1">
              <a:spcBef>
                <a:spcPts val="0"/>
              </a:spcBef>
              <a:buFont typeface="Arial" panose="020B0604020202020204" pitchFamily="34" charset="0"/>
              <a:buChar char="•"/>
            </a:pPr>
            <a:r>
              <a:rPr lang="en-US" altLang="en-US" sz="1400" b="0" kern="0" dirty="0"/>
              <a:t>FCC grants WIPSs a</a:t>
            </a:r>
            <a:r>
              <a:rPr lang="en-US" altLang="en-US" sz="1400" kern="0" dirty="0"/>
              <a:t> STA for U-NII-4 band. </a:t>
            </a:r>
            <a:endParaRPr lang="en-US" altLang="en-US" sz="1400" b="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Hassan</a:t>
            </a:r>
          </a:p>
          <a:p>
            <a:pPr>
              <a:spcBef>
                <a:spcPts val="400"/>
              </a:spcBef>
            </a:pPr>
            <a:r>
              <a:rPr lang="en-US" altLang="en-US" sz="1600" b="0" dirty="0">
                <a:solidFill>
                  <a:schemeClr val="bg1">
                    <a:lumMod val="75000"/>
                  </a:schemeClr>
                </a:solidFill>
              </a:rPr>
              <a:t>		Seconded by: 	Stuart </a:t>
            </a:r>
          </a:p>
          <a:p>
            <a:pPr>
              <a:spcBef>
                <a:spcPts val="400"/>
              </a:spcBef>
            </a:pPr>
            <a:r>
              <a:rPr lang="en-US" altLang="en-US" sz="1600" b="0" dirty="0">
                <a:solidFill>
                  <a:schemeClr val="bg1">
                    <a:lumMod val="75000"/>
                  </a:schemeClr>
                </a:solidFill>
              </a:rPr>
              <a:t>		Discussion?  	None</a:t>
            </a:r>
          </a:p>
          <a:p>
            <a:pPr lvl="1">
              <a:spcBef>
                <a:spcPts val="400"/>
              </a:spcBef>
            </a:pPr>
            <a:r>
              <a:rPr lang="en-US" altLang="en-US" sz="1600" dirty="0">
                <a:solidFill>
                  <a:schemeClr val="bg1">
                    <a:lumMod val="75000"/>
                  </a:schemeClr>
                </a:solidFill>
              </a:rPr>
              <a:t>Vote:  Approved by unanimous consent</a:t>
            </a:r>
          </a:p>
          <a:p>
            <a:pPr lvl="3">
              <a:buFont typeface="Arial" panose="020B0604020202020204" pitchFamily="34" charset="0"/>
              <a:buChar char="•"/>
            </a:pPr>
            <a:endParaRPr lang="en-US" altLang="en-US" sz="900" u="sng" dirty="0"/>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26 April 2020 in document  </a:t>
            </a:r>
            <a:r>
              <a:rPr lang="en-GB" sz="1600" b="0" u="sng" dirty="0">
                <a:hlinkClick r:id="rId3"/>
              </a:rPr>
              <a:t>https://mentor.ieee.org/802.18/dcn/20/18-20-0051-00-0000-minutes-26mar20-rrtag-teleconference.docx</a:t>
            </a:r>
            <a:r>
              <a:rPr lang="en-GB" sz="1600" b="0" u="sng" dirty="0"/>
              <a:t>  </a:t>
            </a:r>
            <a:r>
              <a:rPr lang="en-GB" sz="1600" b="0" dirty="0"/>
              <a:t>  </a:t>
            </a:r>
            <a:r>
              <a:rPr lang="en-US" sz="1600" b="0" dirty="0"/>
              <a:t>27-Mar-2020 23:22:26 ET</a:t>
            </a:r>
            <a:r>
              <a:rPr lang="en-US" altLang="en-US" sz="1600" b="0" dirty="0">
                <a:solidFill>
                  <a:schemeClr val="tx1"/>
                </a:solidFill>
              </a:rPr>
              <a:t>	</a:t>
            </a:r>
          </a:p>
          <a:p>
            <a:pPr marL="0" indent="0">
              <a:spcBef>
                <a:spcPts val="400"/>
              </a:spcBef>
            </a:pPr>
            <a:r>
              <a:rPr lang="en-US" altLang="en-US" sz="14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Vijay </a:t>
            </a:r>
          </a:p>
          <a:p>
            <a:pPr marL="0" indent="0">
              <a:spcBef>
                <a:spcPts val="400"/>
              </a:spcBef>
            </a:pPr>
            <a:r>
              <a:rPr lang="en-US" altLang="en-US" sz="1600" b="0" dirty="0">
                <a:solidFill>
                  <a:schemeClr val="bg1">
                    <a:lumMod val="75000"/>
                  </a:schemeClr>
                </a:solidFill>
              </a:rPr>
              <a:t>	Seconded by:	Peter E</a:t>
            </a:r>
          </a:p>
          <a:p>
            <a:pPr marL="0" indent="0">
              <a:spcBef>
                <a:spcPts val="400"/>
              </a:spcBef>
            </a:pPr>
            <a:r>
              <a:rPr lang="en-US" altLang="en-US" sz="1600" b="0" dirty="0">
                <a:solidFill>
                  <a:schemeClr val="bg1">
                    <a:lumMod val="75000"/>
                  </a:schemeClr>
                </a:solidFill>
              </a:rPr>
              <a:t>	Discussion?  	None</a:t>
            </a:r>
          </a:p>
          <a:p>
            <a:pPr lvl="1">
              <a:spcBef>
                <a:spcPts val="400"/>
              </a:spcBef>
            </a:pPr>
            <a:r>
              <a:rPr lang="en-US" altLang="en-US" sz="1600" dirty="0">
                <a:solidFill>
                  <a:schemeClr val="bg1">
                    <a:lumMod val="75000"/>
                  </a:schemeClr>
                </a:solidFill>
              </a:rPr>
              <a:t>Vote:  Approved by unanimous consent</a:t>
            </a:r>
            <a:endParaRPr lang="en-US" altLang="en-US" sz="1600" b="1"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02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a:t>
            </a:r>
            <a:r>
              <a:rPr lang="en-US" sz="1400" dirty="0">
                <a:solidFill>
                  <a:schemeClr val="tx1"/>
                </a:solidFill>
              </a:rPr>
              <a:t>#105, </a:t>
            </a:r>
            <a:r>
              <a:rPr lang="en-US" sz="1400" dirty="0"/>
              <a:t>  23–27Mar20, </a:t>
            </a:r>
            <a:r>
              <a:rPr lang="en-US" sz="1400" strike="dblStrike" dirty="0"/>
              <a:t>Sophia-Antipolis</a:t>
            </a:r>
            <a:r>
              <a:rPr lang="en-US" sz="1400" b="0" strike="dblStrike" dirty="0"/>
              <a:t>  </a:t>
            </a:r>
            <a:r>
              <a:rPr lang="en-US" sz="1800" b="0" dirty="0">
                <a:solidFill>
                  <a:srgbClr val="C00000"/>
                </a:solidFill>
                <a:sym typeface="Wingdings" panose="05000000000000000000" pitchFamily="2" charset="2"/>
              </a:rPr>
              <a:t> f2f - cancelled</a:t>
            </a:r>
            <a:endParaRPr lang="en-US" sz="1800" b="0" dirty="0">
              <a:solidFill>
                <a:srgbClr val="C00000"/>
              </a:solidFill>
            </a:endParaRP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Will there be #106 in June or teleconference?  </a:t>
            </a:r>
          </a:p>
          <a:p>
            <a:pPr marL="457200" lvl="1" indent="0"/>
            <a:endParaRPr lang="en-US" sz="1200" dirty="0">
              <a:solidFill>
                <a:schemeClr val="bg1">
                  <a:lumMod val="75000"/>
                </a:schemeClr>
              </a:solidFill>
            </a:endParaRPr>
          </a:p>
          <a:p>
            <a:pPr marL="457200" lvl="1" indent="0"/>
            <a:endParaRPr lang="en-US" sz="1200" dirty="0">
              <a:solidFill>
                <a:schemeClr val="bg1">
                  <a:lumMod val="75000"/>
                </a:schemeClr>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#71,  16-19Jun20, </a:t>
            </a:r>
            <a:r>
              <a:rPr lang="en-US" sz="1600" b="0" dirty="0">
                <a:solidFill>
                  <a:srgbClr val="C00000"/>
                </a:solidFill>
                <a:sym typeface="Wingdings" panose="05000000000000000000" pitchFamily="2" charset="2"/>
              </a:rPr>
              <a:t> _______</a:t>
            </a:r>
            <a:endParaRPr lang="en-US" sz="1600" b="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to share today</a:t>
            </a:r>
            <a:endParaRPr lang="en-US" sz="1100" dirty="0"/>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09Apr, 29Apr, 14May</a:t>
            </a:r>
          </a:p>
          <a:p>
            <a:pPr lvl="1">
              <a:spcBef>
                <a:spcPts val="0"/>
              </a:spcBef>
              <a:buFont typeface="Arial" panose="020B0604020202020204" pitchFamily="34" charset="0"/>
              <a:buChar char="•"/>
            </a:pPr>
            <a:r>
              <a:rPr lang="en-US" sz="1200" dirty="0">
                <a:solidFill>
                  <a:schemeClr val="tx1"/>
                </a:solidFill>
              </a:rPr>
              <a:t>nothing to share today </a:t>
            </a:r>
          </a:p>
          <a:p>
            <a:pPr>
              <a:spcBef>
                <a:spcPts val="0"/>
              </a:spcBef>
              <a:buFont typeface="Arial" panose="020B0604020202020204" pitchFamily="34" charset="0"/>
              <a:buChar char="•"/>
            </a:pPr>
            <a:r>
              <a:rPr lang="en-US" sz="1800" dirty="0"/>
              <a:t>ETSI - ERM </a:t>
            </a:r>
            <a:r>
              <a:rPr lang="en-US" sz="1800" b="0" dirty="0">
                <a:hlinkClick r:id="rId8"/>
              </a:rPr>
              <a:t>&lt;TG37&gt;</a:t>
            </a:r>
            <a:r>
              <a:rPr lang="en-US" sz="1800" b="0" dirty="0"/>
              <a:t> </a:t>
            </a:r>
            <a:r>
              <a:rPr lang="en-US" sz="1800" dirty="0"/>
              <a:t> next meeting tbd</a:t>
            </a:r>
          </a:p>
          <a:p>
            <a:pPr lvl="1">
              <a:spcBef>
                <a:spcPts val="0"/>
              </a:spcBef>
              <a:buFont typeface="Arial" panose="020B0604020202020204" pitchFamily="34" charset="0"/>
              <a:buChar char="•"/>
            </a:pPr>
            <a:r>
              <a:rPr lang="en-US" sz="1200" dirty="0">
                <a:solidFill>
                  <a:schemeClr val="tx1"/>
                </a:solidFill>
              </a:rPr>
              <a:t>nothing to share today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on line; many calls over next weeks.</a:t>
            </a:r>
          </a:p>
          <a:p>
            <a:pPr lvl="1">
              <a:spcBef>
                <a:spcPts val="0"/>
              </a:spcBef>
              <a:buFont typeface="Arial" panose="020B0604020202020204" pitchFamily="34" charset="0"/>
              <a:buChar char="•"/>
            </a:pPr>
            <a:r>
              <a:rPr lang="en-US" sz="12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46253</TotalTime>
  <Words>11173</Words>
  <Application>Microsoft Office PowerPoint</Application>
  <PresentationFormat>On-screen Show (4:3)</PresentationFormat>
  <Paragraphs>1111</Paragraphs>
  <Slides>51</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vt:lpstr>
      <vt:lpstr>EU items to share -2 </vt:lpstr>
      <vt:lpstr>ITU-R items to share</vt:lpstr>
      <vt:lpstr>FCC NPRM on 5.9 GHz reply comments-1</vt:lpstr>
      <vt:lpstr>FCC NPRM – reply comments – extended date Revisiting-use-of-the-5850-5925-MHz-band</vt:lpstr>
      <vt:lpstr>FCC NPRM on 5.9 GHz extended reply comments-1</vt:lpstr>
      <vt:lpstr>ITU-R SM.2352 on THz</vt:lpstr>
      <vt:lpstr>ITU-R THz SM.2352 submission – standing by</vt:lpstr>
      <vt:lpstr>ITU-R M.1450/M.1801 updates</vt:lpstr>
      <vt:lpstr>ITU-R M.1450 &amp; M.1801 submissions – standing by</vt:lpstr>
      <vt:lpstr>General Discussion Items - FYI</vt:lpstr>
      <vt:lpstr>Actions Required</vt:lpstr>
      <vt:lpstr>Any Other Business</vt:lpstr>
      <vt:lpstr>Adjourn</vt:lpstr>
      <vt:lpstr>PowerPoint Presentation</vt:lpstr>
      <vt:lpstr>ITU-R SM.2352 on THz</vt:lpstr>
      <vt:lpstr>ITU-R SM.2352 on THz</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2586</cp:revision>
  <cp:lastPrinted>1601-01-01T00:00:00Z</cp:lastPrinted>
  <dcterms:created xsi:type="dcterms:W3CDTF">2016-03-03T14:54:45Z</dcterms:created>
  <dcterms:modified xsi:type="dcterms:W3CDTF">2020-04-02T16:07:30Z</dcterms:modified>
</cp:coreProperties>
</file>