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03" r:id="rId10"/>
    <p:sldId id="606" r:id="rId11"/>
    <p:sldId id="608" r:id="rId12"/>
    <p:sldId id="668" r:id="rId13"/>
    <p:sldId id="665" r:id="rId14"/>
    <p:sldId id="671" r:id="rId15"/>
    <p:sldId id="664" r:id="rId16"/>
    <p:sldId id="662" r:id="rId17"/>
    <p:sldId id="669" r:id="rId18"/>
    <p:sldId id="672" r:id="rId19"/>
    <p:sldId id="670" r:id="rId20"/>
    <p:sldId id="650" r:id="rId21"/>
    <p:sldId id="498" r:id="rId22"/>
    <p:sldId id="402" r:id="rId23"/>
    <p:sldId id="403" r:id="rId24"/>
    <p:sldId id="592" r:id="rId25"/>
    <p:sldId id="663" r:id="rId26"/>
    <p:sldId id="626" r:id="rId27"/>
    <p:sldId id="657" r:id="rId28"/>
    <p:sldId id="659" r:id="rId29"/>
    <p:sldId id="631" r:id="rId30"/>
    <p:sldId id="653" r:id="rId31"/>
    <p:sldId id="649" r:id="rId32"/>
    <p:sldId id="660" r:id="rId33"/>
    <p:sldId id="640" r:id="rId34"/>
    <p:sldId id="639" r:id="rId35"/>
    <p:sldId id="638" r:id="rId36"/>
    <p:sldId id="643" r:id="rId37"/>
    <p:sldId id="646" r:id="rId38"/>
    <p:sldId id="641" r:id="rId39"/>
    <p:sldId id="633" r:id="rId40"/>
    <p:sldId id="636" r:id="rId41"/>
    <p:sldId id="634" r:id="rId42"/>
    <p:sldId id="632" r:id="rId43"/>
    <p:sldId id="627" r:id="rId44"/>
    <p:sldId id="630" r:id="rId45"/>
    <p:sldId id="628" r:id="rId46"/>
    <p:sldId id="462" r:id="rId47"/>
    <p:sldId id="652" r:id="rId48"/>
    <p:sldId id="549" r:id="rId49"/>
    <p:sldId id="425"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1" autoAdjust="0"/>
    <p:restoredTop sz="9639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36352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99861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12127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26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802.18-20/0050r01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a"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mentor.ieee.org/802.18/dcn/19/18-19-0152-00-0000-summary-of-the-decisions-of-selected-agenda-items-in-wrc-19.pptx" TargetMode="External"/><Relationship Id="rId12" Type="http://schemas.openxmlformats.org/officeDocument/2006/relationships/hyperlink" Target="https://www.itu.int/go/ITU-R/sg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wp1c"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vents/eventdetails.asp?eventid=17206" TargetMode="External"/><Relationship Id="rId10" Type="http://schemas.openxmlformats.org/officeDocument/2006/relationships/hyperlink" Target="https://www.itu.int/go/ITU-R/wp1a"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sg1" TargetMode="External"/><Relationship Id="rId14" Type="http://schemas.openxmlformats.org/officeDocument/2006/relationships/hyperlink" Target="https://www.itu.int/go/ITU-R/wp5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33-01-0000-apac-update-march-2020.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urldefense.proofpoint.com/v2/url?u=https-3A__www.soumu.go.jp_menu-5Fnews_s-2Dnews_01kiban09-5F02000338.html&amp;d=DwMFaQ&amp;c=pqcuzKEN_84c78MOSc5_fw&amp;r=z8R-nWJ8GIxwjOjNKhEFByb-tZ6XE3GZXWSggNdVo-w&amp;m=7P9SXuJiCv4C3W_4cov0TUzhXi0KQY7gr3F6D8M6cU8&amp;s=SDoKODlFG4e9DbmP67QMbqHP0s0wmWpvFo50pw8CZWk&amp;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253-05-0itu-itu-ahg-m-1450-5-edit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1/dcn/20/11-20-0254-03-0itu-itu-ahg-m-1801-2-edit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__________________/"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proofpoint.com/v2/url?u=https-3A__www.imda.gov.sg_regulations-2Dand-2Dlicensing_Regulations_consultations_Consultation-2DPapers_2020_Security-2DRequirements-2Dfor-2DResidential-2DGateways&amp;d=DwMFaQ&amp;c=pqcuzKEN_84c78MOSc5_fw&amp;r=z8R-nWJ8GIxwjOjNKhEFByb-tZ6XE3GZXWSggNdVo-w&amp;m=ky3-b-DGSM4zEgSD26KWXJ3e4gI87gOsC-YDL8kGzpk&amp;s=ROZ83xvqRZrnjHKrsl4oEqsj0mlBdYqtsv05gOcIESA&amp;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proofpoint.com/v2/url?u=http-3A__www.miit.gov.cn_opinion_noticedetail.do-3Fmethod-3Dnotice-5Fdetail-5Fshow-26noticeid-3D2201&amp;d=DwMFaQ&amp;c=pqcuzKEN_84c78MOSc5_fw&amp;r=z8R-nWJ8GIxwjOjNKhEFByb-tZ6XE3GZXWSggNdVo-w&amp;m=PpwWE-b0YL6p2g84yvJMkuFo296_j2-aBl19mqOssq4&amp;s=il4-iFBdzFl7_bSDN0U8_O82LmYWSPfmtK_bC_gd6tc&amp;e="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42-00-0000-minutes-19ma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26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26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7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1662" y="1001727"/>
            <a:ext cx="8466138" cy="5473686"/>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&lt;ECC&gt;</a:t>
            </a:r>
            <a:r>
              <a:rPr lang="en-US" sz="1800" b="0" dirty="0">
                <a:solidFill>
                  <a:schemeClr val="tx1"/>
                </a:solidFill>
              </a:rPr>
              <a:t> </a:t>
            </a:r>
            <a:r>
              <a:rPr lang="en-US" sz="1800" dirty="0">
                <a:solidFill>
                  <a:schemeClr val="tx1"/>
                </a:solidFill>
              </a:rPr>
              <a:t> 53</a:t>
            </a:r>
            <a:r>
              <a:rPr lang="en-US" sz="1800" baseline="30000" dirty="0">
                <a:solidFill>
                  <a:schemeClr val="tx1"/>
                </a:solidFill>
              </a:rPr>
              <a:t>rd</a:t>
            </a:r>
            <a:r>
              <a:rPr lang="en-US" sz="1800" dirty="0">
                <a:solidFill>
                  <a:schemeClr val="tx1"/>
                </a:solidFill>
              </a:rPr>
              <a:t> plenary, 30Jun-03Jul, Belgrade, Serbia </a:t>
            </a:r>
          </a:p>
          <a:p>
            <a:pPr lvl="1">
              <a:buFont typeface="Arial" panose="020B0604020202020204" pitchFamily="34" charset="0"/>
              <a:buChar char="•"/>
            </a:pPr>
            <a:r>
              <a:rPr lang="en-US" sz="1600" dirty="0">
                <a:solidFill>
                  <a:schemeClr val="tx1"/>
                </a:solidFill>
              </a:rPr>
              <a:t>Letter from ECO today they are closed for now and don’t know when we can do f2f.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15-16Apr20, online only</a:t>
            </a:r>
          </a:p>
          <a:p>
            <a:pPr lvl="1">
              <a:buFont typeface="Arial" panose="020B0604020202020204" pitchFamily="34" charset="0"/>
              <a:buChar char="•"/>
            </a:pPr>
            <a:r>
              <a:rPr lang="en-US" sz="1400" dirty="0">
                <a:solidFill>
                  <a:schemeClr val="tx1"/>
                </a:solidFill>
              </a:rPr>
              <a:t>nothing to share today</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&lt;FM57&gt;</a:t>
            </a:r>
            <a:r>
              <a:rPr lang="en-US" altLang="en-US" sz="1600" b="0" dirty="0"/>
              <a:t>  </a:t>
            </a:r>
            <a:r>
              <a:rPr lang="en-US" sz="1600" dirty="0"/>
              <a:t>next meeting #10, 12-14May20, Kristiansand, Norway</a:t>
            </a:r>
            <a:endParaRPr lang="en-US" sz="1800" dirty="0"/>
          </a:p>
          <a:p>
            <a:pPr lvl="1">
              <a:buFont typeface="Arial" panose="020B0604020202020204" pitchFamily="34" charset="0"/>
              <a:buChar char="•"/>
            </a:pPr>
            <a:r>
              <a:rPr lang="en-US" sz="1400" dirty="0">
                <a:solidFill>
                  <a:schemeClr val="tx1"/>
                </a:solidFill>
              </a:rPr>
              <a:t>2 call-ins  in April, 07 &amp; 17th,  1500-1700CET.</a:t>
            </a:r>
          </a:p>
          <a:p>
            <a:pPr>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CEPT–ECC  </a:t>
            </a:r>
            <a:r>
              <a:rPr lang="en-US" sz="1400" b="0" dirty="0">
                <a:solidFill>
                  <a:schemeClr val="tx1"/>
                </a:solidFill>
                <a:hlinkClick r:id="rId6"/>
              </a:rPr>
              <a:t>&lt;SE24&gt;</a:t>
            </a:r>
            <a:r>
              <a:rPr lang="en-US" sz="1400" b="0" dirty="0">
                <a:solidFill>
                  <a:schemeClr val="tx1"/>
                </a:solidFill>
              </a:rPr>
              <a:t> </a:t>
            </a:r>
            <a:r>
              <a:rPr lang="en-US" sz="1400" dirty="0">
                <a:solidFill>
                  <a:schemeClr val="tx1"/>
                </a:solidFill>
              </a:rPr>
              <a:t>next meeting, M100, 20-22Apr20, on-line</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600" dirty="0">
              <a:solidFill>
                <a:schemeClr val="tx1"/>
              </a:solidFill>
            </a:endParaRPr>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a:t>
            </a:r>
          </a:p>
          <a:p>
            <a:pPr lvl="1">
              <a:spcBef>
                <a:spcPts val="0"/>
              </a:spcBef>
              <a:buFont typeface="Arial" panose="020B0604020202020204" pitchFamily="34" charset="0"/>
              <a:buChar char="•"/>
            </a:pPr>
            <a:r>
              <a:rPr lang="en-US" sz="1400" dirty="0">
                <a:solidFill>
                  <a:schemeClr val="tx1"/>
                </a:solidFill>
              </a:rPr>
              <a:t> nothing to share today</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solidFill>
                  <a:schemeClr val="tx1"/>
                </a:solidFill>
              </a:rPr>
              <a:t> nothing to share today </a:t>
            </a:r>
          </a:p>
          <a:p>
            <a:pPr>
              <a:buFont typeface="Arial" panose="020B0604020202020204" pitchFamily="34" charset="0"/>
              <a:buChar char="•"/>
            </a:pPr>
            <a:r>
              <a:rPr lang="en-US" sz="1800" dirty="0">
                <a:solidFill>
                  <a:schemeClr val="tx1"/>
                </a:solidFill>
              </a:rPr>
              <a:t>  </a:t>
            </a:r>
          </a:p>
          <a:p>
            <a:pPr marL="0" indent="0"/>
            <a:endParaRPr lang="en-US" sz="1600" dirty="0">
              <a:solidFill>
                <a:schemeClr val="tx1"/>
              </a:solidFill>
            </a:endParaRP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0" indent="0">
              <a:spcBef>
                <a:spcPts val="0"/>
              </a:spcBef>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3"/>
              </a:rPr>
              <a:t>https://cept.org/ecc/groups/ecc/cpg/page/weekly-report-from-wrc-19</a:t>
            </a:r>
            <a:r>
              <a:rPr lang="en-US" sz="1200" u="sng" dirty="0">
                <a:hlinkClick r:id="rId4"/>
              </a:rPr>
              <a:t>/</a:t>
            </a:r>
            <a:r>
              <a:rPr lang="en-US" sz="1200" dirty="0"/>
              <a:t> </a:t>
            </a:r>
          </a:p>
          <a:p>
            <a:pPr lvl="1">
              <a:spcBef>
                <a:spcPts val="0"/>
              </a:spcBef>
              <a:buFont typeface="Arial" panose="020B0604020202020204" pitchFamily="34" charset="0"/>
              <a:buChar char="•"/>
            </a:pPr>
            <a:r>
              <a:rPr lang="en-US" sz="1200" u="sng" dirty="0">
                <a:hlinkClick r:id="rId5"/>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6"/>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7"/>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7"/>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8"/>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9"/>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0"/>
              </a:rPr>
              <a:t>Working Party 1A (WP 1A) - Spectrum engineering techniques</a:t>
            </a:r>
            <a:r>
              <a:rPr lang="en-US" sz="900" u="sng" dirty="0"/>
              <a:t>     and     </a:t>
            </a:r>
            <a:r>
              <a:rPr lang="en-US" sz="900" dirty="0">
                <a:hlinkClick r:id="rId11"/>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2"/>
              </a:rPr>
              <a:t>Study Group 5 (SG 5) Terrestrial </a:t>
            </a:r>
            <a:r>
              <a:rPr lang="en-US" sz="1050" b="0" dirty="0">
                <a:hlinkClick r:id="rId12"/>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3"/>
              </a:rPr>
              <a:t>Working Party 5A (WP 5A) - Land mobile service above 30 MHz* (excluding IMT); wireless access in the fixed service; amateur and amateur-satellite services</a:t>
            </a:r>
            <a:r>
              <a:rPr lang="en-US" sz="900" dirty="0"/>
              <a:t>  </a:t>
            </a:r>
            <a:endParaRPr lang="en-US" sz="900" dirty="0">
              <a:hlinkClick r:id="rId14"/>
            </a:endParaRPr>
          </a:p>
          <a:p>
            <a:pPr lvl="1">
              <a:spcBef>
                <a:spcPts val="0"/>
              </a:spcBef>
              <a:buFont typeface="Arial" panose="020B0604020202020204" pitchFamily="34" charset="0"/>
              <a:buChar char="•"/>
            </a:pPr>
            <a:r>
              <a:rPr lang="en-US" sz="900" dirty="0">
                <a:hlinkClick r:id="rId14"/>
              </a:rPr>
              <a:t>Working Party 5D (WP 5D) - IMT Systems</a:t>
            </a:r>
            <a:r>
              <a:rPr lang="en-US" sz="900" dirty="0"/>
              <a:t>       </a:t>
            </a:r>
            <a:r>
              <a:rPr lang="en-US" sz="700" dirty="0">
                <a:hlinkClick r:id="rId15"/>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APC status and Japan</a:t>
            </a:r>
            <a:endParaRPr lang="en-US" sz="2400" dirty="0"/>
          </a:p>
        </p:txBody>
      </p:sp>
      <p:sp>
        <p:nvSpPr>
          <p:cNvPr id="3" name="Content Placeholder 2"/>
          <p:cNvSpPr>
            <a:spLocks noGrp="1"/>
          </p:cNvSpPr>
          <p:nvPr>
            <p:ph idx="1"/>
          </p:nvPr>
        </p:nvSpPr>
        <p:spPr>
          <a:xfrm>
            <a:off x="698889" y="862282"/>
            <a:ext cx="8401238" cy="551252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APAC update March 2020 </a:t>
            </a:r>
            <a:r>
              <a:rPr lang="en-US" sz="1800" b="0" dirty="0"/>
              <a:t>(wait until 26Mar)</a:t>
            </a:r>
          </a:p>
          <a:p>
            <a:pPr lvl="1">
              <a:spcBef>
                <a:spcPts val="0"/>
              </a:spcBef>
              <a:buFont typeface="Arial" panose="020B0604020202020204" pitchFamily="34" charset="0"/>
              <a:buChar char="•"/>
            </a:pPr>
            <a:r>
              <a:rPr lang="en-US" sz="1600" u="sng" dirty="0">
                <a:hlinkClick r:id="rId3"/>
              </a:rPr>
              <a:t>https://mentor.ieee.org/802.18/dcn/20/18-20-0033-01-0000-apac-update-march-2020.pptx</a:t>
            </a:r>
            <a:r>
              <a:rPr lang="en-US" sz="1600" u="sng" dirty="0"/>
              <a:t> </a:t>
            </a:r>
            <a:r>
              <a:rPr lang="en-US" sz="1600" dirty="0"/>
              <a:t> </a:t>
            </a:r>
            <a:endParaRPr lang="en-US" sz="1800" dirty="0"/>
          </a:p>
          <a:p>
            <a:pPr>
              <a:spcBef>
                <a:spcPts val="0"/>
              </a:spcBef>
              <a:buFont typeface="Arial" panose="020B0604020202020204" pitchFamily="34" charset="0"/>
              <a:buChar char="•"/>
            </a:pPr>
            <a:endParaRPr lang="en-US" sz="700" dirty="0">
              <a:solidFill>
                <a:schemeClr val="tx1"/>
              </a:solidFill>
            </a:endParaRPr>
          </a:p>
          <a:p>
            <a:pPr lvl="3">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Japan MIC has issued a consultation on their spectrum frequency planning based on the outcomes of WRC-19.</a:t>
            </a:r>
          </a:p>
          <a:p>
            <a:r>
              <a:rPr lang="en-US" sz="1600" dirty="0"/>
              <a:t> </a:t>
            </a:r>
            <a:r>
              <a:rPr lang="en-US" sz="1600" b="0" dirty="0"/>
              <a:t>A few points that maybe of useful are listed as follows:</a:t>
            </a:r>
          </a:p>
          <a:p>
            <a:r>
              <a:rPr lang="en-US" sz="1600" b="0" dirty="0"/>
              <a:t>[1]  Consider relaxing the requirement at 5.2 GHz so that it can be used in automobiles</a:t>
            </a:r>
          </a:p>
          <a:p>
            <a:r>
              <a:rPr lang="en-US" sz="1600" b="0" dirty="0"/>
              <a:t>[2]  Consider developing an environment that allows flexible use of IoT devices at 915-935 MHz</a:t>
            </a:r>
          </a:p>
          <a:p>
            <a:r>
              <a:rPr lang="en-US" sz="1600" b="0" dirty="0"/>
              <a:t>[3]  In response to future traffic increase of Wi-Fi by IoT, advance on technical considerations (e.g., sharing) with other existing wireless systems</a:t>
            </a:r>
          </a:p>
          <a:p>
            <a:r>
              <a:rPr lang="en-US" sz="1600" b="0" dirty="0"/>
              <a:t>[4]  Consider technical conditions that UWB can be used not only indoor, but also outdoor in the 7 - 10 GHz band</a:t>
            </a:r>
          </a:p>
          <a:p>
            <a:r>
              <a:rPr lang="en-US" sz="1600" b="0" dirty="0"/>
              <a:t>[5]  Consider introducing V2X in the 5.9 GHz band</a:t>
            </a:r>
          </a:p>
          <a:p>
            <a:r>
              <a:rPr lang="en-US" sz="1600" b="0" dirty="0"/>
              <a:t>[6]  Next generation radar at 5 GHz:  start technical inspections, such as narrowing the band with weather radar</a:t>
            </a:r>
          </a:p>
          <a:p>
            <a:r>
              <a:rPr lang="en-US" sz="1600" b="0" dirty="0"/>
              <a:t> For details, please visit: </a:t>
            </a:r>
            <a:r>
              <a:rPr lang="en-US" sz="1400" b="0" u="sng" dirty="0">
                <a:hlinkClick r:id="rId4"/>
              </a:rPr>
              <a:t>https://www.soumu.go.jp/menu_news/s-news/01kiban09_02000338.html</a:t>
            </a:r>
            <a:endParaRPr lang="en-US" sz="1600" b="0" dirty="0"/>
          </a:p>
          <a:p>
            <a:r>
              <a:rPr lang="en-US" sz="1600" b="0" dirty="0"/>
              <a:t> The deadline for comment submission is April 10, 2020.</a:t>
            </a:r>
            <a:endParaRPr 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47020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600" b="1" dirty="0">
                <a:solidFill>
                  <a:schemeClr val="tx1"/>
                </a:solidFill>
              </a:rPr>
              <a:t>due Monday </a:t>
            </a:r>
            <a:r>
              <a:rPr lang="en-US" sz="1600" dirty="0">
                <a:solidFill>
                  <a:schemeClr val="tx1"/>
                </a:solidFill>
              </a:rPr>
              <a:t>27</a:t>
            </a:r>
            <a:r>
              <a:rPr lang="en-US" sz="1600" b="1" dirty="0">
                <a:solidFill>
                  <a:schemeClr val="tx1"/>
                </a:solidFill>
              </a:rPr>
              <a:t> April</a:t>
            </a:r>
            <a:r>
              <a:rPr lang="en-US" sz="1600" dirty="0">
                <a:solidFill>
                  <a:schemeClr val="tx1"/>
                </a:solidFill>
              </a:rPr>
              <a:t>, extension came out Wed.  (25</a:t>
            </a:r>
            <a:r>
              <a:rPr lang="en-US" sz="1600" baseline="30000" dirty="0">
                <a:solidFill>
                  <a:schemeClr val="tx1"/>
                </a:solidFill>
              </a:rPr>
              <a:t>th</a:t>
            </a:r>
            <a:r>
              <a:rPr lang="en-US" sz="1600" dirty="0">
                <a:solidFill>
                  <a:schemeClr val="tx1"/>
                </a:solidFill>
              </a:rPr>
              <a:t>)</a:t>
            </a:r>
            <a:endParaRPr lang="en-US" sz="1600" b="1" dirty="0">
              <a:solidFill>
                <a:schemeClr val="tx1"/>
              </a:solidFill>
            </a:endParaRPr>
          </a:p>
          <a:p>
            <a:pPr marL="800100" lvl="1">
              <a:spcBef>
                <a:spcPts val="0"/>
              </a:spcBef>
              <a:buFont typeface="Arial" panose="020B0604020202020204" pitchFamily="34" charset="0"/>
              <a:buChar char="•"/>
            </a:pPr>
            <a:r>
              <a:rPr lang="en-US" sz="1400" dirty="0">
                <a:solidFill>
                  <a:schemeClr val="tx1"/>
                </a:solidFill>
              </a:rPr>
              <a:t>Tuesday (24</a:t>
            </a:r>
            <a:r>
              <a:rPr lang="en-US" sz="1400" baseline="30000" dirty="0">
                <a:solidFill>
                  <a:schemeClr val="tx1"/>
                </a:solidFill>
              </a:rPr>
              <a:t>th</a:t>
            </a:r>
            <a:r>
              <a:rPr lang="en-US" sz="1400" dirty="0">
                <a:solidFill>
                  <a:schemeClr val="tx1"/>
                </a:solidFill>
              </a:rPr>
              <a:t>) the LMSC(EC) ballot did start, </a:t>
            </a:r>
          </a:p>
          <a:p>
            <a:pPr marL="1200150" lvl="2">
              <a:spcBef>
                <a:spcPts val="0"/>
              </a:spcBef>
              <a:buFont typeface="Arial" panose="020B0604020202020204" pitchFamily="34" charset="0"/>
              <a:buChar char="•"/>
            </a:pPr>
            <a:r>
              <a:rPr lang="en-US" sz="1400" dirty="0">
                <a:solidFill>
                  <a:schemeClr val="tx1"/>
                </a:solidFill>
              </a:rPr>
              <a:t>Status:  2 approved, 1 abstain, 1 probable approve and 1 possible approve.  </a:t>
            </a:r>
          </a:p>
          <a:p>
            <a:pPr marL="800100" lvl="1">
              <a:spcBef>
                <a:spcPts val="0"/>
              </a:spcBef>
              <a:buFont typeface="Arial" panose="020B0604020202020204" pitchFamily="34" charset="0"/>
              <a:buChar char="•"/>
            </a:pPr>
            <a:r>
              <a:rPr lang="en-US" sz="1400" dirty="0">
                <a:solidFill>
                  <a:schemeClr val="tx1"/>
                </a:solidFill>
              </a:rPr>
              <a:t>With short time we had before we did what we could.  With that, we could add a few more reply comments and clean up with the additional time.    </a:t>
            </a:r>
          </a:p>
          <a:p>
            <a:pPr marL="800100" lvl="1">
              <a:spcBef>
                <a:spcPts val="0"/>
              </a:spcBef>
              <a:buFont typeface="Arial" panose="020B0604020202020204" pitchFamily="34" charset="0"/>
              <a:buChar char="•"/>
            </a:pPr>
            <a:r>
              <a:rPr lang="en-US" sz="1400" dirty="0">
                <a:solidFill>
                  <a:schemeClr val="tx1"/>
                </a:solidFill>
              </a:rPr>
              <a:t>Or we could do a 2</a:t>
            </a:r>
            <a:r>
              <a:rPr lang="en-US" sz="1400" baseline="30000" dirty="0">
                <a:solidFill>
                  <a:schemeClr val="tx1"/>
                </a:solidFill>
              </a:rPr>
              <a:t>nd</a:t>
            </a:r>
            <a:r>
              <a:rPr lang="en-US" sz="1400" dirty="0">
                <a:solidFill>
                  <a:schemeClr val="tx1"/>
                </a:solidFill>
              </a:rPr>
              <a:t> reply comments if there are things we want to add to the filing.  Some questions on how it would look to the FCC and others. </a:t>
            </a:r>
          </a:p>
          <a:p>
            <a:pPr marL="800100" lvl="1">
              <a:spcBef>
                <a:spcPts val="0"/>
              </a:spcBef>
              <a:buFont typeface="Arial" panose="020B0604020202020204" pitchFamily="34" charset="0"/>
              <a:buChar char="•"/>
            </a:pPr>
            <a:r>
              <a:rPr lang="en-US" sz="1400" dirty="0">
                <a:solidFill>
                  <a:schemeClr val="tx1"/>
                </a:solidFill>
              </a:rPr>
              <a:t>Could we call it and do a “supplemental” to the first one.</a:t>
            </a:r>
          </a:p>
          <a:p>
            <a:pPr marL="800100" lvl="1">
              <a:spcBef>
                <a:spcPts val="0"/>
              </a:spcBef>
              <a:buFont typeface="Arial" panose="020B0604020202020204" pitchFamily="34" charset="0"/>
              <a:buChar char="•"/>
            </a:pPr>
            <a:r>
              <a:rPr lang="en-US" sz="1400" dirty="0">
                <a:solidFill>
                  <a:schemeClr val="tx1"/>
                </a:solidFill>
              </a:rPr>
              <a:t>Plan: stay the course with current ballot, with EC members providing feedback already., and then we know we have something to turn in.  </a:t>
            </a:r>
          </a:p>
          <a:p>
            <a:pPr marL="800100" lvl="1">
              <a:spcBef>
                <a:spcPts val="0"/>
              </a:spcBef>
              <a:buFont typeface="Arial" panose="020B0604020202020204" pitchFamily="34" charset="0"/>
              <a:buChar char="•"/>
            </a:pPr>
            <a:r>
              <a:rPr lang="en-US" sz="1400" dirty="0">
                <a:solidFill>
                  <a:schemeClr val="tx1"/>
                </a:solidFill>
              </a:rPr>
              <a:t>Member will provide input for possible points for supplemental, starting with the section 1 that we ran out of time last week. </a:t>
            </a:r>
          </a:p>
          <a:p>
            <a:pPr marL="800100" lvl="1">
              <a:spcBef>
                <a:spcPts val="0"/>
              </a:spcBef>
              <a:buFont typeface="Arial" panose="020B0604020202020204" pitchFamily="34" charset="0"/>
              <a:buChar char="•"/>
            </a:pPr>
            <a:r>
              <a:rPr lang="en-US" sz="1400" dirty="0">
                <a:solidFill>
                  <a:schemeClr val="tx1"/>
                </a:solidFill>
              </a:rPr>
              <a:t>Will start with an ad hoc, next Tuesday, 31</a:t>
            </a:r>
            <a:r>
              <a:rPr lang="en-US" sz="1400" baseline="30000" dirty="0">
                <a:solidFill>
                  <a:schemeClr val="tx1"/>
                </a:solidFill>
              </a:rPr>
              <a:t>st</a:t>
            </a:r>
            <a:r>
              <a:rPr lang="en-US" sz="1400" dirty="0">
                <a:solidFill>
                  <a:schemeClr val="tx1"/>
                </a:solidFill>
              </a:rPr>
              <a:t>, at 3pm-et.  Call in info will be sent out.  </a:t>
            </a:r>
          </a:p>
          <a:p>
            <a:pPr marL="800100" lvl="1">
              <a:spcBef>
                <a:spcPts val="0"/>
              </a:spcBef>
              <a:buFont typeface="Arial" panose="020B0604020202020204" pitchFamily="34" charset="0"/>
              <a:buChar char="•"/>
            </a:pPr>
            <a:r>
              <a:rPr lang="en-US" sz="1400" dirty="0">
                <a:solidFill>
                  <a:schemeClr val="tx1"/>
                </a:solidFill>
              </a:rPr>
              <a:t>At very end, member brought up we should not file early, once the EC ballot is done, should wait till closer to the new due date, 27 April.  Yes, and this will be looked at. </a:t>
            </a:r>
          </a:p>
          <a:p>
            <a:pPr marL="800100" lvl="1">
              <a:buFont typeface="Arial" panose="020B0604020202020204" pitchFamily="34" charset="0"/>
              <a:buChar char="•"/>
            </a:pPr>
            <a:r>
              <a:rPr lang="en-US" sz="1400" dirty="0">
                <a:solidFill>
                  <a:schemeClr val="tx1"/>
                </a:solidFill>
              </a:rPr>
              <a:t> </a:t>
            </a:r>
          </a:p>
          <a:p>
            <a:pPr marL="800100" lvl="1">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endParaRPr lang="en-US" sz="2000" dirty="0">
              <a:solidFill>
                <a:schemeClr val="tx1"/>
              </a:solidFill>
            </a:endParaRPr>
          </a:p>
          <a:p>
            <a:pPr marL="57150" indent="0">
              <a:spcBef>
                <a:spcPts val="0"/>
              </a:spcBef>
            </a:pPr>
            <a:endParaRPr 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marL="457200" lvl="1" indent="0">
              <a:spcBef>
                <a:spcPts val="0"/>
              </a:spcBef>
            </a:pPr>
            <a:endParaRPr lang="en-US" sz="1800" dirty="0"/>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t>WP1A meeting starts 29 May, so far</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Goal to have approved by 01 May so time to get submitted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So best to approve in .18 by 16 April for either EC teleconference 21 Apr or a 10-day ballot.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Reviewing now with ITU-R liaison and author.</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ighlight>
                  <a:srgbClr val="FFFF00"/>
                </a:highlight>
              </a:rPr>
              <a:t>https://mentor.ieee.org/802.18/dcn/20/18-20-0052-____________________</a:t>
            </a:r>
            <a:r>
              <a:rPr lang="en-US" sz="1800" b="0" dirty="0"/>
              <a:t>  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a:t>
            </a:r>
            <a:endParaRPr lang="en-US" sz="2400" dirty="0"/>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a:t>
            </a:r>
          </a:p>
          <a:p>
            <a:pPr lvl="1">
              <a:spcBef>
                <a:spcPts val="0"/>
              </a:spcBef>
              <a:buFont typeface="Arial" panose="020B0604020202020204" pitchFamily="34" charset="0"/>
              <a:buChar char="•"/>
            </a:pPr>
            <a:r>
              <a:rPr lang="en-US" sz="1600" dirty="0">
                <a:solidFill>
                  <a:schemeClr val="tx1"/>
                </a:solidFill>
                <a:hlinkClick r:id="rId3"/>
              </a:rPr>
              <a:t>https://mentor.ieee.org/802.11/dcn/20/11-20-0253-05-0itu-itu-ahg-m-1450-5-edits.docx</a:t>
            </a:r>
            <a:endParaRPr lang="en-US" sz="1600" dirty="0">
              <a:solidFill>
                <a:schemeClr val="tx1"/>
              </a:solidFill>
            </a:endParaRPr>
          </a:p>
          <a:p>
            <a:pPr lvl="1">
              <a:spcBef>
                <a:spcPts val="0"/>
              </a:spcBef>
              <a:buFont typeface="Arial" panose="020B0604020202020204" pitchFamily="34" charset="0"/>
              <a:buChar char="•"/>
            </a:pPr>
            <a:r>
              <a:rPr lang="en-US" sz="1600" dirty="0">
                <a:hlinkClick r:id="rId4"/>
              </a:rPr>
              <a:t>https://mentor.ieee.org/802.11/dcn/20/11-20-0254-05-0itu-itu-ahg-m-1801-2-edits.docx</a:t>
            </a:r>
            <a:r>
              <a:rPr lang="en-US" sz="1600" dirty="0"/>
              <a:t> </a:t>
            </a:r>
          </a:p>
          <a:p>
            <a:pPr>
              <a:spcBef>
                <a:spcPts val="0"/>
              </a:spcBef>
              <a:buFont typeface="Arial" panose="020B0604020202020204" pitchFamily="34" charset="0"/>
              <a:buChar char="•"/>
            </a:pPr>
            <a:r>
              <a:rPr lang="en-US" sz="1800" dirty="0">
                <a:solidFill>
                  <a:schemeClr val="tx1"/>
                </a:solidFill>
              </a:rPr>
              <a:t>Have learned t</a:t>
            </a:r>
            <a:r>
              <a:rPr lang="en-US" sz="1800" dirty="0"/>
              <a:t>he new start date for WP5A is July 20</a:t>
            </a:r>
            <a:r>
              <a:rPr lang="en-US" sz="1800" baseline="30000" dirty="0"/>
              <a:t>th</a:t>
            </a:r>
            <a:r>
              <a:rPr lang="en-US" sz="1800" dirty="0"/>
              <a:t> </a:t>
            </a:r>
            <a:r>
              <a:rPr lang="en-US" sz="1800" dirty="0">
                <a:solidFill>
                  <a:schemeClr val="tx1"/>
                </a:solidFill>
              </a:rPr>
              <a:t> </a:t>
            </a:r>
            <a:r>
              <a:rPr lang="en-US" sz="16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yesterday, 25</a:t>
            </a:r>
            <a:r>
              <a:rPr lang="en-US" sz="1800" baseline="30000" dirty="0">
                <a:solidFill>
                  <a:schemeClr val="tx1"/>
                </a:solidFill>
              </a:rPr>
              <a:t>th</a:t>
            </a:r>
            <a:r>
              <a:rPr lang="en-US" sz="1800" dirty="0">
                <a:solidFill>
                  <a:schemeClr val="tx1"/>
                </a:solidFill>
              </a:rPr>
              <a:t>.   Current plan</a:t>
            </a:r>
          </a:p>
          <a:p>
            <a:pPr lvl="1">
              <a:buFont typeface="Arial" panose="020B0604020202020204" pitchFamily="34" charset="0"/>
              <a:buChar char="•"/>
            </a:pPr>
            <a:r>
              <a:rPr lang="en-US" sz="1600" dirty="0"/>
              <a:t>30 March final review and endorsement in ITU AHG </a:t>
            </a:r>
          </a:p>
          <a:p>
            <a:pPr lvl="1">
              <a:buFont typeface="Arial" panose="020B0604020202020204" pitchFamily="34" charset="0"/>
              <a:buChar char="•"/>
            </a:pPr>
            <a:r>
              <a:rPr lang="en-US" sz="1600" dirty="0"/>
              <a:t>Bring to .18 and when time permits next few weeks will review to have ready.</a:t>
            </a:r>
          </a:p>
          <a:p>
            <a:pPr lvl="1">
              <a:buFont typeface="Arial" panose="020B0604020202020204" pitchFamily="34" charset="0"/>
              <a:buChar char="•"/>
            </a:pPr>
            <a:r>
              <a:rPr lang="en-US" sz="1600" dirty="0"/>
              <a:t>_tbd __  .18 Approval</a:t>
            </a:r>
          </a:p>
          <a:p>
            <a:pPr lvl="1">
              <a:buFont typeface="Arial" panose="020B0604020202020204" pitchFamily="34" charset="0"/>
              <a:buChar char="•"/>
            </a:pPr>
            <a:r>
              <a:rPr lang="en-US" sz="1600" dirty="0"/>
              <a:t>02 June EC approval during the EC teleconference </a:t>
            </a:r>
          </a:p>
          <a:p>
            <a:pPr lvl="1">
              <a:buFont typeface="Arial" panose="020B0604020202020204" pitchFamily="34" charset="0"/>
              <a:buChar char="•"/>
            </a:pPr>
            <a:r>
              <a:rPr lang="en-US" sz="1600" dirty="0"/>
              <a:t>Submission to WP5A 1</a:t>
            </a:r>
            <a:r>
              <a:rPr lang="en-US" sz="1600" baseline="30000" dirty="0"/>
              <a:t>st</a:t>
            </a:r>
            <a:r>
              <a:rPr lang="en-US" sz="1600" dirty="0"/>
              <a:t> week of July</a:t>
            </a:r>
            <a:endParaRPr lang="en-US" sz="16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earlier</a:t>
            </a:r>
          </a:p>
          <a:p>
            <a:pPr lvl="1">
              <a:spcBef>
                <a:spcPts val="0"/>
              </a:spcBef>
              <a:buFont typeface="Arial" panose="020B0604020202020204" pitchFamily="34" charset="0"/>
              <a:buChar char="•"/>
            </a:pPr>
            <a:r>
              <a:rPr lang="en-US" sz="1400" dirty="0">
                <a:solidFill>
                  <a:schemeClr val="tx1"/>
                </a:solidFill>
              </a:rPr>
              <a:t>Due to cancellation of the ATL March Plenary, the 802.11 ad hoc will bring the submission to 802.18  for approval and then LMSC(EC) approval for submission to ITU-R.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ighlight>
                  <a:srgbClr val="FFFF00"/>
                </a:highlight>
                <a:hlinkClick r:id="rId3" invalidUrl="https:///"/>
              </a:rPr>
              <a:t>https://</a:t>
            </a:r>
            <a:r>
              <a:rPr lang="en-US" sz="1800" b="0" dirty="0">
                <a:highlight>
                  <a:srgbClr val="FFFF00"/>
                </a:highlight>
              </a:rPr>
              <a:t>_________  and </a:t>
            </a:r>
            <a:r>
              <a:rPr lang="en-US" sz="1800" b="0" dirty="0">
                <a:highlight>
                  <a:srgbClr val="FFFF00"/>
                </a:highlight>
                <a:hlinkClick r:id="rId4"/>
              </a:rPr>
              <a:t>https://__________________</a:t>
            </a:r>
            <a:r>
              <a:rPr lang="en-US" sz="1800" b="0" dirty="0">
                <a:highlight>
                  <a:srgbClr val="FFFF00"/>
                </a:highlight>
              </a:rPr>
              <a:t> </a:t>
            </a:r>
            <a:r>
              <a:rPr lang="en-US" sz="1800" b="0" dirty="0"/>
              <a:t> for ITU-R M.1450 and M.1801 updates, respectively. </a:t>
            </a:r>
            <a:r>
              <a:rPr lang="en-GB" sz="1800" b="0" dirty="0">
                <a:solidFill>
                  <a:schemeClr val="tx1"/>
                </a:solidFill>
              </a:rPr>
              <a:t>For review and approval by the EC for submission to ITU-R WP 5A via ITU-R Liaison before </a:t>
            </a:r>
            <a:r>
              <a:rPr lang="en-GB" sz="1800" b="0" dirty="0">
                <a:solidFill>
                  <a:schemeClr val="tx1"/>
                </a:solidFill>
                <a:highlight>
                  <a:srgbClr val="FFFF00"/>
                </a:highlight>
              </a:rPr>
              <a:t>13 April 2020. </a:t>
            </a:r>
            <a:r>
              <a:rPr lang="en-GB" sz="1800" b="0" dirty="0">
                <a:solidFill>
                  <a:schemeClr val="tx1"/>
                </a:solidFill>
              </a:rPr>
              <a:t>The Chair of 802.18 is authorized to make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r>
              <a:rPr lang="en-US" sz="2000" dirty="0"/>
              <a:t> </a:t>
            </a:r>
            <a:r>
              <a:rPr lang="en-US" sz="1800" dirty="0"/>
              <a:t>Singapore IMDA has recently started a consultation on its proposed security requirements for residential gateways.</a:t>
            </a:r>
          </a:p>
          <a:p>
            <a:r>
              <a:rPr lang="en-US" sz="1800" dirty="0"/>
              <a:t> For this consultation, paragraphs 4.4 and 4.5 maybe of interest to Wi-Fi community:</a:t>
            </a:r>
          </a:p>
          <a:p>
            <a:r>
              <a:rPr lang="en-US" sz="1400" b="0" dirty="0"/>
              <a:t> 4.4 Wireless Access Protection</a:t>
            </a:r>
            <a:br>
              <a:rPr lang="en-US" sz="1400" b="0" dirty="0"/>
            </a:br>
            <a:r>
              <a:rPr lang="en-US" sz="1400" b="0" dirty="0"/>
              <a:t>a. The Residential Gateway should employ strong passwords as described in Section 4.1.2 for Wi-Fi connection.</a:t>
            </a:r>
            <a:br>
              <a:rPr lang="en-US" sz="1400" b="0" dirty="0"/>
            </a:br>
            <a:r>
              <a:rPr lang="en-US" sz="1400" b="0" dirty="0"/>
              <a:t>b. The Residential Gateway shall use AES encryption, with at least WPA2 protection by default. If weaker security protection such as WEP or WPA is chosen by users, warning(s) of the higher security risk to use these encryption algorithms shall be displayed.</a:t>
            </a:r>
            <a:br>
              <a:rPr lang="en-US" sz="1400" b="0" dirty="0"/>
            </a:br>
            <a:r>
              <a:rPr lang="en-US" sz="1400" b="0" dirty="0"/>
              <a:t>c. The Residential Gateway shall allow and recommend to the user to setup guest networks with separate passwords for </a:t>
            </a:r>
            <a:r>
              <a:rPr lang="en-US" sz="1400" b="0" dirty="0" err="1"/>
              <a:t>authorised</a:t>
            </a:r>
            <a:r>
              <a:rPr lang="en-US" sz="1400" b="0" dirty="0"/>
              <a:t> guest users &amp; guest IoT devices of the home network, isolating these accounts from the main home network.</a:t>
            </a:r>
          </a:p>
          <a:p>
            <a:r>
              <a:rPr lang="en-US" sz="1400" b="0" dirty="0"/>
              <a:t> 4.5 Data Protection</a:t>
            </a:r>
            <a:br>
              <a:rPr lang="en-US" sz="1400" b="0" dirty="0"/>
            </a:br>
            <a:r>
              <a:rPr lang="en-US" sz="1400" b="0" dirty="0"/>
              <a:t>a. The Residential Gateway shall encrypt the data elements that it uses and stores with </a:t>
            </a:r>
            <a:r>
              <a:rPr lang="en-US" sz="1400" b="0" dirty="0" err="1"/>
              <a:t>standardised</a:t>
            </a:r>
            <a:r>
              <a:rPr lang="en-US" sz="1400" b="0" dirty="0"/>
              <a:t> encryption algorithms (e.g., AES) with no known vulnerability.</a:t>
            </a:r>
            <a:br>
              <a:rPr lang="en-US" sz="1400" b="0" dirty="0"/>
            </a:br>
            <a:r>
              <a:rPr lang="en-US" sz="1400" b="0" dirty="0"/>
              <a:t>b. Encryption algorithms used should be replaceable so that improved encryption algorithms can be adopted without significant change to existing device.</a:t>
            </a:r>
          </a:p>
          <a:p>
            <a:r>
              <a:rPr lang="en-US" sz="1400" b="0" dirty="0"/>
              <a:t> For details, please visit </a:t>
            </a:r>
            <a:r>
              <a:rPr lang="en-US" sz="1400" b="0" u="sng" dirty="0">
                <a:hlinkClick r:id="rId3"/>
              </a:rPr>
              <a:t>https://www.imda.gov.sg/regulations-and-licensing/Regulations/consultations/Consultation-Papers/2020/Security-Requirements-for-Residential-Gateways</a:t>
            </a:r>
            <a:endParaRPr lang="en-US" sz="1400" b="0" dirty="0"/>
          </a:p>
          <a:p>
            <a:r>
              <a:rPr lang="en-US" sz="1400" b="0" dirty="0"/>
              <a:t> The deadline for comment submission is 12pm Singapore local time, April 10, 2020.</a:t>
            </a:r>
          </a:p>
          <a:p>
            <a:endParaRPr lang="en-US" sz="1600" dirty="0"/>
          </a:p>
          <a:p>
            <a:r>
              <a:rPr lang="en-US" sz="1600" dirty="0"/>
              <a:t> </a:t>
            </a:r>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r>
              <a:rPr lang="en-US" sz="1800" dirty="0"/>
              <a:t>China MIIT has recently started a consultation asking for public opinions on its proposed regulations on the management of radio transmission equipment, including micro-power short range radio transmission equipment.</a:t>
            </a:r>
          </a:p>
          <a:p>
            <a:r>
              <a:rPr lang="en-US" sz="1600" dirty="0"/>
              <a:t> </a:t>
            </a:r>
            <a:r>
              <a:rPr lang="en-US" sz="1600" b="0" dirty="0"/>
              <a:t>While majority of the contents are related to approval of the types of equipment, supervision/inspection of equipment, and liability, you would refer to Chapter 3 (articles 18 ~ 24) on the specific proposed provisions related to  micro-power short range radio transmission equipment.  </a:t>
            </a:r>
          </a:p>
          <a:p>
            <a:r>
              <a:rPr lang="en-US" sz="1600" b="0" dirty="0"/>
              <a:t> For example:</a:t>
            </a:r>
          </a:p>
          <a:p>
            <a:r>
              <a:rPr lang="en-US" sz="1600" b="0" dirty="0"/>
              <a:t> Article 18 says that the short range equipment does not require the approval of the type of radio transmitting equipment, and the use of micro-power equipment does not require a radio frequency license, radio station License, but should abide by the relevant regulations of national radio management.</a:t>
            </a:r>
          </a:p>
          <a:p>
            <a:r>
              <a:rPr lang="en-US" sz="1600" b="0" dirty="0"/>
              <a:t> Article 21 says that the production and import of the short range equipment should comply with the relevant provisions of the State Administration of Radio, and self-declaration in accordance with the relevant provisions of micro-power management devices in the product instructions for use.</a:t>
            </a:r>
          </a:p>
          <a:p>
            <a:r>
              <a:rPr lang="en-US" sz="1600" b="0" dirty="0"/>
              <a:t> For details, please visit </a:t>
            </a:r>
            <a:r>
              <a:rPr lang="en-US" sz="1600" b="0" u="sng" dirty="0">
                <a:hlinkClick r:id="rId3"/>
              </a:rPr>
              <a:t>http://www.miit.gov.cn/opinion/noticedetail.do?method=notice_detail_show&amp;noticeid=2201</a:t>
            </a:r>
            <a:endParaRPr lang="en-US" sz="1600" b="0" dirty="0"/>
          </a:p>
          <a:p>
            <a:r>
              <a:rPr lang="en-US" sz="1600" b="0" dirty="0"/>
              <a:t> The deadline for comment submission (in simplified Chinese) is April 16, 2020.</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00673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26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880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880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sz="1800" dirty="0">
                <a:solidFill>
                  <a:srgbClr val="00B0F0"/>
                </a:solidFill>
              </a:rPr>
              <a:t>Chair to setup Tuesday ad hoc, 3pm-et/noon-</a:t>
            </a:r>
            <a:r>
              <a:rPr lang="en-US" sz="1800" dirty="0" err="1">
                <a:solidFill>
                  <a:srgbClr val="00B0F0"/>
                </a:solidFill>
              </a:rPr>
              <a:t>pt</a:t>
            </a:r>
            <a:r>
              <a:rPr lang="en-US" sz="1800" dirty="0">
                <a:solidFill>
                  <a:srgbClr val="00B0F0"/>
                </a:solidFill>
              </a:rPr>
              <a:t>,</a:t>
            </a:r>
          </a:p>
          <a:p>
            <a:pPr marL="285750" indent="-285750">
              <a:buFont typeface="Wingdings" panose="05000000000000000000" pitchFamily="2" charset="2"/>
              <a:buChar char="q"/>
            </a:pPr>
            <a:r>
              <a:rPr lang="en-US" sz="1800" dirty="0">
                <a:solidFill>
                  <a:srgbClr val="00B0F0"/>
                </a:solidFill>
              </a:rPr>
              <a:t>Chair to notify EC of discussion today on the 5.9GHz reply comments</a:t>
            </a:r>
          </a:p>
          <a:p>
            <a:pPr marL="285750" indent="-285750">
              <a:buFont typeface="Wingdings" panose="05000000000000000000" pitchFamily="2" charset="2"/>
              <a:buChar char="q"/>
            </a:pPr>
            <a:r>
              <a:rPr lang="en-US" sz="1800" dirty="0">
                <a:solidFill>
                  <a:srgbClr val="00B0F0"/>
                </a:solidFill>
              </a:rPr>
              <a:t> SM.2352 submission from 802.15 Terahertz IG, inputs from anyone. </a:t>
            </a:r>
          </a:p>
          <a:p>
            <a:pPr marL="285750" indent="-285750">
              <a:buFont typeface="Wingdings" panose="05000000000000000000" pitchFamily="2" charset="2"/>
              <a:buChar char="q"/>
            </a:pPr>
            <a:r>
              <a:rPr lang="en-US" sz="1800" dirty="0">
                <a:solidFill>
                  <a:srgbClr val="00B0F0"/>
                </a:solidFill>
              </a:rPr>
              <a:t>ITU-R M.1450 &amp; M.1801 submissions from 802.11, inputs from anyone.</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0" indent="0"/>
            <a:endParaRPr lang="en-US" altLang="en-US" sz="1800" b="0" dirty="0">
              <a:solidFill>
                <a:srgbClr val="00B0F0"/>
              </a:solidFill>
            </a:endParaRPr>
          </a:p>
          <a:p>
            <a:pPr marL="0" indent="0"/>
            <a:endParaRPr lang="en-US" altLang="en-US" sz="1800" b="0" dirty="0">
              <a:solidFill>
                <a:srgbClr val="00B0F0"/>
              </a:solidFill>
            </a:endParaRPr>
          </a:p>
          <a:p>
            <a:pPr marL="0" indent="0"/>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Today, 13voters, 17 on the call</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02Apr20–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b="1" dirty="0"/>
              <a:t>Note: current call-in, r14 is good through 07 May and is not on the IEEE new teleconference calendar.                        </a:t>
            </a:r>
            <a:r>
              <a:rPr lang="en-US" sz="1800" b="0" u="sng" dirty="0">
                <a:hlinkClick r:id="rId3"/>
              </a:rPr>
              <a:t>http://ieee802.org/802tele_calendar.html</a:t>
            </a:r>
            <a:endParaRPr lang="en-US" sz="1800" b="0" u="sng" dirty="0"/>
          </a:p>
          <a:p>
            <a:pPr lvl="1">
              <a:buFont typeface="Arial" panose="020B0604020202020204" pitchFamily="34" charset="0"/>
              <a:buChar char="•"/>
            </a:pPr>
            <a:r>
              <a:rPr lang="en-US" sz="1400" dirty="0"/>
              <a:t>Starting 14 May, there will be a new call-in, using the IEEE Seat 4 </a:t>
            </a:r>
            <a:r>
              <a:rPr lang="en-US" sz="1400" dirty="0" err="1"/>
              <a:t>webex</a:t>
            </a:r>
            <a:endParaRPr lang="en-US" sz="1400" dirty="0"/>
          </a:p>
          <a:p>
            <a:pPr lvl="2">
              <a:buFont typeface="Arial" panose="020B0604020202020204" pitchFamily="34" charset="0"/>
              <a:buChar char="•"/>
            </a:pPr>
            <a:r>
              <a:rPr lang="en-US" sz="1400" b="0" dirty="0">
                <a:solidFill>
                  <a:schemeClr val="tx1"/>
                </a:solidFill>
              </a:rPr>
              <a:t>Have to copy out of the calendar and past into word to get the link,</a:t>
            </a:r>
          </a:p>
          <a:p>
            <a:pPr lvl="1">
              <a:buFont typeface="Arial" panose="020B0604020202020204" pitchFamily="34" charset="0"/>
              <a:buChar char="•"/>
            </a:pPr>
            <a:r>
              <a:rPr lang="en-US" sz="1400" dirty="0">
                <a:solidFill>
                  <a:schemeClr val="tx1"/>
                </a:solidFill>
              </a:rPr>
              <a:t>Or, on the .18 web page or in the next call-in doc</a:t>
            </a:r>
            <a:r>
              <a:rPr lang="en-US" sz="1400" dirty="0"/>
              <a:t>18-16-0038r15.</a:t>
            </a:r>
            <a:endParaRPr lang="en-US" sz="1400" b="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15:58et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possibly Montreal in July.   Stay tuned. </a:t>
            </a:r>
          </a:p>
          <a:p>
            <a:pPr lvl="1">
              <a:buFont typeface="Arial" panose="020B0604020202020204" pitchFamily="34" charset="0"/>
              <a:buChar char="•"/>
            </a:pPr>
            <a:r>
              <a:rPr lang="en-US" sz="1600" dirty="0"/>
              <a:t>Warsaw Wireless Interim was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26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48</a:t>
            </a:fld>
            <a:endParaRPr lang="en-US" altLang="en-US" sz="1200" b="0" dirty="0"/>
          </a:p>
        </p:txBody>
      </p:sp>
      <p:sp>
        <p:nvSpPr>
          <p:cNvPr id="2" name="Date Placeholder 1"/>
          <p:cNvSpPr>
            <a:spLocks noGrp="1"/>
          </p:cNvSpPr>
          <p:nvPr>
            <p:ph type="dt" idx="15"/>
          </p:nvPr>
        </p:nvSpPr>
        <p:spPr/>
        <p:txBody>
          <a:bodyPr/>
          <a:lstStyle/>
          <a:p>
            <a:r>
              <a:rPr lang="en-US"/>
              <a:t>26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26 Mar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26 Mar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26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APAC update for March 2020</a:t>
            </a:r>
          </a:p>
          <a:p>
            <a:pPr lvl="2">
              <a:spcBef>
                <a:spcPts val="0"/>
              </a:spcBef>
              <a:buFont typeface="Arial" panose="020B0604020202020204" pitchFamily="34" charset="0"/>
              <a:buChar char="•"/>
            </a:pPr>
            <a:r>
              <a:rPr lang="en-US" altLang="en-US" sz="1200" dirty="0"/>
              <a:t>Japan MIC consultation, spectrum from WRC-19 </a:t>
            </a:r>
          </a:p>
          <a:p>
            <a:pPr lvl="1">
              <a:spcBef>
                <a:spcPts val="0"/>
              </a:spcBef>
              <a:buFont typeface="Arial" panose="020B0604020202020204" pitchFamily="34" charset="0"/>
              <a:buChar char="•"/>
            </a:pPr>
            <a:r>
              <a:rPr lang="en-GB" sz="1400" dirty="0">
                <a:solidFill>
                  <a:schemeClr val="tx1"/>
                </a:solidFill>
              </a:rPr>
              <a:t>FCC NPRM on 5.9GHz reply comments </a:t>
            </a:r>
          </a:p>
          <a:p>
            <a:pPr lvl="1">
              <a:spcBef>
                <a:spcPts val="0"/>
              </a:spcBef>
              <a:buFont typeface="Arial" panose="020B0604020202020204" pitchFamily="34" charset="0"/>
              <a:buChar char="•"/>
            </a:pPr>
            <a:r>
              <a:rPr lang="en-US" sz="1400" dirty="0">
                <a:solidFill>
                  <a:schemeClr val="tx1"/>
                </a:solidFill>
              </a:rPr>
              <a:t>ITU-R SM.2352 submission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t>ITU-R M.1450/M.1801 submissions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APAC update for March 2020</a:t>
            </a:r>
          </a:p>
          <a:p>
            <a:pPr lvl="1">
              <a:spcBef>
                <a:spcPts val="0"/>
              </a:spcBef>
              <a:buFont typeface="Arial" panose="020B0604020202020204" pitchFamily="34" charset="0"/>
              <a:buChar char="•"/>
            </a:pPr>
            <a:r>
              <a:rPr lang="en-US" altLang="en-US" sz="1400" kern="0" dirty="0"/>
              <a:t>Japan MIC consultation spectrum from WRC-19 </a:t>
            </a: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Status and extension</a:t>
            </a: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t>ITU-R SM.2352 on THz update for ITU-R</a:t>
            </a:r>
          </a:p>
          <a:p>
            <a:pPr lvl="1">
              <a:spcBef>
                <a:spcPts val="0"/>
              </a:spcBef>
              <a:buFont typeface="Arial" panose="020B0604020202020204" pitchFamily="34" charset="0"/>
              <a:buChar char="•"/>
            </a:pPr>
            <a:r>
              <a:rPr lang="en-US" sz="1400" dirty="0"/>
              <a:t>Status </a:t>
            </a:r>
          </a:p>
          <a:p>
            <a:pPr lvl="1">
              <a:spcBef>
                <a:spcPts val="0"/>
              </a:spcBef>
              <a:buFont typeface="Arial" panose="020B0604020202020204" pitchFamily="34" charset="0"/>
              <a:buChar char="•"/>
            </a:pPr>
            <a:r>
              <a:rPr lang="en-US" sz="1400" dirty="0"/>
              <a:t>Goal  to approve 16 April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altLang="en-US" sz="1400" b="0" kern="0" dirty="0"/>
              <a:t>ITU-R M.1450/M.1801 submissions</a:t>
            </a:r>
          </a:p>
          <a:p>
            <a:pPr lvl="1">
              <a:spcBef>
                <a:spcPts val="0"/>
              </a:spcBef>
              <a:buFont typeface="Arial" panose="020B0604020202020204" pitchFamily="34" charset="0"/>
              <a:buChar char="•"/>
            </a:pPr>
            <a:r>
              <a:rPr lang="en-US" altLang="en-US" sz="1400" kern="0" dirty="0"/>
              <a:t>Status update and plan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 - FYI</a:t>
            </a:r>
          </a:p>
          <a:p>
            <a:pPr lvl="1">
              <a:spcBef>
                <a:spcPts val="0"/>
              </a:spcBef>
              <a:buFont typeface="Arial" panose="020B0604020202020204" pitchFamily="34" charset="0"/>
              <a:buChar char="•"/>
            </a:pPr>
            <a:r>
              <a:rPr lang="en-US" altLang="en-US" sz="1400" kern="0" dirty="0"/>
              <a:t>Singapore  IMDA consultation – w/WIFI </a:t>
            </a:r>
          </a:p>
          <a:p>
            <a:pPr lvl="1">
              <a:spcBef>
                <a:spcPts val="0"/>
              </a:spcBef>
              <a:buFont typeface="Arial" panose="020B0604020202020204" pitchFamily="34" charset="0"/>
              <a:buChar char="•"/>
            </a:pPr>
            <a:r>
              <a:rPr lang="en-US" altLang="en-US" sz="1400" kern="0" dirty="0"/>
              <a:t>China MIT consultation -  short range</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Hassan</a:t>
            </a:r>
          </a:p>
          <a:p>
            <a:pPr>
              <a:spcBef>
                <a:spcPts val="400"/>
              </a:spcBef>
            </a:pPr>
            <a:r>
              <a:rPr lang="en-US" altLang="en-US" sz="1600" b="0" dirty="0">
                <a:solidFill>
                  <a:schemeClr val="tx1"/>
                </a:solidFill>
              </a:rPr>
              <a:t>		Seconded by: 	Stuart </a:t>
            </a:r>
          </a:p>
          <a:p>
            <a:pPr>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p>
          <a:p>
            <a:pPr lvl="3">
              <a:buFont typeface="Arial" panose="020B0604020202020204" pitchFamily="34" charset="0"/>
              <a:buChar char="•"/>
            </a:pPr>
            <a:endParaRPr lang="en-US" altLang="en-US" sz="900" u="sng" dirty="0"/>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19 Mar 2020 in document  </a:t>
            </a:r>
            <a:r>
              <a:rPr lang="en-GB" sz="1600" b="0" u="sng" dirty="0">
                <a:hlinkClick r:id="rId3"/>
              </a:rPr>
              <a:t>https://mentor.ieee.org/802.18/dcn/20/18-20-0042-00-0000-minutes-19mar20-rrtag-teleconference.docx</a:t>
            </a:r>
            <a:r>
              <a:rPr lang="en-GB" sz="1600" b="0" u="sng" dirty="0"/>
              <a:t> </a:t>
            </a:r>
            <a:r>
              <a:rPr lang="en-GB" sz="1600" b="0" dirty="0"/>
              <a:t>  </a:t>
            </a:r>
            <a:r>
              <a:rPr lang="en-US" sz="1600" b="0" dirty="0"/>
              <a:t>20-Mar-2020 08:03:23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Vijay </a:t>
            </a:r>
          </a:p>
          <a:p>
            <a:pPr marL="0" indent="0">
              <a:spcBef>
                <a:spcPts val="400"/>
              </a:spcBef>
            </a:pPr>
            <a:r>
              <a:rPr lang="en-US" altLang="en-US" sz="1600" b="0" dirty="0">
                <a:solidFill>
                  <a:schemeClr val="tx1"/>
                </a:solidFill>
              </a:rPr>
              <a:t>	Seconded by:	Peter E</a:t>
            </a:r>
          </a:p>
          <a:p>
            <a:pPr marL="0" indent="0">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endParaRPr lang="en-US" altLang="en-US" sz="1600" b="1"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26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a:t>
            </a:r>
            <a:r>
              <a:rPr lang="en-US" sz="1400" dirty="0">
                <a:solidFill>
                  <a:schemeClr val="tx1"/>
                </a:solidFill>
              </a:rPr>
              <a:t>#105, </a:t>
            </a:r>
            <a:r>
              <a:rPr lang="en-US" sz="1400" dirty="0"/>
              <a:t>  23–27Mar20, </a:t>
            </a:r>
            <a:r>
              <a:rPr lang="en-US" sz="1400" strike="dblStrike" dirty="0"/>
              <a:t>Sophia-Antipolis</a:t>
            </a:r>
            <a:r>
              <a:rPr lang="en-US" sz="1400" b="0" strike="dblStrike" dirty="0"/>
              <a:t>  </a:t>
            </a:r>
            <a:r>
              <a:rPr lang="en-US" sz="1800" b="0" dirty="0">
                <a:solidFill>
                  <a:srgbClr val="C00000"/>
                </a:solidFill>
                <a:sym typeface="Wingdings" panose="05000000000000000000" pitchFamily="2" charset="2"/>
              </a:rPr>
              <a:t> f2f - cancelled</a:t>
            </a:r>
            <a:endParaRPr lang="en-US" sz="1800" b="0" dirty="0">
              <a:solidFill>
                <a:srgbClr val="C00000"/>
              </a:solidFill>
            </a:endParaRPr>
          </a:p>
          <a:p>
            <a:pPr lvl="1">
              <a:buFont typeface="Arial" panose="020B0604020202020204" pitchFamily="34" charset="0"/>
              <a:buChar char="•"/>
            </a:pPr>
            <a:r>
              <a:rPr lang="en-US" sz="1600" dirty="0">
                <a:solidFill>
                  <a:schemeClr val="tx1"/>
                </a:solidFill>
              </a:rPr>
              <a:t>Working out going to teleconference, there are many challenges. e.g. how approvals will done…</a:t>
            </a:r>
          </a:p>
          <a:p>
            <a:pPr lvl="1">
              <a:buFont typeface="Arial" panose="020B0604020202020204" pitchFamily="34" charset="0"/>
              <a:buChar char="•"/>
            </a:pPr>
            <a:r>
              <a:rPr lang="en-US" sz="1600" dirty="0">
                <a:solidFill>
                  <a:schemeClr val="tx1"/>
                </a:solidFill>
              </a:rPr>
              <a:t>Lots of teleconference being worked out.   </a:t>
            </a:r>
          </a:p>
          <a:p>
            <a:pPr lvl="1">
              <a:buFont typeface="Arial" panose="020B0604020202020204" pitchFamily="34" charset="0"/>
              <a:buChar char="•"/>
            </a:pPr>
            <a:r>
              <a:rPr lang="en-US" sz="1600" dirty="0">
                <a:solidFill>
                  <a:schemeClr val="tx1"/>
                </a:solidFill>
              </a:rPr>
              <a:t>Will there be #106 in June or teleconference?  </a:t>
            </a:r>
          </a:p>
          <a:p>
            <a:pPr lvl="1">
              <a:buFont typeface="Arial" panose="020B0604020202020204" pitchFamily="34" charset="0"/>
              <a:buChar char="•"/>
            </a:pPr>
            <a:r>
              <a:rPr lang="en-US" sz="1600" dirty="0">
                <a:solidFill>
                  <a:schemeClr val="tx1"/>
                </a:solidFill>
              </a:rPr>
              <a:t>There will be </a:t>
            </a:r>
            <a:r>
              <a:rPr lang="en-US" sz="1600" dirty="0" err="1">
                <a:solidFill>
                  <a:schemeClr val="tx1"/>
                </a:solidFill>
              </a:rPr>
              <a:t>Goto</a:t>
            </a:r>
            <a:r>
              <a:rPr lang="en-US" sz="1600" dirty="0">
                <a:solidFill>
                  <a:schemeClr val="tx1"/>
                </a:solidFill>
              </a:rPr>
              <a:t> meetings in the next months on specific topics.   </a:t>
            </a:r>
          </a:p>
          <a:p>
            <a:pPr lvl="2">
              <a:buFont typeface="Arial" panose="020B0604020202020204" pitchFamily="34" charset="0"/>
              <a:buChar char="•"/>
            </a:pPr>
            <a:r>
              <a:rPr lang="en-US" sz="1400" dirty="0">
                <a:solidFill>
                  <a:schemeClr val="tx1"/>
                </a:solidFill>
              </a:rPr>
              <a:t>Need to communicate to the members clearly what topics, when, etc. </a:t>
            </a:r>
          </a:p>
          <a:p>
            <a:pPr lvl="1">
              <a:buFont typeface="Arial" panose="020B0604020202020204" pitchFamily="34" charset="0"/>
              <a:buChar char="•"/>
            </a:pPr>
            <a:r>
              <a:rPr lang="en-US" sz="1600" dirty="0">
                <a:solidFill>
                  <a:schemeClr val="tx1"/>
                </a:solidFill>
              </a:rPr>
              <a:t>So hard to get to all the contributions that are really needed. </a:t>
            </a:r>
            <a:endParaRPr lang="en-US" sz="1600" dirty="0">
              <a:solidFill>
                <a:schemeClr val="bg1">
                  <a:lumMod val="75000"/>
                </a:schemeClr>
              </a:solidFill>
            </a:endParaRPr>
          </a:p>
          <a:p>
            <a:pPr marL="457200" lvl="1" indent="0"/>
            <a:endParaRPr lang="en-US" sz="1200" dirty="0">
              <a:solidFill>
                <a:schemeClr val="bg1">
                  <a:lumMod val="75000"/>
                </a:schemeClr>
              </a:solidFill>
            </a:endParaRPr>
          </a:p>
          <a:p>
            <a:pPr marL="457200" lvl="1" indent="0"/>
            <a:endParaRPr lang="en-US" sz="1200" dirty="0">
              <a:solidFill>
                <a:schemeClr val="bg1">
                  <a:lumMod val="75000"/>
                </a:schemeClr>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#70,  this week 17-20Mar20, </a:t>
            </a:r>
            <a:r>
              <a:rPr lang="en-US" sz="1600" b="0" dirty="0">
                <a:solidFill>
                  <a:srgbClr val="C00000"/>
                </a:solidFill>
                <a:sym typeface="Wingdings" panose="05000000000000000000" pitchFamily="2" charset="2"/>
              </a:rPr>
              <a:t>  was online only</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to share today</a:t>
            </a:r>
            <a:endParaRPr lang="en-US" sz="1100" dirty="0"/>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09Apr, 29Apr, 14May</a:t>
            </a:r>
          </a:p>
          <a:p>
            <a:pPr lvl="1">
              <a:spcBef>
                <a:spcPts val="0"/>
              </a:spcBef>
              <a:buFont typeface="Arial" panose="020B0604020202020204" pitchFamily="34" charset="0"/>
              <a:buChar char="•"/>
            </a:pPr>
            <a:r>
              <a:rPr lang="en-US" sz="1200" dirty="0">
                <a:solidFill>
                  <a:schemeClr val="tx1"/>
                </a:solidFill>
              </a:rPr>
              <a:t>nothing to share today </a:t>
            </a:r>
          </a:p>
          <a:p>
            <a:pPr>
              <a:spcBef>
                <a:spcPts val="0"/>
              </a:spcBef>
              <a:buFont typeface="Arial" panose="020B0604020202020204" pitchFamily="34" charset="0"/>
              <a:buChar char="•"/>
            </a:pPr>
            <a:r>
              <a:rPr lang="en-US" sz="1800" dirty="0"/>
              <a:t>ETSI - ERM </a:t>
            </a:r>
            <a:r>
              <a:rPr lang="en-US" sz="1800" b="0" dirty="0">
                <a:hlinkClick r:id="rId8"/>
              </a:rPr>
              <a:t>&lt;TG37&gt;</a:t>
            </a:r>
            <a:r>
              <a:rPr lang="en-US" sz="1800" b="0" dirty="0"/>
              <a:t> </a:t>
            </a:r>
            <a:r>
              <a:rPr lang="en-US" sz="1800" dirty="0"/>
              <a:t> next meeting #37, 24-25Mar20, online only</a:t>
            </a:r>
          </a:p>
          <a:p>
            <a:pPr lvl="1">
              <a:spcBef>
                <a:spcPts val="0"/>
              </a:spcBef>
              <a:buFont typeface="Arial" panose="020B0604020202020204" pitchFamily="34" charset="0"/>
              <a:buChar char="•"/>
            </a:pPr>
            <a:r>
              <a:rPr lang="en-US" sz="1200" dirty="0">
                <a:solidFill>
                  <a:schemeClr val="tx1"/>
                </a:solidFill>
              </a:rPr>
              <a:t>nothing to share today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 many calls over next weeks.</a:t>
            </a:r>
          </a:p>
          <a:p>
            <a:pPr lvl="1">
              <a:spcBef>
                <a:spcPts val="0"/>
              </a:spcBef>
              <a:buFont typeface="Arial" panose="020B0604020202020204" pitchFamily="34" charset="0"/>
              <a:buChar char="•"/>
            </a:pPr>
            <a:r>
              <a:rPr lang="en-US" sz="12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46097</TotalTime>
  <Words>11415</Words>
  <Application>Microsoft Office PowerPoint</Application>
  <PresentationFormat>On-screen Show (4:3)</PresentationFormat>
  <Paragraphs>1111</Paragraphs>
  <Slides>51</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vt:lpstr>
      <vt:lpstr>EU items to share -2 </vt:lpstr>
      <vt:lpstr>ITU-R items to share</vt:lpstr>
      <vt:lpstr>APC status and Japan</vt:lpstr>
      <vt:lpstr>FCC NPRM on 5.9 GHz reply comments-1</vt:lpstr>
      <vt:lpstr>ITU-R SM.2352 on THz</vt:lpstr>
      <vt:lpstr>ITU-R THz SM.2352 submission – standing by</vt:lpstr>
      <vt:lpstr>ITU-R M.1450/M.1801 updates</vt:lpstr>
      <vt:lpstr>ITU-R M.1450 &amp; M.1801 submissions – standing by</vt:lpstr>
      <vt:lpstr>General Discussion Items - FYI</vt:lpstr>
      <vt:lpstr>General Discussion Items - FYI</vt:lpstr>
      <vt:lpstr>Actions Required</vt:lpstr>
      <vt:lpstr>Any Other Business</vt:lpstr>
      <vt:lpstr>Adjourn</vt:lpstr>
      <vt:lpstr>PowerPoint Presentation</vt:lpstr>
      <vt:lpstr>ITU-R SM.2352 on THz</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2568</cp:revision>
  <cp:lastPrinted>1601-01-01T00:00:00Z</cp:lastPrinted>
  <dcterms:created xsi:type="dcterms:W3CDTF">2016-03-03T14:54:45Z</dcterms:created>
  <dcterms:modified xsi:type="dcterms:W3CDTF">2020-03-28T03:19:54Z</dcterms:modified>
</cp:coreProperties>
</file>