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8" r:id="rId13"/>
    <p:sldId id="665" r:id="rId14"/>
    <p:sldId id="671" r:id="rId15"/>
    <p:sldId id="664" r:id="rId16"/>
    <p:sldId id="662" r:id="rId17"/>
    <p:sldId id="669" r:id="rId18"/>
    <p:sldId id="672" r:id="rId19"/>
    <p:sldId id="670"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114" d="100"/>
          <a:sy n="114" d="100"/>
        </p:scale>
        <p:origin x="99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36352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99861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12127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802.18-20/0050r00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33-01-0000-apac-update-march-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urldefense.proofpoint.com/v2/url?u=https-3A__www.soumu.go.jp_menu-5Fnews_s-2Dnews_01kiban09-5F02000338.html&amp;d=DwMFaQ&amp;c=pqcuzKEN_84c78MOSc5_fw&amp;r=z8R-nWJ8GIxwjOjNKhEFByb-tZ6XE3GZXWSggNdVo-w&amp;m=7P9SXuJiCv4C3W_4cov0TUzhXi0KQY7gr3F6D8M6cU8&amp;s=SDoKODlFG4e9DbmP67QMbqHP0s0wmWpvFo50pw8CZWk&amp;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253-05-0itu-itu-ahg-m-1450-5-ed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0/11-20-0254-03-0itu-itu-ahg-m-1801-2-edi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__________________/"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proofpoint.com/v2/url?u=https-3A__www.imda.gov.sg_regulations-2Dand-2Dlicensing_Regulations_consultations_Consultation-2DPapers_2020_Security-2DRequirements-2Dfor-2DResidential-2DGateways&amp;d=DwMFaQ&amp;c=pqcuzKEN_84c78MOSc5_fw&amp;r=z8R-nWJ8GIxwjOjNKhEFByb-tZ6XE3GZXWSggNdVo-w&amp;m=ky3-b-DGSM4zEgSD26KWXJ3e4gI87gOsC-YDL8kGzpk&amp;s=ROZ83xvqRZrnjHKrsl4oEqsj0mlBdYqtsv05gOcIESA&amp;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3A__www.miit.gov.cn_opinion_noticedetail.do-3Fmethod-3Dnotice-5Fdetail-5Fshow-26noticeid-3D2201&amp;d=DwMFaQ&amp;c=pqcuzKEN_84c78MOSc5_fw&amp;r=z8R-nWJ8GIxwjOjNKhEFByb-tZ6XE3GZXWSggNdVo-w&amp;m=PpwWE-b0YL6p2g84yvJMkuFo296_j2-aBl19mqOssq4&amp;s=il4-iFBdzFl7_bSDN0U8_O82LmYWSPfmtK_bC_gd6tc&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42-00-0000-minutes-19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26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6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53</a:t>
            </a:r>
            <a:r>
              <a:rPr lang="en-US" sz="1800" baseline="30000" dirty="0">
                <a:solidFill>
                  <a:schemeClr val="tx1"/>
                </a:solidFill>
              </a:rPr>
              <a:t>rd</a:t>
            </a:r>
            <a:r>
              <a:rPr lang="en-US" sz="1800" dirty="0">
                <a:solidFill>
                  <a:schemeClr val="tx1"/>
                </a:solidFill>
              </a:rPr>
              <a:t> plenary, 30Jun-03Jul, Belgrade, Serbia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Review the minutes (in link above) has lots of new information. </a:t>
            </a:r>
          </a:p>
          <a:p>
            <a:pPr lvl="1">
              <a:spcBef>
                <a:spcPts val="0"/>
              </a:spcBef>
              <a:buFont typeface="Arial" panose="020B0604020202020204" pitchFamily="34" charset="0"/>
              <a:buChar char="•"/>
            </a:pPr>
            <a:r>
              <a:rPr lang="en-US" sz="1600" dirty="0">
                <a:solidFill>
                  <a:schemeClr val="tx1"/>
                </a:solidFill>
              </a:rPr>
              <a:t>Updates in last week’s meeting with changes/updated to ITS specs; see CEPT report 71.  </a:t>
            </a:r>
          </a:p>
          <a:p>
            <a:pPr lvl="2">
              <a:spcBef>
                <a:spcPts val="0"/>
              </a:spcBef>
              <a:buFont typeface="Arial" panose="020B0604020202020204" pitchFamily="34" charset="0"/>
              <a:buChar char="•"/>
            </a:pPr>
            <a:r>
              <a:rPr lang="en-US" sz="1600" dirty="0">
                <a:solidFill>
                  <a:schemeClr val="tx1"/>
                </a:solidFill>
              </a:rPr>
              <a:t>Expanded 30MHz to 50MHz for traffic safety, channels 176-184 </a:t>
            </a:r>
          </a:p>
          <a:p>
            <a:pPr lvl="2">
              <a:spcBef>
                <a:spcPts val="0"/>
              </a:spcBef>
              <a:buFont typeface="Arial" panose="020B0604020202020204" pitchFamily="34" charset="0"/>
              <a:buChar char="•"/>
            </a:pPr>
            <a:r>
              <a:rPr lang="en-US" sz="1600" dirty="0">
                <a:solidFill>
                  <a:schemeClr val="tx1"/>
                </a:solidFill>
              </a:rPr>
              <a:t>Expanded ITS spectrum 70 to 80 MHz, the 10 MHz is for Urban Rail, 5925-5935MHz</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15-16Apr20, online only</a:t>
            </a:r>
          </a:p>
          <a:p>
            <a:pPr lvl="1">
              <a:buFont typeface="Arial" panose="020B0604020202020204" pitchFamily="34" charset="0"/>
              <a:buChar char="•"/>
            </a:pPr>
            <a:r>
              <a:rPr lang="en-US" sz="1400" dirty="0">
                <a:solidFill>
                  <a:schemeClr val="tx1"/>
                </a:solidFill>
              </a:rPr>
              <a:t>nothing to share today</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2 call-ins  in April, 07 &amp; 17th,  1500-1700CET.</a:t>
            </a:r>
          </a:p>
          <a:p>
            <a:pPr>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a:t>
            </a:r>
            <a:r>
              <a:rPr lang="en-US" sz="1800" dirty="0">
                <a:solidFill>
                  <a:schemeClr val="bg1">
                    <a:lumMod val="85000"/>
                  </a:schemeClr>
                </a:solidFill>
              </a:rPr>
              <a:t>nothing to share today </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0" indent="0">
              <a:spcBef>
                <a:spcPts val="0"/>
              </a:spcBef>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APC status and Japan</a:t>
            </a:r>
            <a:endParaRPr lang="en-US" sz="2400" dirty="0"/>
          </a:p>
        </p:txBody>
      </p:sp>
      <p:sp>
        <p:nvSpPr>
          <p:cNvPr id="3" name="Content Placeholder 2"/>
          <p:cNvSpPr>
            <a:spLocks noGrp="1"/>
          </p:cNvSpPr>
          <p:nvPr>
            <p:ph idx="1"/>
          </p:nvPr>
        </p:nvSpPr>
        <p:spPr>
          <a:xfrm>
            <a:off x="698889" y="862282"/>
            <a:ext cx="8401238" cy="551252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APAC update March 2020 </a:t>
            </a:r>
            <a:r>
              <a:rPr lang="en-US" sz="1800" b="0" dirty="0"/>
              <a:t>(wait until 26Mar)</a:t>
            </a:r>
          </a:p>
          <a:p>
            <a:pPr lvl="1">
              <a:spcBef>
                <a:spcPts val="0"/>
              </a:spcBef>
              <a:buFont typeface="Arial" panose="020B0604020202020204" pitchFamily="34" charset="0"/>
              <a:buChar char="•"/>
            </a:pPr>
            <a:r>
              <a:rPr lang="en-US" sz="1600" u="sng" dirty="0">
                <a:hlinkClick r:id="rId3"/>
              </a:rPr>
              <a:t>https://mentor.ieee.org/802.18/dcn/20/18-20-0033-01-0000-apac-update-march-2020.pptx</a:t>
            </a:r>
            <a:r>
              <a:rPr lang="en-US" sz="1600" u="sng" dirty="0"/>
              <a:t> </a:t>
            </a:r>
            <a:r>
              <a:rPr lang="en-US" sz="1600" dirty="0"/>
              <a:t> </a:t>
            </a:r>
            <a:endParaRPr lang="en-US" sz="1800" dirty="0"/>
          </a:p>
          <a:p>
            <a:pPr>
              <a:spcBef>
                <a:spcPts val="0"/>
              </a:spcBef>
              <a:buFont typeface="Arial" panose="020B0604020202020204" pitchFamily="34" charset="0"/>
              <a:buChar char="•"/>
            </a:pPr>
            <a:endParaRPr lang="en-US" sz="700" dirty="0">
              <a:solidFill>
                <a:schemeClr val="tx1"/>
              </a:solidFill>
            </a:endParaRPr>
          </a:p>
          <a:p>
            <a:pPr lvl="3">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Japan MIC has issued a consultation on their spectrum frequency planning based on the outcomes of WRC-19.</a:t>
            </a:r>
          </a:p>
          <a:p>
            <a:r>
              <a:rPr lang="en-US" sz="1600" dirty="0"/>
              <a:t> </a:t>
            </a:r>
            <a:r>
              <a:rPr lang="en-US" sz="1600" b="0" dirty="0"/>
              <a:t>A few points that maybe of useful are listed as follows:</a:t>
            </a:r>
          </a:p>
          <a:p>
            <a:r>
              <a:rPr lang="en-US" sz="1600" b="0" dirty="0"/>
              <a:t>[1]  Consider relaxing the requirement at 5.2 GHz so that it can be used in automobiles</a:t>
            </a:r>
          </a:p>
          <a:p>
            <a:r>
              <a:rPr lang="en-US" sz="1600" b="0" dirty="0"/>
              <a:t>[2]  Consider developing an environment that allows flexible use of IoT devices at 915-935 MHz</a:t>
            </a:r>
          </a:p>
          <a:p>
            <a:r>
              <a:rPr lang="en-US" sz="1600" b="0" dirty="0"/>
              <a:t>[3]  In response to future traffic increase of Wi-Fi by IoT, advance on technical considerations (e.g., sharing) with other existing wireless systems</a:t>
            </a:r>
          </a:p>
          <a:p>
            <a:r>
              <a:rPr lang="en-US" sz="1600" b="0" dirty="0"/>
              <a:t>[4]  Consider technical conditions that UWB can be used not only indoor, but also outdoor in the 7 - 10 GHz band</a:t>
            </a:r>
          </a:p>
          <a:p>
            <a:r>
              <a:rPr lang="en-US" sz="1600" b="0" dirty="0"/>
              <a:t>[5]  Consider introducing V2X in the 5.9 GHz band</a:t>
            </a:r>
          </a:p>
          <a:p>
            <a:r>
              <a:rPr lang="en-US" sz="1600" b="0" dirty="0"/>
              <a:t>[6]  Next generation radar at 5 GHz:  start technical inspections, such as narrowing the band with weather radar</a:t>
            </a:r>
          </a:p>
          <a:p>
            <a:r>
              <a:rPr lang="en-US" sz="1600" b="0" dirty="0"/>
              <a:t> For details, please visit: </a:t>
            </a:r>
            <a:r>
              <a:rPr lang="en-US" sz="1400" b="0" u="sng" dirty="0">
                <a:hlinkClick r:id="rId4"/>
              </a:rPr>
              <a:t>https://www.soumu.go.jp/menu_news/s-news/01kiban09_02000338.html</a:t>
            </a:r>
            <a:endParaRPr lang="en-US" sz="1600" b="0" dirty="0"/>
          </a:p>
          <a:p>
            <a:r>
              <a:rPr lang="en-US" sz="1600" b="0" dirty="0"/>
              <a:t> The deadline for comment submission is April 10, 2020.</a:t>
            </a: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4702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600" b="1" dirty="0">
                <a:solidFill>
                  <a:schemeClr val="tx1"/>
                </a:solidFill>
              </a:rPr>
              <a:t>due Monday </a:t>
            </a:r>
            <a:r>
              <a:rPr lang="en-US" sz="1600" dirty="0">
                <a:solidFill>
                  <a:schemeClr val="tx1"/>
                </a:solidFill>
              </a:rPr>
              <a:t>27</a:t>
            </a:r>
            <a:r>
              <a:rPr lang="en-US" sz="1600" b="1" dirty="0">
                <a:solidFill>
                  <a:schemeClr val="tx1"/>
                </a:solidFill>
              </a:rPr>
              <a:t> April</a:t>
            </a:r>
            <a:r>
              <a:rPr lang="en-US" sz="1600" dirty="0">
                <a:solidFill>
                  <a:schemeClr val="tx1"/>
                </a:solidFill>
              </a:rPr>
              <a:t>, extension came out Wed.  (25</a:t>
            </a:r>
            <a:r>
              <a:rPr lang="en-US" sz="1600" baseline="30000" dirty="0">
                <a:solidFill>
                  <a:schemeClr val="tx1"/>
                </a:solidFill>
              </a:rPr>
              <a:t>th</a:t>
            </a:r>
            <a:r>
              <a:rPr lang="en-US" sz="1600" dirty="0">
                <a:solidFill>
                  <a:schemeClr val="tx1"/>
                </a:solidFill>
              </a:rPr>
              <a:t>)</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Tuesday (24</a:t>
            </a:r>
            <a:r>
              <a:rPr lang="en-US" sz="1600" baseline="30000" dirty="0">
                <a:solidFill>
                  <a:schemeClr val="tx1"/>
                </a:solidFill>
              </a:rPr>
              <a:t>th</a:t>
            </a:r>
            <a:r>
              <a:rPr lang="en-US" sz="1600" dirty="0">
                <a:solidFill>
                  <a:schemeClr val="tx1"/>
                </a:solidFill>
              </a:rPr>
              <a:t>) the LMSC(EC) ballot did start, </a:t>
            </a:r>
          </a:p>
          <a:p>
            <a:pPr marL="1200150" lvl="2">
              <a:buFont typeface="Arial" panose="020B0604020202020204" pitchFamily="34" charset="0"/>
              <a:buChar char="•"/>
            </a:pPr>
            <a:r>
              <a:rPr lang="en-US" sz="1600" dirty="0">
                <a:solidFill>
                  <a:schemeClr val="tx1"/>
                </a:solidFill>
              </a:rPr>
              <a:t>Status:  2 approved, 1 abstain, 1 probable approve and 1 possible approve.  </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endParaRPr lang="en-US" sz="2000" dirty="0">
              <a:solidFill>
                <a:schemeClr val="tx1"/>
              </a:solidFill>
            </a:endParaRPr>
          </a:p>
          <a:p>
            <a:pPr marL="57150" indent="0">
              <a:spcBef>
                <a:spcPts val="0"/>
              </a:spcBef>
            </a:pP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marL="457200" lvl="1" indent="0">
              <a:spcBef>
                <a:spcPts val="0"/>
              </a:spcBef>
            </a:pPr>
            <a:endParaRPr lang="en-US" sz="1800" dirty="0"/>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t>WP1A meeting starts 29 May, so far</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Goal to have approved by 01 May so time to get submitted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So best to approve in .18 by 16 April for either EC teleconference 21 Apr or a 10-day ballot.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Reviewing now with ITU-R liaison and author.</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rPr>
              <a:t>https://mentor.ieee.org/802.18/dcn/20/18-20-0052-____________________</a:t>
            </a:r>
            <a:r>
              <a:rPr lang="en-US" sz="1800" b="0" dirty="0"/>
              <a:t>  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a:t>
            </a:r>
          </a:p>
          <a:p>
            <a:pPr lvl="1">
              <a:spcBef>
                <a:spcPts val="0"/>
              </a:spcBef>
              <a:buFont typeface="Arial" panose="020B0604020202020204" pitchFamily="34" charset="0"/>
              <a:buChar char="•"/>
            </a:pPr>
            <a:r>
              <a:rPr lang="en-US" sz="1600" dirty="0">
                <a:solidFill>
                  <a:schemeClr val="tx1"/>
                </a:solidFill>
                <a:hlinkClick r:id="rId3"/>
              </a:rPr>
              <a:t>https://mentor.ieee.org/802.11/dcn/20/11-20-0253-05-0itu-itu-ahg-m-1450-5-edits.docx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https://mentor.ieee.org/802.11/dcn/20/11-20-0254-05-0itu-itu-ahg-m-1801-2-edits.docx</a:t>
            </a:r>
            <a:r>
              <a:rPr lang="en-US" sz="1600" dirty="0"/>
              <a:t> </a:t>
            </a:r>
          </a:p>
          <a:p>
            <a:pPr>
              <a:spcBef>
                <a:spcPts val="0"/>
              </a:spcBef>
              <a:buFont typeface="Arial" panose="020B0604020202020204" pitchFamily="34" charset="0"/>
              <a:buChar char="•"/>
            </a:pPr>
            <a:r>
              <a:rPr lang="en-US" sz="1800" dirty="0">
                <a:solidFill>
                  <a:schemeClr val="tx1"/>
                </a:solidFill>
              </a:rPr>
              <a:t>Have learned t</a:t>
            </a:r>
            <a:r>
              <a:rPr lang="en-US" sz="1800" dirty="0"/>
              <a:t>he new start date for WP5A is July 20</a:t>
            </a:r>
            <a:r>
              <a:rPr lang="en-US" sz="1800" baseline="30000" dirty="0"/>
              <a:t>th</a:t>
            </a:r>
            <a:r>
              <a:rPr lang="en-US" sz="1800" dirty="0"/>
              <a:t> </a:t>
            </a:r>
            <a:r>
              <a:rPr lang="en-US" sz="1800" dirty="0">
                <a:solidFill>
                  <a:schemeClr val="tx1"/>
                </a:solidFill>
              </a:rPr>
              <a:t> </a:t>
            </a:r>
            <a:r>
              <a:rPr lang="en-US" sz="16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yesterday, 25</a:t>
            </a:r>
            <a:r>
              <a:rPr lang="en-US" sz="1800" baseline="30000" dirty="0">
                <a:solidFill>
                  <a:schemeClr val="tx1"/>
                </a:solidFill>
              </a:rPr>
              <a:t>th</a:t>
            </a:r>
            <a:r>
              <a:rPr lang="en-US" sz="1800" dirty="0">
                <a:solidFill>
                  <a:schemeClr val="tx1"/>
                </a:solidFill>
              </a:rPr>
              <a:t>.   Current plan</a:t>
            </a:r>
          </a:p>
          <a:p>
            <a:pPr lvl="1">
              <a:buFont typeface="Arial" panose="020B0604020202020204" pitchFamily="34" charset="0"/>
              <a:buChar char="•"/>
            </a:pPr>
            <a:r>
              <a:rPr lang="en-US" sz="1600" dirty="0"/>
              <a:t>30 March final review and endorsement in ITU AHG </a:t>
            </a:r>
          </a:p>
          <a:p>
            <a:pPr lvl="1">
              <a:buFont typeface="Arial" panose="020B0604020202020204" pitchFamily="34" charset="0"/>
              <a:buChar char="•"/>
            </a:pPr>
            <a:r>
              <a:rPr lang="en-US" sz="1600" dirty="0"/>
              <a:t>Bring to .18 and when time permits next few weeks will review to have ready.</a:t>
            </a:r>
          </a:p>
          <a:p>
            <a:pPr lvl="1">
              <a:buFont typeface="Arial" panose="020B0604020202020204" pitchFamily="34" charset="0"/>
              <a:buChar char="•"/>
            </a:pPr>
            <a:r>
              <a:rPr lang="en-US" sz="1600" dirty="0"/>
              <a:t>_tbd __  .18 Approval</a:t>
            </a:r>
          </a:p>
          <a:p>
            <a:pPr lvl="1">
              <a:buFont typeface="Arial" panose="020B0604020202020204" pitchFamily="34" charset="0"/>
              <a:buChar char="•"/>
            </a:pPr>
            <a:r>
              <a:rPr lang="en-US" sz="1600" dirty="0"/>
              <a:t>02 June EC approval during the EC teleconference </a:t>
            </a:r>
          </a:p>
          <a:p>
            <a:pPr lvl="1">
              <a:buFont typeface="Arial" panose="020B0604020202020204" pitchFamily="34" charset="0"/>
              <a:buChar char="•"/>
            </a:pPr>
            <a:r>
              <a:rPr lang="en-US" sz="1600" dirty="0"/>
              <a:t>Submission to WP5A 1</a:t>
            </a:r>
            <a:r>
              <a:rPr lang="en-US" sz="1600" baseline="30000" dirty="0"/>
              <a:t>st</a:t>
            </a:r>
            <a:r>
              <a:rPr lang="en-US" sz="1600" dirty="0"/>
              <a:t> week of July</a:t>
            </a: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earlier</a:t>
            </a:r>
          </a:p>
          <a:p>
            <a:pPr lvl="1">
              <a:spcBef>
                <a:spcPts val="0"/>
              </a:spcBef>
              <a:buFont typeface="Arial" panose="020B0604020202020204" pitchFamily="34" charset="0"/>
              <a:buChar char="•"/>
            </a:pPr>
            <a:r>
              <a:rPr lang="en-US" sz="140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invalidUrl="https:///"/>
              </a:rPr>
              <a:t>https://</a:t>
            </a:r>
            <a:r>
              <a:rPr lang="en-US" sz="1800" b="0" dirty="0">
                <a:highlight>
                  <a:srgbClr val="FFFF00"/>
                </a:highlight>
              </a:rPr>
              <a:t>_________  and </a:t>
            </a:r>
            <a:r>
              <a:rPr lang="en-US" sz="1800" b="0" dirty="0">
                <a:highlight>
                  <a:srgbClr val="FFFF00"/>
                </a:highlight>
                <a:hlinkClick r:id="rId4"/>
              </a:rPr>
              <a:t>https://__________________</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EC for submission to ITU-R WP 5A via ITU-R Liaison before </a:t>
            </a:r>
            <a:r>
              <a:rPr lang="en-GB" sz="1800" b="0" dirty="0">
                <a:solidFill>
                  <a:schemeClr val="tx1"/>
                </a:solidFill>
                <a:highlight>
                  <a:srgbClr val="FFFF00"/>
                </a:highlight>
              </a:rPr>
              <a:t>13 April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r>
              <a:rPr lang="en-US" sz="2000" dirty="0"/>
              <a:t> </a:t>
            </a:r>
            <a:r>
              <a:rPr lang="en-US" sz="1800" dirty="0"/>
              <a:t>Singapore IMDA has recently started a consultation on its proposed security requirements for residential gateways.</a:t>
            </a:r>
          </a:p>
          <a:p>
            <a:r>
              <a:rPr lang="en-US" sz="1800" dirty="0"/>
              <a:t> For this consultation, paragraphs 4.4 and 4.5 maybe of interest to Wi-Fi community:</a:t>
            </a:r>
          </a:p>
          <a:p>
            <a:r>
              <a:rPr lang="en-US" sz="1400" b="0" dirty="0"/>
              <a:t> 4.4 Wireless Access Protection</a:t>
            </a:r>
            <a:br>
              <a:rPr lang="en-US" sz="1400" b="0" dirty="0"/>
            </a:br>
            <a:r>
              <a:rPr lang="en-US" sz="1400" b="0" dirty="0"/>
              <a:t>a. The Residential Gateway should employ strong passwords as described in Section 4.1.2 for Wi-Fi connection.</a:t>
            </a:r>
            <a:br>
              <a:rPr lang="en-US" sz="1400" b="0" dirty="0"/>
            </a:br>
            <a:r>
              <a:rPr lang="en-US" sz="1400" b="0" dirty="0"/>
              <a:t>b. The Residential Gateway shall use AES encryption, with at least WPA2 protection by default. If weaker security protection such as WEP or WPA is chosen by users, warning(s) of the higher security risk to use these encryption algorithms shall be displayed.</a:t>
            </a:r>
            <a:br>
              <a:rPr lang="en-US" sz="1400" b="0" dirty="0"/>
            </a:br>
            <a:r>
              <a:rPr lang="en-US" sz="1400" b="0" dirty="0"/>
              <a:t>c. The Residential Gateway shall allow and recommend to the user to setup guest networks with separate passwords for </a:t>
            </a:r>
            <a:r>
              <a:rPr lang="en-US" sz="1400" b="0" dirty="0" err="1"/>
              <a:t>authorised</a:t>
            </a:r>
            <a:r>
              <a:rPr lang="en-US" sz="1400" b="0" dirty="0"/>
              <a:t> guest users &amp; guest IoT devices of the home network, isolating these accounts from the main home network.</a:t>
            </a:r>
          </a:p>
          <a:p>
            <a:r>
              <a:rPr lang="en-US" sz="1400" b="0" dirty="0"/>
              <a:t> 4.5 Data Protection</a:t>
            </a:r>
            <a:br>
              <a:rPr lang="en-US" sz="1400" b="0" dirty="0"/>
            </a:br>
            <a:r>
              <a:rPr lang="en-US" sz="1400" b="0" dirty="0"/>
              <a:t>a. The Residential Gateway shall encrypt the data elements that it uses and stores with </a:t>
            </a:r>
            <a:r>
              <a:rPr lang="en-US" sz="1400" b="0" dirty="0" err="1"/>
              <a:t>standardised</a:t>
            </a:r>
            <a:r>
              <a:rPr lang="en-US" sz="1400" b="0" dirty="0"/>
              <a:t> encryption algorithms (e.g., AES) with no known vulnerability.</a:t>
            </a:r>
            <a:br>
              <a:rPr lang="en-US" sz="1400" b="0" dirty="0"/>
            </a:br>
            <a:r>
              <a:rPr lang="en-US" sz="1400" b="0" dirty="0"/>
              <a:t>b. Encryption algorithms used should be replaceable so that improved encryption algorithms can be adopted without significant change to existing device.</a:t>
            </a:r>
          </a:p>
          <a:p>
            <a:r>
              <a:rPr lang="en-US" sz="1400" b="0" dirty="0"/>
              <a:t> For details, please visit </a:t>
            </a:r>
            <a:r>
              <a:rPr lang="en-US" sz="1400" b="0" u="sng" dirty="0">
                <a:hlinkClick r:id="rId3"/>
              </a:rPr>
              <a:t>https://www.imda.gov.sg/regulations-and-licensing/Regulations/consultations/Consultation-Papers/2020/Security-Requirements-for-Residential-Gateways</a:t>
            </a:r>
            <a:endParaRPr lang="en-US" sz="1400" b="0" dirty="0"/>
          </a:p>
          <a:p>
            <a:r>
              <a:rPr lang="en-US" sz="1400" b="0" dirty="0"/>
              <a:t> The deadline for comment submission is 12pm Singapore local time, April 10, 2020.</a:t>
            </a:r>
          </a:p>
          <a:p>
            <a:endParaRPr lang="en-US" sz="1600" dirty="0"/>
          </a:p>
          <a:p>
            <a:r>
              <a:rPr lang="en-US" sz="1600" dirty="0"/>
              <a:t> </a:t>
            </a:r>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r>
              <a:rPr lang="en-US" sz="1800" dirty="0"/>
              <a:t>China MIIT has recently started a consultation asking for public opinions on its proposed regulations on the management of radio transmission equipment, including micro-power short range radio transmission equipment.</a:t>
            </a:r>
          </a:p>
          <a:p>
            <a:r>
              <a:rPr lang="en-US" sz="1600" dirty="0"/>
              <a:t> </a:t>
            </a:r>
            <a:r>
              <a:rPr lang="en-US" sz="1600" b="0" dirty="0"/>
              <a:t>While majority of the contents are related to approval of the types of equipment, supervision/inspection of equipment, and liability, you would refer to Chapter 3 (articles 18 ~ 24) on the specific proposed provisions related to  micro-power short range radio transmission equipment.  </a:t>
            </a:r>
          </a:p>
          <a:p>
            <a:r>
              <a:rPr lang="en-US" sz="1600" b="0" dirty="0"/>
              <a:t> For example:</a:t>
            </a:r>
          </a:p>
          <a:p>
            <a:r>
              <a:rPr lang="en-US" sz="1600" b="0" dirty="0"/>
              <a:t> Article 18 says that the short range equipment does not require the approval of the type of radio transmitting equipment, and the use of micro-power equipment does not require a radio frequency license, radio station License, but should abide by the relevant regulations of national radio management.</a:t>
            </a:r>
          </a:p>
          <a:p>
            <a:r>
              <a:rPr lang="en-US" sz="1600" b="0" dirty="0"/>
              <a:t> Article 21 says that the production and import of the short range equipment should comply with the relevant provisions of the State Administration of Radio, and self-declaration in accordance with the relevant provisions of micro-power management devices in the product instructions for use.</a:t>
            </a:r>
          </a:p>
          <a:p>
            <a:r>
              <a:rPr lang="en-US" sz="1600" b="0" dirty="0"/>
              <a:t> For details, please visit </a:t>
            </a:r>
            <a:r>
              <a:rPr lang="en-US" sz="1600" b="0" u="sng" dirty="0">
                <a:hlinkClick r:id="rId3"/>
              </a:rPr>
              <a:t>http://www.miit.gov.cn/opinion/noticedetail.do?method=notice_detail_show&amp;noticeid=2201</a:t>
            </a:r>
            <a:endParaRPr lang="en-US" sz="1600" b="0" dirty="0"/>
          </a:p>
          <a:p>
            <a:r>
              <a:rPr lang="en-US" sz="1600" b="0" dirty="0"/>
              <a:t> The deadline for comment submission (in simplified Chinese) is April 16, 2020.</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0067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77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77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ITU-R SM.2352 submission from 802.15 Terahertz IG, inputs. </a:t>
            </a:r>
          </a:p>
          <a:p>
            <a:pPr marL="285750" indent="-285750">
              <a:buFont typeface="Wingdings" panose="05000000000000000000" pitchFamily="2" charset="2"/>
              <a:buChar char="q"/>
            </a:pPr>
            <a:r>
              <a:rPr lang="en-US" sz="1800" dirty="0">
                <a:solidFill>
                  <a:srgbClr val="00B0F0"/>
                </a:solidFill>
              </a:rPr>
              <a:t>ITU-R M.1450 &amp; M.1801 submissions from 802.11, inputs.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02Apr20–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lvl="4">
              <a:buFont typeface="Arial" panose="020B0604020202020204" pitchFamily="34" charset="0"/>
              <a:buChar char="•"/>
            </a:pPr>
            <a:endParaRPr lang="en-US" b="1"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01et</a:t>
            </a:r>
          </a:p>
          <a:p>
            <a:pPr lvl="1">
              <a:buFont typeface="Arial" panose="020B0604020202020204" pitchFamily="34" charset="0"/>
              <a:buChar char="•"/>
            </a:pPr>
            <a:endParaRPr lang="en-US" sz="1000" b="0" dirty="0"/>
          </a:p>
          <a:p>
            <a:pPr lvl="1">
              <a:buFont typeface="Arial" panose="020B0604020202020204" pitchFamily="34" charset="0"/>
              <a:buChar char="•"/>
            </a:pPr>
            <a:endParaRPr lang="en-US" sz="1000" dirty="0"/>
          </a:p>
          <a:p>
            <a:pPr lvl="1">
              <a:buFont typeface="Arial" panose="020B0604020202020204" pitchFamily="34" charset="0"/>
              <a:buChar char="•"/>
            </a:pPr>
            <a:endParaRPr lang="en-US" sz="1000" b="0" dirty="0"/>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26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26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26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26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7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APAC update for March 2020</a:t>
            </a:r>
          </a:p>
          <a:p>
            <a:pPr lvl="2">
              <a:spcBef>
                <a:spcPts val="0"/>
              </a:spcBef>
              <a:buFont typeface="Arial" panose="020B0604020202020204" pitchFamily="34" charset="0"/>
              <a:buChar char="•"/>
            </a:pPr>
            <a:r>
              <a:rPr lang="en-US" altLang="en-US" sz="1200" dirty="0"/>
              <a:t>Japan MIC consultation,  spectrum from WRC-19 </a:t>
            </a:r>
          </a:p>
          <a:p>
            <a:pPr lvl="1">
              <a:spcBef>
                <a:spcPts val="0"/>
              </a:spcBef>
              <a:buFont typeface="Arial" panose="020B0604020202020204" pitchFamily="34" charset="0"/>
              <a:buChar char="•"/>
            </a:pPr>
            <a:r>
              <a:rPr lang="en-GB" sz="1400" dirty="0">
                <a:solidFill>
                  <a:schemeClr val="tx1"/>
                </a:solidFill>
              </a:rPr>
              <a:t>FCC NPRM on 5.9GHz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a:t>
            </a:r>
            <a:r>
              <a:rPr lang="en-US" altLang="en-US" sz="1400">
                <a:solidFill>
                  <a:schemeClr val="tx1"/>
                </a:solidFill>
              </a:rPr>
              <a:t>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APAC update for March 2020</a:t>
            </a:r>
          </a:p>
          <a:p>
            <a:pPr lvl="1">
              <a:spcBef>
                <a:spcPts val="0"/>
              </a:spcBef>
              <a:buFont typeface="Arial" panose="020B0604020202020204" pitchFamily="34" charset="0"/>
              <a:buChar char="•"/>
            </a:pPr>
            <a:r>
              <a:rPr lang="en-US" altLang="en-US" sz="1400" kern="0" dirty="0"/>
              <a:t>Japan MIC consultation spectrum from WRC-19 </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and extension</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t>ITU-R SM.2352 on THz update for ITU-R</a:t>
            </a:r>
          </a:p>
          <a:p>
            <a:pPr lvl="1">
              <a:spcBef>
                <a:spcPts val="0"/>
              </a:spcBef>
              <a:buFont typeface="Arial" panose="020B0604020202020204" pitchFamily="34" charset="0"/>
              <a:buChar char="•"/>
            </a:pPr>
            <a:r>
              <a:rPr lang="en-US" sz="1400" dirty="0"/>
              <a:t>Status </a:t>
            </a:r>
          </a:p>
          <a:p>
            <a:pPr lvl="1">
              <a:spcBef>
                <a:spcPts val="0"/>
              </a:spcBef>
              <a:buFont typeface="Arial" panose="020B0604020202020204" pitchFamily="34" charset="0"/>
              <a:buChar char="•"/>
            </a:pPr>
            <a:r>
              <a:rPr lang="en-US" sz="1400" dirty="0"/>
              <a:t>Goal  to approve 16 April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 - FYI</a:t>
            </a:r>
          </a:p>
          <a:p>
            <a:pPr lvl="1">
              <a:spcBef>
                <a:spcPts val="0"/>
              </a:spcBef>
              <a:buFont typeface="Arial" panose="020B0604020202020204" pitchFamily="34" charset="0"/>
              <a:buChar char="•"/>
            </a:pPr>
            <a:r>
              <a:rPr lang="en-US" altLang="en-US" sz="1400" kern="0" dirty="0"/>
              <a:t>Singapore  IMDA consultation – w/WIFI </a:t>
            </a:r>
          </a:p>
          <a:p>
            <a:pPr lvl="1">
              <a:spcBef>
                <a:spcPts val="0"/>
              </a:spcBef>
              <a:buFont typeface="Arial" panose="020B0604020202020204" pitchFamily="34" charset="0"/>
              <a:buChar char="•"/>
            </a:pPr>
            <a:r>
              <a:rPr lang="en-US" altLang="en-US" sz="1400" kern="0" dirty="0"/>
              <a:t>China MIT consultation -  short range</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Stuart K</a:t>
            </a:r>
          </a:p>
          <a:p>
            <a:pPr>
              <a:spcBef>
                <a:spcPts val="400"/>
              </a:spcBef>
            </a:pPr>
            <a:r>
              <a:rPr lang="en-US" altLang="en-US" sz="1600" b="0" dirty="0">
                <a:solidFill>
                  <a:schemeClr val="bg1">
                    <a:lumMod val="85000"/>
                  </a:schemeClr>
                </a:solidFill>
              </a:rPr>
              <a:t>		Seconded by: 	Vijay A</a:t>
            </a:r>
          </a:p>
          <a:p>
            <a:pPr>
              <a:spcBef>
                <a:spcPts val="400"/>
              </a:spcBef>
            </a:pPr>
            <a:r>
              <a:rPr lang="en-US" altLang="en-US" sz="1600" b="0" dirty="0">
                <a:solidFill>
                  <a:schemeClr val="bg1">
                    <a:lumMod val="85000"/>
                  </a:schemeClr>
                </a:solidFill>
              </a:rPr>
              <a:t>		Discussion?  	None</a:t>
            </a:r>
          </a:p>
          <a:p>
            <a:pPr lvl="1">
              <a:spcBef>
                <a:spcPts val="400"/>
              </a:spcBef>
            </a:pPr>
            <a:r>
              <a:rPr lang="en-US" altLang="en-US" sz="1600" dirty="0">
                <a:solidFill>
                  <a:schemeClr val="bg1">
                    <a:lumMod val="85000"/>
                  </a:schemeClr>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19 Mar 2020 in document  </a:t>
            </a:r>
            <a:r>
              <a:rPr lang="en-GB" sz="1600" b="0" u="sng" dirty="0">
                <a:hlinkClick r:id="rId3"/>
              </a:rPr>
              <a:t>https://mentor.ieee.org/802.18/dcn/20/18-20-0042-00-0000-minutes-19mar20-rrtag-teleconference.docx</a:t>
            </a:r>
            <a:r>
              <a:rPr lang="en-GB" sz="1600" b="0" u="sng" dirty="0"/>
              <a:t> </a:t>
            </a:r>
            <a:r>
              <a:rPr lang="en-GB" sz="1600" b="0" dirty="0"/>
              <a:t>  </a:t>
            </a:r>
            <a:r>
              <a:rPr lang="en-US" sz="1600" b="0" dirty="0"/>
              <a:t>20-Mar-2020 08:03:23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Stuart K</a:t>
            </a:r>
          </a:p>
          <a:p>
            <a:pPr marL="0" indent="0">
              <a:spcBef>
                <a:spcPts val="400"/>
              </a:spcBef>
            </a:pPr>
            <a:r>
              <a:rPr lang="en-US" altLang="en-US" sz="1600" b="0" dirty="0">
                <a:solidFill>
                  <a:schemeClr val="bg1">
                    <a:lumMod val="85000"/>
                  </a:schemeClr>
                </a:solidFill>
              </a:rPr>
              <a:t>	Seconded by:	Peter E</a:t>
            </a:r>
          </a:p>
          <a:p>
            <a:pPr marL="0" indent="0">
              <a:spcBef>
                <a:spcPts val="400"/>
              </a:spcBef>
            </a:pPr>
            <a:r>
              <a:rPr lang="en-US" altLang="en-US" sz="1600" b="0" dirty="0">
                <a:solidFill>
                  <a:schemeClr val="bg1">
                    <a:lumMod val="85000"/>
                  </a:schemeClr>
                </a:solidFill>
              </a:rPr>
              <a:t>	Discussion?  	None</a:t>
            </a:r>
          </a:p>
          <a:p>
            <a:pPr lvl="1">
              <a:spcBef>
                <a:spcPts val="400"/>
              </a:spcBef>
            </a:pPr>
            <a:r>
              <a:rPr lang="en-US" altLang="en-US" sz="1600" dirty="0">
                <a:solidFill>
                  <a:schemeClr val="bg1">
                    <a:lumMod val="85000"/>
                  </a:schemeClr>
                </a:solidFill>
              </a:rPr>
              <a:t>Vote:  Approved by unanimous consent</a:t>
            </a:r>
            <a:endParaRPr lang="en-US" altLang="en-US" sz="1600" b="1" dirty="0">
              <a:solidFill>
                <a:schemeClr val="bg1">
                  <a:lumMod val="8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26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2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#70,  this week 17-20Mar20, </a:t>
            </a:r>
            <a:r>
              <a:rPr lang="en-US" sz="1600" b="0" dirty="0">
                <a:solidFill>
                  <a:srgbClr val="C00000"/>
                </a:solidFill>
                <a:sym typeface="Wingdings" panose="05000000000000000000" pitchFamily="2" charset="2"/>
              </a:rPr>
              <a:t>  was online only</a:t>
            </a:r>
            <a:endParaRPr lang="en-US" sz="1600" b="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100" dirty="0"/>
          </a:p>
          <a:p>
            <a:pPr lvl="1">
              <a:spcBef>
                <a:spcPts val="0"/>
              </a:spcBef>
              <a:buFont typeface="Arial" panose="020B0604020202020204" pitchFamily="34" charset="0"/>
              <a:buChar char="•"/>
            </a:pPr>
            <a:endParaRPr lang="en-US" sz="1100" dirty="0"/>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24-25Mar20, online only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 many calls over next weeks.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Mar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45972</TotalTime>
  <Words>11077</Words>
  <Application>Microsoft Office PowerPoint</Application>
  <PresentationFormat>On-screen Show (4:3)</PresentationFormat>
  <Paragraphs>1117</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vt:lpstr>
      <vt:lpstr>EU items to share -2 </vt:lpstr>
      <vt:lpstr>ITU-R items to share</vt:lpstr>
      <vt:lpstr>APC status and Japan</vt:lpstr>
      <vt:lpstr>FCC NPRM on 5.9 GHz reply comments-1</vt:lpstr>
      <vt:lpstr>ITU-R SM.2352 on THz</vt:lpstr>
      <vt:lpstr>ITU-R THz SM.2352 submission – standing by</vt:lpstr>
      <vt:lpstr>ITU-R M.1450/M.1801 updates</vt:lpstr>
      <vt:lpstr>ITU-R M.1450 &amp; M.1801 submissions – standing by</vt:lpstr>
      <vt:lpstr>General Discussion Items - FYI</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2555</cp:revision>
  <cp:lastPrinted>1601-01-01T00:00:00Z</cp:lastPrinted>
  <dcterms:created xsi:type="dcterms:W3CDTF">2016-03-03T14:54:45Z</dcterms:created>
  <dcterms:modified xsi:type="dcterms:W3CDTF">2020-03-26T17:22:39Z</dcterms:modified>
</cp:coreProperties>
</file>