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341" r:id="rId3"/>
    <p:sldId id="329" r:id="rId4"/>
    <p:sldId id="604" r:id="rId5"/>
    <p:sldId id="624" r:id="rId6"/>
    <p:sldId id="605" r:id="rId7"/>
    <p:sldId id="516" r:id="rId8"/>
    <p:sldId id="626" r:id="rId9"/>
    <p:sldId id="659" r:id="rId10"/>
    <p:sldId id="657" r:id="rId11"/>
    <p:sldId id="650" r:id="rId12"/>
    <p:sldId id="498" r:id="rId13"/>
    <p:sldId id="402" r:id="rId14"/>
    <p:sldId id="403" r:id="rId15"/>
    <p:sldId id="670" r:id="rId16"/>
    <p:sldId id="662"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D5F4FF"/>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3" autoAdjust="0"/>
    <p:restoredTop sz="93946" autoAdjust="0"/>
  </p:normalViewPr>
  <p:slideViewPr>
    <p:cSldViewPr>
      <p:cViewPr varScale="1">
        <p:scale>
          <a:sx n="86" d="100"/>
          <a:sy n="86" d="100"/>
        </p:scale>
        <p:origin x="96" y="57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78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17-Mar-20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26Mar. </a:t>
            </a:r>
            <a:r>
              <a:rPr lang="en-US" sz="1600" dirty="0">
                <a:solidFill>
                  <a:schemeClr val="tx1"/>
                </a:solidFill>
              </a:rPr>
              <a:t>10 days,  26Mar(a 2</a:t>
            </a:r>
            <a:r>
              <a:rPr lang="en-US" sz="1600" baseline="30000" dirty="0">
                <a:solidFill>
                  <a:schemeClr val="tx1"/>
                </a:solidFill>
              </a:rPr>
              <a:t>nd</a:t>
            </a:r>
            <a:r>
              <a:rPr lang="en-US" sz="1600" dirty="0">
                <a:solidFill>
                  <a:schemeClr val="tx1"/>
                </a:solidFill>
              </a:rPr>
              <a:t> and Paul in queue to approve </a:t>
            </a:r>
            <a:r>
              <a:rPr lang="en-US" sz="1600" b="1" dirty="0">
                <a:solidFill>
                  <a:schemeClr val="tx1"/>
                </a:solidFill>
              </a:rPr>
              <a:t>hours</a:t>
            </a:r>
            <a:r>
              <a:rPr lang="en-US" sz="1600" dirty="0">
                <a:solidFill>
                  <a:schemeClr val="tx1"/>
                </a:solidFill>
              </a:rPr>
              <a:t> (normally it is day) after telecon, through to 05</a:t>
            </a:r>
            <a:r>
              <a:rPr lang="en-US" sz="1200" dirty="0">
                <a:solidFill>
                  <a:schemeClr val="tx1"/>
                </a:solidFill>
              </a:rPr>
              <a:t>(Sunday)</a:t>
            </a:r>
            <a:r>
              <a:rPr lang="en-US" sz="1600" dirty="0">
                <a:solidFill>
                  <a:schemeClr val="tx1"/>
                </a:solidFill>
              </a:rPr>
              <a:t>&gt;06</a:t>
            </a:r>
            <a:r>
              <a:rPr lang="en-US" sz="1200" dirty="0">
                <a:solidFill>
                  <a:schemeClr val="tx1"/>
                </a:solidFill>
              </a:rPr>
              <a:t>(rules)</a:t>
            </a:r>
            <a:r>
              <a:rPr lang="en-US" sz="1600" dirty="0">
                <a:solidFill>
                  <a:schemeClr val="tx1"/>
                </a:solidFill>
              </a:rPr>
              <a:t> then </a:t>
            </a:r>
            <a:r>
              <a:rPr lang="en-US" sz="1600" b="1" dirty="0">
                <a:solidFill>
                  <a:schemeClr val="tx1"/>
                </a:solidFill>
              </a:rPr>
              <a:t>hours (normally it is a day) </a:t>
            </a:r>
            <a:r>
              <a:rPr lang="en-US" sz="1600" dirty="0">
                <a:solidFill>
                  <a:schemeClr val="tx1"/>
                </a:solidFill>
              </a:rPr>
              <a:t>to close ballot and review with Paul, and then upload late 09April</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early close has not always been successful.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 Mar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18 Mar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 Mar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724400" y="357166"/>
            <a:ext cx="37766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802.18-20/0048r00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bf389dd6919e19fa8f4e7eee6ad2cd93" TargetMode="External"/><Relationship Id="rId2" Type="http://schemas.openxmlformats.org/officeDocument/2006/relationships/hyperlink" Target="https://ieee802.my.webex.com/ieee802.my/j.php?MTID=mbf389dd6919e19fa8f4e7eee6ad2cd93" TargetMode="External"/><Relationship Id="rId1" Type="http://schemas.openxmlformats.org/officeDocument/2006/relationships/slideLayout" Target="../slideLayouts/slideLayout2.xml"/><Relationship Id="rId4" Type="http://schemas.openxmlformats.org/officeDocument/2006/relationships/hyperlink" Target="tel:%2B44-20-3198-8144,,*01*797786549%23%23*01*"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ecfsapi.fcc.gov/file/10313251510165/5.850-5.925%20GHz%20Band%2C%20ET%20Dkt%20No.%2019-138.pdf" TargetMode="Externa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38"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20/18-20-0045-00-0000-reply-comments-fcc19-138-nprm-revisiting-5-850-5-925-ghz-ban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18 Mar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18 March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39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85800" y="1057050"/>
            <a:ext cx="8292711" cy="5443245"/>
          </a:xfrm>
        </p:spPr>
        <p:txBody>
          <a:bodyPr/>
          <a:lstStyle/>
          <a:p>
            <a:pPr marL="1657350" lvl="3">
              <a:buFont typeface="Arial" panose="020B0604020202020204" pitchFamily="34" charset="0"/>
              <a:buChar char="•"/>
            </a:pPr>
            <a:endParaRPr lang="en-US" sz="1000" dirty="0">
              <a:solidFill>
                <a:schemeClr val="tx1"/>
              </a:solidFill>
            </a:endParaRPr>
          </a:p>
          <a:p>
            <a:pPr marL="400050">
              <a:buFont typeface="Arial" panose="020B0604020202020204" pitchFamily="34" charset="0"/>
              <a:buChar char="•"/>
            </a:pPr>
            <a:r>
              <a:rPr lang="en-US" sz="1800" dirty="0">
                <a:solidFill>
                  <a:schemeClr val="tx1"/>
                </a:solidFill>
              </a:rPr>
              <a:t>Potential direction for reply comments from earlier:  </a:t>
            </a:r>
          </a:p>
          <a:p>
            <a:pPr marL="800100" lvl="1">
              <a:spcBef>
                <a:spcPts val="0"/>
              </a:spcBef>
              <a:buFont typeface="Arial" panose="020B0604020202020204" pitchFamily="34" charset="0"/>
              <a:buChar char="•"/>
            </a:pPr>
            <a:r>
              <a:rPr lang="en-US" sz="1600" dirty="0">
                <a:solidFill>
                  <a:schemeClr val="tx1"/>
                </a:solidFill>
              </a:rPr>
              <a:t>Stay away from band split, we are neutral, though a big point by many. </a:t>
            </a:r>
          </a:p>
          <a:p>
            <a:pPr marL="800100" lvl="1">
              <a:spcBef>
                <a:spcPts val="0"/>
              </a:spcBef>
              <a:buFont typeface="Arial" panose="020B0604020202020204" pitchFamily="34" charset="0"/>
              <a:buChar char="•"/>
            </a:pPr>
            <a:r>
              <a:rPr lang="en-US" sz="1600" b="1" dirty="0">
                <a:solidFill>
                  <a:schemeClr val="tx1"/>
                </a:solidFill>
              </a:rPr>
              <a:t>What about anti-DSRC (/IEEE) comments? This may be a priority.  </a:t>
            </a:r>
          </a:p>
          <a:p>
            <a:pPr marL="1200150" lvl="2">
              <a:spcBef>
                <a:spcPts val="0"/>
              </a:spcBef>
              <a:buFont typeface="Arial" panose="020B0604020202020204" pitchFamily="34" charset="0"/>
              <a:buChar char="•"/>
            </a:pPr>
            <a:r>
              <a:rPr lang="en-US" sz="1600" dirty="0">
                <a:solidFill>
                  <a:schemeClr val="tx1"/>
                </a:solidFill>
              </a:rPr>
              <a:t>With this respond to pro-C-V2X comments with our pro-DSRC.</a:t>
            </a:r>
          </a:p>
          <a:p>
            <a:pPr marL="800100" lvl="1">
              <a:spcBef>
                <a:spcPts val="0"/>
              </a:spcBef>
              <a:buFont typeface="Arial" panose="020B0604020202020204" pitchFamily="34" charset="0"/>
              <a:buChar char="•"/>
            </a:pPr>
            <a:r>
              <a:rPr lang="en-US" sz="1600" dirty="0">
                <a:solidFill>
                  <a:schemeClr val="tx1"/>
                </a:solidFill>
              </a:rPr>
              <a:t>Should consider “fit for purpose” and can support other commenters with this.   </a:t>
            </a:r>
          </a:p>
          <a:p>
            <a:pPr marL="1200150" lvl="2">
              <a:spcBef>
                <a:spcPts val="0"/>
              </a:spcBef>
              <a:buFont typeface="Arial" panose="020B0604020202020204" pitchFamily="34" charset="0"/>
              <a:buChar char="•"/>
            </a:pPr>
            <a:r>
              <a:rPr lang="en-US" sz="1400" dirty="0">
                <a:solidFill>
                  <a:schemeClr val="tx1"/>
                </a:solidFill>
              </a:rPr>
              <a:t>We should be able to do this and stay away from band split. </a:t>
            </a:r>
          </a:p>
          <a:p>
            <a:pPr marL="2114550" lvl="4">
              <a:spcBef>
                <a:spcPts val="0"/>
              </a:spcBef>
              <a:buFont typeface="Arial" panose="020B0604020202020204" pitchFamily="34" charset="0"/>
              <a:buChar char="•"/>
            </a:pPr>
            <a:endParaRPr lang="en-US" sz="1200" dirty="0">
              <a:solidFill>
                <a:srgbClr val="00B0F0"/>
              </a:solidFill>
            </a:endParaRPr>
          </a:p>
          <a:p>
            <a:pPr marL="800100" lvl="1">
              <a:spcBef>
                <a:spcPts val="0"/>
              </a:spcBef>
              <a:buFont typeface="Arial" panose="020B0604020202020204" pitchFamily="34" charset="0"/>
              <a:buChar char="•"/>
            </a:pPr>
            <a:r>
              <a:rPr lang="en-US" sz="1600" dirty="0">
                <a:solidFill>
                  <a:srgbClr val="00B0F0"/>
                </a:solidFill>
              </a:rPr>
              <a:t>Any other points we should consider in our reply comments?  need input from members</a:t>
            </a:r>
            <a:r>
              <a:rPr lang="en-US" sz="2000" dirty="0">
                <a:solidFill>
                  <a:schemeClr val="tx1"/>
                </a:solidFill>
              </a:rPr>
              <a:t> </a:t>
            </a:r>
          </a:p>
          <a:p>
            <a:pPr marL="2114550" lvl="4">
              <a:spcBef>
                <a:spcPts val="0"/>
              </a:spcBef>
              <a:buFont typeface="Arial" panose="020B0604020202020204" pitchFamily="34" charset="0"/>
              <a:buChar char="•"/>
            </a:pPr>
            <a:endParaRPr lang="en-US" sz="1200" dirty="0">
              <a:solidFill>
                <a:schemeClr val="tx1"/>
              </a:solidFill>
            </a:endParaRPr>
          </a:p>
          <a:p>
            <a:pPr marL="400050">
              <a:spcBef>
                <a:spcPts val="0"/>
              </a:spcBef>
              <a:buFont typeface="Arial" panose="020B0604020202020204" pitchFamily="34" charset="0"/>
              <a:buChar char="•"/>
            </a:pPr>
            <a:r>
              <a:rPr lang="en-US" sz="2000" dirty="0">
                <a:solidFill>
                  <a:schemeClr val="tx1"/>
                </a:solidFill>
              </a:rPr>
              <a:t>Remember from discussions in Irvine.</a:t>
            </a: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18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400050">
              <a:buFont typeface="Wingdings" panose="05000000000000000000" pitchFamily="2" charset="2"/>
              <a:buChar char="q"/>
            </a:pPr>
            <a:endParaRPr lang="en-US" altLang="en-US" sz="1800" dirty="0">
              <a:solidFill>
                <a:srgbClr val="00B0F0"/>
              </a:solidFill>
            </a:endParaRPr>
          </a:p>
          <a:p>
            <a:pPr marL="400050">
              <a:buFont typeface="Wingdings" panose="05000000000000000000" pitchFamily="2" charset="2"/>
              <a:buChar char="q"/>
            </a:pPr>
            <a:r>
              <a:rPr lang="en-US" altLang="en-US" sz="1800" dirty="0">
                <a:solidFill>
                  <a:srgbClr val="00B0F0"/>
                </a:solidFill>
              </a:rPr>
              <a:t>Any basic editorial level updates needed in the reply comments? </a:t>
            </a:r>
          </a:p>
          <a:p>
            <a:pPr marL="800100" lvl="1">
              <a:buFont typeface="Wingdings" panose="05000000000000000000" pitchFamily="2" charset="2"/>
              <a:buChar char="q"/>
            </a:pPr>
            <a:r>
              <a:rPr lang="en-US" sz="1400" dirty="0">
                <a:solidFill>
                  <a:srgbClr val="00B0F0"/>
                </a:solidFill>
              </a:rPr>
              <a:t>Time does not allow for any content updates, unless just a few minutes to review and approve.</a:t>
            </a:r>
          </a:p>
          <a:p>
            <a:pPr marL="400050">
              <a:buFont typeface="Wingdings" panose="05000000000000000000" pitchFamily="2" charset="2"/>
              <a:buChar char="q"/>
            </a:pPr>
            <a:endParaRPr lang="en-US" sz="18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18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Did not have time.</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18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07May)</a:t>
            </a:r>
            <a:r>
              <a:rPr lang="en-US" sz="2000" dirty="0"/>
              <a:t>: 19Mar20–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marL="0" indent="0"/>
            <a:r>
              <a:rPr lang="en-US" sz="2000" dirty="0"/>
              <a:t>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17:_______________________01et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Mar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18Mar20-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Wed, March 18, 12pm – 2pm -pacific time</a:t>
            </a:r>
          </a:p>
          <a:p>
            <a:r>
              <a:rPr lang="en-US" sz="1400" b="1" dirty="0">
                <a:solidFill>
                  <a:schemeClr val="tx1"/>
                </a:solidFill>
              </a:rPr>
              <a:t>Where  </a:t>
            </a:r>
            <a:r>
              <a:rPr lang="en-US" sz="1400" u="sng" dirty="0">
                <a:hlinkClick r:id="rId2"/>
              </a:rPr>
              <a:t>https://ieee802.my.webex.com/ieee802.my/j.php?MTID=mbf389dd6919e19fa8f4e7eee6ad2cd93</a:t>
            </a:r>
            <a:r>
              <a:rPr lang="en-US" sz="1400" dirty="0"/>
              <a:t>    (</a:t>
            </a:r>
            <a:r>
              <a:rPr lang="en-US" sz="1400" u="sng" dirty="0">
                <a:hlinkClick r:id="rId3"/>
              </a:rPr>
              <a:t>map</a:t>
            </a:r>
            <a:r>
              <a:rPr lang="en-US" sz="1400" dirty="0">
                <a:solidFill>
                  <a:schemeClr val="tx1"/>
                </a:solidFill>
              </a:rPr>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https://ieee802.my.webex.com/ieee802.my/j.php?MTID=mbf389dd6919e19fa8f4e7eee6ad2cd93</a:t>
            </a:r>
            <a:endParaRPr lang="en-US" sz="1400" dirty="0">
              <a:solidFill>
                <a:schemeClr val="tx1"/>
              </a:solidFill>
            </a:endParaRPr>
          </a:p>
          <a:p>
            <a:r>
              <a:rPr lang="en-US" sz="1400" dirty="0">
                <a:solidFill>
                  <a:schemeClr val="tx1"/>
                </a:solidFill>
              </a:rPr>
              <a:t> </a:t>
            </a:r>
          </a:p>
          <a:p>
            <a:r>
              <a:rPr lang="en-US" sz="1400" dirty="0">
                <a:solidFill>
                  <a:schemeClr val="tx1"/>
                </a:solidFill>
              </a:rPr>
              <a:t>Meeting number (access code): 797 786 549 </a:t>
            </a:r>
          </a:p>
          <a:p>
            <a:r>
              <a:rPr lang="en-US" sz="1400" dirty="0">
                <a:solidFill>
                  <a:schemeClr val="tx1"/>
                </a:solidFill>
              </a:rPr>
              <a:t>Meeting password: rrtag18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:%2B1-510-338-9438,,*01*797786549%23%23*01* +44-20-3198-8144 UK Toll Tap here to call (mobile phones only, hosts not supported): </a:t>
            </a:r>
            <a:r>
              <a:rPr lang="en-US" sz="1400" u="sng" dirty="0" err="1">
                <a:hlinkClick r:id="rId4"/>
              </a:rPr>
              <a:t>tel</a:t>
            </a:r>
            <a:r>
              <a:rPr lang="en-US" sz="1400" u="sng" dirty="0">
                <a:hlinkClick r:id="rId4"/>
              </a:rPr>
              <a:t>:%2B44-20-3198-8144,,*01*797786549%23%23*01*</a:t>
            </a:r>
            <a:r>
              <a:rPr lang="en-US" sz="1400" dirty="0"/>
              <a:t> </a:t>
            </a:r>
            <a:endParaRPr lang="en-US" sz="1400" dirty="0">
              <a:solidFill>
                <a:schemeClr val="tx1"/>
              </a:solidFill>
            </a:endParaRPr>
          </a:p>
          <a:p>
            <a:endParaRPr lang="en-US" sz="1400" dirty="0">
              <a:solidFill>
                <a:schemeClr val="tx1"/>
              </a:solidFill>
            </a:endParaRPr>
          </a:p>
          <a:p>
            <a:r>
              <a:rPr lang="en-US" sz="1400" dirty="0">
                <a:solidFill>
                  <a:schemeClr val="tx1"/>
                </a:solidFill>
              </a:rPr>
              <a:t>Global call-in numbers https://ieee802.my.webex.com/ieee802.my/globalcallin.php?MTID=m2fcbd30dde81f736b42fbbdc27571d8c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4093484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18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636"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637"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18 Mar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Mar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Mar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Mar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13796" y="613591"/>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18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 .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5.9 GHz FCC’s NPRM</a:t>
            </a:r>
          </a:p>
          <a:p>
            <a:pPr lvl="1">
              <a:spcBef>
                <a:spcPts val="0"/>
              </a:spcBef>
              <a:buFont typeface="Arial" panose="020B0604020202020204" pitchFamily="34" charset="0"/>
              <a:buChar char="•"/>
            </a:pPr>
            <a:r>
              <a:rPr lang="en-US" altLang="en-US" sz="1400" dirty="0">
                <a:solidFill>
                  <a:schemeClr val="bg1">
                    <a:lumMod val="8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r>
              <a:rPr lang="en-US" altLang="en-US" sz="1600" dirty="0">
                <a:solidFill>
                  <a:schemeClr val="bg1">
                    <a:lumMod val="75000"/>
                  </a:schemeClr>
                </a:solidFill>
              </a:rPr>
              <a:t>None heard.</a:t>
            </a:r>
          </a:p>
          <a:p>
            <a:pPr lvl="1"/>
            <a:r>
              <a:rPr lang="en-US" altLang="en-US" sz="1600" b="1" dirty="0">
                <a:solidFill>
                  <a:schemeClr val="bg1">
                    <a:lumMod val="75000"/>
                  </a:schemeClr>
                </a:solidFill>
              </a:rPr>
              <a:t>Vote:  Approved by unanimous consent</a:t>
            </a:r>
          </a:p>
          <a:p>
            <a:pPr>
              <a:buFont typeface="Arial" panose="020B0604020202020204" pitchFamily="34" charset="0"/>
              <a:buChar char="•"/>
            </a:pPr>
            <a:endParaRPr lang="en-US" altLang="en-US" sz="1200" dirty="0">
              <a:solidFill>
                <a:schemeClr val="tx1"/>
              </a:solidFill>
            </a:endParaRPr>
          </a:p>
        </p:txBody>
      </p:sp>
      <p:sp>
        <p:nvSpPr>
          <p:cNvPr id="5" name="TextBox 4">
            <a:extLst>
              <a:ext uri="{FF2B5EF4-FFF2-40B4-BE49-F238E27FC236}">
                <a16:creationId xmlns:a16="http://schemas.microsoft.com/office/drawing/2014/main" id="{24FEE6A3-1EC2-4AE2-938E-4CFD526B60BF}"/>
              </a:ext>
            </a:extLst>
          </p:cNvPr>
          <p:cNvSpPr txBox="1"/>
          <p:nvPr/>
        </p:nvSpPr>
        <p:spPr>
          <a:xfrm>
            <a:off x="4746526" y="1752600"/>
            <a:ext cx="3691730" cy="461665"/>
          </a:xfrm>
          <a:prstGeom prst="rect">
            <a:avLst/>
          </a:prstGeom>
          <a:noFill/>
        </p:spPr>
        <p:txBody>
          <a:bodyPr wrap="square" rtlCol="0">
            <a:spAutoFit/>
          </a:bodyPr>
          <a:lstStyle/>
          <a:p>
            <a:r>
              <a:rPr lang="en-US" dirty="0">
                <a:solidFill>
                  <a:schemeClr val="tx1"/>
                </a:solidFill>
              </a:rPr>
              <a:t>..</a:t>
            </a:r>
            <a:r>
              <a:rPr lang="en-US"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-1</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a:buFont typeface="Arial" panose="020B0604020202020204" pitchFamily="34" charset="0"/>
              <a:buChar char="•"/>
            </a:pPr>
            <a:r>
              <a:rPr lang="en-US" sz="1800" dirty="0"/>
              <a:t>Proceeding 19-138;  	394 – morning of 16</a:t>
            </a:r>
            <a:r>
              <a:rPr lang="en-US" sz="1800" baseline="30000" dirty="0"/>
              <a:t>th</a:t>
            </a:r>
            <a:r>
              <a:rPr lang="en-US" sz="1800" dirty="0"/>
              <a:t>. </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lvl="1">
              <a:buFont typeface="Arial" panose="020B0604020202020204" pitchFamily="34" charset="0"/>
              <a:buChar char="•"/>
            </a:pPr>
            <a:r>
              <a:rPr lang="en-US" sz="1400" dirty="0"/>
              <a:t>NTIA/DOT comments were posted today (16</a:t>
            </a:r>
            <a:r>
              <a:rPr lang="en-US" sz="1400" baseline="30000" dirty="0"/>
              <a:t>th</a:t>
            </a:r>
            <a:r>
              <a:rPr lang="en-US" sz="1400" dirty="0"/>
              <a:t>) </a:t>
            </a:r>
          </a:p>
          <a:p>
            <a:pPr lvl="2">
              <a:buFont typeface="Arial" panose="020B0604020202020204" pitchFamily="34" charset="0"/>
              <a:buChar char="•"/>
            </a:pPr>
            <a:r>
              <a:rPr lang="en-US" sz="1200" dirty="0">
                <a:hlinkClick r:id="rId6"/>
              </a:rPr>
              <a:t>https://ecfsapi.fcc.gov/file/10313251510165/5.850-5.925%20GHz%20Band%2C%20ET%20Dkt%20No.%2019-138.pdf</a:t>
            </a:r>
            <a:r>
              <a:rPr lang="en-US" sz="1200" dirty="0"/>
              <a:t> </a:t>
            </a:r>
          </a:p>
          <a:p>
            <a:pPr marL="514350" lvl="1" indent="0"/>
            <a:endParaRPr lang="en-US" sz="1400" dirty="0">
              <a:solidFill>
                <a:schemeClr val="tx1"/>
              </a:solidFill>
            </a:endParaRPr>
          </a:p>
          <a:p>
            <a:pPr marL="400050">
              <a:buFont typeface="Arial" panose="020B0604020202020204" pitchFamily="34" charset="0"/>
              <a:buChar char="•"/>
            </a:pPr>
            <a:r>
              <a:rPr lang="en-US" sz="1800" dirty="0">
                <a:solidFill>
                  <a:schemeClr val="tx1"/>
                </a:solidFill>
              </a:rPr>
              <a:t>Reply comments </a:t>
            </a:r>
            <a:r>
              <a:rPr lang="en-US" sz="1600" dirty="0">
                <a:solidFill>
                  <a:schemeClr val="tx1"/>
                </a:solidFill>
              </a:rPr>
              <a:t>due Monday 06 April</a:t>
            </a:r>
          </a:p>
          <a:p>
            <a:pPr marL="800100" lvl="1">
              <a:buFont typeface="Arial" panose="020B0604020202020204" pitchFamily="34" charset="0"/>
              <a:buChar char="•"/>
            </a:pPr>
            <a:r>
              <a:rPr lang="en-US" sz="1600" dirty="0">
                <a:solidFill>
                  <a:schemeClr val="tx1"/>
                </a:solidFill>
              </a:rPr>
              <a:t>For Friday(20</a:t>
            </a:r>
            <a:r>
              <a:rPr lang="en-US" sz="1600" baseline="30000" dirty="0">
                <a:solidFill>
                  <a:schemeClr val="tx1"/>
                </a:solidFill>
              </a:rPr>
              <a:t>th</a:t>
            </a:r>
            <a:r>
              <a:rPr lang="en-US" sz="1600" dirty="0">
                <a:solidFill>
                  <a:schemeClr val="tx1"/>
                </a:solidFill>
              </a:rPr>
              <a:t>) EC close  will have a discussion topic on the motion and ballot</a:t>
            </a:r>
          </a:p>
          <a:p>
            <a:pPr marL="800100" lvl="1">
              <a:buFont typeface="Arial" panose="020B0604020202020204" pitchFamily="34" charset="0"/>
              <a:buChar char="•"/>
            </a:pPr>
            <a:r>
              <a:rPr lang="en-US" sz="1600" dirty="0">
                <a:solidFill>
                  <a:schemeClr val="tx1"/>
                </a:solidFill>
              </a:rPr>
              <a:t>Then will start the 10-day LMSC(EC) ballot, seems the less risky. </a:t>
            </a:r>
          </a:p>
          <a:p>
            <a:pPr marL="1200150" lvl="2">
              <a:buFont typeface="Arial" panose="020B0604020202020204" pitchFamily="34" charset="0"/>
              <a:buChar char="•"/>
            </a:pPr>
            <a:r>
              <a:rPr lang="en-US" sz="1600" b="1" dirty="0">
                <a:solidFill>
                  <a:srgbClr val="990033"/>
                </a:solidFill>
              </a:rPr>
              <a:t>need to approve this Thursday, 19March, tomorrow.</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18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-2</a:t>
            </a:r>
            <a:endParaRPr lang="en-US" sz="2400" dirty="0">
              <a:highlight>
                <a:srgbClr val="C0C0C0"/>
              </a:highlight>
            </a:endParaRPr>
          </a:p>
        </p:txBody>
      </p:sp>
      <p:sp>
        <p:nvSpPr>
          <p:cNvPr id="3" name="Content Placeholder 2"/>
          <p:cNvSpPr>
            <a:spLocks noGrp="1"/>
          </p:cNvSpPr>
          <p:nvPr>
            <p:ph idx="1"/>
          </p:nvPr>
        </p:nvSpPr>
        <p:spPr>
          <a:xfrm>
            <a:off x="608405" y="1066800"/>
            <a:ext cx="8292711" cy="5589588"/>
          </a:xfrm>
        </p:spPr>
        <p:txBody>
          <a:bodyPr/>
          <a:lstStyle/>
          <a:p>
            <a:pPr marL="400050">
              <a:buFont typeface="Arial" panose="020B0604020202020204" pitchFamily="34" charset="0"/>
              <a:buChar char="•"/>
            </a:pPr>
            <a:endParaRPr lang="en-US" sz="1800" dirty="0">
              <a:solidFill>
                <a:srgbClr val="00B0F0"/>
              </a:solidFill>
            </a:endParaRPr>
          </a:p>
          <a:p>
            <a:pPr marL="57150" indent="0"/>
            <a:endParaRPr lang="en-US" sz="1800" dirty="0">
              <a:solidFill>
                <a:schemeClr val="tx1"/>
              </a:solidFill>
            </a:endParaRPr>
          </a:p>
          <a:p>
            <a:pPr marL="400050">
              <a:buFont typeface="Arial" panose="020B0604020202020204" pitchFamily="34" charset="0"/>
              <a:buChar char="•"/>
            </a:pPr>
            <a:r>
              <a:rPr lang="en-US" sz="1800" b="1" dirty="0">
                <a:solidFill>
                  <a:schemeClr val="tx1"/>
                </a:solidFill>
              </a:rPr>
              <a:t>A summary of the comments has been done with focus on 3 points: </a:t>
            </a:r>
          </a:p>
          <a:p>
            <a:pPr marL="800100" lvl="1">
              <a:spcBef>
                <a:spcPts val="0"/>
              </a:spcBef>
              <a:buFont typeface="Arial" panose="020B0604020202020204" pitchFamily="34" charset="0"/>
              <a:buChar char="•"/>
            </a:pPr>
            <a:r>
              <a:rPr lang="en-US" sz="1600" dirty="0">
                <a:solidFill>
                  <a:schemeClr val="tx1"/>
                </a:solidFill>
              </a:rPr>
              <a:t>Pro/Con/Neutral – </a:t>
            </a:r>
            <a:r>
              <a:rPr lang="en-US" altLang="en-US" sz="1600" dirty="0">
                <a:solidFill>
                  <a:schemeClr val="tx1"/>
                </a:solidFill>
                <a:cs typeface="Calibri" panose="020F0502020204030204" pitchFamily="34" charset="0"/>
              </a:rPr>
              <a:t>Supportive of </a:t>
            </a:r>
            <a:r>
              <a:rPr lang="en-US" sz="1600" dirty="0">
                <a:solidFill>
                  <a:schemeClr val="tx1"/>
                </a:solidFill>
                <a:cs typeface="Calibri" panose="020F0502020204030204" pitchFamily="34" charset="0"/>
              </a:rPr>
              <a:t>reallocation of 45 MHz from ITS to U-NII</a:t>
            </a:r>
            <a:endParaRPr lang="en-US" sz="1600" dirty="0">
              <a:solidFill>
                <a:schemeClr val="tx1"/>
              </a:solidFill>
            </a:endParaRPr>
          </a:p>
          <a:p>
            <a:pPr marL="800100" lvl="1">
              <a:spcBef>
                <a:spcPts val="0"/>
              </a:spcBef>
              <a:buFont typeface="Arial" panose="020B0604020202020204" pitchFamily="34" charset="0"/>
              <a:buChar char="•"/>
            </a:pPr>
            <a:r>
              <a:rPr lang="en-US" altLang="en-US" sz="1600" dirty="0">
                <a:solidFill>
                  <a:schemeClr val="tx1"/>
                </a:solidFill>
                <a:cs typeface="Calibri" panose="020F0502020204030204" pitchFamily="34" charset="0"/>
              </a:rPr>
              <a:t>Pro/Con/Neutral - Commented on DSRC</a:t>
            </a:r>
          </a:p>
          <a:p>
            <a:pPr marL="800100" lvl="1">
              <a:spcBef>
                <a:spcPts val="0"/>
              </a:spcBef>
              <a:buFont typeface="Arial" panose="020B0604020202020204" pitchFamily="34" charset="0"/>
              <a:buChar char="•"/>
            </a:pPr>
            <a:r>
              <a:rPr lang="en-US" altLang="en-US" sz="1600" dirty="0">
                <a:solidFill>
                  <a:schemeClr val="tx1"/>
                </a:solidFill>
                <a:cs typeface="Calibri" panose="020F0502020204030204" pitchFamily="34" charset="0"/>
              </a:rPr>
              <a:t>Yes/No - Discussed technical issues regarding OOBE</a:t>
            </a:r>
          </a:p>
          <a:p>
            <a:pPr marL="800100" lvl="1">
              <a:spcBef>
                <a:spcPts val="0"/>
              </a:spcBef>
              <a:buFont typeface="Arial" panose="020B0604020202020204" pitchFamily="34" charset="0"/>
              <a:buChar char="•"/>
            </a:pPr>
            <a:r>
              <a:rPr lang="en-US" sz="1800" dirty="0">
                <a:solidFill>
                  <a:schemeClr val="tx1"/>
                </a:solidFill>
                <a:hlinkClick r:id="rId3"/>
              </a:rPr>
              <a:t>https://mentor.ieee.org/802.18/dcn/20/18-20-0038</a:t>
            </a:r>
            <a:endParaRPr lang="en-US" sz="1800" dirty="0">
              <a:solidFill>
                <a:schemeClr val="tx1"/>
              </a:solidFill>
            </a:endParaRPr>
          </a:p>
          <a:p>
            <a:pPr marL="800100" lvl="1">
              <a:spcBef>
                <a:spcPts val="0"/>
              </a:spcBef>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t>A draft of reply comments document :</a:t>
            </a:r>
          </a:p>
          <a:p>
            <a:pPr marL="400050">
              <a:buFont typeface="Arial" panose="020B0604020202020204" pitchFamily="34" charset="0"/>
              <a:buChar char="•"/>
            </a:pPr>
            <a:r>
              <a:rPr lang="en-US" sz="1600" dirty="0">
                <a:hlinkClick r:id="rId4"/>
              </a:rPr>
              <a:t>https://mentor.ieee.org/802.18/dcn/20/18-20-0045</a:t>
            </a:r>
            <a:endParaRPr lang="en-US" sz="1600" dirty="0"/>
          </a:p>
          <a:p>
            <a:pPr marL="400050">
              <a:buFont typeface="Arial" panose="020B0604020202020204" pitchFamily="34" charset="0"/>
              <a:buChar char="•"/>
            </a:pPr>
            <a:r>
              <a:rPr lang="en-US" sz="1600" dirty="0"/>
              <a:t>r02 is a semi-clean copy of the inputs/text we have, to finish up edits and cleanups. </a:t>
            </a:r>
          </a:p>
          <a:p>
            <a:pPr marL="400050">
              <a:buFont typeface="Arial" panose="020B0604020202020204" pitchFamily="34" charset="0"/>
              <a:buChar char="•"/>
            </a:pPr>
            <a:r>
              <a:rPr lang="en-US" sz="1600" dirty="0"/>
              <a:t>Goal is to have ready to </a:t>
            </a:r>
            <a:r>
              <a:rPr lang="en-US" sz="1600"/>
              <a:t>approve tomorrow, 19</a:t>
            </a:r>
            <a:r>
              <a:rPr lang="en-US" sz="1600" baseline="30000"/>
              <a:t>th</a:t>
            </a:r>
            <a:r>
              <a:rPr lang="en-US" sz="1600"/>
              <a:t>.   </a:t>
            </a:r>
            <a:endParaRPr lang="en-US" sz="1600" dirty="0"/>
          </a:p>
          <a:p>
            <a:pPr marL="400050">
              <a:buFont typeface="Arial" panose="020B0604020202020204" pitchFamily="34" charset="0"/>
              <a:buChar char="•"/>
            </a:pPr>
            <a:r>
              <a:rPr lang="en-US" sz="1600" dirty="0"/>
              <a:t>  </a:t>
            </a:r>
          </a:p>
          <a:p>
            <a:pPr marL="400050">
              <a:buFont typeface="Arial" panose="020B0604020202020204" pitchFamily="34" charset="0"/>
              <a:buChar char="•"/>
            </a:pPr>
            <a:r>
              <a:rPr lang="en-US" sz="1600" dirty="0"/>
              <a:t> </a:t>
            </a:r>
          </a:p>
          <a:p>
            <a:pPr marL="400050">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18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45841</TotalTime>
  <Words>2438</Words>
  <Application>Microsoft Office PowerPoint</Application>
  <PresentationFormat>On-screen Show (4:3)</PresentationFormat>
  <Paragraphs>268</Paragraphs>
  <Slides>16</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5" baseType="lpstr">
      <vt:lpstr>Arial</vt:lpstr>
      <vt:lpstr>Calibri</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FCC NPRM on 5.9 GHz reply comments-1</vt:lpstr>
      <vt:lpstr>FCC NPRM on 5.9 GHz reply comments-2</vt:lpstr>
      <vt:lpstr>5.9 GHz NPRM –  </vt:lpstr>
      <vt:lpstr>Actions Required</vt:lpstr>
      <vt:lpstr>Any Other Business</vt:lpstr>
      <vt:lpstr>Adjourn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2451</cp:revision>
  <cp:lastPrinted>1601-01-01T00:00:00Z</cp:lastPrinted>
  <dcterms:created xsi:type="dcterms:W3CDTF">2016-03-03T14:54:45Z</dcterms:created>
  <dcterms:modified xsi:type="dcterms:W3CDTF">2020-03-18T03:14:33Z</dcterms:modified>
</cp:coreProperties>
</file>