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341" r:id="rId3"/>
    <p:sldId id="329" r:id="rId4"/>
    <p:sldId id="604" r:id="rId5"/>
    <p:sldId id="624" r:id="rId6"/>
    <p:sldId id="605" r:id="rId7"/>
    <p:sldId id="516" r:id="rId8"/>
    <p:sldId id="626" r:id="rId9"/>
    <p:sldId id="659" r:id="rId10"/>
    <p:sldId id="657" r:id="rId11"/>
    <p:sldId id="667" r:id="rId12"/>
    <p:sldId id="650" r:id="rId13"/>
    <p:sldId id="498" r:id="rId14"/>
    <p:sldId id="402" r:id="rId15"/>
    <p:sldId id="403" r:id="rId16"/>
    <p:sldId id="668" r:id="rId17"/>
    <p:sldId id="669" r:id="rId18"/>
    <p:sldId id="670" r:id="rId19"/>
    <p:sldId id="662" r:id="rId2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1"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a:srgbClr val="D5F4FF"/>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33" autoAdjust="0"/>
    <p:restoredTop sz="93946" autoAdjust="0"/>
  </p:normalViewPr>
  <p:slideViewPr>
    <p:cSldViewPr>
      <p:cViewPr varScale="1">
        <p:scale>
          <a:sx n="86" d="100"/>
          <a:sy n="86" d="100"/>
        </p:scale>
        <p:origin x="96" y="576"/>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16-Mar-20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200" i="1" u="sng" kern="1200" dirty="0">
                <a:solidFill>
                  <a:srgbClr val="000000"/>
                </a:solidFill>
                <a:effectLst/>
                <a:latin typeface="Times New Roman" pitchFamily="16" charset="0"/>
                <a:ea typeface="+mn-ea"/>
                <a:cs typeface="+mn-cs"/>
              </a:rPr>
              <a:t>Why 2 days on ballot  </a:t>
            </a:r>
            <a:r>
              <a:rPr lang="en-US" sz="1200" b="0" i="0" u="none" strike="noStrike" kern="1200" baseline="0" dirty="0">
                <a:solidFill>
                  <a:srgbClr val="000000"/>
                </a:solidFill>
                <a:latin typeface="Times New Roman" pitchFamily="16" charset="0"/>
                <a:ea typeface="+mn-ea"/>
                <a:cs typeface="+mn-cs"/>
              </a:rPr>
              <a:t>Otherwise, the tally of votes shall not be made until at least 24 hours after the close of the ballot to allow time for delivery of the e-mail votes.</a:t>
            </a:r>
            <a:endParaRPr lang="en-US" sz="1200" b="1" u="sng" kern="1200" dirty="0">
              <a:solidFill>
                <a:srgbClr val="000000"/>
              </a:solidFill>
              <a:effectLst/>
              <a:latin typeface="Times New Roman" pitchFamily="16" charset="0"/>
              <a:ea typeface="+mn-ea"/>
              <a:cs typeface="+mn-cs"/>
            </a:endParaRPr>
          </a:p>
          <a:p>
            <a:pPr marL="57150" lvl="0">
              <a:buFont typeface="Arial" panose="020B0604020202020204" pitchFamily="34" charset="0"/>
              <a:buChar char="•"/>
            </a:pPr>
            <a:r>
              <a:rPr lang="en-US" sz="1200" b="1" u="sng" kern="1200" dirty="0">
                <a:solidFill>
                  <a:srgbClr val="000000"/>
                </a:solidFill>
                <a:effectLst/>
                <a:latin typeface="Times New Roman" pitchFamily="16" charset="0"/>
                <a:ea typeface="+mn-ea"/>
                <a:cs typeface="+mn-cs"/>
              </a:rPr>
              <a:t>risk:  .18 approves 26Mar. </a:t>
            </a:r>
            <a:r>
              <a:rPr lang="en-US" sz="1600" dirty="0">
                <a:solidFill>
                  <a:schemeClr val="tx1"/>
                </a:solidFill>
              </a:rPr>
              <a:t>10 days,  26Mar(a 2</a:t>
            </a:r>
            <a:r>
              <a:rPr lang="en-US" sz="1600" baseline="30000" dirty="0">
                <a:solidFill>
                  <a:schemeClr val="tx1"/>
                </a:solidFill>
              </a:rPr>
              <a:t>nd</a:t>
            </a:r>
            <a:r>
              <a:rPr lang="en-US" sz="1600" dirty="0">
                <a:solidFill>
                  <a:schemeClr val="tx1"/>
                </a:solidFill>
              </a:rPr>
              <a:t> and Paul in queue to approve </a:t>
            </a:r>
            <a:r>
              <a:rPr lang="en-US" sz="1600" b="1" dirty="0">
                <a:solidFill>
                  <a:schemeClr val="tx1"/>
                </a:solidFill>
              </a:rPr>
              <a:t>hours</a:t>
            </a:r>
            <a:r>
              <a:rPr lang="en-US" sz="1600" dirty="0">
                <a:solidFill>
                  <a:schemeClr val="tx1"/>
                </a:solidFill>
              </a:rPr>
              <a:t> (normally it is day) after telecon, through to 05</a:t>
            </a:r>
            <a:r>
              <a:rPr lang="en-US" sz="1200" dirty="0">
                <a:solidFill>
                  <a:schemeClr val="tx1"/>
                </a:solidFill>
              </a:rPr>
              <a:t>(Sunday)</a:t>
            </a:r>
            <a:r>
              <a:rPr lang="en-US" sz="1600" dirty="0">
                <a:solidFill>
                  <a:schemeClr val="tx1"/>
                </a:solidFill>
              </a:rPr>
              <a:t>&gt;06</a:t>
            </a:r>
            <a:r>
              <a:rPr lang="en-US" sz="1200" dirty="0">
                <a:solidFill>
                  <a:schemeClr val="tx1"/>
                </a:solidFill>
              </a:rPr>
              <a:t>(rules)</a:t>
            </a:r>
            <a:r>
              <a:rPr lang="en-US" sz="1600" dirty="0">
                <a:solidFill>
                  <a:schemeClr val="tx1"/>
                </a:solidFill>
              </a:rPr>
              <a:t> then </a:t>
            </a:r>
            <a:r>
              <a:rPr lang="en-US" sz="1600" b="1" dirty="0">
                <a:solidFill>
                  <a:schemeClr val="tx1"/>
                </a:solidFill>
              </a:rPr>
              <a:t>hours (normally it is a day) </a:t>
            </a:r>
            <a:r>
              <a:rPr lang="en-US" sz="1600" dirty="0">
                <a:solidFill>
                  <a:schemeClr val="tx1"/>
                </a:solidFill>
              </a:rPr>
              <a:t>to close ballot and review with Paul, and then upload late 09April</a:t>
            </a:r>
          </a:p>
          <a:p>
            <a:pPr marL="800100" lvl="1">
              <a:buFont typeface="Arial" panose="020B0604020202020204" pitchFamily="34" charset="0"/>
              <a:buChar char="•"/>
            </a:pPr>
            <a:r>
              <a:rPr lang="en-US" sz="1600" dirty="0">
                <a:solidFill>
                  <a:schemeClr val="tx1"/>
                </a:solidFill>
              </a:rPr>
              <a:t>We would request 10 day with early close and prep the LMSC ahead of time, to try to mitigate the risk., early close has not always been successful. </a:t>
            </a:r>
          </a:p>
          <a:p>
            <a:r>
              <a:rPr lang="en-US" sz="1200" b="1" u="sng" kern="1200" dirty="0">
                <a:solidFill>
                  <a:srgbClr val="000000"/>
                </a:solidFill>
                <a:effectLst/>
                <a:latin typeface="Times New Roman" pitchFamily="16" charset="0"/>
                <a:ea typeface="+mn-ea"/>
                <a:cs typeface="+mn-cs"/>
              </a:rPr>
              <a:t>What the NPRM Would Do</a:t>
            </a:r>
            <a:r>
              <a:rPr lang="en-US" sz="1200" b="1" kern="1200" dirty="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 Propose to repurpose the lower 45 megahertz of the band (5.850.5.895 GHz) for unlicensed operations to support high-throughput broadband applications. </a:t>
            </a:r>
          </a:p>
          <a:p>
            <a:r>
              <a:rPr lang="en-US" sz="1200" kern="1200" dirty="0">
                <a:solidFill>
                  <a:srgbClr val="000000"/>
                </a:solidFill>
                <a:effectLst/>
                <a:latin typeface="Times New Roman" pitchFamily="16" charset="0"/>
                <a:ea typeface="+mn-ea"/>
                <a:cs typeface="+mn-cs"/>
              </a:rPr>
              <a:t>• Propose that unlicensed device operations in the 5.850-5.895 GHz band be subject to all of the general Part 15 operational principles in the Unlicensed National Information Infrastructure (U-NII) rules. Propose to adopt technical and operational rules (e.g., power levels, out-of-band emissions limits) similar to those that already apply in the adjacent 5.725-5.850 GHz (U-NII-3) band. </a:t>
            </a:r>
          </a:p>
          <a:p>
            <a:r>
              <a:rPr lang="en-US" sz="1200" kern="1200" dirty="0">
                <a:solidFill>
                  <a:srgbClr val="000000"/>
                </a:solidFill>
                <a:effectLst/>
                <a:latin typeface="Times New Roman" pitchFamily="16" charset="0"/>
                <a:ea typeface="+mn-ea"/>
                <a:cs typeface="+mn-cs"/>
              </a:rPr>
              <a:t>• Propose to continue to dedicate spectrum in the upper 30 megahertz of the 5.9 GHz band (5.895-5.925 GHz) to support ITS needs for transportation and vehicle safety-related communications. o Propose to revise the current ITS rules for the 5.9 GHz band to permit Cellular Vehicle to Everything (C-V2X) operations in the upper 20 megahertz of the band (5.905-5.925 GHz). </a:t>
            </a:r>
          </a:p>
          <a:p>
            <a:r>
              <a:rPr lang="en-US" sz="1200" kern="1200" dirty="0">
                <a:solidFill>
                  <a:srgbClr val="000000"/>
                </a:solidFill>
                <a:effectLst/>
                <a:latin typeface="Times New Roman" pitchFamily="16" charset="0"/>
                <a:ea typeface="+mn-ea"/>
                <a:cs typeface="+mn-cs"/>
              </a:rPr>
              <a:t>o Seek comment on whether to retain the remaining 10 megahertz (5.895-5.905 GHz) for DSRC systems or whether this segment should be dedicated for C-V2X. </a:t>
            </a:r>
          </a:p>
          <a:p>
            <a:r>
              <a:rPr lang="en-US" sz="1200" kern="1200" dirty="0">
                <a:solidFill>
                  <a:srgbClr val="000000"/>
                </a:solidFill>
                <a:effectLst/>
                <a:latin typeface="Times New Roman" pitchFamily="16" charset="0"/>
                <a:ea typeface="+mn-ea"/>
                <a:cs typeface="+mn-cs"/>
              </a:rPr>
              <a:t>o Propose to require C-V2X equipment to comply with the existing DSRC coordination rules for protection of the 5.9 GHz band Federal Radiolocation Service. </a:t>
            </a:r>
          </a:p>
          <a:p>
            <a:r>
              <a:rPr lang="en-US" sz="1200" kern="1200" dirty="0">
                <a:solidFill>
                  <a:srgbClr val="000000"/>
                </a:solidFill>
                <a:effectLst/>
                <a:latin typeface="Times New Roman" pitchFamily="16" charset="0"/>
                <a:ea typeface="+mn-ea"/>
                <a:cs typeface="+mn-cs"/>
              </a:rPr>
              <a:t>o Propose to retain the existing technical and coordination rules that currently apply to DSRC, to the extent that we allow DSRC operations in the 5.895-5.905 GHz band. </a:t>
            </a:r>
          </a:p>
          <a:p>
            <a:r>
              <a:rPr lang="en-US" sz="1200" kern="1200" dirty="0">
                <a:solidFill>
                  <a:srgbClr val="000000"/>
                </a:solidFill>
                <a:effectLst/>
                <a:latin typeface="Times New Roman" pitchFamily="16" charset="0"/>
                <a:ea typeface="+mn-ea"/>
                <a:cs typeface="+mn-cs"/>
              </a:rPr>
              <a:t> </a:t>
            </a:r>
          </a:p>
          <a:p>
            <a:r>
              <a:rPr lang="en-US" sz="1200" kern="1200" dirty="0">
                <a:solidFill>
                  <a:srgbClr val="000000"/>
                </a:solidFill>
                <a:effectLst/>
                <a:latin typeface="Times New Roman" pitchFamily="16" charset="0"/>
                <a:ea typeface="+mn-ea"/>
                <a:cs typeface="+mn-cs"/>
              </a:rPr>
              <a:t>• Seek comment on how DSRC incumbents would transition their operations out of some or all of the 5.9 GHz band if the proposals are adopted.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5351867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29596394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41250868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9553567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0143768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16 Mar 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16 Mar 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16 Mar 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4724400" y="357166"/>
            <a:ext cx="377669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802.18-20/0043r00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8/dcn/16/18-16-0038-14-0000-teleconference-call-in-info.pptx"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aps.google.com/maps?hl=en&amp;q=https%3A%2F%2Fieee802.my.webex.com%2Fieee802.my%2Fj.php%3FMTID%3Dm616c076dfafbaada5d63b351745f9a6e" TargetMode="External"/><Relationship Id="rId2" Type="http://schemas.openxmlformats.org/officeDocument/2006/relationships/hyperlink" Target="https://ieee802.my.webex.com/ieee802.my/j.php?MTID=m616c076dfafbaada5d63b351745f9a6e" TargetMode="External"/><Relationship Id="rId1" Type="http://schemas.openxmlformats.org/officeDocument/2006/relationships/slideLayout" Target="../slideLayouts/slideLayout2.xml"/><Relationship Id="rId4" Type="http://schemas.openxmlformats.org/officeDocument/2006/relationships/hyperlink" Target="tel:%2B44-20-3198-8144,,*01*794492115%23%23*01*"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aps.google.com/maps?hl=en&amp;q=https%3A%2F%2Fieee802.my.webex.com%2Fieee802.my%2Fj.php%3FMTID%3Dm7186222baf1b5083fb2f34471e73e483" TargetMode="External"/><Relationship Id="rId2" Type="http://schemas.openxmlformats.org/officeDocument/2006/relationships/hyperlink" Target="https://ieee802.my.webex.com/ieee802.my/j.php?MTID=m7186222baf1b5083fb2f34471e73e483" TargetMode="External"/><Relationship Id="rId1" Type="http://schemas.openxmlformats.org/officeDocument/2006/relationships/slideLayout" Target="../slideLayouts/slideLayout2.xml"/><Relationship Id="rId4" Type="http://schemas.openxmlformats.org/officeDocument/2006/relationships/hyperlink" Target="tel:%2B44-20-3198-8144,,*01*792240390%23%23*01*"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aps.google.com/maps?hl=en&amp;q=https%3A%2F%2Fieee802.my.webex.com%2Fieee802.my%2Fj.php%3FMTID%3Dmbf389dd6919e19fa8f4e7eee6ad2cd93" TargetMode="External"/><Relationship Id="rId2" Type="http://schemas.openxmlformats.org/officeDocument/2006/relationships/hyperlink" Target="https://ieee802.my.webex.com/ieee802.my/j.php?MTID=mbf389dd6919e19fa8f4e7eee6ad2cd93" TargetMode="External"/><Relationship Id="rId1" Type="http://schemas.openxmlformats.org/officeDocument/2006/relationships/slideLayout" Target="../slideLayouts/slideLayout2.xml"/><Relationship Id="rId4" Type="http://schemas.openxmlformats.org/officeDocument/2006/relationships/hyperlink" Target="tel:%2B44-20-3198-8144,,*01*797786549%23%23*01*"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5" Type="http://schemas.openxmlformats.org/officeDocument/2006/relationships/hyperlink" Target="http://www.ieee802.org/devdocs.shtml" TargetMode="External"/><Relationship Id="rId10" Type="http://schemas.openxmlformats.org/officeDocument/2006/relationships/image" Target="../media/image3.wmf"/><Relationship Id="rId4" Type="http://schemas.openxmlformats.org/officeDocument/2006/relationships/hyperlink" Target="http://standards.ieee.org/resources/antitrust-guidelines.pdf" TargetMode="External"/><Relationship Id="rId9" Type="http://schemas.openxmlformats.org/officeDocument/2006/relationships/oleObject" Target="../embeddings/oleObject3.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19/18-19-0163-02-0000-fcc19-138-nprm-revisiting-use-of-the-5-850-5-925-ghz-band.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hyperlink" Target="https://www.fcc.gov/ecfs/search/filings?proceedings_name=19-138&amp;sort=date_disseminated,DESC" TargetMode="External"/><Relationship Id="rId4" Type="http://schemas.openxmlformats.org/officeDocument/2006/relationships/hyperlink" Target="https://www.federalregister.gov/documents/2020/02/06/2020-02086/use-of-the-5850-5925-ghz-band"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20/18-20-0038"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16 Mar 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Ad Hoc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16 March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9374"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NPRM </a:t>
            </a:r>
            <a:r>
              <a:rPr lang="en-US" sz="1200" dirty="0"/>
              <a:t>–</a:t>
            </a:r>
            <a:r>
              <a:rPr lang="en-US" sz="1200" dirty="0">
                <a:highlight>
                  <a:srgbClr val="C0C0C0"/>
                </a:highlight>
              </a:rPr>
              <a:t>  </a:t>
            </a:r>
            <a:endParaRPr lang="en-US" sz="2400" dirty="0">
              <a:highlight>
                <a:srgbClr val="C0C0C0"/>
              </a:highlight>
            </a:endParaRPr>
          </a:p>
        </p:txBody>
      </p:sp>
      <p:sp>
        <p:nvSpPr>
          <p:cNvPr id="3" name="Content Placeholder 2"/>
          <p:cNvSpPr>
            <a:spLocks noGrp="1"/>
          </p:cNvSpPr>
          <p:nvPr>
            <p:ph idx="1"/>
          </p:nvPr>
        </p:nvSpPr>
        <p:spPr>
          <a:xfrm>
            <a:off x="685800" y="1057050"/>
            <a:ext cx="8292711" cy="5443245"/>
          </a:xfrm>
        </p:spPr>
        <p:txBody>
          <a:bodyPr/>
          <a:lstStyle/>
          <a:p>
            <a:pPr marL="1657350" lvl="3">
              <a:buFont typeface="Arial" panose="020B0604020202020204" pitchFamily="34" charset="0"/>
              <a:buChar char="•"/>
            </a:pPr>
            <a:endParaRPr lang="en-US" sz="1000" dirty="0">
              <a:solidFill>
                <a:schemeClr val="tx1"/>
              </a:solidFill>
            </a:endParaRPr>
          </a:p>
          <a:p>
            <a:pPr marL="400050">
              <a:buFont typeface="Arial" panose="020B0604020202020204" pitchFamily="34" charset="0"/>
              <a:buChar char="•"/>
            </a:pPr>
            <a:r>
              <a:rPr lang="en-US" sz="1800" dirty="0">
                <a:solidFill>
                  <a:schemeClr val="tx1"/>
                </a:solidFill>
              </a:rPr>
              <a:t>Potential direction for reply comments from earlier:  </a:t>
            </a:r>
          </a:p>
          <a:p>
            <a:pPr marL="800100" lvl="1">
              <a:spcBef>
                <a:spcPts val="0"/>
              </a:spcBef>
              <a:buFont typeface="Arial" panose="020B0604020202020204" pitchFamily="34" charset="0"/>
              <a:buChar char="•"/>
            </a:pPr>
            <a:r>
              <a:rPr lang="en-US" sz="1600" dirty="0">
                <a:solidFill>
                  <a:schemeClr val="tx1"/>
                </a:solidFill>
              </a:rPr>
              <a:t>Stay away from band split, we are neutral, though a big point by many. </a:t>
            </a:r>
          </a:p>
          <a:p>
            <a:pPr marL="800100" lvl="1">
              <a:spcBef>
                <a:spcPts val="0"/>
              </a:spcBef>
              <a:buFont typeface="Arial" panose="020B0604020202020204" pitchFamily="34" charset="0"/>
              <a:buChar char="•"/>
            </a:pPr>
            <a:r>
              <a:rPr lang="en-US" sz="1600" b="1" dirty="0">
                <a:solidFill>
                  <a:schemeClr val="tx1"/>
                </a:solidFill>
              </a:rPr>
              <a:t>What about anti-DSRC (/IEEE) comments? This may be a priority.  </a:t>
            </a:r>
          </a:p>
          <a:p>
            <a:pPr marL="1200150" lvl="2">
              <a:spcBef>
                <a:spcPts val="0"/>
              </a:spcBef>
              <a:buFont typeface="Arial" panose="020B0604020202020204" pitchFamily="34" charset="0"/>
              <a:buChar char="•"/>
            </a:pPr>
            <a:r>
              <a:rPr lang="en-US" sz="1600" dirty="0">
                <a:solidFill>
                  <a:schemeClr val="tx1"/>
                </a:solidFill>
              </a:rPr>
              <a:t>With this respond to pro-C-V2X comments with our pro-DSRC.</a:t>
            </a:r>
          </a:p>
          <a:p>
            <a:pPr marL="800100" lvl="1">
              <a:spcBef>
                <a:spcPts val="0"/>
              </a:spcBef>
              <a:buFont typeface="Arial" panose="020B0604020202020204" pitchFamily="34" charset="0"/>
              <a:buChar char="•"/>
            </a:pPr>
            <a:r>
              <a:rPr lang="en-US" sz="1600" dirty="0">
                <a:solidFill>
                  <a:schemeClr val="tx1"/>
                </a:solidFill>
              </a:rPr>
              <a:t>Should consider “fit for purpose” and can support other commenters with this.   </a:t>
            </a:r>
          </a:p>
          <a:p>
            <a:pPr marL="1200150" lvl="2">
              <a:spcBef>
                <a:spcPts val="0"/>
              </a:spcBef>
              <a:buFont typeface="Arial" panose="020B0604020202020204" pitchFamily="34" charset="0"/>
              <a:buChar char="•"/>
            </a:pPr>
            <a:r>
              <a:rPr lang="en-US" sz="1400" dirty="0">
                <a:solidFill>
                  <a:schemeClr val="tx1"/>
                </a:solidFill>
              </a:rPr>
              <a:t>We should be able to do this and stay away from band split. </a:t>
            </a:r>
          </a:p>
          <a:p>
            <a:pPr marL="2114550" lvl="4">
              <a:spcBef>
                <a:spcPts val="0"/>
              </a:spcBef>
              <a:buFont typeface="Arial" panose="020B0604020202020204" pitchFamily="34" charset="0"/>
              <a:buChar char="•"/>
            </a:pPr>
            <a:endParaRPr lang="en-US" sz="1200" dirty="0">
              <a:solidFill>
                <a:srgbClr val="00B0F0"/>
              </a:solidFill>
            </a:endParaRPr>
          </a:p>
          <a:p>
            <a:pPr marL="800100" lvl="1">
              <a:spcBef>
                <a:spcPts val="0"/>
              </a:spcBef>
              <a:buFont typeface="Arial" panose="020B0604020202020204" pitchFamily="34" charset="0"/>
              <a:buChar char="•"/>
            </a:pPr>
            <a:r>
              <a:rPr lang="en-US" sz="1600" dirty="0">
                <a:solidFill>
                  <a:srgbClr val="00B0F0"/>
                </a:solidFill>
              </a:rPr>
              <a:t>Any other points we should consider in our reply comments?  need input from members</a:t>
            </a:r>
            <a:r>
              <a:rPr lang="en-US" sz="2000" dirty="0">
                <a:solidFill>
                  <a:schemeClr val="tx1"/>
                </a:solidFill>
              </a:rPr>
              <a:t> </a:t>
            </a:r>
          </a:p>
          <a:p>
            <a:pPr marL="2114550" lvl="4">
              <a:spcBef>
                <a:spcPts val="0"/>
              </a:spcBef>
              <a:buFont typeface="Arial" panose="020B0604020202020204" pitchFamily="34" charset="0"/>
              <a:buChar char="•"/>
            </a:pPr>
            <a:endParaRPr lang="en-US" sz="1200" dirty="0">
              <a:solidFill>
                <a:schemeClr val="tx1"/>
              </a:solidFill>
            </a:endParaRPr>
          </a:p>
          <a:p>
            <a:pPr marL="400050">
              <a:spcBef>
                <a:spcPts val="0"/>
              </a:spcBef>
              <a:buFont typeface="Arial" panose="020B0604020202020204" pitchFamily="34" charset="0"/>
              <a:buChar char="•"/>
            </a:pPr>
            <a:r>
              <a:rPr lang="en-US" sz="2000" dirty="0">
                <a:solidFill>
                  <a:schemeClr val="tx1"/>
                </a:solidFill>
              </a:rPr>
              <a:t>Remember from discussions in Irvine.</a:t>
            </a:r>
          </a:p>
          <a:p>
            <a:pPr marL="800100" lvl="1">
              <a:spcBef>
                <a:spcPts val="0"/>
              </a:spcBef>
              <a:buFont typeface="Arial" panose="020B0604020202020204" pitchFamily="34" charset="0"/>
              <a:buChar char="•"/>
            </a:pPr>
            <a:r>
              <a:rPr lang="en-US" dirty="0">
                <a:solidFill>
                  <a:schemeClr val="tx1"/>
                </a:solidFill>
              </a:rPr>
              <a:t>Focus on what we all can agree on, pass on what we don’t have agreement on.  </a:t>
            </a:r>
          </a:p>
          <a:p>
            <a:pPr marL="800100" lvl="1">
              <a:spcBef>
                <a:spcPts val="0"/>
              </a:spcBef>
              <a:buFont typeface="Arial" panose="020B0604020202020204" pitchFamily="34" charset="0"/>
              <a:buChar char="•"/>
            </a:pPr>
            <a:r>
              <a:rPr lang="en-US" dirty="0">
                <a:solidFill>
                  <a:schemeClr val="tx1"/>
                </a:solidFill>
              </a:rPr>
              <a:t>Neutral on the partitioning, e.g. 45MHz/30MHz split in the NPRM </a:t>
            </a:r>
          </a:p>
          <a:p>
            <a:pPr marL="800100" lvl="1">
              <a:spcBef>
                <a:spcPts val="0"/>
              </a:spcBef>
              <a:buFont typeface="Arial" panose="020B0604020202020204" pitchFamily="34" charset="0"/>
              <a:buChar char="•"/>
            </a:pPr>
            <a:r>
              <a:rPr lang="en-US" dirty="0">
                <a:solidFill>
                  <a:schemeClr val="tx1"/>
                </a:solidFill>
              </a:rPr>
              <a:t>Use the migration from 802.11p to 802.11bd to our advantage and how it strengthens the future of ITS, e.g. compatibility etc.</a:t>
            </a:r>
          </a:p>
          <a:p>
            <a:pPr marL="800100" lvl="1">
              <a:spcBef>
                <a:spcPts val="0"/>
              </a:spcBef>
              <a:buFont typeface="Arial" panose="020B0604020202020204" pitchFamily="34" charset="0"/>
              <a:buChar char="•"/>
            </a:pPr>
            <a:r>
              <a:rPr lang="en-US" dirty="0">
                <a:solidFill>
                  <a:schemeClr val="tx1"/>
                </a:solidFill>
              </a:rPr>
              <a:t>What ITS functions can be done in general unlicensed spectrum, so then IEEE 802.11 can be used throughout the entire band.   </a:t>
            </a:r>
          </a:p>
          <a:p>
            <a:pPr marL="1200150" lvl="2">
              <a:spcBef>
                <a:spcPts val="0"/>
              </a:spcBef>
              <a:buFont typeface="Arial" panose="020B0604020202020204" pitchFamily="34" charset="0"/>
              <a:buChar char="•"/>
            </a:pPr>
            <a:r>
              <a:rPr lang="en-US" dirty="0">
                <a:solidFill>
                  <a:schemeClr val="tx1"/>
                </a:solidFill>
              </a:rPr>
              <a:t>Promote IEEE 802 as an open standard and update the standards terminology used. </a:t>
            </a:r>
          </a:p>
          <a:p>
            <a:pPr marL="400050">
              <a:spcBef>
                <a:spcPts val="0"/>
              </a:spcBef>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16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17176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3"/>
            <a:ext cx="8415144" cy="362108"/>
          </a:xfrm>
        </p:spPr>
        <p:txBody>
          <a:bodyPr/>
          <a:lstStyle/>
          <a:p>
            <a:r>
              <a:rPr lang="en-US" sz="2400" dirty="0">
                <a:solidFill>
                  <a:schemeClr val="tx1"/>
                </a:solidFill>
              </a:rPr>
              <a:t>FCC NPRM on 5.9 GHz reply comments</a:t>
            </a:r>
            <a:r>
              <a:rPr lang="en-US" altLang="en-US" sz="1200" dirty="0"/>
              <a:t>-timeline</a:t>
            </a:r>
            <a:endParaRPr lang="en-US" sz="2400" dirty="0">
              <a:highlight>
                <a:srgbClr val="C0C0C0"/>
              </a:highlight>
            </a:endParaRPr>
          </a:p>
        </p:txBody>
      </p:sp>
      <p:sp>
        <p:nvSpPr>
          <p:cNvPr id="3" name="Content Placeholder 2"/>
          <p:cNvSpPr>
            <a:spLocks noGrp="1"/>
          </p:cNvSpPr>
          <p:nvPr>
            <p:ph idx="1"/>
          </p:nvPr>
        </p:nvSpPr>
        <p:spPr>
          <a:xfrm>
            <a:off x="685800" y="914400"/>
            <a:ext cx="8292711" cy="5561013"/>
          </a:xfrm>
        </p:spPr>
        <p:txBody>
          <a:bodyPr/>
          <a:lstStyle/>
          <a:p>
            <a:pPr marL="400050">
              <a:spcBef>
                <a:spcPts val="0"/>
              </a:spcBef>
              <a:buFont typeface="Arial" panose="020B0604020202020204" pitchFamily="34" charset="0"/>
              <a:buChar char="•"/>
            </a:pPr>
            <a:r>
              <a:rPr lang="en-US" sz="2000" b="0" dirty="0">
                <a:solidFill>
                  <a:schemeClr val="tx1"/>
                </a:solidFill>
              </a:rPr>
              <a:t>Proposed timeline</a:t>
            </a:r>
          </a:p>
          <a:p>
            <a:pPr marL="514350" lvl="1" indent="0">
              <a:spcBef>
                <a:spcPts val="0"/>
              </a:spcBef>
            </a:pPr>
            <a:endParaRPr lang="en-US" dirty="0">
              <a:solidFill>
                <a:schemeClr val="tx1"/>
              </a:solidFill>
            </a:endParaRPr>
          </a:p>
          <a:p>
            <a:pPr marL="514350" lvl="1" indent="0">
              <a:spcBef>
                <a:spcPts val="0"/>
              </a:spcBef>
            </a:pPr>
            <a:endParaRPr lang="en-US" sz="1600" b="0" dirty="0">
              <a:solidFill>
                <a:schemeClr val="tx1"/>
              </a:solidFill>
            </a:endParaRPr>
          </a:p>
          <a:p>
            <a:pPr marL="400050">
              <a:spcBef>
                <a:spcPts val="0"/>
              </a:spcBef>
              <a:buFont typeface="Arial" panose="020B0604020202020204" pitchFamily="34" charset="0"/>
              <a:buChar char="•"/>
            </a:pPr>
            <a:r>
              <a:rPr lang="en-US" sz="2000" b="0" dirty="0">
                <a:solidFill>
                  <a:schemeClr val="bg1">
                    <a:lumMod val="50000"/>
                  </a:schemeClr>
                </a:solidFill>
              </a:rPr>
              <a:t>Ad hoc Mon 16th - 	3pm–et-2hr</a:t>
            </a:r>
          </a:p>
          <a:p>
            <a:pPr marL="800100" lvl="1">
              <a:spcBef>
                <a:spcPts val="0"/>
              </a:spcBef>
              <a:buFont typeface="Arial" panose="020B0604020202020204" pitchFamily="34" charset="0"/>
              <a:buChar char="•"/>
            </a:pPr>
            <a:r>
              <a:rPr lang="en-US" sz="1600" dirty="0">
                <a:solidFill>
                  <a:schemeClr val="bg1">
                    <a:lumMod val="50000"/>
                  </a:schemeClr>
                </a:solidFill>
              </a:rPr>
              <a:t>Core doc in place, by end of Monday, e.g. primary sections </a:t>
            </a:r>
            <a:r>
              <a:rPr lang="en-US" sz="1600" dirty="0" err="1">
                <a:solidFill>
                  <a:schemeClr val="bg1">
                    <a:lumMod val="50000"/>
                  </a:schemeClr>
                </a:solidFill>
              </a:rPr>
              <a:t>ID’d</a:t>
            </a:r>
            <a:r>
              <a:rPr lang="en-US" sz="1600" dirty="0">
                <a:solidFill>
                  <a:schemeClr val="bg1">
                    <a:lumMod val="50000"/>
                  </a:schemeClr>
                </a:solidFill>
              </a:rPr>
              <a:t>  </a:t>
            </a:r>
          </a:p>
          <a:p>
            <a:pPr marL="800100" lvl="1">
              <a:spcBef>
                <a:spcPts val="0"/>
              </a:spcBef>
              <a:buFont typeface="Arial" panose="020B0604020202020204" pitchFamily="34" charset="0"/>
              <a:buChar char="•"/>
            </a:pPr>
            <a:r>
              <a:rPr lang="en-US" sz="1600" dirty="0">
                <a:solidFill>
                  <a:schemeClr val="tx1"/>
                </a:solidFill>
              </a:rPr>
              <a:t> </a:t>
            </a:r>
          </a:p>
          <a:p>
            <a:pPr marL="400050">
              <a:spcBef>
                <a:spcPts val="0"/>
              </a:spcBef>
              <a:buFont typeface="Arial" panose="020B0604020202020204" pitchFamily="34" charset="0"/>
              <a:buChar char="•"/>
            </a:pPr>
            <a:r>
              <a:rPr lang="en-US" sz="2000" b="0" dirty="0">
                <a:solidFill>
                  <a:schemeClr val="tx1"/>
                </a:solidFill>
              </a:rPr>
              <a:t>Ad hoc Tues 17th - 	3pm–et-2hr</a:t>
            </a:r>
          </a:p>
          <a:p>
            <a:pPr marL="800100" lvl="1">
              <a:spcBef>
                <a:spcPts val="0"/>
              </a:spcBef>
              <a:buFont typeface="Arial" panose="020B0604020202020204" pitchFamily="34" charset="0"/>
              <a:buChar char="•"/>
            </a:pPr>
            <a:r>
              <a:rPr lang="en-US" sz="1600" dirty="0">
                <a:solidFill>
                  <a:schemeClr val="tx1"/>
                </a:solidFill>
              </a:rPr>
              <a:t> Doc is coming together </a:t>
            </a:r>
          </a:p>
          <a:p>
            <a:pPr marL="800100" lvl="1">
              <a:spcBef>
                <a:spcPts val="0"/>
              </a:spcBef>
              <a:buFont typeface="Arial" panose="020B0604020202020204" pitchFamily="34" charset="0"/>
              <a:buChar char="•"/>
            </a:pPr>
            <a:r>
              <a:rPr lang="en-US" sz="1600" dirty="0">
                <a:solidFill>
                  <a:schemeClr val="tx1"/>
                </a:solidFill>
              </a:rPr>
              <a:t> </a:t>
            </a:r>
          </a:p>
          <a:p>
            <a:pPr marL="400050">
              <a:spcBef>
                <a:spcPts val="0"/>
              </a:spcBef>
              <a:buFont typeface="Arial" panose="020B0604020202020204" pitchFamily="34" charset="0"/>
              <a:buChar char="•"/>
            </a:pPr>
            <a:r>
              <a:rPr lang="en-US" sz="2000" b="0" dirty="0">
                <a:solidFill>
                  <a:schemeClr val="tx1"/>
                </a:solidFill>
              </a:rPr>
              <a:t>Ad hoc Wed 18th - 	3pm–et-2hr</a:t>
            </a:r>
          </a:p>
          <a:p>
            <a:pPr marL="800100" lvl="1">
              <a:spcBef>
                <a:spcPts val="0"/>
              </a:spcBef>
              <a:buFont typeface="Arial" panose="020B0604020202020204" pitchFamily="34" charset="0"/>
              <a:buChar char="•"/>
            </a:pPr>
            <a:r>
              <a:rPr lang="en-US" sz="1600" dirty="0">
                <a:solidFill>
                  <a:schemeClr val="tx1"/>
                </a:solidFill>
              </a:rPr>
              <a:t> need to finish reply comments for a clean version for Thursday vote. </a:t>
            </a:r>
          </a:p>
          <a:p>
            <a:pPr marL="800100" lvl="1">
              <a:spcBef>
                <a:spcPts val="0"/>
              </a:spcBef>
              <a:buFont typeface="Arial" panose="020B0604020202020204" pitchFamily="34" charset="0"/>
              <a:buChar char="•"/>
            </a:pPr>
            <a:r>
              <a:rPr lang="en-US" sz="1600" dirty="0">
                <a:solidFill>
                  <a:schemeClr val="tx1"/>
                </a:solidFill>
              </a:rPr>
              <a:t> </a:t>
            </a:r>
            <a:endParaRPr lang="en-US" sz="1600" b="0" dirty="0">
              <a:solidFill>
                <a:schemeClr val="tx1"/>
              </a:solidFill>
            </a:endParaRPr>
          </a:p>
          <a:p>
            <a:pPr marL="400050">
              <a:spcBef>
                <a:spcPts val="0"/>
              </a:spcBef>
              <a:buFont typeface="Arial" panose="020B0604020202020204" pitchFamily="34" charset="0"/>
              <a:buChar char="•"/>
            </a:pPr>
            <a:endParaRPr lang="en-US" sz="2000" b="0" dirty="0">
              <a:solidFill>
                <a:schemeClr val="tx1"/>
              </a:solidFill>
            </a:endParaRPr>
          </a:p>
          <a:p>
            <a:pPr marL="400050">
              <a:spcBef>
                <a:spcPts val="0"/>
              </a:spcBef>
              <a:buFont typeface="Arial" panose="020B0604020202020204" pitchFamily="34" charset="0"/>
              <a:buChar char="•"/>
            </a:pPr>
            <a:r>
              <a:rPr lang="en-US" sz="2000" b="0" dirty="0">
                <a:solidFill>
                  <a:schemeClr val="tx1"/>
                </a:solidFill>
              </a:rPr>
              <a:t>Normal 802.18 Thursday 19</a:t>
            </a:r>
            <a:r>
              <a:rPr lang="en-US" sz="2000" b="0" baseline="30000" dirty="0">
                <a:solidFill>
                  <a:schemeClr val="tx1"/>
                </a:solidFill>
              </a:rPr>
              <a:t>th</a:t>
            </a:r>
            <a:r>
              <a:rPr lang="en-US" sz="2000" b="0" dirty="0">
                <a:solidFill>
                  <a:schemeClr val="tx1"/>
                </a:solidFill>
              </a:rPr>
              <a:t> is target for .18 approve </a:t>
            </a:r>
          </a:p>
          <a:p>
            <a:pPr marL="800100" lvl="1">
              <a:spcBef>
                <a:spcPts val="0"/>
              </a:spcBef>
              <a:buFont typeface="Arial" panose="020B0604020202020204" pitchFamily="34" charset="0"/>
              <a:buChar char="•"/>
            </a:pPr>
            <a:r>
              <a:rPr lang="en-US" b="0" dirty="0">
                <a:solidFill>
                  <a:schemeClr val="tx1"/>
                </a:solidFill>
              </a:rPr>
              <a:t>Extremely fast read and vote.  </a:t>
            </a:r>
          </a:p>
          <a:p>
            <a:pPr marL="800100" lvl="1">
              <a:spcBef>
                <a:spcPts val="0"/>
              </a:spcBef>
              <a:buFont typeface="Arial" panose="020B0604020202020204" pitchFamily="34" charset="0"/>
              <a:buChar char="•"/>
            </a:pPr>
            <a:endParaRPr lang="en-US" dirty="0">
              <a:solidFill>
                <a:schemeClr val="tx1"/>
              </a:solidFill>
            </a:endParaRPr>
          </a:p>
          <a:p>
            <a:pPr marL="400050">
              <a:spcBef>
                <a:spcPts val="0"/>
              </a:spcBef>
              <a:buFont typeface="Arial" panose="020B0604020202020204" pitchFamily="34" charset="0"/>
              <a:buChar char="•"/>
            </a:pPr>
            <a:endParaRPr lang="en-US" sz="2000" b="0" dirty="0">
              <a:solidFill>
                <a:schemeClr val="tx1"/>
              </a:solidFill>
            </a:endParaRPr>
          </a:p>
          <a:p>
            <a:pPr marL="400050">
              <a:spcBef>
                <a:spcPts val="0"/>
              </a:spcBef>
              <a:buFont typeface="Arial" panose="020B0604020202020204" pitchFamily="34" charset="0"/>
              <a:buChar char="•"/>
            </a:pPr>
            <a:r>
              <a:rPr lang="en-US" sz="2000" b="0" dirty="0">
                <a:solidFill>
                  <a:schemeClr val="tx1"/>
                </a:solidFill>
              </a:rPr>
              <a:t>20March, Friday – EC close will bring up on agenda –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16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5889564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5386796"/>
          </a:xfrm>
        </p:spPr>
        <p:txBody>
          <a:bodyPr/>
          <a:lstStyle/>
          <a:p>
            <a:pPr marL="400050">
              <a:buFont typeface="Wingdings" panose="05000000000000000000" pitchFamily="2" charset="2"/>
              <a:buChar char="q"/>
            </a:pPr>
            <a:endParaRPr lang="en-US" altLang="en-US" sz="1800" dirty="0">
              <a:solidFill>
                <a:srgbClr val="00B0F0"/>
              </a:solidFill>
            </a:endParaRPr>
          </a:p>
          <a:p>
            <a:pPr marL="400050">
              <a:buFont typeface="Wingdings" panose="05000000000000000000" pitchFamily="2" charset="2"/>
              <a:buChar char="q"/>
            </a:pPr>
            <a:r>
              <a:rPr lang="en-US" altLang="en-US" sz="1800" dirty="0">
                <a:solidFill>
                  <a:srgbClr val="00B0F0"/>
                </a:solidFill>
              </a:rPr>
              <a:t>A</a:t>
            </a:r>
            <a:r>
              <a:rPr lang="en-US" sz="1800" dirty="0">
                <a:solidFill>
                  <a:srgbClr val="00B0F0"/>
                </a:solidFill>
              </a:rPr>
              <a:t>re there NPRM comments that we should consider reply comments on?  Need input from members. </a:t>
            </a:r>
          </a:p>
          <a:p>
            <a:pPr marL="400050">
              <a:buFont typeface="Wingdings" panose="05000000000000000000" pitchFamily="2" charset="2"/>
              <a:buChar char="q"/>
            </a:pPr>
            <a:endParaRPr lang="en-US" sz="1800" dirty="0">
              <a:solidFill>
                <a:srgbClr val="00B0F0"/>
              </a:solidFill>
            </a:endParaRPr>
          </a:p>
          <a:p>
            <a:pPr marL="400050">
              <a:buFont typeface="Wingdings" panose="05000000000000000000" pitchFamily="2" charset="2"/>
              <a:buChar char="q"/>
            </a:pPr>
            <a:r>
              <a:rPr lang="en-US" sz="1800" dirty="0">
                <a:solidFill>
                  <a:srgbClr val="00B0F0"/>
                </a:solidFill>
              </a:rPr>
              <a:t>Any other points we should consider in our reply comments?  need input from members. </a:t>
            </a:r>
            <a:endParaRPr lang="en-US" altLang="en-US" sz="1400" dirty="0">
              <a:solidFill>
                <a:srgbClr val="00B0F0"/>
              </a:solidFill>
            </a:endParaRPr>
          </a:p>
          <a:p>
            <a:pPr marL="285750" indent="-285750">
              <a:buFont typeface="Wingdings" panose="05000000000000000000" pitchFamily="2" charset="2"/>
              <a:buChar char="q"/>
            </a:pPr>
            <a:r>
              <a:rPr lang="en-US" altLang="en-US" sz="2000" dirty="0">
                <a:solidFill>
                  <a:srgbClr val="00B0F0"/>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16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2880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bg1">
                    <a:lumMod val="75000"/>
                  </a:schemeClr>
                </a:solidFill>
              </a:rPr>
              <a:t>Nothing heard</a:t>
            </a: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16 Mar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305800"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weekly teleconference </a:t>
            </a:r>
            <a:r>
              <a:rPr lang="en-US" sz="1400" dirty="0"/>
              <a:t>(scheduled to 07May)</a:t>
            </a:r>
            <a:r>
              <a:rPr lang="en-US" sz="2000" dirty="0"/>
              <a:t>: 19Mar20–</a:t>
            </a:r>
            <a:r>
              <a:rPr lang="en-US" sz="2000" i="1" u="sng" dirty="0"/>
              <a:t>15:00–&lt;15:55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https://mentor.ieee.org/802.18/dcn/16/18-16-0038-14-0000-teleconference-call-in-info.pptx</a:t>
            </a:r>
            <a:r>
              <a:rPr lang="en-US" sz="1800" dirty="0"/>
              <a:t>  </a:t>
            </a:r>
            <a:r>
              <a:rPr lang="en-US" altLang="en-US" sz="1800" dirty="0"/>
              <a:t>(</a:t>
            </a:r>
            <a:r>
              <a:rPr lang="en-US" altLang="en-US" sz="1800" i="1" u="sng" dirty="0"/>
              <a:t>or latest)</a:t>
            </a:r>
            <a:r>
              <a:rPr lang="en-US" altLang="en-US" sz="1400" i="1" dirty="0"/>
              <a:t>  </a:t>
            </a:r>
            <a:endParaRPr lang="en-US" altLang="en-US" sz="1800" b="1" i="1" dirty="0"/>
          </a:p>
          <a:p>
            <a:pPr lvl="1">
              <a:buFont typeface="Arial" panose="020B0604020202020204" pitchFamily="34" charset="0"/>
              <a:buChar char="•"/>
            </a:pPr>
            <a:r>
              <a:rPr lang="en-US" sz="1800" dirty="0"/>
              <a:t>All late changes/cancellations will be sent out to the 802.18 list server. </a:t>
            </a:r>
          </a:p>
          <a:p>
            <a:pPr marL="0" indent="0"/>
            <a:endParaRPr lang="en-US" sz="2000" dirty="0"/>
          </a:p>
          <a:p>
            <a:pPr>
              <a:buFont typeface="Arial" panose="020B0604020202020204" pitchFamily="34" charset="0"/>
              <a:buChar char="•"/>
            </a:pPr>
            <a:r>
              <a:rPr lang="en-US" sz="2000" dirty="0"/>
              <a:t>Next ad hoc:  Tuesday 17mar20–</a:t>
            </a:r>
            <a:r>
              <a:rPr lang="en-US" sz="2000" i="1" u="sng" dirty="0"/>
              <a:t>15:00–17:00</a:t>
            </a:r>
            <a:r>
              <a:rPr lang="en-US" sz="2000" dirty="0"/>
              <a:t> ET (tomorrow)</a:t>
            </a:r>
          </a:p>
          <a:p>
            <a:pPr lvl="1">
              <a:buFont typeface="Arial" panose="020B0604020202020204" pitchFamily="34" charset="0"/>
              <a:buChar char="•"/>
            </a:pPr>
            <a:r>
              <a:rPr lang="en-US" sz="1600" dirty="0"/>
              <a:t>See backup slides for call-ins </a:t>
            </a:r>
          </a:p>
          <a:p>
            <a:pPr marL="0" indent="0"/>
            <a:r>
              <a:rPr lang="en-US" sz="2000" dirty="0"/>
              <a:t>	</a:t>
            </a: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16:________________57et</a:t>
            </a:r>
          </a:p>
          <a:p>
            <a:pPr lvl="1">
              <a:buFont typeface="Arial" panose="020B0604020202020204" pitchFamily="34" charset="0"/>
              <a:buChar char="•"/>
            </a:pPr>
            <a:endParaRPr lang="en-US" sz="1000" b="0" dirty="0"/>
          </a:p>
          <a:p>
            <a:pPr>
              <a:buFont typeface="Arial" panose="020B0604020202020204" pitchFamily="34" charset="0"/>
              <a:buChar char="•"/>
            </a:pPr>
            <a:r>
              <a:rPr lang="en-US" sz="20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 Mar 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16 Mar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15</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16 Mar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16</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64254" y="685800"/>
            <a:ext cx="5355545" cy="400110"/>
          </a:xfrm>
          <a:prstGeom prst="rect">
            <a:avLst/>
          </a:prstGeom>
          <a:noFill/>
        </p:spPr>
        <p:txBody>
          <a:bodyPr wrap="square" rtlCol="0">
            <a:spAutoFit/>
          </a:bodyPr>
          <a:lstStyle/>
          <a:p>
            <a:pPr marL="400050">
              <a:spcBef>
                <a:spcPts val="0"/>
              </a:spcBef>
              <a:buFont typeface="Arial" panose="020B0604020202020204" pitchFamily="34" charset="0"/>
              <a:buChar char="•"/>
            </a:pPr>
            <a:r>
              <a:rPr lang="en-US" sz="2000" dirty="0">
                <a:solidFill>
                  <a:schemeClr val="tx1"/>
                </a:solidFill>
              </a:rPr>
              <a:t>Monday 16Mar20- 	3pm–et-2hr</a:t>
            </a:r>
          </a:p>
        </p:txBody>
      </p:sp>
      <p:sp>
        <p:nvSpPr>
          <p:cNvPr id="6" name="Rectangle 5">
            <a:extLst>
              <a:ext uri="{FF2B5EF4-FFF2-40B4-BE49-F238E27FC236}">
                <a16:creationId xmlns:a16="http://schemas.microsoft.com/office/drawing/2014/main" id="{A63BC088-C187-4368-8FB0-1E85B47E8BB1}"/>
              </a:ext>
            </a:extLst>
          </p:cNvPr>
          <p:cNvSpPr/>
          <p:nvPr/>
        </p:nvSpPr>
        <p:spPr>
          <a:xfrm>
            <a:off x="381000" y="1295400"/>
            <a:ext cx="8537575" cy="5047536"/>
          </a:xfrm>
          <a:prstGeom prst="rect">
            <a:avLst/>
          </a:prstGeom>
        </p:spPr>
        <p:txBody>
          <a:bodyPr wrap="square">
            <a:spAutoFit/>
          </a:bodyPr>
          <a:lstStyle/>
          <a:p>
            <a:r>
              <a:rPr lang="en-US" sz="1400" b="1" dirty="0">
                <a:solidFill>
                  <a:schemeClr val="tx1"/>
                </a:solidFill>
              </a:rPr>
              <a:t>802.18 ad hoc 5.9 GHz reply comments</a:t>
            </a:r>
            <a:endParaRPr lang="en-US" sz="1400" dirty="0">
              <a:solidFill>
                <a:schemeClr val="tx1"/>
              </a:solidFill>
            </a:endParaRPr>
          </a:p>
          <a:p>
            <a:r>
              <a:rPr lang="en-US" sz="1400" b="1" dirty="0">
                <a:solidFill>
                  <a:schemeClr val="tx1"/>
                </a:solidFill>
              </a:rPr>
              <a:t>When   </a:t>
            </a:r>
            <a:r>
              <a:rPr lang="en-US" sz="1400" dirty="0">
                <a:solidFill>
                  <a:schemeClr val="tx1"/>
                </a:solidFill>
              </a:rPr>
              <a:t>Mon, March 16, 12pm – 2pm</a:t>
            </a:r>
          </a:p>
          <a:p>
            <a:r>
              <a:rPr lang="en-US" sz="1400" b="1" dirty="0">
                <a:solidFill>
                  <a:schemeClr val="tx1"/>
                </a:solidFill>
              </a:rPr>
              <a:t>Where  </a:t>
            </a:r>
            <a:r>
              <a:rPr lang="en-US" sz="1400" u="sng" dirty="0">
                <a:hlinkClick r:id="rId2"/>
              </a:rPr>
              <a:t>https://ieee802.my.webex.com/ieee802.my/j.php?MTID=m616c076dfafbaada5d63b351745f9a6e</a:t>
            </a:r>
            <a:r>
              <a:rPr lang="en-US" sz="1400" dirty="0"/>
              <a:t>  (</a:t>
            </a:r>
            <a:r>
              <a:rPr lang="en-US" sz="1400" u="sng" dirty="0">
                <a:hlinkClick r:id="rId3"/>
              </a:rPr>
              <a:t>map</a:t>
            </a:r>
            <a:r>
              <a:rPr lang="en-US" sz="1400" dirty="0"/>
              <a:t>)</a:t>
            </a:r>
          </a:p>
          <a:p>
            <a:r>
              <a:rPr lang="en-US" sz="1400" b="1" dirty="0">
                <a:solidFill>
                  <a:schemeClr val="tx1"/>
                </a:solidFill>
              </a:rPr>
              <a:t> </a:t>
            </a:r>
            <a:endParaRPr lang="en-US" sz="1400" dirty="0">
              <a:solidFill>
                <a:schemeClr val="tx1"/>
              </a:solidFill>
            </a:endParaRPr>
          </a:p>
          <a:p>
            <a:r>
              <a:rPr lang="en-US" sz="1400" b="1" dirty="0">
                <a:solidFill>
                  <a:schemeClr val="tx1"/>
                </a:solidFill>
              </a:rPr>
              <a:t>Description</a:t>
            </a:r>
            <a:r>
              <a:rPr lang="en-US" sz="1400" dirty="0">
                <a:solidFill>
                  <a:schemeClr val="tx1"/>
                </a:solidFill>
              </a:rPr>
              <a:t>  JOIN WEBEX MEETING </a:t>
            </a:r>
            <a:r>
              <a:rPr lang="en-US" sz="1400" u="sng" dirty="0">
                <a:hlinkClick r:id="rId2"/>
              </a:rPr>
              <a:t>https://ieee802.my.webex.com/ieee802.my/j.php?MTID=m616c076dfafbaada5d63b351745f9a6e</a:t>
            </a:r>
            <a:endParaRPr lang="en-US" sz="1400" dirty="0"/>
          </a:p>
          <a:p>
            <a:endParaRPr lang="en-US" sz="1400" dirty="0">
              <a:solidFill>
                <a:schemeClr val="tx1"/>
              </a:solidFill>
            </a:endParaRPr>
          </a:p>
          <a:p>
            <a:r>
              <a:rPr lang="en-US" sz="1400" dirty="0">
                <a:solidFill>
                  <a:schemeClr val="tx1"/>
                </a:solidFill>
              </a:rPr>
              <a:t>Meeting number (access code): 794 492 115 </a:t>
            </a:r>
          </a:p>
          <a:p>
            <a:r>
              <a:rPr lang="en-US" sz="1400" dirty="0">
                <a:solidFill>
                  <a:schemeClr val="tx1"/>
                </a:solidFill>
              </a:rPr>
              <a:t>Meeting password: rrtag16 </a:t>
            </a:r>
          </a:p>
          <a:p>
            <a:r>
              <a:rPr lang="en-US" sz="1400" dirty="0">
                <a:solidFill>
                  <a:schemeClr val="tx1"/>
                </a:solidFill>
              </a:rPr>
              <a:t> </a:t>
            </a:r>
          </a:p>
          <a:p>
            <a:r>
              <a:rPr lang="en-US" sz="1400" dirty="0">
                <a:solidFill>
                  <a:schemeClr val="tx1"/>
                </a:solidFill>
              </a:rPr>
              <a:t>JOIN BY PHONE +1-510-338-9438 USA Toll Tap here to call (mobile phones only, hosts not supported): </a:t>
            </a:r>
          </a:p>
          <a:p>
            <a:r>
              <a:rPr lang="en-US" sz="1400" dirty="0">
                <a:solidFill>
                  <a:schemeClr val="tx1"/>
                </a:solidFill>
              </a:rPr>
              <a:t> </a:t>
            </a:r>
          </a:p>
          <a:p>
            <a:r>
              <a:rPr lang="en-US" sz="1400" dirty="0" err="1">
                <a:solidFill>
                  <a:schemeClr val="tx1"/>
                </a:solidFill>
              </a:rPr>
              <a:t>tel</a:t>
            </a:r>
            <a:r>
              <a:rPr lang="en-US" sz="1400" dirty="0">
                <a:solidFill>
                  <a:schemeClr val="tx1"/>
                </a:solidFill>
              </a:rPr>
              <a:t>:%2B1-510-338-9438,,*01*794492115%23%23*01* +44-20-3198-8144 UK Toll Tap here to call (mobile phones only, hosts not supported): </a:t>
            </a:r>
            <a:r>
              <a:rPr lang="en-US" sz="1400" u="sng" dirty="0" err="1">
                <a:hlinkClick r:id="rId4"/>
              </a:rPr>
              <a:t>tel</a:t>
            </a:r>
            <a:r>
              <a:rPr lang="en-US" sz="1400" u="sng" dirty="0">
                <a:hlinkClick r:id="rId4"/>
              </a:rPr>
              <a:t>:%2B44-20-3198-8144,,*01*794492115%23%23*01*</a:t>
            </a:r>
            <a:r>
              <a:rPr lang="en-US" sz="1400" dirty="0"/>
              <a:t> </a:t>
            </a:r>
            <a:endParaRPr lang="en-US" sz="1400" dirty="0">
              <a:solidFill>
                <a:schemeClr val="tx1"/>
              </a:solidFill>
            </a:endParaRPr>
          </a:p>
          <a:p>
            <a:r>
              <a:rPr lang="en-US" sz="1400" dirty="0">
                <a:solidFill>
                  <a:schemeClr val="tx1"/>
                </a:solidFill>
              </a:rPr>
              <a:t> </a:t>
            </a:r>
          </a:p>
          <a:p>
            <a:r>
              <a:rPr lang="en-US" sz="1400" dirty="0">
                <a:solidFill>
                  <a:schemeClr val="tx1"/>
                </a:solidFill>
              </a:rPr>
              <a:t>Global call-in numbers https://ieee802.my.webex.com/ieee802.my/globalcallin.php?MTID=m616245ea64a36aa0c303fc26b56b8e7a </a:t>
            </a:r>
          </a:p>
          <a:p>
            <a:endParaRPr lang="en-US" sz="1400" dirty="0">
              <a:solidFill>
                <a:schemeClr val="tx1"/>
              </a:solidFill>
            </a:endParaRPr>
          </a:p>
          <a:p>
            <a:r>
              <a:rPr lang="en-US" sz="1400" dirty="0">
                <a:solidFill>
                  <a:schemeClr val="tx1"/>
                </a:solidFill>
              </a:rPr>
              <a:t>Can't join the meeting? </a:t>
            </a:r>
          </a:p>
          <a:p>
            <a:r>
              <a:rPr lang="en-US" sz="1400" dirty="0">
                <a:solidFill>
                  <a:schemeClr val="tx1"/>
                </a:solidFill>
              </a:rPr>
              <a:t>https://collaborationhelp.cisco.com/article/WBX000029055 IMPORTANT NOTICE: Please note that this </a:t>
            </a:r>
            <a:r>
              <a:rPr lang="en-US" sz="1400" dirty="0" err="1">
                <a:solidFill>
                  <a:schemeClr val="tx1"/>
                </a:solidFill>
              </a:rPr>
              <a:t>Webex</a:t>
            </a:r>
            <a:r>
              <a:rPr lang="en-US" sz="1400" dirty="0">
                <a:solidFill>
                  <a:schemeClr val="tx1"/>
                </a:solidFill>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p:txBody>
      </p:sp>
    </p:spTree>
    <p:extLst>
      <p:ext uri="{BB962C8B-B14F-4D97-AF65-F5344CB8AC3E}">
        <p14:creationId xmlns:p14="http://schemas.microsoft.com/office/powerpoint/2010/main" val="19082222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16 Mar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17</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64254" y="685800"/>
            <a:ext cx="5355545" cy="400110"/>
          </a:xfrm>
          <a:prstGeom prst="rect">
            <a:avLst/>
          </a:prstGeom>
          <a:noFill/>
        </p:spPr>
        <p:txBody>
          <a:bodyPr wrap="square" rtlCol="0">
            <a:spAutoFit/>
          </a:bodyPr>
          <a:lstStyle/>
          <a:p>
            <a:pPr marL="400050">
              <a:spcBef>
                <a:spcPts val="0"/>
              </a:spcBef>
              <a:buFont typeface="Arial" panose="020B0604020202020204" pitchFamily="34" charset="0"/>
              <a:buChar char="•"/>
            </a:pPr>
            <a:r>
              <a:rPr lang="en-US" sz="2000" dirty="0">
                <a:solidFill>
                  <a:schemeClr val="tx1"/>
                </a:solidFill>
              </a:rPr>
              <a:t>Tuesday 17Mar20- 	3pm–et-2hr</a:t>
            </a:r>
          </a:p>
        </p:txBody>
      </p:sp>
      <p:sp>
        <p:nvSpPr>
          <p:cNvPr id="6" name="Rectangle 5">
            <a:extLst>
              <a:ext uri="{FF2B5EF4-FFF2-40B4-BE49-F238E27FC236}">
                <a16:creationId xmlns:a16="http://schemas.microsoft.com/office/drawing/2014/main" id="{A63BC088-C187-4368-8FB0-1E85B47E8BB1}"/>
              </a:ext>
            </a:extLst>
          </p:cNvPr>
          <p:cNvSpPr/>
          <p:nvPr/>
        </p:nvSpPr>
        <p:spPr>
          <a:xfrm>
            <a:off x="381000" y="1295400"/>
            <a:ext cx="8537575" cy="5047536"/>
          </a:xfrm>
          <a:prstGeom prst="rect">
            <a:avLst/>
          </a:prstGeom>
        </p:spPr>
        <p:txBody>
          <a:bodyPr wrap="square">
            <a:spAutoFit/>
          </a:bodyPr>
          <a:lstStyle/>
          <a:p>
            <a:r>
              <a:rPr lang="en-US" sz="1400" b="1" dirty="0">
                <a:solidFill>
                  <a:schemeClr val="tx1"/>
                </a:solidFill>
              </a:rPr>
              <a:t>802.18 ad hoc 5.9 GHz reply comments</a:t>
            </a:r>
            <a:endParaRPr lang="en-US" sz="1400" dirty="0">
              <a:solidFill>
                <a:schemeClr val="tx1"/>
              </a:solidFill>
            </a:endParaRPr>
          </a:p>
          <a:p>
            <a:r>
              <a:rPr lang="en-US" sz="1400" b="1" dirty="0">
                <a:solidFill>
                  <a:schemeClr val="tx1"/>
                </a:solidFill>
              </a:rPr>
              <a:t>When   </a:t>
            </a:r>
            <a:r>
              <a:rPr lang="en-US" sz="1400" dirty="0">
                <a:solidFill>
                  <a:schemeClr val="tx1"/>
                </a:solidFill>
              </a:rPr>
              <a:t>Tue, March 17, 12pm – 2pm</a:t>
            </a:r>
          </a:p>
          <a:p>
            <a:r>
              <a:rPr lang="en-US" sz="1400" b="1" dirty="0">
                <a:solidFill>
                  <a:schemeClr val="tx1"/>
                </a:solidFill>
              </a:rPr>
              <a:t>Where  </a:t>
            </a:r>
            <a:r>
              <a:rPr lang="en-US" sz="1400" u="sng" dirty="0">
                <a:hlinkClick r:id="rId2"/>
              </a:rPr>
              <a:t>https://ieee802.my.webex.com/ieee802.my/j.php?MTID=m7186222baf1b5083fb2f34471e73e483</a:t>
            </a:r>
            <a:r>
              <a:rPr lang="en-US" sz="1400" dirty="0"/>
              <a:t>  (</a:t>
            </a:r>
            <a:r>
              <a:rPr lang="en-US" sz="1400" u="sng" dirty="0">
                <a:hlinkClick r:id="rId3"/>
              </a:rPr>
              <a:t>map</a:t>
            </a:r>
            <a:r>
              <a:rPr lang="en-US" sz="1400" dirty="0"/>
              <a:t>)</a:t>
            </a:r>
            <a:endParaRPr lang="en-US" sz="1400" dirty="0">
              <a:solidFill>
                <a:schemeClr val="tx1"/>
              </a:solidFill>
            </a:endParaRPr>
          </a:p>
          <a:p>
            <a:r>
              <a:rPr lang="en-US" sz="1400" b="1" dirty="0">
                <a:solidFill>
                  <a:schemeClr val="tx1"/>
                </a:solidFill>
              </a:rPr>
              <a:t> </a:t>
            </a:r>
            <a:endParaRPr lang="en-US" sz="1400" dirty="0">
              <a:solidFill>
                <a:schemeClr val="tx1"/>
              </a:solidFill>
            </a:endParaRPr>
          </a:p>
          <a:p>
            <a:r>
              <a:rPr lang="en-US" sz="1400" b="1" dirty="0">
                <a:solidFill>
                  <a:schemeClr val="tx1"/>
                </a:solidFill>
              </a:rPr>
              <a:t>Description</a:t>
            </a:r>
            <a:r>
              <a:rPr lang="en-US" sz="1400" dirty="0">
                <a:solidFill>
                  <a:schemeClr val="tx1"/>
                </a:solidFill>
              </a:rPr>
              <a:t> JOIN WEBEX MEETING </a:t>
            </a:r>
            <a:r>
              <a:rPr lang="en-US" sz="1400" u="sng" dirty="0">
                <a:hlinkClick r:id="rId2"/>
              </a:rPr>
              <a:t>https://ieee802.my.webex.com/ieee802.my/j.php?MTID=m7186222baf1b5083fb2f34471e73e483</a:t>
            </a:r>
            <a:endParaRPr lang="en-US" sz="1400" dirty="0">
              <a:solidFill>
                <a:schemeClr val="tx1"/>
              </a:solidFill>
            </a:endParaRPr>
          </a:p>
          <a:p>
            <a:r>
              <a:rPr lang="en-US" sz="1400" dirty="0">
                <a:solidFill>
                  <a:schemeClr val="tx1"/>
                </a:solidFill>
              </a:rPr>
              <a:t> </a:t>
            </a:r>
          </a:p>
          <a:p>
            <a:r>
              <a:rPr lang="en-US" sz="1400" dirty="0">
                <a:solidFill>
                  <a:schemeClr val="tx1"/>
                </a:solidFill>
              </a:rPr>
              <a:t>Meeting number (access code): 792 240 390 </a:t>
            </a:r>
          </a:p>
          <a:p>
            <a:r>
              <a:rPr lang="en-US" sz="1400" dirty="0">
                <a:solidFill>
                  <a:schemeClr val="tx1"/>
                </a:solidFill>
              </a:rPr>
              <a:t>Meeting password: rrtag17 </a:t>
            </a:r>
          </a:p>
          <a:p>
            <a:r>
              <a:rPr lang="en-US" sz="1400" dirty="0">
                <a:solidFill>
                  <a:schemeClr val="tx1"/>
                </a:solidFill>
              </a:rPr>
              <a:t> </a:t>
            </a:r>
          </a:p>
          <a:p>
            <a:r>
              <a:rPr lang="en-US" sz="1400" dirty="0">
                <a:solidFill>
                  <a:schemeClr val="tx1"/>
                </a:solidFill>
              </a:rPr>
              <a:t>JOIN BY PHONE +1-510-338-9438 USA Toll Tap here to call (mobile phones only, hosts not supported): </a:t>
            </a:r>
          </a:p>
          <a:p>
            <a:r>
              <a:rPr lang="en-US" sz="1400" dirty="0">
                <a:solidFill>
                  <a:schemeClr val="tx1"/>
                </a:solidFill>
              </a:rPr>
              <a:t> </a:t>
            </a:r>
          </a:p>
          <a:p>
            <a:r>
              <a:rPr lang="en-US" sz="1400" dirty="0" err="1">
                <a:solidFill>
                  <a:schemeClr val="tx1"/>
                </a:solidFill>
              </a:rPr>
              <a:t>tel</a:t>
            </a:r>
            <a:r>
              <a:rPr lang="en-US" sz="1400" dirty="0">
                <a:solidFill>
                  <a:schemeClr val="tx1"/>
                </a:solidFill>
              </a:rPr>
              <a:t>:%2B1-510-338-9438,,*01*792240390%23%23*01* +44-20-3198-8144 UK Toll Tap here to call (mobile phones only, hosts not supported): </a:t>
            </a:r>
            <a:r>
              <a:rPr lang="en-US" sz="1400" u="sng" dirty="0" err="1">
                <a:hlinkClick r:id="rId4"/>
              </a:rPr>
              <a:t>tel</a:t>
            </a:r>
            <a:r>
              <a:rPr lang="en-US" sz="1400" u="sng" dirty="0">
                <a:hlinkClick r:id="rId4"/>
              </a:rPr>
              <a:t>:%2B44-20-3198-8144,,*01*792240390%23%23*01*</a:t>
            </a:r>
            <a:r>
              <a:rPr lang="en-US" sz="1400" dirty="0"/>
              <a:t> </a:t>
            </a:r>
            <a:r>
              <a:rPr lang="en-US" sz="1400" dirty="0">
                <a:solidFill>
                  <a:schemeClr val="tx1"/>
                </a:solidFill>
              </a:rPr>
              <a:t> </a:t>
            </a:r>
          </a:p>
          <a:p>
            <a:endParaRPr lang="en-US" sz="1400" dirty="0">
              <a:solidFill>
                <a:schemeClr val="tx1"/>
              </a:solidFill>
            </a:endParaRPr>
          </a:p>
          <a:p>
            <a:r>
              <a:rPr lang="en-US" sz="1400" dirty="0">
                <a:solidFill>
                  <a:schemeClr val="tx1"/>
                </a:solidFill>
              </a:rPr>
              <a:t>Global call-in numbers https://ieee802.my.webex.com/ieee802.my/globalcallin.php?MTID=m45f86b2585e7509171bc6241c95fb445 </a:t>
            </a:r>
          </a:p>
          <a:p>
            <a:endParaRPr lang="en-US" sz="1400" dirty="0">
              <a:solidFill>
                <a:schemeClr val="tx1"/>
              </a:solidFill>
            </a:endParaRPr>
          </a:p>
          <a:p>
            <a:r>
              <a:rPr lang="en-US" sz="1400" dirty="0">
                <a:solidFill>
                  <a:schemeClr val="tx1"/>
                </a:solidFill>
              </a:rPr>
              <a:t>Can't join the meeting? </a:t>
            </a:r>
          </a:p>
          <a:p>
            <a:r>
              <a:rPr lang="en-US" sz="1400" dirty="0">
                <a:solidFill>
                  <a:schemeClr val="tx1"/>
                </a:solidFill>
              </a:rPr>
              <a:t>https://collaborationhelp.cisco.com/article/WBX000029055 IMPORTANT NOTICE: Please note that this </a:t>
            </a:r>
            <a:r>
              <a:rPr lang="en-US" sz="1400" dirty="0" err="1">
                <a:solidFill>
                  <a:schemeClr val="tx1"/>
                </a:solidFill>
              </a:rPr>
              <a:t>Webex</a:t>
            </a:r>
            <a:r>
              <a:rPr lang="en-US" sz="1400" dirty="0">
                <a:solidFill>
                  <a:schemeClr val="tx1"/>
                </a:solidFill>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endParaRPr lang="en-US" sz="1200" dirty="0">
              <a:solidFill>
                <a:schemeClr val="tx1"/>
              </a:solidFill>
            </a:endParaRPr>
          </a:p>
        </p:txBody>
      </p:sp>
    </p:spTree>
    <p:extLst>
      <p:ext uri="{BB962C8B-B14F-4D97-AF65-F5344CB8AC3E}">
        <p14:creationId xmlns:p14="http://schemas.microsoft.com/office/powerpoint/2010/main" val="25261047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16 Mar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18</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64254" y="685800"/>
            <a:ext cx="5355545" cy="400110"/>
          </a:xfrm>
          <a:prstGeom prst="rect">
            <a:avLst/>
          </a:prstGeom>
          <a:noFill/>
        </p:spPr>
        <p:txBody>
          <a:bodyPr wrap="square" rtlCol="0">
            <a:spAutoFit/>
          </a:bodyPr>
          <a:lstStyle/>
          <a:p>
            <a:pPr marL="400050">
              <a:spcBef>
                <a:spcPts val="0"/>
              </a:spcBef>
              <a:buFont typeface="Arial" panose="020B0604020202020204" pitchFamily="34" charset="0"/>
              <a:buChar char="•"/>
            </a:pPr>
            <a:r>
              <a:rPr lang="en-US" sz="2000" dirty="0">
                <a:solidFill>
                  <a:schemeClr val="tx1"/>
                </a:solidFill>
              </a:rPr>
              <a:t>Wednesday 18Mar20- 	3pm–et-2hr</a:t>
            </a:r>
          </a:p>
        </p:txBody>
      </p:sp>
      <p:sp>
        <p:nvSpPr>
          <p:cNvPr id="6" name="Rectangle 5">
            <a:extLst>
              <a:ext uri="{FF2B5EF4-FFF2-40B4-BE49-F238E27FC236}">
                <a16:creationId xmlns:a16="http://schemas.microsoft.com/office/drawing/2014/main" id="{A63BC088-C187-4368-8FB0-1E85B47E8BB1}"/>
              </a:ext>
            </a:extLst>
          </p:cNvPr>
          <p:cNvSpPr/>
          <p:nvPr/>
        </p:nvSpPr>
        <p:spPr>
          <a:xfrm>
            <a:off x="381000" y="1295400"/>
            <a:ext cx="8537575" cy="5047536"/>
          </a:xfrm>
          <a:prstGeom prst="rect">
            <a:avLst/>
          </a:prstGeom>
        </p:spPr>
        <p:txBody>
          <a:bodyPr wrap="square">
            <a:spAutoFit/>
          </a:bodyPr>
          <a:lstStyle/>
          <a:p>
            <a:r>
              <a:rPr lang="en-US" sz="1400" b="1" dirty="0">
                <a:solidFill>
                  <a:schemeClr val="tx1"/>
                </a:solidFill>
              </a:rPr>
              <a:t>802.18 ad hoc 5.9 GHz reply comments</a:t>
            </a:r>
            <a:endParaRPr lang="en-US" sz="1400" dirty="0">
              <a:solidFill>
                <a:schemeClr val="tx1"/>
              </a:solidFill>
            </a:endParaRPr>
          </a:p>
          <a:p>
            <a:r>
              <a:rPr lang="en-US" sz="1400" b="1" dirty="0">
                <a:solidFill>
                  <a:schemeClr val="tx1"/>
                </a:solidFill>
              </a:rPr>
              <a:t>When   </a:t>
            </a:r>
            <a:r>
              <a:rPr lang="en-US" sz="1400" dirty="0">
                <a:solidFill>
                  <a:schemeClr val="tx1"/>
                </a:solidFill>
              </a:rPr>
              <a:t>Wed, March 18, 12pm – 2pm -pacific time</a:t>
            </a:r>
          </a:p>
          <a:p>
            <a:r>
              <a:rPr lang="en-US" sz="1400" b="1" dirty="0">
                <a:solidFill>
                  <a:schemeClr val="tx1"/>
                </a:solidFill>
              </a:rPr>
              <a:t>Where  </a:t>
            </a:r>
            <a:r>
              <a:rPr lang="en-US" sz="1400" u="sng" dirty="0">
                <a:hlinkClick r:id="rId2"/>
              </a:rPr>
              <a:t>https://ieee802.my.webex.com/ieee802.my/j.php?MTID=mbf389dd6919e19fa8f4e7eee6ad2cd93</a:t>
            </a:r>
            <a:r>
              <a:rPr lang="en-US" sz="1400" dirty="0"/>
              <a:t>    (</a:t>
            </a:r>
            <a:r>
              <a:rPr lang="en-US" sz="1400" u="sng" dirty="0">
                <a:hlinkClick r:id="rId3"/>
              </a:rPr>
              <a:t>map</a:t>
            </a:r>
            <a:r>
              <a:rPr lang="en-US" sz="1400" dirty="0">
                <a:solidFill>
                  <a:schemeClr val="tx1"/>
                </a:solidFill>
              </a:rPr>
              <a:t>)</a:t>
            </a:r>
          </a:p>
          <a:p>
            <a:r>
              <a:rPr lang="en-US" sz="1400" b="1" dirty="0">
                <a:solidFill>
                  <a:schemeClr val="tx1"/>
                </a:solidFill>
              </a:rPr>
              <a:t> </a:t>
            </a:r>
            <a:endParaRPr lang="en-US" sz="1400" dirty="0">
              <a:solidFill>
                <a:schemeClr val="tx1"/>
              </a:solidFill>
            </a:endParaRPr>
          </a:p>
          <a:p>
            <a:r>
              <a:rPr lang="en-US" sz="1400" b="1" dirty="0">
                <a:solidFill>
                  <a:schemeClr val="tx1"/>
                </a:solidFill>
              </a:rPr>
              <a:t>Description</a:t>
            </a:r>
            <a:r>
              <a:rPr lang="en-US" sz="1400" dirty="0">
                <a:solidFill>
                  <a:schemeClr val="tx1"/>
                </a:solidFill>
              </a:rPr>
              <a:t> JOIN WEBEX MEETING </a:t>
            </a:r>
            <a:r>
              <a:rPr lang="en-US" sz="1400" u="sng" dirty="0">
                <a:hlinkClick r:id="rId2"/>
              </a:rPr>
              <a:t>https://ieee802.my.webex.com/ieee802.my/j.php?MTID=mbf389dd6919e19fa8f4e7eee6ad2cd93</a:t>
            </a:r>
            <a:endParaRPr lang="en-US" sz="1400" dirty="0">
              <a:solidFill>
                <a:schemeClr val="tx1"/>
              </a:solidFill>
            </a:endParaRPr>
          </a:p>
          <a:p>
            <a:r>
              <a:rPr lang="en-US" sz="1400" dirty="0">
                <a:solidFill>
                  <a:schemeClr val="tx1"/>
                </a:solidFill>
              </a:rPr>
              <a:t> </a:t>
            </a:r>
          </a:p>
          <a:p>
            <a:r>
              <a:rPr lang="en-US" sz="1400" dirty="0">
                <a:solidFill>
                  <a:schemeClr val="tx1"/>
                </a:solidFill>
              </a:rPr>
              <a:t>Meeting number (access code): 797 786 549 </a:t>
            </a:r>
          </a:p>
          <a:p>
            <a:r>
              <a:rPr lang="en-US" sz="1400" dirty="0">
                <a:solidFill>
                  <a:schemeClr val="tx1"/>
                </a:solidFill>
              </a:rPr>
              <a:t>Meeting password: rrtag18 </a:t>
            </a:r>
          </a:p>
          <a:p>
            <a:r>
              <a:rPr lang="en-US" sz="1400" dirty="0">
                <a:solidFill>
                  <a:schemeClr val="tx1"/>
                </a:solidFill>
              </a:rPr>
              <a:t> </a:t>
            </a:r>
          </a:p>
          <a:p>
            <a:r>
              <a:rPr lang="en-US" sz="1400" dirty="0">
                <a:solidFill>
                  <a:schemeClr val="tx1"/>
                </a:solidFill>
              </a:rPr>
              <a:t>JOIN BY PHONE +1-510-338-9438 USA Toll Tap here to call (mobile phones only, hosts not supported): </a:t>
            </a:r>
          </a:p>
          <a:p>
            <a:r>
              <a:rPr lang="en-US" sz="1400" dirty="0">
                <a:solidFill>
                  <a:schemeClr val="tx1"/>
                </a:solidFill>
              </a:rPr>
              <a:t> </a:t>
            </a:r>
          </a:p>
          <a:p>
            <a:r>
              <a:rPr lang="en-US" sz="1400" dirty="0" err="1">
                <a:solidFill>
                  <a:schemeClr val="tx1"/>
                </a:solidFill>
              </a:rPr>
              <a:t>tel</a:t>
            </a:r>
            <a:r>
              <a:rPr lang="en-US" sz="1400" dirty="0">
                <a:solidFill>
                  <a:schemeClr val="tx1"/>
                </a:solidFill>
              </a:rPr>
              <a:t>:%2B1-510-338-9438,,*01*797786549%23%23*01* +44-20-3198-8144 UK Toll Tap here to call (mobile phones only, hosts not supported): </a:t>
            </a:r>
            <a:r>
              <a:rPr lang="en-US" sz="1400" u="sng" dirty="0" err="1">
                <a:hlinkClick r:id="rId4"/>
              </a:rPr>
              <a:t>tel</a:t>
            </a:r>
            <a:r>
              <a:rPr lang="en-US" sz="1400" u="sng" dirty="0">
                <a:hlinkClick r:id="rId4"/>
              </a:rPr>
              <a:t>:%2B44-20-3198-8144,,*01*797786549%23%23*01*</a:t>
            </a:r>
            <a:r>
              <a:rPr lang="en-US" sz="1400" dirty="0"/>
              <a:t> </a:t>
            </a:r>
            <a:endParaRPr lang="en-US" sz="1400" dirty="0">
              <a:solidFill>
                <a:schemeClr val="tx1"/>
              </a:solidFill>
            </a:endParaRPr>
          </a:p>
          <a:p>
            <a:endParaRPr lang="en-US" sz="1400" dirty="0">
              <a:solidFill>
                <a:schemeClr val="tx1"/>
              </a:solidFill>
            </a:endParaRPr>
          </a:p>
          <a:p>
            <a:r>
              <a:rPr lang="en-US" sz="1400" dirty="0">
                <a:solidFill>
                  <a:schemeClr val="tx1"/>
                </a:solidFill>
              </a:rPr>
              <a:t>Global call-in numbers https://ieee802.my.webex.com/ieee802.my/globalcallin.php?MTID=m2fcbd30dde81f736b42fbbdc27571d8c </a:t>
            </a:r>
          </a:p>
          <a:p>
            <a:endParaRPr lang="en-US" sz="1400" dirty="0">
              <a:solidFill>
                <a:schemeClr val="tx1"/>
              </a:solidFill>
            </a:endParaRPr>
          </a:p>
          <a:p>
            <a:r>
              <a:rPr lang="en-US" sz="1400" dirty="0">
                <a:solidFill>
                  <a:schemeClr val="tx1"/>
                </a:solidFill>
              </a:rPr>
              <a:t>Can't join the meeting? </a:t>
            </a:r>
          </a:p>
          <a:p>
            <a:r>
              <a:rPr lang="en-US" sz="1400" dirty="0">
                <a:solidFill>
                  <a:schemeClr val="tx1"/>
                </a:solidFill>
              </a:rPr>
              <a:t>https://collaborationhelp.cisco.com/article/WBX000029055 IMPORTANT NOTICE:  Please note that this </a:t>
            </a:r>
            <a:r>
              <a:rPr lang="en-US" sz="1400" dirty="0" err="1">
                <a:solidFill>
                  <a:schemeClr val="tx1"/>
                </a:solidFill>
              </a:rPr>
              <a:t>Webex</a:t>
            </a:r>
            <a:r>
              <a:rPr lang="en-US" sz="1400" dirty="0">
                <a:solidFill>
                  <a:schemeClr val="tx1"/>
                </a:solidFill>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p:txBody>
      </p:sp>
    </p:spTree>
    <p:extLst>
      <p:ext uri="{BB962C8B-B14F-4D97-AF65-F5344CB8AC3E}">
        <p14:creationId xmlns:p14="http://schemas.microsoft.com/office/powerpoint/2010/main" val="40934843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16 Mar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19</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3228497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44 (7 on LMSC)</a:t>
            </a:r>
            <a:r>
              <a:rPr lang="en-US" altLang="en-US" sz="1800" dirty="0">
                <a:solidFill>
                  <a:schemeClr val="tx1"/>
                </a:solidFill>
              </a:rPr>
              <a:t>;  Aspirant members: 22  </a:t>
            </a:r>
            <a:endParaRPr lang="en-US" altLang="en-US" sz="1800" b="0" dirty="0">
              <a:solidFill>
                <a:schemeClr val="tx1"/>
              </a:solidFill>
            </a:endParaRPr>
          </a:p>
          <a:p>
            <a:pPr lvl="1">
              <a:buFont typeface="Arial" panose="020B0604020202020204" pitchFamily="34" charset="0"/>
              <a:buChar char="•"/>
            </a:pPr>
            <a:r>
              <a:rPr lang="en-US" sz="1400" dirty="0">
                <a:solidFill>
                  <a:schemeClr val="bg1"/>
                </a:solidFill>
              </a:rPr>
              <a:t>A quorum is met since this meeting was announced more then 45 days ago.</a:t>
            </a:r>
          </a:p>
          <a:p>
            <a:pPr lvl="1">
              <a:buFont typeface="Arial" panose="020B0604020202020204" pitchFamily="34" charset="0"/>
              <a:buChar char="•"/>
            </a:pPr>
            <a:endParaRPr lang="en-US" sz="1400" dirty="0">
              <a:solidFill>
                <a:schemeClr val="bg1"/>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6"/>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16 Mar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1562934660"/>
              </p:ext>
            </p:extLst>
          </p:nvPr>
        </p:nvGraphicFramePr>
        <p:xfrm>
          <a:off x="6115938" y="5181600"/>
          <a:ext cx="2390775" cy="498988"/>
        </p:xfrm>
        <a:graphic>
          <a:graphicData uri="http://schemas.openxmlformats.org/presentationml/2006/ole">
            <mc:AlternateContent xmlns:mc="http://schemas.openxmlformats.org/markup-compatibility/2006">
              <mc:Choice xmlns:v="urn:schemas-microsoft-com:vml" Requires="v">
                <p:oleObj spid="_x0000_s8596" name="Packager Shell Object" showAsIcon="1" r:id="rId7" imgW="2391120" imgH="534600" progId="Package">
                  <p:embed/>
                </p:oleObj>
              </mc:Choice>
              <mc:Fallback>
                <p:oleObj name="Packager Shell Object" showAsIcon="1" r:id="rId7" imgW="2391120" imgH="534600" progId="Package">
                  <p:embed/>
                  <p:pic>
                    <p:nvPicPr>
                      <p:cNvPr id="0" name=""/>
                      <p:cNvPicPr/>
                      <p:nvPr/>
                    </p:nvPicPr>
                    <p:blipFill>
                      <a:blip r:embed="rId8"/>
                      <a:stretch>
                        <a:fillRect/>
                      </a:stretch>
                    </p:blipFill>
                    <p:spPr>
                      <a:xfrm>
                        <a:off x="6115938" y="5181600"/>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173398843"/>
              </p:ext>
            </p:extLst>
          </p:nvPr>
        </p:nvGraphicFramePr>
        <p:xfrm>
          <a:off x="4621306" y="4996377"/>
          <a:ext cx="2076140" cy="498988"/>
        </p:xfrm>
        <a:graphic>
          <a:graphicData uri="http://schemas.openxmlformats.org/presentationml/2006/ole">
            <mc:AlternateContent xmlns:mc="http://schemas.openxmlformats.org/markup-compatibility/2006">
              <mc:Choice xmlns:v="urn:schemas-microsoft-com:vml" Requires="v">
                <p:oleObj spid="_x0000_s8597" name="Packager Shell Object" showAsIcon="1" r:id="rId9" imgW="2035440" imgH="534600" progId="Package">
                  <p:embed/>
                </p:oleObj>
              </mc:Choice>
              <mc:Fallback>
                <p:oleObj name="Packager Shell Object" showAsIcon="1" r:id="rId9" imgW="2035440" imgH="534600" progId="Package">
                  <p:embed/>
                  <p:pic>
                    <p:nvPicPr>
                      <p:cNvPr id="0" name=""/>
                      <p:cNvPicPr/>
                      <p:nvPr/>
                    </p:nvPicPr>
                    <p:blipFill>
                      <a:blip r:embed="rId10"/>
                      <a:stretch>
                        <a:fillRect/>
                      </a:stretch>
                    </p:blipFill>
                    <p:spPr>
                      <a:xfrm>
                        <a:off x="4621306" y="499637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16 Mar 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 Mar 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736372"/>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 Mar 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85800" y="2057400"/>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 Mar 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13796" y="613591"/>
            <a:ext cx="7770813" cy="609600"/>
          </a:xfrm>
        </p:spPr>
        <p:txBody>
          <a:bodyPr/>
          <a:lstStyle/>
          <a:p>
            <a:pPr eaLnBrk="1" hangingPunct="1"/>
            <a:r>
              <a:rPr lang="en-US" sz="2400" dirty="0">
                <a:latin typeface="Times New Roman" charset="0"/>
              </a:rPr>
              <a:t>Ad hoc 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16 Mar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414256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 one to take some notes, jay . </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5.9 GHz FCC’s NPRM</a:t>
            </a:r>
          </a:p>
          <a:p>
            <a:pPr lvl="1">
              <a:spcBef>
                <a:spcPts val="0"/>
              </a:spcBef>
              <a:buFont typeface="Arial" panose="020B0604020202020204" pitchFamily="34" charset="0"/>
              <a:buChar char="•"/>
            </a:pPr>
            <a:r>
              <a:rPr lang="en-US" altLang="en-US" sz="1400" dirty="0">
                <a:solidFill>
                  <a:schemeClr val="bg1">
                    <a:lumMod val="85000"/>
                  </a:schemeClr>
                </a:solidFill>
              </a:rPr>
              <a:t>General Discussion Items</a:t>
            </a:r>
          </a:p>
          <a:p>
            <a:pPr lvl="3">
              <a:buFont typeface="Arial" panose="020B0604020202020204" pitchFamily="34" charset="0"/>
              <a:buChar char="•"/>
            </a:pPr>
            <a:endParaRPr lang="en-US" altLang="en-US" sz="8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FCC 5.9 GHz NPRM contributions</a:t>
            </a:r>
          </a:p>
          <a:p>
            <a:pPr lvl="1">
              <a:buFont typeface="Arial" panose="020B0604020202020204" pitchFamily="34" charset="0"/>
              <a:buChar char="•"/>
            </a:pPr>
            <a:r>
              <a:rPr lang="en-US" altLang="en-US" sz="1400" dirty="0">
                <a:solidFill>
                  <a:schemeClr val="tx1"/>
                </a:solidFill>
              </a:rPr>
              <a:t>Anything new today	</a:t>
            </a:r>
          </a:p>
          <a:p>
            <a:pPr>
              <a:buFont typeface="Arial" panose="020B0604020202020204" pitchFamily="34" charset="0"/>
              <a:buChar char="•"/>
            </a:pPr>
            <a:endParaRPr lang="en-US" altLang="en-US" sz="1600" u="sng" dirty="0"/>
          </a:p>
          <a:p>
            <a:pPr>
              <a:buFont typeface="Arial" panose="020B0604020202020204" pitchFamily="34" charset="0"/>
              <a:buChar char="•"/>
            </a:pPr>
            <a:r>
              <a:rPr lang="en-US" altLang="en-US" sz="1600" dirty="0">
                <a:solidFill>
                  <a:schemeClr val="tx1"/>
                </a:solidFill>
              </a:rPr>
              <a:t>AOB and Adjourn</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u="sng" dirty="0"/>
              <a:t>Motion:</a:t>
            </a:r>
            <a:r>
              <a:rPr lang="en-US" altLang="en-US" sz="1600" dirty="0"/>
              <a:t> </a:t>
            </a:r>
            <a:r>
              <a:rPr lang="en-US" altLang="en-US" sz="1600" dirty="0">
                <a:solidFill>
                  <a:schemeClr val="tx1"/>
                </a:solidFill>
              </a:rPr>
              <a:t>Any objection to approving the agenda as presented?  </a:t>
            </a:r>
            <a:r>
              <a:rPr lang="en-US" altLang="en-US" sz="1600" dirty="0">
                <a:solidFill>
                  <a:schemeClr val="bg1">
                    <a:lumMod val="75000"/>
                  </a:schemeClr>
                </a:solidFill>
              </a:rPr>
              <a:t>None heard.</a:t>
            </a:r>
          </a:p>
          <a:p>
            <a:pPr lvl="1"/>
            <a:r>
              <a:rPr lang="en-US" altLang="en-US" sz="1600" b="1" dirty="0">
                <a:solidFill>
                  <a:schemeClr val="bg1">
                    <a:lumMod val="75000"/>
                  </a:schemeClr>
                </a:solidFill>
              </a:rPr>
              <a:t>Vote:  Approved by unanimous consent</a:t>
            </a:r>
          </a:p>
          <a:p>
            <a:pPr>
              <a:buFont typeface="Arial" panose="020B0604020202020204" pitchFamily="34" charset="0"/>
              <a:buChar char="•"/>
            </a:pPr>
            <a:endParaRPr lang="en-US" altLang="en-US" sz="1200" dirty="0">
              <a:solidFill>
                <a:schemeClr val="tx1"/>
              </a:solidFill>
            </a:endParaRPr>
          </a:p>
        </p:txBody>
      </p:sp>
      <p:sp>
        <p:nvSpPr>
          <p:cNvPr id="5" name="TextBox 4">
            <a:extLst>
              <a:ext uri="{FF2B5EF4-FFF2-40B4-BE49-F238E27FC236}">
                <a16:creationId xmlns:a16="http://schemas.microsoft.com/office/drawing/2014/main" id="{24FEE6A3-1EC2-4AE2-938E-4CFD526B60BF}"/>
              </a:ext>
            </a:extLst>
          </p:cNvPr>
          <p:cNvSpPr txBox="1"/>
          <p:nvPr/>
        </p:nvSpPr>
        <p:spPr>
          <a:xfrm>
            <a:off x="4746526" y="1752600"/>
            <a:ext cx="3691730" cy="461665"/>
          </a:xfrm>
          <a:prstGeom prst="rect">
            <a:avLst/>
          </a:prstGeom>
          <a:noFill/>
        </p:spPr>
        <p:txBody>
          <a:bodyPr wrap="square" rtlCol="0">
            <a:spAutoFit/>
          </a:bodyPr>
          <a:lstStyle/>
          <a:p>
            <a:r>
              <a:rPr lang="en-US" dirty="0">
                <a:solidFill>
                  <a:schemeClr val="tx1"/>
                </a:solidFill>
              </a:rPr>
              <a:t>..</a:t>
            </a:r>
            <a:r>
              <a:rPr lang="en-US" dirty="0"/>
              <a:t>., </a:t>
            </a: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solidFill>
                  <a:schemeClr val="tx1"/>
                </a:solidFill>
              </a:rPr>
              <a:t>FCC NPRM on 5.9 GHz reply comments</a:t>
            </a:r>
            <a:r>
              <a:rPr lang="en-US" altLang="en-US" sz="1200" dirty="0"/>
              <a:t>-1</a:t>
            </a:r>
            <a:endParaRPr lang="en-US" sz="2400" dirty="0">
              <a:highlight>
                <a:srgbClr val="C0C0C0"/>
              </a:highlight>
            </a:endParaRPr>
          </a:p>
        </p:txBody>
      </p:sp>
      <p:sp>
        <p:nvSpPr>
          <p:cNvPr id="3" name="Content Placeholder 2"/>
          <p:cNvSpPr>
            <a:spLocks noGrp="1"/>
          </p:cNvSpPr>
          <p:nvPr>
            <p:ph idx="1"/>
          </p:nvPr>
        </p:nvSpPr>
        <p:spPr>
          <a:xfrm>
            <a:off x="698889" y="1066800"/>
            <a:ext cx="8415144" cy="5554419"/>
          </a:xfrm>
        </p:spPr>
        <p:txBody>
          <a:bodyPr/>
          <a:lstStyle/>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FCC NPRM on 5.9 GHz</a:t>
            </a:r>
            <a:endParaRPr lang="en-US" sz="1800" dirty="0">
              <a:solidFill>
                <a:schemeClr val="bg1">
                  <a:lumMod val="75000"/>
                </a:schemeClr>
              </a:solidFill>
            </a:endParaRPr>
          </a:p>
          <a:p>
            <a:pPr lvl="1">
              <a:buFont typeface="Arial" panose="020B0604020202020204" pitchFamily="34" charset="0"/>
              <a:buChar char="•"/>
            </a:pPr>
            <a:r>
              <a:rPr lang="en-US" sz="1600" dirty="0"/>
              <a:t>Mentor: </a:t>
            </a:r>
            <a:r>
              <a:rPr lang="en-US" sz="1600" dirty="0">
                <a:hlinkClick r:id="rId3"/>
              </a:rPr>
              <a:t>https://mentor.ieee.org/802.18/dcn/19/18-19-0163-02-0000-fcc19-138-nprm-revisiting-use-of-the-5-850-5-925-ghz-band.docx</a:t>
            </a:r>
            <a:r>
              <a:rPr lang="en-US" sz="1600" dirty="0"/>
              <a:t>  </a:t>
            </a:r>
            <a:r>
              <a:rPr lang="en-US" sz="1600" b="1" u="sng" dirty="0"/>
              <a:t>(</a:t>
            </a:r>
            <a:r>
              <a:rPr lang="en-US" sz="1600" b="1" u="sng" dirty="0">
                <a:sym typeface="Wingdings" panose="05000000000000000000" pitchFamily="2" charset="2"/>
              </a:rPr>
              <a:t></a:t>
            </a:r>
            <a:r>
              <a:rPr lang="en-US" sz="1600" b="1" u="sng" dirty="0"/>
              <a:t>r</a:t>
            </a:r>
            <a:r>
              <a:rPr lang="en-US" sz="1600" u="sng" dirty="0"/>
              <a:t>01</a:t>
            </a:r>
            <a:r>
              <a:rPr lang="en-US" sz="1600" b="1" u="sng" dirty="0"/>
              <a:t>/</a:t>
            </a:r>
            <a:r>
              <a:rPr lang="en-US" sz="1600" b="1" u="sng" dirty="0">
                <a:highlight>
                  <a:srgbClr val="C0C0C0"/>
                </a:highlight>
              </a:rPr>
              <a:t>02</a:t>
            </a:r>
            <a:r>
              <a:rPr lang="en-US" sz="1600" b="1" u="sng" dirty="0"/>
              <a:t> Fed. Reg. some updates.) </a:t>
            </a:r>
          </a:p>
          <a:p>
            <a:pPr lvl="1">
              <a:buFont typeface="Arial" panose="020B0604020202020204" pitchFamily="34" charset="0"/>
              <a:buChar char="•"/>
            </a:pPr>
            <a:r>
              <a:rPr lang="en-US" sz="1600" u="sng" dirty="0">
                <a:hlinkClick r:id="rId4"/>
              </a:rPr>
              <a:t>https://www.federalregister.gov/documents/2020/02/06/2020-02086/use-of-the-5850-5925-ghz-band</a:t>
            </a:r>
            <a:endParaRPr lang="en-US" sz="1600" b="1" u="sng" dirty="0"/>
          </a:p>
          <a:p>
            <a:pPr>
              <a:buFont typeface="Arial" panose="020B0604020202020204" pitchFamily="34" charset="0"/>
              <a:buChar char="•"/>
            </a:pPr>
            <a:r>
              <a:rPr lang="en-US" sz="1800" dirty="0"/>
              <a:t>Proceeding 19-138</a:t>
            </a:r>
          </a:p>
          <a:p>
            <a:pPr lvl="1">
              <a:buFont typeface="Arial" panose="020B0604020202020204" pitchFamily="34" charset="0"/>
              <a:buChar char="•"/>
            </a:pPr>
            <a:r>
              <a:rPr lang="en-US" sz="1400" dirty="0">
                <a:hlinkClick r:id="rId5"/>
              </a:rPr>
              <a:t>https://www.fcc.gov/ecfs/search/filings?proceedings_name=19-138&amp;sort=date_disseminated,DESC</a:t>
            </a:r>
            <a:endParaRPr lang="en-US" sz="1400" dirty="0"/>
          </a:p>
          <a:p>
            <a:pPr marL="514350" lvl="1" indent="0"/>
            <a:endParaRPr lang="en-US" sz="1400" dirty="0">
              <a:solidFill>
                <a:schemeClr val="tx1"/>
              </a:solidFill>
            </a:endParaRPr>
          </a:p>
          <a:p>
            <a:pPr marL="400050">
              <a:buFont typeface="Arial" panose="020B0604020202020204" pitchFamily="34" charset="0"/>
              <a:buChar char="•"/>
            </a:pPr>
            <a:r>
              <a:rPr lang="en-US" sz="1800" dirty="0">
                <a:solidFill>
                  <a:schemeClr val="tx1"/>
                </a:solidFill>
              </a:rPr>
              <a:t>Reply comments </a:t>
            </a:r>
            <a:r>
              <a:rPr lang="en-US" sz="1600" dirty="0">
                <a:solidFill>
                  <a:schemeClr val="tx1"/>
                </a:solidFill>
              </a:rPr>
              <a:t>due Monday 06 April</a:t>
            </a:r>
          </a:p>
          <a:p>
            <a:pPr marL="800100" lvl="1">
              <a:buFont typeface="Arial" panose="020B0604020202020204" pitchFamily="34" charset="0"/>
              <a:buChar char="•"/>
            </a:pPr>
            <a:r>
              <a:rPr lang="en-US" sz="1600" dirty="0">
                <a:solidFill>
                  <a:schemeClr val="tx1"/>
                </a:solidFill>
              </a:rPr>
              <a:t>For Friday EC close or 10-day LMSC ballot, </a:t>
            </a:r>
          </a:p>
          <a:p>
            <a:pPr marL="1200150" lvl="2">
              <a:buFont typeface="Arial" panose="020B0604020202020204" pitchFamily="34" charset="0"/>
              <a:buChar char="•"/>
            </a:pPr>
            <a:r>
              <a:rPr lang="en-US" sz="1600" b="1" dirty="0">
                <a:solidFill>
                  <a:srgbClr val="990033"/>
                </a:solidFill>
              </a:rPr>
              <a:t>need to approve this Thursday, 19March, in either case, 3 days from today(16</a:t>
            </a:r>
            <a:r>
              <a:rPr lang="en-US" sz="1600" b="1" baseline="30000" dirty="0">
                <a:solidFill>
                  <a:srgbClr val="990033"/>
                </a:solidFill>
              </a:rPr>
              <a:t>th)</a:t>
            </a:r>
            <a:r>
              <a:rPr lang="en-US" sz="1600" b="1" dirty="0">
                <a:solidFill>
                  <a:srgbClr val="990033"/>
                </a:solidFill>
              </a:rPr>
              <a:t> </a:t>
            </a:r>
          </a:p>
          <a:p>
            <a:pPr marL="800100" lvl="1">
              <a:buFont typeface="Arial" panose="020B0604020202020204" pitchFamily="34" charset="0"/>
              <a:buChar char="•"/>
            </a:pPr>
            <a:r>
              <a:rPr lang="en-US" sz="1600" dirty="0">
                <a:solidFill>
                  <a:schemeClr val="tx1"/>
                </a:solidFill>
              </a:rPr>
              <a:t>From the 802-chair last Friday(13</a:t>
            </a:r>
            <a:r>
              <a:rPr lang="en-US" sz="1600" baseline="30000" dirty="0">
                <a:solidFill>
                  <a:schemeClr val="tx1"/>
                </a:solidFill>
              </a:rPr>
              <a:t>th</a:t>
            </a:r>
            <a:r>
              <a:rPr lang="en-US" sz="1600" dirty="0">
                <a:solidFill>
                  <a:schemeClr val="tx1"/>
                </a:solidFill>
              </a:rPr>
              <a:t>) it is on the closing meeting agenda and can vote on it.</a:t>
            </a:r>
            <a:r>
              <a:rPr lang="en-US" sz="1600" b="0" dirty="0"/>
              <a:t> </a:t>
            </a:r>
          </a:p>
          <a:p>
            <a:pPr marL="800100" lvl="1">
              <a:buFont typeface="Arial" panose="020B0604020202020204" pitchFamily="34" charset="0"/>
              <a:buChar char="•"/>
            </a:pPr>
            <a:r>
              <a:rPr lang="en-US" sz="1600" dirty="0"/>
              <a:t>However, this morning (the 16</a:t>
            </a:r>
            <a:r>
              <a:rPr lang="en-US" sz="1600" baseline="30000" dirty="0"/>
              <a:t>th</a:t>
            </a:r>
            <a:r>
              <a:rPr lang="en-US" sz="1600" dirty="0"/>
              <a:t>) the rules vice-chair is saying the EC cannot vote on anything this Friday the 20</a:t>
            </a:r>
            <a:r>
              <a:rPr lang="en-US" sz="1600" baseline="30000" dirty="0"/>
              <a:t>th</a:t>
            </a:r>
            <a:r>
              <a:rPr lang="en-US" sz="1600" dirty="0"/>
              <a:t> per the rules.  So tbd.   </a:t>
            </a:r>
            <a:endParaRPr lang="en-US" sz="16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8</a:t>
            </a:fld>
            <a:endParaRPr lang="en-US" altLang="en-US" dirty="0"/>
          </a:p>
        </p:txBody>
      </p:sp>
      <p:sp>
        <p:nvSpPr>
          <p:cNvPr id="7" name="Date Placeholder 6"/>
          <p:cNvSpPr>
            <a:spLocks noGrp="1"/>
          </p:cNvSpPr>
          <p:nvPr>
            <p:ph type="dt" idx="15"/>
          </p:nvPr>
        </p:nvSpPr>
        <p:spPr/>
        <p:txBody>
          <a:bodyPr/>
          <a:lstStyle/>
          <a:p>
            <a:r>
              <a:rPr lang="en-US"/>
              <a:t>16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582311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solidFill>
                  <a:schemeClr val="tx1"/>
                </a:solidFill>
              </a:rPr>
              <a:t>FCC NPRM on 5.9 GHz reply comments</a:t>
            </a:r>
            <a:r>
              <a:rPr lang="en-US" altLang="en-US" sz="1200" dirty="0"/>
              <a:t>-2</a:t>
            </a:r>
            <a:endParaRPr lang="en-US" sz="2400" dirty="0">
              <a:highlight>
                <a:srgbClr val="C0C0C0"/>
              </a:highlight>
            </a:endParaRPr>
          </a:p>
        </p:txBody>
      </p:sp>
      <p:sp>
        <p:nvSpPr>
          <p:cNvPr id="3" name="Content Placeholder 2"/>
          <p:cNvSpPr>
            <a:spLocks noGrp="1"/>
          </p:cNvSpPr>
          <p:nvPr>
            <p:ph idx="1"/>
          </p:nvPr>
        </p:nvSpPr>
        <p:spPr>
          <a:xfrm>
            <a:off x="608405" y="1066800"/>
            <a:ext cx="8292711" cy="5589588"/>
          </a:xfrm>
        </p:spPr>
        <p:txBody>
          <a:bodyPr/>
          <a:lstStyle/>
          <a:p>
            <a:pPr marL="400050">
              <a:buFont typeface="Arial" panose="020B0604020202020204" pitchFamily="34" charset="0"/>
              <a:buChar char="•"/>
            </a:pPr>
            <a:endParaRPr lang="en-US" sz="1800" dirty="0">
              <a:solidFill>
                <a:srgbClr val="00B0F0"/>
              </a:solidFill>
            </a:endParaRPr>
          </a:p>
          <a:p>
            <a:pPr marL="400050">
              <a:buFont typeface="Arial" panose="020B0604020202020204" pitchFamily="34" charset="0"/>
              <a:buChar char="•"/>
            </a:pPr>
            <a:r>
              <a:rPr lang="en-US" sz="1800" dirty="0">
                <a:solidFill>
                  <a:srgbClr val="00B0F0"/>
                </a:solidFill>
              </a:rPr>
              <a:t>Are there comments that we should consider reply comments on?  Need input from members. </a:t>
            </a:r>
          </a:p>
          <a:p>
            <a:pPr marL="400050">
              <a:buFont typeface="Arial" panose="020B0604020202020204" pitchFamily="34" charset="0"/>
              <a:buChar char="•"/>
            </a:pPr>
            <a:endParaRPr lang="en-US" sz="1800" dirty="0">
              <a:solidFill>
                <a:schemeClr val="tx1"/>
              </a:solidFill>
            </a:endParaRPr>
          </a:p>
          <a:p>
            <a:pPr marL="400050">
              <a:buFont typeface="Arial" panose="020B0604020202020204" pitchFamily="34" charset="0"/>
              <a:buChar char="•"/>
            </a:pPr>
            <a:r>
              <a:rPr lang="en-US" sz="1800" b="1" dirty="0">
                <a:solidFill>
                  <a:schemeClr val="tx1"/>
                </a:solidFill>
              </a:rPr>
              <a:t>A summary of the comments has been done with focus on 3 points: </a:t>
            </a:r>
          </a:p>
          <a:p>
            <a:pPr marL="800100" lvl="1">
              <a:spcBef>
                <a:spcPts val="0"/>
              </a:spcBef>
              <a:buFont typeface="Arial" panose="020B0604020202020204" pitchFamily="34" charset="0"/>
              <a:buChar char="•"/>
            </a:pPr>
            <a:r>
              <a:rPr lang="en-US" sz="1600" dirty="0">
                <a:solidFill>
                  <a:schemeClr val="tx1"/>
                </a:solidFill>
              </a:rPr>
              <a:t>Pro/Con/Neutral – </a:t>
            </a:r>
            <a:r>
              <a:rPr lang="en-US" altLang="en-US" sz="1600" dirty="0">
                <a:solidFill>
                  <a:schemeClr val="tx1"/>
                </a:solidFill>
                <a:cs typeface="Calibri" panose="020F0502020204030204" pitchFamily="34" charset="0"/>
              </a:rPr>
              <a:t>Supportive of </a:t>
            </a:r>
            <a:r>
              <a:rPr lang="en-US" sz="1600" dirty="0">
                <a:solidFill>
                  <a:schemeClr val="tx1"/>
                </a:solidFill>
                <a:cs typeface="Calibri" panose="020F0502020204030204" pitchFamily="34" charset="0"/>
              </a:rPr>
              <a:t>reallocation of 45 MHz from ITS to U-NII</a:t>
            </a:r>
            <a:endParaRPr lang="en-US" sz="1600" dirty="0">
              <a:solidFill>
                <a:schemeClr val="tx1"/>
              </a:solidFill>
            </a:endParaRPr>
          </a:p>
          <a:p>
            <a:pPr marL="800100" lvl="1">
              <a:spcBef>
                <a:spcPts val="0"/>
              </a:spcBef>
              <a:buFont typeface="Arial" panose="020B0604020202020204" pitchFamily="34" charset="0"/>
              <a:buChar char="•"/>
            </a:pPr>
            <a:r>
              <a:rPr lang="en-US" altLang="en-US" sz="1600" dirty="0">
                <a:solidFill>
                  <a:schemeClr val="tx1"/>
                </a:solidFill>
                <a:cs typeface="Calibri" panose="020F0502020204030204" pitchFamily="34" charset="0"/>
              </a:rPr>
              <a:t>Pro/Con/Neutral - Commented on DSRC</a:t>
            </a:r>
          </a:p>
          <a:p>
            <a:pPr marL="800100" lvl="1">
              <a:spcBef>
                <a:spcPts val="0"/>
              </a:spcBef>
              <a:buFont typeface="Arial" panose="020B0604020202020204" pitchFamily="34" charset="0"/>
              <a:buChar char="•"/>
            </a:pPr>
            <a:r>
              <a:rPr lang="en-US" altLang="en-US" sz="1600" dirty="0">
                <a:solidFill>
                  <a:schemeClr val="tx1"/>
                </a:solidFill>
                <a:cs typeface="Calibri" panose="020F0502020204030204" pitchFamily="34" charset="0"/>
              </a:rPr>
              <a:t>Yes/No - Discussed technical issues regarding OOBE</a:t>
            </a:r>
          </a:p>
          <a:p>
            <a:pPr marL="800100" lvl="1">
              <a:spcBef>
                <a:spcPts val="0"/>
              </a:spcBef>
              <a:buFont typeface="Arial" panose="020B0604020202020204" pitchFamily="34" charset="0"/>
              <a:buChar char="•"/>
            </a:pPr>
            <a:r>
              <a:rPr lang="en-US" sz="1600" dirty="0">
                <a:solidFill>
                  <a:schemeClr val="tx1"/>
                </a:solidFill>
                <a:hlinkClick r:id="rId3"/>
              </a:rPr>
              <a:t>https://mentor.ieee.org/802.18/dcn/20/18-20-0038</a:t>
            </a:r>
            <a:endParaRPr lang="en-US" sz="1600" dirty="0">
              <a:solidFill>
                <a:schemeClr val="tx1"/>
              </a:solidFill>
            </a:endParaRPr>
          </a:p>
          <a:p>
            <a:pPr marL="800100" lvl="1">
              <a:spcBef>
                <a:spcPts val="0"/>
              </a:spcBef>
              <a:buFont typeface="Arial" panose="020B0604020202020204" pitchFamily="34" charset="0"/>
              <a:buChar char="•"/>
            </a:pPr>
            <a:endParaRPr lang="en-US" sz="1600" dirty="0">
              <a:solidFill>
                <a:schemeClr val="tx1"/>
              </a:solidFill>
            </a:endParaRPr>
          </a:p>
          <a:p>
            <a:pPr marL="400050">
              <a:buFont typeface="Arial" panose="020B0604020202020204" pitchFamily="34" charset="0"/>
              <a:buChar char="•"/>
            </a:pPr>
            <a:r>
              <a:rPr lang="en-US" sz="1600" dirty="0"/>
              <a:t>A draft reply comments document  has started, though no ‘comment’ text is in it, just many points text could be done for.   </a:t>
            </a:r>
          </a:p>
          <a:p>
            <a:pPr marL="400050">
              <a:buFont typeface="Arial" panose="020B0604020202020204" pitchFamily="34" charset="0"/>
              <a:buChar char="•"/>
            </a:pPr>
            <a:r>
              <a:rPr lang="en-US" sz="1600" dirty="0"/>
              <a:t>Need contribution text.  Will work from document  in the call. </a:t>
            </a:r>
          </a:p>
          <a:p>
            <a:pPr marL="400050">
              <a:buFont typeface="Arial" panose="020B0604020202020204" pitchFamily="34" charset="0"/>
              <a:buChar char="•"/>
            </a:pPr>
            <a:r>
              <a:rPr lang="en-US" sz="1600" dirty="0"/>
              <a:t> </a:t>
            </a:r>
          </a:p>
          <a:p>
            <a:pPr marL="400050">
              <a:buFont typeface="Arial" panose="020B0604020202020204" pitchFamily="34" charset="0"/>
              <a:buChar char="•"/>
            </a:pPr>
            <a:r>
              <a:rPr lang="en-US" sz="1600" dirty="0"/>
              <a:t> </a:t>
            </a:r>
          </a:p>
          <a:p>
            <a:pPr marL="400050">
              <a:buFont typeface="Arial" panose="020B0604020202020204" pitchFamily="34" charset="0"/>
              <a:buChar char="•"/>
            </a:pPr>
            <a:r>
              <a:rPr lang="en-US" sz="1600" dirty="0"/>
              <a:t>  </a:t>
            </a:r>
          </a:p>
          <a:p>
            <a:pPr marL="400050">
              <a:buFont typeface="Arial" panose="020B0604020202020204" pitchFamily="34" charset="0"/>
              <a:buChar char="•"/>
            </a:pPr>
            <a:r>
              <a:rPr lang="en-US" sz="1600" dirty="0"/>
              <a:t> </a:t>
            </a:r>
          </a:p>
          <a:p>
            <a:pPr marL="400050">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9</a:t>
            </a:fld>
            <a:endParaRPr lang="en-US" altLang="en-US" dirty="0"/>
          </a:p>
        </p:txBody>
      </p:sp>
      <p:sp>
        <p:nvSpPr>
          <p:cNvPr id="7" name="Date Placeholder 6"/>
          <p:cNvSpPr>
            <a:spLocks noGrp="1"/>
          </p:cNvSpPr>
          <p:nvPr>
            <p:ph type="dt" idx="15"/>
          </p:nvPr>
        </p:nvSpPr>
        <p:spPr/>
        <p:txBody>
          <a:bodyPr/>
          <a:lstStyle/>
          <a:p>
            <a:r>
              <a:rPr lang="en-US"/>
              <a:t>16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74164064"/>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45477</TotalTime>
  <Words>3087</Words>
  <Application>Microsoft Office PowerPoint</Application>
  <PresentationFormat>On-screen Show (4:3)</PresentationFormat>
  <Paragraphs>341</Paragraphs>
  <Slides>19</Slides>
  <Notes>7</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19</vt:i4>
      </vt:variant>
    </vt:vector>
  </HeadingPairs>
  <TitlesOfParts>
    <vt:vector size="28" baseType="lpstr">
      <vt:lpstr>Arial</vt:lpstr>
      <vt:lpstr>Calibri</vt:lpstr>
      <vt:lpstr>Helvetica</vt:lpstr>
      <vt:lpstr>Monotype Sorts</vt:lpstr>
      <vt:lpstr>Times New Roman</vt:lpstr>
      <vt:lpstr>Wingdings</vt:lpstr>
      <vt:lpstr>Office Theme</vt:lpstr>
      <vt:lpstr>Document</vt:lpstr>
      <vt:lpstr>Packager Shell Object</vt:lpstr>
      <vt:lpstr>IEEE 802.18 RR-TAG Ad Hoc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 hoc Agenda</vt:lpstr>
      <vt:lpstr>FCC NPRM on 5.9 GHz reply comments-1</vt:lpstr>
      <vt:lpstr>FCC NPRM on 5.9 GHz reply comments-2</vt:lpstr>
      <vt:lpstr>5.9 GHz NPRM –  </vt:lpstr>
      <vt:lpstr>FCC NPRM on 5.9 GHz reply comments-timeline</vt:lpstr>
      <vt:lpstr>Actions Required</vt:lpstr>
      <vt:lpstr>Any Other Business</vt:lpstr>
      <vt:lpstr>Adjourn</vt:lpstr>
      <vt:lpstr>PowerPoint Presentation</vt:lpstr>
      <vt:lpstr>PowerPoint Presentation</vt:lpstr>
      <vt:lpstr>PowerPoint Presentation</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2433</cp:revision>
  <cp:lastPrinted>1601-01-01T00:00:00Z</cp:lastPrinted>
  <dcterms:created xsi:type="dcterms:W3CDTF">2016-03-03T14:54:45Z</dcterms:created>
  <dcterms:modified xsi:type="dcterms:W3CDTF">2020-03-16T16:24:32Z</dcterms:modified>
</cp:coreProperties>
</file>