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341" r:id="rId3"/>
    <p:sldId id="329" r:id="rId4"/>
    <p:sldId id="604" r:id="rId5"/>
    <p:sldId id="624" r:id="rId6"/>
    <p:sldId id="605" r:id="rId7"/>
    <p:sldId id="516" r:id="rId8"/>
    <p:sldId id="596" r:id="rId9"/>
    <p:sldId id="602" r:id="rId10"/>
    <p:sldId id="665" r:id="rId11"/>
    <p:sldId id="667" r:id="rId12"/>
    <p:sldId id="671" r:id="rId13"/>
    <p:sldId id="603" r:id="rId14"/>
    <p:sldId id="606" r:id="rId15"/>
    <p:sldId id="608" r:id="rId16"/>
    <p:sldId id="662" r:id="rId17"/>
    <p:sldId id="669" r:id="rId18"/>
    <p:sldId id="668" r:id="rId19"/>
    <p:sldId id="650" r:id="rId20"/>
    <p:sldId id="498" r:id="rId21"/>
    <p:sldId id="402" r:id="rId22"/>
    <p:sldId id="403" r:id="rId23"/>
    <p:sldId id="666" r:id="rId24"/>
    <p:sldId id="663" r:id="rId25"/>
    <p:sldId id="664" r:id="rId26"/>
    <p:sldId id="626" r:id="rId27"/>
    <p:sldId id="657" r:id="rId28"/>
    <p:sldId id="659" r:id="rId29"/>
    <p:sldId id="631" r:id="rId30"/>
    <p:sldId id="653" r:id="rId31"/>
    <p:sldId id="649" r:id="rId32"/>
    <p:sldId id="660" r:id="rId33"/>
    <p:sldId id="640" r:id="rId34"/>
    <p:sldId id="639" r:id="rId35"/>
    <p:sldId id="638" r:id="rId36"/>
    <p:sldId id="643" r:id="rId37"/>
    <p:sldId id="646" r:id="rId38"/>
    <p:sldId id="641" r:id="rId39"/>
    <p:sldId id="633" r:id="rId40"/>
    <p:sldId id="636" r:id="rId41"/>
    <p:sldId id="634" r:id="rId42"/>
    <p:sldId id="632" r:id="rId43"/>
    <p:sldId id="627" r:id="rId44"/>
    <p:sldId id="630" r:id="rId45"/>
    <p:sldId id="628" r:id="rId46"/>
    <p:sldId id="462" r:id="rId47"/>
    <p:sldId id="652" r:id="rId48"/>
    <p:sldId id="549" r:id="rId49"/>
    <p:sldId id="425" r:id="rId50"/>
    <p:sldId id="592" r:id="rId51"/>
    <p:sldId id="599" r:id="rId52"/>
    <p:sldId id="656" r:id="rId53"/>
    <p:sldId id="655"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71" autoAdjust="0"/>
    <p:restoredTop sz="96391"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3.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9861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b="0" i="0" u="none" strike="noStrike" kern="1200" dirty="0">
                <a:solidFill>
                  <a:srgbClr val="000000"/>
                </a:solidFill>
                <a:effectLst/>
                <a:latin typeface="Times New Roman" pitchFamily="16" charset="0"/>
                <a:ea typeface="+mn-ea"/>
                <a:cs typeface="+mn-cs"/>
              </a:rPr>
              <a:t>28-Jun-20</a:t>
            </a:r>
            <a:r>
              <a:rPr lang="en-US" dirty="0"/>
              <a:t> </a:t>
            </a:r>
            <a:r>
              <a:rPr lang="en-US" sz="1200" b="0" i="0" u="none" strike="noStrike" kern="1200" dirty="0">
                <a:solidFill>
                  <a:srgbClr val="000000"/>
                </a:solidFill>
                <a:effectLst/>
                <a:latin typeface="Times New Roman" pitchFamily="16" charset="0"/>
                <a:ea typeface="+mn-ea"/>
                <a:cs typeface="+mn-cs"/>
              </a:rPr>
              <a:t>14-May-20</a:t>
            </a:r>
            <a:r>
              <a:rPr lang="en-US" dirty="0"/>
              <a:t> </a:t>
            </a:r>
            <a:r>
              <a:rPr lang="en-US" sz="1200" b="0" i="0" u="none" strike="noStrike" kern="1200" dirty="0">
                <a:solidFill>
                  <a:srgbClr val="000000"/>
                </a:solidFill>
                <a:effectLst/>
                <a:latin typeface="Times New Roman" pitchFamily="16" charset="0"/>
                <a:ea typeface="+mn-ea"/>
                <a:cs typeface="+mn-cs"/>
              </a:rPr>
              <a:t>02-Jul-20</a:t>
            </a:r>
            <a:r>
              <a:rPr lang="en-US" dirty="0"/>
              <a:t> </a:t>
            </a:r>
            <a:r>
              <a:rPr lang="en-US" sz="1200" b="0" i="0" u="none" strike="noStrike" kern="1200" dirty="0">
                <a:solidFill>
                  <a:srgbClr val="000000"/>
                </a:solidFill>
                <a:effectLst/>
                <a:latin typeface="Times New Roman" pitchFamily="16" charset="0"/>
                <a:ea typeface="+mn-ea"/>
                <a:cs typeface="+mn-cs"/>
              </a:rPr>
              <a:t>Marriott Hotel, Warsaw Poland </a:t>
            </a:r>
            <a:r>
              <a:rPr lang="en-US" dirty="0"/>
              <a:t> </a:t>
            </a:r>
          </a:p>
          <a:p>
            <a:r>
              <a:rPr lang="en-US" sz="1200" b="0" i="0" u="none" strike="noStrike" kern="1200" dirty="0">
                <a:solidFill>
                  <a:srgbClr val="000000"/>
                </a:solidFill>
                <a:effectLst/>
                <a:latin typeface="Times New Roman" pitchFamily="16" charset="0"/>
                <a:ea typeface="+mn-ea"/>
                <a:cs typeface="+mn-cs"/>
              </a:rPr>
              <a:t>30-Aug-20</a:t>
            </a:r>
            <a:r>
              <a:rPr lang="en-US" dirty="0"/>
              <a:t> </a:t>
            </a:r>
            <a:r>
              <a:rPr lang="en-US" sz="1200" b="0" i="0" u="none" strike="noStrike" kern="1200" dirty="0">
                <a:solidFill>
                  <a:srgbClr val="000000"/>
                </a:solidFill>
                <a:effectLst/>
                <a:latin typeface="Times New Roman" pitchFamily="16" charset="0"/>
                <a:ea typeface="+mn-ea"/>
                <a:cs typeface="+mn-cs"/>
              </a:rPr>
              <a:t>16-Jul-20</a:t>
            </a:r>
            <a:r>
              <a:rPr lang="en-US" dirty="0"/>
              <a:t> </a:t>
            </a:r>
            <a:r>
              <a:rPr lang="en-US" sz="1200" b="0" i="0" u="none" strike="noStrike" kern="1200" dirty="0">
                <a:solidFill>
                  <a:srgbClr val="000000"/>
                </a:solidFill>
                <a:effectLst/>
                <a:latin typeface="Times New Roman" pitchFamily="16" charset="0"/>
                <a:ea typeface="+mn-ea"/>
                <a:cs typeface="+mn-cs"/>
              </a:rPr>
              <a:t>03-Sep-20</a:t>
            </a:r>
            <a:r>
              <a:rPr lang="en-US" dirty="0"/>
              <a:t> (atl-</a:t>
            </a:r>
            <a:r>
              <a:rPr lang="en-US" sz="1200" b="0" i="0" u="none" strike="noStrike" kern="1200" dirty="0">
                <a:solidFill>
                  <a:srgbClr val="000000"/>
                </a:solidFill>
                <a:effectLst/>
                <a:latin typeface="Times New Roman" pitchFamily="16" charset="0"/>
                <a:ea typeface="+mn-ea"/>
                <a:cs typeface="+mn-cs"/>
              </a:rPr>
              <a:t>Mar-20)</a:t>
            </a:r>
            <a:r>
              <a:rPr lang="en-US" dirty="0"/>
              <a:t> </a:t>
            </a:r>
            <a:r>
              <a:rPr lang="en-US" sz="1200" b="0" i="0" u="none" strike="noStrike" kern="1200" dirty="0">
                <a:solidFill>
                  <a:srgbClr val="000000"/>
                </a:solidFill>
                <a:effectLst/>
                <a:latin typeface="Times New Roman" pitchFamily="16" charset="0"/>
                <a:ea typeface="+mn-ea"/>
                <a:cs typeface="+mn-cs"/>
              </a:rPr>
              <a:t>Sheraton Centre Montreal, Montreal Canada</a:t>
            </a:r>
            <a:r>
              <a:rPr lang="en-US" dirty="0"/>
              <a:t> </a:t>
            </a:r>
          </a:p>
          <a:p>
            <a:endParaRPr lang="en-US" sz="1200" b="0" i="0" u="none" strike="noStrike" kern="1200" dirty="0">
              <a:solidFill>
                <a:srgbClr val="000000"/>
              </a:solidFill>
              <a:effectLst/>
              <a:latin typeface="Times New Roman" pitchFamily="16" charset="0"/>
              <a:ea typeface="+mn-ea"/>
              <a:cs typeface="+mn-cs"/>
            </a:endParaRPr>
          </a:p>
          <a:p>
            <a:r>
              <a:rPr lang="en-US" sz="1200" b="0" i="0" u="none" strike="noStrike" kern="1200" dirty="0">
                <a:solidFill>
                  <a:srgbClr val="000000"/>
                </a:solidFill>
                <a:effectLst/>
                <a:latin typeface="Times New Roman" pitchFamily="16" charset="0"/>
                <a:ea typeface="+mn-ea"/>
                <a:cs typeface="+mn-cs"/>
              </a:rPr>
              <a:t>01-Nov-20</a:t>
            </a:r>
            <a:r>
              <a:rPr lang="en-US" dirty="0"/>
              <a:t> </a:t>
            </a:r>
            <a:r>
              <a:rPr lang="en-US" sz="1200" b="0" i="0" u="none" strike="noStrike" kern="1200" dirty="0">
                <a:solidFill>
                  <a:srgbClr val="000000"/>
                </a:solidFill>
                <a:effectLst/>
                <a:latin typeface="Times New Roman" pitchFamily="16" charset="0"/>
                <a:ea typeface="+mn-ea"/>
                <a:cs typeface="+mn-cs"/>
              </a:rPr>
              <a:t>17-Sep-20</a:t>
            </a:r>
            <a:r>
              <a:rPr lang="en-US" dirty="0"/>
              <a:t> </a:t>
            </a:r>
            <a:r>
              <a:rPr lang="en-US" sz="1200" b="0" i="0" u="none" strike="noStrike" kern="1200" dirty="0">
                <a:solidFill>
                  <a:srgbClr val="000000"/>
                </a:solidFill>
                <a:effectLst/>
                <a:latin typeface="Times New Roman" pitchFamily="16" charset="0"/>
                <a:ea typeface="+mn-ea"/>
                <a:cs typeface="+mn-cs"/>
              </a:rPr>
              <a:t>05-Nov-20</a:t>
            </a:r>
            <a:r>
              <a:rPr lang="en-US" dirty="0"/>
              <a:t> </a:t>
            </a:r>
            <a:r>
              <a:rPr lang="en-US" sz="1200" b="0" i="0" u="none" strike="noStrike" kern="1200" dirty="0">
                <a:solidFill>
                  <a:srgbClr val="000000"/>
                </a:solidFill>
                <a:effectLst/>
                <a:latin typeface="Times New Roman" pitchFamily="16" charset="0"/>
                <a:ea typeface="+mn-ea"/>
                <a:cs typeface="+mn-cs"/>
              </a:rPr>
              <a:t>Grand Hyatt Atlanta in Buckhead, Atlanta Georgia, USA</a:t>
            </a:r>
            <a:r>
              <a:rPr lang="en-US" dirty="0"/>
              <a:t> </a:t>
            </a:r>
          </a:p>
          <a:p>
            <a:r>
              <a:rPr lang="en-US" sz="1200" b="0" i="0" u="none" strike="noStrike" kern="1200" dirty="0">
                <a:solidFill>
                  <a:srgbClr val="000000"/>
                </a:solidFill>
                <a:effectLst/>
                <a:latin typeface="Times New Roman" pitchFamily="16" charset="0"/>
                <a:ea typeface="+mn-ea"/>
                <a:cs typeface="+mn-cs"/>
              </a:rPr>
              <a:t>27-Dec-20</a:t>
            </a:r>
            <a:r>
              <a:rPr lang="en-US" dirty="0"/>
              <a:t> </a:t>
            </a:r>
            <a:r>
              <a:rPr lang="en-US" sz="1200" b="0" i="0" u="none" strike="noStrike" kern="1200" dirty="0">
                <a:solidFill>
                  <a:srgbClr val="000000"/>
                </a:solidFill>
                <a:effectLst/>
                <a:latin typeface="Times New Roman" pitchFamily="16" charset="0"/>
                <a:ea typeface="+mn-ea"/>
                <a:cs typeface="+mn-cs"/>
              </a:rPr>
              <a:t>12-Nov-20</a:t>
            </a:r>
            <a:r>
              <a:rPr lang="en-US" dirty="0"/>
              <a:t> (Montreal-</a:t>
            </a:r>
            <a:r>
              <a:rPr lang="en-US" sz="1200" b="0" i="0" u="none" strike="noStrike" kern="1200" dirty="0">
                <a:solidFill>
                  <a:srgbClr val="000000"/>
                </a:solidFill>
                <a:effectLst/>
                <a:latin typeface="Times New Roman" pitchFamily="16" charset="0"/>
                <a:ea typeface="+mn-ea"/>
                <a:cs typeface="+mn-cs"/>
              </a:rPr>
              <a:t>31-Dec-20)</a:t>
            </a:r>
            <a:r>
              <a:rPr lang="en-US" dirty="0"/>
              <a:t> </a:t>
            </a:r>
            <a:r>
              <a:rPr lang="en-US" sz="1200" b="0" i="0" u="none" strike="noStrike" kern="1200" dirty="0">
                <a:solidFill>
                  <a:srgbClr val="000000"/>
                </a:solidFill>
                <a:effectLst/>
                <a:latin typeface="Times New Roman" pitchFamily="16" charset="0"/>
                <a:ea typeface="+mn-ea"/>
                <a:cs typeface="+mn-cs"/>
              </a:rPr>
              <a:t>Marriott Marquis Queen's Park,  Bangkok, Thailand</a:t>
            </a:r>
            <a:r>
              <a:rPr lang="en-US" dirty="0"/>
              <a:t> </a:t>
            </a:r>
          </a:p>
          <a:p>
            <a:endParaRPr lang="en-US" sz="1200" b="0" i="0" u="none" strike="noStrike" kern="1200" dirty="0">
              <a:solidFill>
                <a:srgbClr val="000000"/>
              </a:solidFill>
              <a:effectLst/>
              <a:latin typeface="Times New Roman" pitchFamily="16" charset="0"/>
              <a:ea typeface="+mn-ea"/>
              <a:cs typeface="+mn-cs"/>
            </a:endParaRPr>
          </a:p>
          <a:p>
            <a:r>
              <a:rPr lang="en-US" sz="1200" b="0" i="0" u="none" strike="noStrike" kern="1200" dirty="0">
                <a:solidFill>
                  <a:srgbClr val="000000"/>
                </a:solidFill>
                <a:effectLst/>
                <a:latin typeface="Times New Roman" pitchFamily="16" charset="0"/>
                <a:ea typeface="+mn-ea"/>
                <a:cs typeface="+mn-cs"/>
              </a:rPr>
              <a:t>28-Feb-21</a:t>
            </a:r>
            <a:r>
              <a:rPr lang="en-US" dirty="0"/>
              <a:t> </a:t>
            </a:r>
            <a:r>
              <a:rPr lang="en-US" sz="1200" b="0" i="0" u="none" strike="noStrike" kern="1200" dirty="0">
                <a:solidFill>
                  <a:srgbClr val="000000"/>
                </a:solidFill>
                <a:effectLst/>
                <a:latin typeface="Times New Roman" pitchFamily="16" charset="0"/>
                <a:ea typeface="+mn-ea"/>
                <a:cs typeface="+mn-cs"/>
              </a:rPr>
              <a:t>14-Jan-21</a:t>
            </a:r>
            <a:r>
              <a:rPr lang="en-US" dirty="0"/>
              <a:t> </a:t>
            </a:r>
            <a:r>
              <a:rPr lang="en-US" sz="1200" b="0" i="0" u="none" strike="noStrike" kern="1200" dirty="0">
                <a:solidFill>
                  <a:srgbClr val="000000"/>
                </a:solidFill>
                <a:effectLst/>
                <a:latin typeface="Times New Roman" pitchFamily="16" charset="0"/>
                <a:ea typeface="+mn-ea"/>
                <a:cs typeface="+mn-cs"/>
              </a:rPr>
              <a:t>04-Mar-21</a:t>
            </a:r>
            <a:r>
              <a:rPr lang="en-US" dirty="0"/>
              <a:t> </a:t>
            </a:r>
            <a:r>
              <a:rPr lang="en-US" sz="1200" b="0" i="0" u="none" strike="noStrike" kern="1200" dirty="0">
                <a:solidFill>
                  <a:srgbClr val="000000"/>
                </a:solidFill>
                <a:effectLst/>
                <a:latin typeface="Times New Roman" pitchFamily="16" charset="0"/>
                <a:ea typeface="+mn-ea"/>
                <a:cs typeface="+mn-cs"/>
              </a:rPr>
              <a:t>Marriott New Orleans, New Orleans, USA (TBC)</a:t>
            </a:r>
            <a:r>
              <a:rPr lang="en-US" dirty="0"/>
              <a:t> </a:t>
            </a:r>
          </a:p>
          <a:p>
            <a:r>
              <a:rPr lang="en-US" sz="1200" b="1" i="0" u="none" strike="noStrike" kern="1200" dirty="0">
                <a:solidFill>
                  <a:srgbClr val="000000"/>
                </a:solidFill>
                <a:effectLst/>
                <a:latin typeface="Times New Roman" pitchFamily="16" charset="0"/>
                <a:ea typeface="+mn-ea"/>
                <a:cs typeface="+mn-cs"/>
              </a:rPr>
              <a:t>02-May-21</a:t>
            </a:r>
            <a:r>
              <a:rPr lang="en-US" b="1" dirty="0"/>
              <a:t> </a:t>
            </a:r>
            <a:r>
              <a:rPr lang="en-US" sz="1200" b="1" i="0" u="none" strike="noStrike" kern="1200" dirty="0">
                <a:solidFill>
                  <a:srgbClr val="000000"/>
                </a:solidFill>
                <a:effectLst/>
                <a:latin typeface="Times New Roman" pitchFamily="16" charset="0"/>
                <a:ea typeface="+mn-ea"/>
                <a:cs typeface="+mn-cs"/>
              </a:rPr>
              <a:t>18-Mar-21</a:t>
            </a:r>
            <a:r>
              <a:rPr lang="en-US" b="1" dirty="0"/>
              <a:t> (Bangkok </a:t>
            </a:r>
            <a:r>
              <a:rPr lang="en-US" sz="1200" b="1" i="0" u="none" strike="noStrike" kern="1200" dirty="0">
                <a:solidFill>
                  <a:srgbClr val="000000"/>
                </a:solidFill>
                <a:effectLst/>
                <a:latin typeface="Times New Roman" pitchFamily="16" charset="0"/>
                <a:ea typeface="+mn-ea"/>
                <a:cs typeface="+mn-cs"/>
              </a:rPr>
              <a:t>06-May-21)</a:t>
            </a:r>
            <a:r>
              <a:rPr lang="en-US" b="1" dirty="0"/>
              <a:t> </a:t>
            </a:r>
            <a:r>
              <a:rPr lang="en-US" sz="1200" b="1" i="0" u="none" strike="noStrike" kern="1200" dirty="0">
                <a:solidFill>
                  <a:srgbClr val="000000"/>
                </a:solidFill>
                <a:effectLst/>
                <a:latin typeface="Times New Roman" pitchFamily="16" charset="0"/>
                <a:ea typeface="+mn-ea"/>
                <a:cs typeface="+mn-cs"/>
              </a:rPr>
              <a:t>Hyatt Regency Denver at Colorado Convention Center</a:t>
            </a:r>
            <a:r>
              <a:rPr lang="en-US" b="1" dirty="0"/>
              <a:t> </a:t>
            </a:r>
          </a:p>
          <a:p>
            <a:endParaRPr lang="en-US" sz="1200" b="0" i="0" u="none" strike="noStrike" kern="1200" dirty="0">
              <a:solidFill>
                <a:srgbClr val="000000"/>
              </a:solidFill>
              <a:effectLst/>
              <a:latin typeface="Times New Roman" pitchFamily="16" charset="0"/>
              <a:ea typeface="+mn-ea"/>
              <a:cs typeface="+mn-cs"/>
            </a:endParaRPr>
          </a:p>
          <a:p>
            <a:r>
              <a:rPr lang="en-US" sz="1200" b="0" i="0" u="none" strike="noStrike" kern="1200" dirty="0">
                <a:solidFill>
                  <a:srgbClr val="000000"/>
                </a:solidFill>
                <a:effectLst/>
                <a:latin typeface="Times New Roman" pitchFamily="16" charset="0"/>
                <a:ea typeface="+mn-ea"/>
                <a:cs typeface="+mn-cs"/>
              </a:rPr>
              <a:t>27-Jun-21</a:t>
            </a:r>
            <a:r>
              <a:rPr lang="en-US" dirty="0"/>
              <a:t> </a:t>
            </a:r>
            <a:r>
              <a:rPr lang="en-US" sz="1200" b="0" i="0" u="none" strike="noStrike" kern="1200" dirty="0">
                <a:solidFill>
                  <a:srgbClr val="000000"/>
                </a:solidFill>
                <a:effectLst/>
                <a:latin typeface="Times New Roman" pitchFamily="16" charset="0"/>
                <a:ea typeface="+mn-ea"/>
                <a:cs typeface="+mn-cs"/>
              </a:rPr>
              <a:t>13-May-21</a:t>
            </a:r>
            <a:r>
              <a:rPr lang="en-US" dirty="0"/>
              <a:t> </a:t>
            </a:r>
            <a:r>
              <a:rPr lang="en-US" sz="1200" b="0" i="0" u="none" strike="noStrike" kern="1200" dirty="0">
                <a:solidFill>
                  <a:srgbClr val="000000"/>
                </a:solidFill>
                <a:effectLst/>
                <a:latin typeface="Times New Roman" pitchFamily="16" charset="0"/>
                <a:ea typeface="+mn-ea"/>
                <a:cs typeface="+mn-cs"/>
              </a:rPr>
              <a:t>01-Jul-21</a:t>
            </a:r>
            <a:r>
              <a:rPr lang="en-US" dirty="0"/>
              <a:t> </a:t>
            </a:r>
            <a:r>
              <a:rPr lang="en-US" sz="1200" b="0" i="0" u="none" strike="noStrike" kern="1200" dirty="0">
                <a:solidFill>
                  <a:srgbClr val="000000"/>
                </a:solidFill>
                <a:effectLst/>
                <a:latin typeface="Times New Roman" pitchFamily="16" charset="0"/>
                <a:ea typeface="+mn-ea"/>
                <a:cs typeface="+mn-cs"/>
              </a:rPr>
              <a:t>Sapporo, Japan (TBC)</a:t>
            </a:r>
            <a:r>
              <a:rPr lang="en-US" dirty="0"/>
              <a:t> </a:t>
            </a:r>
          </a:p>
          <a:p>
            <a:r>
              <a:rPr lang="en-US" sz="1200" b="0" i="0" u="none" strike="noStrike" kern="1200" dirty="0">
                <a:solidFill>
                  <a:srgbClr val="000000"/>
                </a:solidFill>
                <a:effectLst/>
                <a:latin typeface="Times New Roman" pitchFamily="16" charset="0"/>
                <a:ea typeface="+mn-ea"/>
                <a:cs typeface="+mn-cs"/>
              </a:rPr>
              <a:t>29-Aug-21</a:t>
            </a:r>
            <a:r>
              <a:rPr lang="en-US" dirty="0"/>
              <a:t> </a:t>
            </a:r>
            <a:r>
              <a:rPr lang="en-US" sz="1200" b="0" i="0" u="none" strike="noStrike" kern="1200" dirty="0">
                <a:solidFill>
                  <a:srgbClr val="000000"/>
                </a:solidFill>
                <a:effectLst/>
                <a:latin typeface="Times New Roman" pitchFamily="16" charset="0"/>
                <a:ea typeface="+mn-ea"/>
                <a:cs typeface="+mn-cs"/>
              </a:rPr>
              <a:t>15-Jul-21</a:t>
            </a:r>
            <a:r>
              <a:rPr lang="en-US" dirty="0"/>
              <a:t> (Denver </a:t>
            </a:r>
            <a:r>
              <a:rPr lang="en-US" sz="1200" b="1" i="0" u="none" strike="noStrike" kern="1200" dirty="0">
                <a:solidFill>
                  <a:srgbClr val="000000"/>
                </a:solidFill>
                <a:effectLst/>
                <a:latin typeface="Times New Roman" pitchFamily="16" charset="0"/>
                <a:ea typeface="+mn-ea"/>
                <a:cs typeface="+mn-cs"/>
              </a:rPr>
              <a:t>02-Sep-21)</a:t>
            </a:r>
            <a:r>
              <a:rPr lang="en-US" dirty="0"/>
              <a:t> </a:t>
            </a:r>
            <a:r>
              <a:rPr lang="en-US" sz="1200" b="0" i="0" u="none" strike="noStrike" kern="1200" dirty="0">
                <a:solidFill>
                  <a:srgbClr val="000000"/>
                </a:solidFill>
                <a:effectLst/>
                <a:latin typeface="Times New Roman" pitchFamily="16" charset="0"/>
                <a:ea typeface="+mn-ea"/>
                <a:cs typeface="+mn-cs"/>
              </a:rPr>
              <a:t>Marriott Madrid Auditorium, Madrid, Spain</a:t>
            </a:r>
            <a:r>
              <a:rPr lang="en-US" dirty="0"/>
              <a:t> </a:t>
            </a:r>
          </a:p>
          <a:p>
            <a:endParaRPr lang="en-US" sz="1200" b="0" i="0" u="none" strike="noStrike" kern="1200" dirty="0">
              <a:solidFill>
                <a:srgbClr val="000000"/>
              </a:solidFill>
              <a:effectLst/>
              <a:latin typeface="Times New Roman" pitchFamily="16" charset="0"/>
              <a:ea typeface="+mn-ea"/>
              <a:cs typeface="+mn-cs"/>
            </a:endParaRPr>
          </a:p>
          <a:p>
            <a:r>
              <a:rPr lang="en-US" sz="1200" b="0" i="0" u="none" strike="noStrike" kern="1200" dirty="0">
                <a:solidFill>
                  <a:srgbClr val="000000"/>
                </a:solidFill>
                <a:effectLst/>
                <a:latin typeface="Times New Roman" pitchFamily="16" charset="0"/>
                <a:ea typeface="+mn-ea"/>
                <a:cs typeface="+mn-cs"/>
              </a:rPr>
              <a:t>31-Oct-21</a:t>
            </a:r>
            <a:r>
              <a:rPr lang="en-US" dirty="0"/>
              <a:t> </a:t>
            </a:r>
            <a:r>
              <a:rPr lang="en-US" sz="1200" b="0" i="0" u="none" strike="noStrike" kern="1200" dirty="0">
                <a:solidFill>
                  <a:srgbClr val="000000"/>
                </a:solidFill>
                <a:effectLst/>
                <a:latin typeface="Times New Roman" pitchFamily="16" charset="0"/>
                <a:ea typeface="+mn-ea"/>
                <a:cs typeface="+mn-cs"/>
              </a:rPr>
              <a:t>16-Sep-21</a:t>
            </a:r>
            <a:r>
              <a:rPr lang="en-US" dirty="0"/>
              <a:t> </a:t>
            </a:r>
            <a:r>
              <a:rPr lang="en-US" sz="1200" b="0" i="0" u="none" strike="noStrike" kern="1200" dirty="0">
                <a:solidFill>
                  <a:srgbClr val="000000"/>
                </a:solidFill>
                <a:effectLst/>
                <a:latin typeface="Times New Roman" pitchFamily="16" charset="0"/>
                <a:ea typeface="+mn-ea"/>
                <a:cs typeface="+mn-cs"/>
              </a:rPr>
              <a:t>04-Nov-21</a:t>
            </a:r>
            <a:r>
              <a:rPr lang="en-US" dirty="0"/>
              <a:t> </a:t>
            </a:r>
            <a:r>
              <a:rPr lang="en-US" sz="1200" b="0" i="0" u="none" strike="noStrike" kern="1200" dirty="0">
                <a:solidFill>
                  <a:srgbClr val="000000"/>
                </a:solidFill>
                <a:effectLst/>
                <a:latin typeface="Times New Roman" pitchFamily="16" charset="0"/>
                <a:ea typeface="+mn-ea"/>
                <a:cs typeface="+mn-cs"/>
              </a:rPr>
              <a:t>Hilton Waikoloa Village, Kona, HI, USA</a:t>
            </a:r>
            <a:r>
              <a:rPr lang="en-US" dirty="0"/>
              <a:t> </a:t>
            </a:r>
          </a:p>
          <a:p>
            <a:r>
              <a:rPr lang="en-US" sz="1200" b="0" i="0" u="none" strike="noStrike" kern="1200" dirty="0">
                <a:solidFill>
                  <a:srgbClr val="000000"/>
                </a:solidFill>
                <a:effectLst/>
                <a:latin typeface="Times New Roman" pitchFamily="16" charset="0"/>
                <a:ea typeface="+mn-ea"/>
                <a:cs typeface="+mn-cs"/>
              </a:rPr>
              <a:t>02-Jan-22</a:t>
            </a:r>
            <a:r>
              <a:rPr lang="en-US" dirty="0"/>
              <a:t> </a:t>
            </a:r>
            <a:r>
              <a:rPr lang="en-US" sz="1200" b="0" i="0" u="none" strike="noStrike" kern="1200" dirty="0">
                <a:solidFill>
                  <a:srgbClr val="000000"/>
                </a:solidFill>
                <a:effectLst/>
                <a:latin typeface="Times New Roman" pitchFamily="16" charset="0"/>
                <a:ea typeface="+mn-ea"/>
                <a:cs typeface="+mn-cs"/>
              </a:rPr>
              <a:t>18-Nov-21</a:t>
            </a:r>
            <a:r>
              <a:rPr lang="en-US" dirty="0"/>
              <a:t> (Madrid </a:t>
            </a:r>
            <a:r>
              <a:rPr lang="en-US" sz="1200" b="0" i="0" u="none" strike="noStrike" kern="1200" dirty="0">
                <a:solidFill>
                  <a:srgbClr val="000000"/>
                </a:solidFill>
                <a:effectLst/>
                <a:latin typeface="Times New Roman" pitchFamily="16" charset="0"/>
                <a:ea typeface="+mn-ea"/>
                <a:cs typeface="+mn-cs"/>
              </a:rPr>
              <a:t>06-Jan-22)</a:t>
            </a:r>
            <a:r>
              <a:rPr lang="en-US" dirty="0"/>
              <a:t> </a:t>
            </a:r>
            <a:r>
              <a:rPr lang="en-US" sz="1200" b="0" i="0" u="none" strike="noStrike" kern="1200" dirty="0">
                <a:solidFill>
                  <a:srgbClr val="000000"/>
                </a:solidFill>
                <a:effectLst/>
                <a:latin typeface="Times New Roman" pitchFamily="16" charset="0"/>
                <a:ea typeface="+mn-ea"/>
                <a:cs typeface="+mn-cs"/>
              </a:rPr>
              <a:t>Hyatt Regency Vancouver, Vancouver Canada</a:t>
            </a:r>
            <a:r>
              <a:rPr lang="en-US" dirty="0"/>
              <a:t> </a:t>
            </a:r>
          </a:p>
          <a:p>
            <a:endParaRPr lang="en-US" sz="1200" b="0" i="0" u="none" strike="noStrike" kern="1200" dirty="0">
              <a:solidFill>
                <a:srgbClr val="000000"/>
              </a:solidFill>
              <a:effectLst/>
              <a:latin typeface="Times New Roman" pitchFamily="16" charset="0"/>
              <a:ea typeface="+mn-ea"/>
              <a:cs typeface="+mn-cs"/>
            </a:endParaRPr>
          </a:p>
          <a:p>
            <a:r>
              <a:rPr lang="en-US" sz="1200" b="0" i="0" u="none" strike="noStrike" kern="1200" dirty="0">
                <a:solidFill>
                  <a:srgbClr val="000000"/>
                </a:solidFill>
                <a:effectLst/>
                <a:latin typeface="Times New Roman" pitchFamily="16" charset="0"/>
                <a:ea typeface="+mn-ea"/>
                <a:cs typeface="+mn-cs"/>
              </a:rPr>
              <a:t>14-Feb-00</a:t>
            </a:r>
            <a:r>
              <a:rPr lang="en-US" dirty="0"/>
              <a:t> </a:t>
            </a:r>
            <a:r>
              <a:rPr lang="en-US" sz="1200" b="0" i="0" u="none" strike="noStrike" kern="1200" dirty="0">
                <a:solidFill>
                  <a:srgbClr val="000000"/>
                </a:solidFill>
                <a:effectLst/>
                <a:latin typeface="Times New Roman" pitchFamily="16" charset="0"/>
                <a:ea typeface="+mn-ea"/>
                <a:cs typeface="+mn-cs"/>
              </a:rPr>
              <a:t>18-Feb-00</a:t>
            </a:r>
            <a:r>
              <a:rPr lang="en-US" dirty="0"/>
              <a:t> </a:t>
            </a:r>
          </a:p>
          <a:p>
            <a:r>
              <a:rPr lang="en-US" sz="1200" b="0" i="0" u="none" strike="noStrike" kern="1200" dirty="0">
                <a:solidFill>
                  <a:srgbClr val="000000"/>
                </a:solidFill>
                <a:effectLst/>
                <a:latin typeface="Times New Roman" pitchFamily="16" charset="0"/>
                <a:ea typeface="+mn-ea"/>
                <a:cs typeface="+mn-cs"/>
              </a:rPr>
              <a:t>01-May-22</a:t>
            </a:r>
            <a:r>
              <a:rPr lang="en-US" dirty="0"/>
              <a:t> </a:t>
            </a:r>
            <a:r>
              <a:rPr lang="en-US" sz="1200" b="0" i="0" u="none" strike="noStrike" kern="1200" dirty="0">
                <a:solidFill>
                  <a:srgbClr val="000000"/>
                </a:solidFill>
                <a:effectLst/>
                <a:latin typeface="Times New Roman" pitchFamily="16" charset="0"/>
                <a:ea typeface="+mn-ea"/>
                <a:cs typeface="+mn-cs"/>
              </a:rPr>
              <a:t>17-Mar-22</a:t>
            </a:r>
            <a:r>
              <a:rPr lang="en-US" dirty="0"/>
              <a:t> (Vancouver </a:t>
            </a:r>
            <a:r>
              <a:rPr lang="en-US" sz="1200" b="0" i="0" u="none" strike="noStrike" kern="1200" dirty="0">
                <a:solidFill>
                  <a:srgbClr val="000000"/>
                </a:solidFill>
                <a:effectLst/>
                <a:latin typeface="Times New Roman" pitchFamily="16" charset="0"/>
                <a:ea typeface="+mn-ea"/>
                <a:cs typeface="+mn-cs"/>
              </a:rPr>
              <a:t>05-May-22)</a:t>
            </a:r>
            <a:r>
              <a:rPr lang="en-US" dirty="0"/>
              <a:t> </a:t>
            </a:r>
            <a:r>
              <a:rPr lang="en-US" sz="1200" b="0" i="0" u="none" strike="noStrike" kern="1200" dirty="0">
                <a:solidFill>
                  <a:srgbClr val="000000"/>
                </a:solidFill>
                <a:effectLst/>
                <a:latin typeface="Times New Roman" pitchFamily="16" charset="0"/>
                <a:ea typeface="+mn-ea"/>
                <a:cs typeface="+mn-cs"/>
              </a:rPr>
              <a:t>Hilton Buena Vista Palace</a:t>
            </a:r>
            <a:r>
              <a:rPr lang="en-US" dirty="0"/>
              <a:t> </a:t>
            </a:r>
          </a:p>
          <a:p>
            <a:endParaRPr lang="en-US" sz="1200" b="0" i="0" u="none" strike="noStrike" kern="1200" dirty="0">
              <a:solidFill>
                <a:srgbClr val="000000"/>
              </a:solidFill>
              <a:effectLst/>
              <a:latin typeface="Times New Roman" pitchFamily="16" charset="0"/>
              <a:ea typeface="+mn-ea"/>
              <a:cs typeface="+mn-cs"/>
            </a:endParaRPr>
          </a:p>
          <a:p>
            <a:r>
              <a:rPr lang="en-US" sz="1200" b="0" i="0" u="none" strike="noStrike" kern="1200" dirty="0">
                <a:solidFill>
                  <a:srgbClr val="000000"/>
                </a:solidFill>
                <a:effectLst/>
                <a:latin typeface="Times New Roman" pitchFamily="16" charset="0"/>
                <a:ea typeface="+mn-ea"/>
                <a:cs typeface="+mn-cs"/>
              </a:rPr>
              <a:t>14-Feb-00</a:t>
            </a:r>
            <a:r>
              <a:rPr lang="en-US" dirty="0"/>
              <a:t> </a:t>
            </a:r>
            <a:r>
              <a:rPr lang="en-US" sz="1200" b="0" i="0" u="none" strike="noStrike" kern="1200" dirty="0">
                <a:solidFill>
                  <a:srgbClr val="000000"/>
                </a:solidFill>
                <a:effectLst/>
                <a:latin typeface="Times New Roman" pitchFamily="16" charset="0"/>
                <a:ea typeface="+mn-ea"/>
                <a:cs typeface="+mn-cs"/>
              </a:rPr>
              <a:t>18-Feb-00</a:t>
            </a:r>
            <a:r>
              <a:rPr lang="en-US" dirty="0"/>
              <a:t> </a:t>
            </a:r>
          </a:p>
          <a:p>
            <a:r>
              <a:rPr lang="en-US" sz="1200" b="0" i="0" u="none" strike="noStrike" kern="1200" dirty="0">
                <a:solidFill>
                  <a:srgbClr val="000000"/>
                </a:solidFill>
                <a:effectLst/>
                <a:latin typeface="Times New Roman" pitchFamily="16" charset="0"/>
                <a:ea typeface="+mn-ea"/>
                <a:cs typeface="+mn-cs"/>
              </a:rPr>
              <a:t>28-Aug-22</a:t>
            </a:r>
            <a:r>
              <a:rPr lang="en-US" dirty="0"/>
              <a:t> </a:t>
            </a:r>
            <a:r>
              <a:rPr lang="en-US" sz="1200" b="0" i="0" u="none" strike="noStrike" kern="1200" dirty="0">
                <a:solidFill>
                  <a:srgbClr val="000000"/>
                </a:solidFill>
                <a:effectLst/>
                <a:latin typeface="Times New Roman" pitchFamily="16" charset="0"/>
                <a:ea typeface="+mn-ea"/>
                <a:cs typeface="+mn-cs"/>
              </a:rPr>
              <a:t>14-Jul-22</a:t>
            </a:r>
            <a:r>
              <a:rPr lang="en-US" dirty="0"/>
              <a:t> (FL </a:t>
            </a:r>
            <a:r>
              <a:rPr lang="en-US" sz="1200" b="0" i="0" u="none" strike="noStrike" kern="1200" dirty="0">
                <a:solidFill>
                  <a:srgbClr val="000000"/>
                </a:solidFill>
                <a:effectLst/>
                <a:latin typeface="Times New Roman" pitchFamily="16" charset="0"/>
                <a:ea typeface="+mn-ea"/>
                <a:cs typeface="+mn-cs"/>
              </a:rPr>
              <a:t>01-Sep-22</a:t>
            </a:r>
            <a:r>
              <a:rPr lang="en-US" dirty="0"/>
              <a:t> ) </a:t>
            </a:r>
            <a:r>
              <a:rPr lang="en-US" sz="1200" b="0" i="0" u="none" strike="noStrike" kern="1200" dirty="0">
                <a:solidFill>
                  <a:srgbClr val="000000"/>
                </a:solidFill>
                <a:effectLst/>
                <a:latin typeface="Times New Roman" pitchFamily="16" charset="0"/>
                <a:ea typeface="+mn-ea"/>
                <a:cs typeface="+mn-cs"/>
              </a:rPr>
              <a:t>Sheraton Centre Montreal</a:t>
            </a:r>
            <a:r>
              <a:rPr lang="en-US" dirty="0"/>
              <a:t> </a:t>
            </a:r>
          </a:p>
          <a:p>
            <a:endParaRPr lang="en-US" dirty="0"/>
          </a:p>
          <a:p>
            <a:r>
              <a:rPr lang="en-US" sz="1200" b="0" i="0" u="none" strike="noStrike" kern="1200" dirty="0">
                <a:solidFill>
                  <a:srgbClr val="000000"/>
                </a:solidFill>
                <a:effectLst/>
                <a:latin typeface="Times New Roman" pitchFamily="16" charset="0"/>
                <a:ea typeface="+mn-ea"/>
                <a:cs typeface="+mn-cs"/>
              </a:rPr>
              <a:t>14-Feb-00</a:t>
            </a:r>
            <a:r>
              <a:rPr lang="en-US" dirty="0"/>
              <a:t> </a:t>
            </a:r>
            <a:r>
              <a:rPr lang="en-US" sz="1200" b="0" i="0" u="none" strike="noStrike" kern="1200" dirty="0">
                <a:solidFill>
                  <a:srgbClr val="000000"/>
                </a:solidFill>
                <a:effectLst/>
                <a:latin typeface="Times New Roman" pitchFamily="16" charset="0"/>
                <a:ea typeface="+mn-ea"/>
                <a:cs typeface="+mn-cs"/>
              </a:rPr>
              <a:t>18-Feb-00</a:t>
            </a:r>
            <a:r>
              <a:rPr lang="en-US" dirty="0"/>
              <a:t> </a:t>
            </a:r>
          </a:p>
          <a:p>
            <a:r>
              <a:rPr lang="en-US" sz="1200" b="0" i="0" u="none" strike="noStrike" kern="1200" dirty="0">
                <a:solidFill>
                  <a:srgbClr val="000000"/>
                </a:solidFill>
                <a:effectLst/>
                <a:latin typeface="Times New Roman" pitchFamily="16" charset="0"/>
                <a:ea typeface="+mn-ea"/>
                <a:cs typeface="+mn-cs"/>
              </a:rPr>
              <a:t>01-Jan-23</a:t>
            </a:r>
            <a:r>
              <a:rPr lang="en-US" dirty="0"/>
              <a:t> </a:t>
            </a:r>
            <a:r>
              <a:rPr lang="en-US" sz="1200" b="0" i="0" u="none" strike="noStrike" kern="1200" dirty="0">
                <a:solidFill>
                  <a:srgbClr val="000000"/>
                </a:solidFill>
                <a:effectLst/>
                <a:latin typeface="Times New Roman" pitchFamily="16" charset="0"/>
                <a:ea typeface="+mn-ea"/>
                <a:cs typeface="+mn-cs"/>
              </a:rPr>
              <a:t>17-Nov-22</a:t>
            </a:r>
            <a:r>
              <a:rPr lang="en-US" dirty="0"/>
              <a:t> </a:t>
            </a:r>
            <a:r>
              <a:rPr lang="en-US" sz="1200" b="0" i="0" u="none" strike="noStrike" kern="1200" dirty="0">
                <a:solidFill>
                  <a:srgbClr val="000000"/>
                </a:solidFill>
                <a:effectLst/>
                <a:latin typeface="Times New Roman" pitchFamily="16" charset="0"/>
                <a:ea typeface="+mn-ea"/>
                <a:cs typeface="+mn-cs"/>
              </a:rPr>
              <a:t>05-Jan-23</a:t>
            </a:r>
            <a:r>
              <a:rPr lang="en-US" dirty="0"/>
              <a:t> </a:t>
            </a:r>
            <a:r>
              <a:rPr lang="en-US" sz="1200" b="0" i="0" u="none" strike="noStrike" kern="1200" dirty="0">
                <a:solidFill>
                  <a:srgbClr val="000000"/>
                </a:solidFill>
                <a:effectLst/>
                <a:latin typeface="Times New Roman" pitchFamily="16" charset="0"/>
                <a:ea typeface="+mn-ea"/>
                <a:cs typeface="+mn-cs"/>
              </a:rPr>
              <a:t>Jul-22</a:t>
            </a:r>
            <a:r>
              <a:rPr lang="en-US" dirty="0"/>
              <a:t> </a:t>
            </a:r>
            <a:r>
              <a:rPr lang="en-US" sz="1200" b="0" i="0" u="none" strike="noStrike" kern="1200" dirty="0">
                <a:solidFill>
                  <a:srgbClr val="000000"/>
                </a:solidFill>
                <a:effectLst/>
                <a:latin typeface="Times New Roman" pitchFamily="16" charset="0"/>
                <a:ea typeface="+mn-ea"/>
                <a:cs typeface="+mn-cs"/>
              </a:rPr>
              <a:t>tbd</a:t>
            </a:r>
            <a:r>
              <a:rPr lang="en-US" dirty="0"/>
              <a: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257664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616950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Could authors file reply comments  from their organizations?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ffectLst/>
              </a:rPr>
              <a:t>The replacement marked up text arrived about 10 minutes into the meeting.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ffectLst/>
              </a:rPr>
              <a:t>    We set a time limit to get through them and when that limit came we were only on point 2 of 5 and still in discussion.  </a:t>
            </a:r>
            <a:endParaRPr lang="en-US" dirty="0">
              <a:effectLst/>
            </a:endParaRPr>
          </a:p>
          <a:p>
            <a:endParaRPr lang="en-US" sz="1200" dirty="0">
              <a:effectLst/>
            </a:endParaRPr>
          </a:p>
          <a:p>
            <a:r>
              <a:rPr lang="en-US" sz="1200" dirty="0">
                <a:effectLst/>
              </a:rPr>
              <a:t>With that we moved to the revision 0045r03 that was finished at previous ad hoc and was on mentor. </a:t>
            </a:r>
          </a:p>
          <a:p>
            <a:r>
              <a:rPr lang="en-US" sz="1200" dirty="0">
                <a:effectLst/>
              </a:rPr>
              <a:t>We went through r03 and found some grammar that needed to be fixed and were ready for a vote.</a:t>
            </a:r>
          </a:p>
          <a:p>
            <a:r>
              <a:rPr lang="en-US" sz="1200" dirty="0">
                <a:effectLst/>
              </a:rPr>
              <a:t>       C: one member had some concerns in a couple of areas, though others were very comfortable it was stated correctly. </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831987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19165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729259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19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802.18-20/0041r01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ecfsapi.fcc.gov/file/10313251510165/5.850-5.925%20GHz%20Band%2C%20ET%20Dkt%20No.%2019-138.pdf"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0/18-20-0038"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20/18-20-0045-03-0000-reply-comments-fcc19-138-nprm-revisiting-5-850-5-925-ghz-band.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045-03-0000-reply-comments-fcc19-138-nprm-revisiting-5-850-5-925-ghz-band.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_rels/slide14.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www.itu.int/en/events/Pages/Calendar-Events.aspx?sector=ITU-R" TargetMode="External"/><Relationship Id="rId13" Type="http://schemas.openxmlformats.org/officeDocument/2006/relationships/hyperlink" Target="https://www.itu.int/go/ITU-R/wp5a" TargetMode="External"/><Relationship Id="rId3" Type="http://schemas.openxmlformats.org/officeDocument/2006/relationships/hyperlink" Target="https://cept.org/ecc/groups/ecc/cpg/page/weekly-report-from-wrc-19" TargetMode="External"/><Relationship Id="rId7" Type="http://schemas.openxmlformats.org/officeDocument/2006/relationships/hyperlink" Target="https://mentor.ieee.org/802.18/dcn/19/18-19-0152-00-0000-summary-of-the-decisions-of-selected-agenda-items-in-wrc-19.pptx" TargetMode="External"/><Relationship Id="rId12" Type="http://schemas.openxmlformats.org/officeDocument/2006/relationships/hyperlink" Target="https://www.itu.int/go/ITU-R/sg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17/18-17-0073-07-0000-ieee-802-viewpoints-on-wrc-19-agenda-items.pptx" TargetMode="External"/><Relationship Id="rId11" Type="http://schemas.openxmlformats.org/officeDocument/2006/relationships/hyperlink" Target="https://www.itu.int/go/ITU-R/wp1c" TargetMode="External"/><Relationship Id="rId5" Type="http://schemas.openxmlformats.org/officeDocument/2006/relationships/hyperlink" Target="https://www.itu.int/en/ITU-R/conferences/wrc/2019/Documents/PFA-WRC19-E.pdf" TargetMode="External"/><Relationship Id="rId15" Type="http://schemas.openxmlformats.org/officeDocument/2006/relationships/hyperlink" Target="https://www.itu.int/events/eventdetails.asp?eventid=17206" TargetMode="External"/><Relationship Id="rId10" Type="http://schemas.openxmlformats.org/officeDocument/2006/relationships/hyperlink" Target="https://www.itu.int/go/ITU-R/wp1a"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go/ITU-R/sg1" TargetMode="External"/><Relationship Id="rId14" Type="http://schemas.openxmlformats.org/officeDocument/2006/relationships/hyperlink" Target="https://www.itu.int/go/ITU-R/wp5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253-05-0itu-itu-ahg-m-1450-5-edit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1/dcn/20/11-20-0254-03-0itu-itu-ahg-m-1801-2-edit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0/18-20-0033-00-0000-apac-update-march-2020.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mentor.ieee.org/802.15/dcn/19/15-19-0276-03-0thz-ieee-802-15-tag-thz-input-to-the-revision-of-itu-r-sm-2352.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35-00-0000-minutes-12ma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19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19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4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-1</a:t>
            </a:r>
            <a:endParaRPr lang="en-US" sz="2400" dirty="0"/>
          </a:p>
        </p:txBody>
      </p:sp>
      <p:sp>
        <p:nvSpPr>
          <p:cNvPr id="3" name="Content Placeholder 2"/>
          <p:cNvSpPr>
            <a:spLocks noGrp="1"/>
          </p:cNvSpPr>
          <p:nvPr>
            <p:ph idx="1"/>
          </p:nvPr>
        </p:nvSpPr>
        <p:spPr>
          <a:xfrm>
            <a:off x="666562" y="962891"/>
            <a:ext cx="8325038" cy="5430764"/>
          </a:xfrm>
        </p:spPr>
        <p:txBody>
          <a:bodyPr/>
          <a:lstStyle/>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lvl="1">
              <a:buFont typeface="Arial" panose="020B0604020202020204" pitchFamily="34" charset="0"/>
              <a:buChar char="•"/>
            </a:pPr>
            <a:endParaRPr lang="en-US" sz="1600" b="1" u="sng" dirty="0"/>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lvl="1">
              <a:buFont typeface="Arial" panose="020B0604020202020204" pitchFamily="34" charset="0"/>
              <a:buChar char="•"/>
            </a:pPr>
            <a:r>
              <a:rPr lang="en-US" sz="1400" dirty="0"/>
              <a:t>NTIA/DOT comments were posted today (16</a:t>
            </a:r>
            <a:r>
              <a:rPr lang="en-US" sz="1400" baseline="30000" dirty="0"/>
              <a:t>th</a:t>
            </a:r>
            <a:r>
              <a:rPr lang="en-US" sz="1400" dirty="0"/>
              <a:t>) </a:t>
            </a:r>
          </a:p>
          <a:p>
            <a:pPr lvl="2">
              <a:buFont typeface="Arial" panose="020B0604020202020204" pitchFamily="34" charset="0"/>
              <a:buChar char="•"/>
            </a:pPr>
            <a:r>
              <a:rPr lang="en-US" sz="1200" dirty="0">
                <a:hlinkClick r:id="rId6"/>
              </a:rPr>
              <a:t>https://ecfsapi.fcc.gov/file/10313251510165/5.850-5.925%20GHz%20Band%2C%20ET%20Dkt%20No.%2019-138.pdf</a:t>
            </a:r>
            <a:r>
              <a:rPr lang="en-US" sz="1200" dirty="0"/>
              <a:t> </a:t>
            </a:r>
            <a:endParaRPr lang="en-US" sz="1800" dirty="0">
              <a:solidFill>
                <a:schemeClr val="tx1"/>
              </a:solidFill>
            </a:endParaRPr>
          </a:p>
          <a:p>
            <a:pPr marL="400050">
              <a:buFont typeface="Arial" panose="020B0604020202020204" pitchFamily="34" charset="0"/>
              <a:buChar char="•"/>
            </a:pPr>
            <a:r>
              <a:rPr lang="en-US" sz="1800" dirty="0">
                <a:solidFill>
                  <a:schemeClr val="tx1"/>
                </a:solidFill>
              </a:rPr>
              <a:t>Reply comments </a:t>
            </a:r>
            <a:r>
              <a:rPr lang="en-US" sz="1600" b="1" dirty="0">
                <a:solidFill>
                  <a:schemeClr val="tx1"/>
                </a:solidFill>
              </a:rPr>
              <a:t>due Monday 06 April</a:t>
            </a:r>
          </a:p>
          <a:p>
            <a:pPr marL="800100" lvl="1">
              <a:buFont typeface="Arial" panose="020B0604020202020204" pitchFamily="34" charset="0"/>
              <a:buChar char="•"/>
            </a:pPr>
            <a:r>
              <a:rPr lang="en-US" sz="1600" dirty="0">
                <a:solidFill>
                  <a:schemeClr val="tx1"/>
                </a:solidFill>
              </a:rPr>
              <a:t>For Friday(20</a:t>
            </a:r>
            <a:r>
              <a:rPr lang="en-US" sz="1600" baseline="30000" dirty="0">
                <a:solidFill>
                  <a:schemeClr val="tx1"/>
                </a:solidFill>
              </a:rPr>
              <a:t>th</a:t>
            </a:r>
            <a:r>
              <a:rPr lang="en-US" sz="1600" dirty="0">
                <a:solidFill>
                  <a:schemeClr val="tx1"/>
                </a:solidFill>
              </a:rPr>
              <a:t>) EC close  will have a discussion topic on the motion and ballot</a:t>
            </a:r>
          </a:p>
          <a:p>
            <a:pPr marL="800100" lvl="1">
              <a:buFont typeface="Arial" panose="020B0604020202020204" pitchFamily="34" charset="0"/>
              <a:buChar char="•"/>
            </a:pPr>
            <a:r>
              <a:rPr lang="en-US" sz="1600" dirty="0">
                <a:solidFill>
                  <a:schemeClr val="tx1"/>
                </a:solidFill>
              </a:rPr>
              <a:t>Current plan will be to start the 10-day LMSC(EC) ballot. </a:t>
            </a:r>
          </a:p>
          <a:p>
            <a:pPr marL="1200150" lvl="2">
              <a:buFont typeface="Arial" panose="020B0604020202020204" pitchFamily="34" charset="0"/>
              <a:buChar char="•"/>
            </a:pPr>
            <a:r>
              <a:rPr lang="en-US" sz="1600" b="1" dirty="0">
                <a:solidFill>
                  <a:srgbClr val="990033"/>
                </a:solidFill>
              </a:rPr>
              <a:t>need to approve today Thursday, 19March.</a:t>
            </a:r>
          </a:p>
          <a:p>
            <a:pPr marL="800100" lvl="1">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2000" dirty="0">
                <a:solidFill>
                  <a:schemeClr val="tx1"/>
                </a:solidFill>
              </a:rPr>
              <a:t> </a:t>
            </a:r>
          </a:p>
          <a:p>
            <a:pPr marL="400050">
              <a:buFont typeface="Arial" panose="020B0604020202020204" pitchFamily="34" charset="0"/>
              <a:buChar char="•"/>
            </a:pPr>
            <a:endParaRPr lang="en-US" sz="2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-2</a:t>
            </a:r>
            <a:endParaRPr lang="en-US" sz="2400" dirty="0"/>
          </a:p>
        </p:txBody>
      </p:sp>
      <p:sp>
        <p:nvSpPr>
          <p:cNvPr id="3" name="Content Placeholder 2"/>
          <p:cNvSpPr>
            <a:spLocks noGrp="1"/>
          </p:cNvSpPr>
          <p:nvPr>
            <p:ph idx="1"/>
          </p:nvPr>
        </p:nvSpPr>
        <p:spPr>
          <a:xfrm>
            <a:off x="689517" y="859703"/>
            <a:ext cx="8401238" cy="5693497"/>
          </a:xfrm>
        </p:spPr>
        <p:txBody>
          <a:bodyPr/>
          <a:lstStyle/>
          <a:p>
            <a:pPr marL="400050">
              <a:buFont typeface="Arial" panose="020B0604020202020204" pitchFamily="34" charset="0"/>
              <a:buChar char="•"/>
            </a:pPr>
            <a:r>
              <a:rPr lang="en-US" sz="1800" dirty="0">
                <a:solidFill>
                  <a:schemeClr val="tx1"/>
                </a:solidFill>
              </a:rPr>
              <a:t>A summary of the comments has been done with focus on 3 points: </a:t>
            </a:r>
          </a:p>
          <a:p>
            <a:pPr marL="800100" lvl="1">
              <a:spcBef>
                <a:spcPts val="0"/>
              </a:spcBef>
              <a:buFont typeface="Arial" panose="020B0604020202020204" pitchFamily="34" charset="0"/>
              <a:buChar char="•"/>
            </a:pPr>
            <a:r>
              <a:rPr lang="en-US" sz="1600" dirty="0">
                <a:solidFill>
                  <a:schemeClr val="tx1"/>
                </a:solidFill>
              </a:rPr>
              <a:t>Pro/Con/Neutral – </a:t>
            </a:r>
            <a:r>
              <a:rPr lang="en-US" altLang="en-US" sz="1600" dirty="0">
                <a:solidFill>
                  <a:schemeClr val="tx1"/>
                </a:solidFill>
                <a:cs typeface="Calibri" panose="020F0502020204030204" pitchFamily="34" charset="0"/>
              </a:rPr>
              <a:t>Supportive of </a:t>
            </a:r>
            <a:r>
              <a:rPr lang="en-US" sz="1600" dirty="0">
                <a:solidFill>
                  <a:schemeClr val="tx1"/>
                </a:solidFill>
                <a:cs typeface="Calibri" panose="020F0502020204030204" pitchFamily="34" charset="0"/>
              </a:rPr>
              <a:t>reallocation of 45 MHz from ITS to U-NII</a:t>
            </a:r>
            <a:endParaRPr lang="en-US" sz="1600" dirty="0">
              <a:solidFill>
                <a:schemeClr val="tx1"/>
              </a:solidFill>
            </a:endParaRP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Pro/Con/Neutral - Commented on DSRC</a:t>
            </a: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Yes/No - Discussed technical issues regarding OOBE</a:t>
            </a:r>
          </a:p>
          <a:p>
            <a:pPr marL="800100" lvl="1">
              <a:spcBef>
                <a:spcPts val="0"/>
              </a:spcBef>
              <a:buFont typeface="Arial" panose="020B0604020202020204" pitchFamily="34" charset="0"/>
              <a:buChar char="•"/>
            </a:pPr>
            <a:r>
              <a:rPr lang="en-US" sz="1800" dirty="0">
                <a:solidFill>
                  <a:schemeClr val="tx1"/>
                </a:solidFill>
                <a:hlinkClick r:id="rId3"/>
              </a:rPr>
              <a:t>https://mentor.ieee.org/802.18/dcn/20/18-20-0038</a:t>
            </a:r>
            <a:endParaRPr lang="en-US" sz="1800" dirty="0">
              <a:solidFill>
                <a:schemeClr val="tx1"/>
              </a:solidFill>
            </a:endParaRPr>
          </a:p>
          <a:p>
            <a:pPr marL="400050">
              <a:buFont typeface="Arial" panose="020B0604020202020204" pitchFamily="34" charset="0"/>
              <a:buChar char="•"/>
            </a:pPr>
            <a:r>
              <a:rPr lang="en-US" sz="1800" dirty="0"/>
              <a:t>The reply comments document from ad </a:t>
            </a:r>
            <a:r>
              <a:rPr lang="en-US" sz="1800" dirty="0" err="1"/>
              <a:t>hocs</a:t>
            </a:r>
            <a:r>
              <a:rPr lang="en-US" sz="1800" dirty="0"/>
              <a:t>,  ready for final run through review and approval:</a:t>
            </a:r>
          </a:p>
          <a:p>
            <a:pPr marL="800100" lvl="1">
              <a:buFont typeface="Arial" panose="020B0604020202020204" pitchFamily="34" charset="0"/>
              <a:buChar char="•"/>
            </a:pPr>
            <a:r>
              <a:rPr lang="en-US" sz="1600" b="0" dirty="0">
                <a:hlinkClick r:id="rId4"/>
              </a:rPr>
              <a:t>https://mentor.ieee.org/802.18/dcn/20/18-20-0045-03-0000-reply-comments-fcc19-138-nprm-revisiting-5-850-5-925-ghz-band.docx</a:t>
            </a:r>
            <a:r>
              <a:rPr lang="en-US" sz="1600" b="0" dirty="0"/>
              <a:t> </a:t>
            </a:r>
            <a:endParaRPr lang="en-US" sz="800" b="0" dirty="0"/>
          </a:p>
          <a:p>
            <a:pPr marL="400050">
              <a:buFont typeface="Arial" panose="020B0604020202020204" pitchFamily="34" charset="0"/>
              <a:buChar char="•"/>
            </a:pPr>
            <a:r>
              <a:rPr lang="en-US" sz="1800" dirty="0"/>
              <a:t>Or , we replace section 1 with a submission that came in yesterday (Wed): </a:t>
            </a:r>
          </a:p>
          <a:p>
            <a:pPr marL="800100" lvl="1">
              <a:buFont typeface="Arial" panose="020B0604020202020204" pitchFamily="34" charset="0"/>
              <a:buChar char="•"/>
            </a:pPr>
            <a:r>
              <a:rPr lang="en-US" sz="1600" b="0" dirty="0"/>
              <a:t>Text sent out this morning on list server, however many changes in last few hours. </a:t>
            </a:r>
          </a:p>
          <a:p>
            <a:pPr marL="800100" lvl="1">
              <a:buFont typeface="Arial" panose="020B0604020202020204" pitchFamily="34" charset="0"/>
              <a:buChar char="•"/>
            </a:pPr>
            <a:r>
              <a:rPr lang="en-US" sz="1600" b="0" dirty="0"/>
              <a:t>Being this is going to EC, we will need to review this new section 1 text that is longer,  in detail.  </a:t>
            </a:r>
          </a:p>
          <a:p>
            <a:pPr marL="800100" lvl="1">
              <a:buFont typeface="Arial" panose="020B0604020202020204" pitchFamily="34" charset="0"/>
              <a:buChar char="•"/>
            </a:pPr>
            <a:r>
              <a:rPr lang="en-US" sz="1600" b="0" dirty="0"/>
              <a:t>With 45 minutes and it takes 10-15 to go through the ballot and hard stop at :55…</a:t>
            </a:r>
          </a:p>
          <a:p>
            <a:pPr marL="800100" lvl="1">
              <a:buFont typeface="Arial" panose="020B0604020202020204" pitchFamily="34" charset="0"/>
              <a:buChar char="•"/>
            </a:pPr>
            <a:r>
              <a:rPr lang="en-US" sz="1600" dirty="0"/>
              <a:t>w</a:t>
            </a:r>
            <a:r>
              <a:rPr lang="en-US" sz="1600" b="0" dirty="0"/>
              <a:t>e need to decide if we have time to go through all the text of the proposed change along with the rest of the text, or stay with the version finished in the ad </a:t>
            </a:r>
            <a:r>
              <a:rPr lang="en-US" sz="1600" b="0" dirty="0" err="1"/>
              <a:t>hocs</a:t>
            </a:r>
            <a:r>
              <a:rPr lang="en-US" sz="1600" b="0" dirty="0"/>
              <a:t>? ____</a:t>
            </a:r>
          </a:p>
          <a:p>
            <a:pPr marL="400050">
              <a:buFont typeface="Arial" panose="020B0604020202020204" pitchFamily="34" charset="0"/>
              <a:buChar char="•"/>
            </a:pPr>
            <a:r>
              <a:rPr lang="en-US" sz="2000" b="0" dirty="0"/>
              <a:t>Marked up proposal arrived about 10minutes after start and w</a:t>
            </a:r>
            <a:r>
              <a:rPr lang="en-US" sz="1800" b="0" dirty="0"/>
              <a:t>e started to review the proposed section 1 text, though ran out of time. </a:t>
            </a:r>
          </a:p>
          <a:p>
            <a:pPr marL="400050">
              <a:buFont typeface="Arial" panose="020B0604020202020204" pitchFamily="34" charset="0"/>
              <a:buChar char="•"/>
            </a:pPr>
            <a:r>
              <a:rPr lang="en-US" sz="1800" b="0" dirty="0"/>
              <a:t>Went though all of the 0045r03 and found a few grammar editorials. </a:t>
            </a:r>
            <a:endParaRPr lang="en-US" sz="1600" dirty="0"/>
          </a:p>
          <a:p>
            <a:pPr marL="57150" indent="0"/>
            <a:r>
              <a:rPr lang="en-US" sz="1600" dirty="0"/>
              <a:t> 	</a:t>
            </a:r>
            <a:endParaRPr lang="en-US" sz="1600" dirty="0">
              <a:solidFill>
                <a:schemeClr val="bg1">
                  <a:lumMod val="95000"/>
                </a:schemeClr>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8949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solidFill>
                  <a:schemeClr val="tx1"/>
                </a:solidFill>
              </a:rPr>
              <a:t>FCC NPRM – reply comments </a:t>
            </a:r>
            <a:br>
              <a:rPr lang="en-US" altLang="en-US" sz="2400" dirty="0">
                <a:solidFill>
                  <a:schemeClr val="tx1"/>
                </a:solidFill>
              </a:rPr>
            </a:br>
            <a:r>
              <a:rPr lang="en-US" altLang="en-US" sz="2400" dirty="0">
                <a:solidFill>
                  <a:schemeClr val="tx1"/>
                </a:solidFill>
              </a:rPr>
              <a:t>R</a:t>
            </a:r>
            <a:r>
              <a:rPr lang="en-US" sz="2400" dirty="0">
                <a:solidFill>
                  <a:schemeClr val="tx1"/>
                </a:solidFill>
              </a:rPr>
              <a:t>evisiting-use-of-the-5850-5925-MHz-band</a:t>
            </a:r>
          </a:p>
        </p:txBody>
      </p:sp>
      <p:sp>
        <p:nvSpPr>
          <p:cNvPr id="3" name="Content Placeholder 2"/>
          <p:cNvSpPr>
            <a:spLocks noGrp="1"/>
          </p:cNvSpPr>
          <p:nvPr>
            <p:ph idx="1"/>
          </p:nvPr>
        </p:nvSpPr>
        <p:spPr>
          <a:xfrm>
            <a:off x="685800" y="1536815"/>
            <a:ext cx="8279622" cy="4938597"/>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Approve reply comments in </a:t>
            </a:r>
            <a:r>
              <a:rPr lang="en-US" sz="1800" b="0" dirty="0">
                <a:solidFill>
                  <a:schemeClr val="tx1"/>
                </a:solidFill>
                <a:hlinkClick r:id="rId3"/>
              </a:rPr>
              <a:t>https://mentor.ieee.org/802.18/dcn/20/18-20-0045-03-0000-reply-comments-fcc19-138-nprm-revisiting-5-850-5-925-ghz-band.docx</a:t>
            </a:r>
            <a:r>
              <a:rPr lang="en-US" sz="1800" b="0" dirty="0">
                <a:solidFill>
                  <a:schemeClr val="tx1"/>
                </a:solidFill>
              </a:rPr>
              <a:t> ; to FCC NPRM (ET Docket No. 19-138) on Use of the 5.850-5.925 GHz Band. </a:t>
            </a:r>
            <a:r>
              <a:rPr lang="en-GB" sz="1800" b="0" dirty="0">
                <a:solidFill>
                  <a:schemeClr val="tx1"/>
                </a:solidFill>
              </a:rPr>
              <a:t> For review and approval by the LMSC (EC) for uploading to the FCC on or before 05 April 2020. With the Chair of 802.18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solidFill>
                <a:schemeClr val="tx1"/>
              </a:solidFill>
            </a:endParaRPr>
          </a:p>
          <a:p>
            <a:r>
              <a:rPr lang="en-US" altLang="en-US" sz="1600" dirty="0">
                <a:solidFill>
                  <a:schemeClr val="tx1"/>
                </a:solidFill>
              </a:rPr>
              <a:t>		Moved by:  	 Stuart K</a:t>
            </a:r>
          </a:p>
          <a:p>
            <a:pPr lvl="1"/>
            <a:r>
              <a:rPr lang="en-US" altLang="en-US" sz="1600" b="1" dirty="0">
                <a:solidFill>
                  <a:schemeClr val="tx1"/>
                </a:solidFill>
              </a:rPr>
              <a:t>Seconded by:  	 Mike L</a:t>
            </a:r>
          </a:p>
          <a:p>
            <a:pPr lvl="1"/>
            <a:r>
              <a:rPr lang="en-US" altLang="en-US" sz="1600" b="1" dirty="0">
                <a:solidFill>
                  <a:schemeClr val="tx1"/>
                </a:solidFill>
              </a:rPr>
              <a:t>Discussion?	none</a:t>
            </a:r>
          </a:p>
          <a:p>
            <a:pPr lvl="1"/>
            <a:r>
              <a:rPr lang="en-US" altLang="en-US" sz="1600" b="1" dirty="0">
                <a:solidFill>
                  <a:schemeClr val="tx1"/>
                </a:solidFill>
              </a:rPr>
              <a:t>Vote:  		_10_Y   /  _1_N   /  _1_A </a:t>
            </a:r>
          </a:p>
          <a:p>
            <a:pPr lvl="1"/>
            <a:r>
              <a:rPr lang="en-US" altLang="en-US" sz="1600" b="1" dirty="0">
                <a:solidFill>
                  <a:schemeClr val="tx1"/>
                </a:solidFill>
              </a:rPr>
              <a:t>Voters:  </a:t>
            </a:r>
            <a:r>
              <a:rPr lang="en-US" altLang="en-US" sz="1600" dirty="0">
                <a:solidFill>
                  <a:schemeClr val="tx1"/>
                </a:solidFill>
              </a:rPr>
              <a:t>Vijay, Peter, jay, Carl, John, Stuart, </a:t>
            </a:r>
            <a:r>
              <a:rPr lang="en-US" altLang="en-US" sz="1600" dirty="0" err="1">
                <a:solidFill>
                  <a:schemeClr val="tx1"/>
                </a:solidFill>
              </a:rPr>
              <a:t>JimL</a:t>
            </a:r>
            <a:r>
              <a:rPr lang="en-US" altLang="en-US" sz="1600" dirty="0">
                <a:solidFill>
                  <a:schemeClr val="tx1"/>
                </a:solidFill>
              </a:rPr>
              <a:t>, </a:t>
            </a:r>
            <a:r>
              <a:rPr lang="en-US" altLang="en-US" sz="1600" dirty="0" err="1">
                <a:solidFill>
                  <a:schemeClr val="tx1"/>
                </a:solidFill>
              </a:rPr>
              <a:t>MikeL</a:t>
            </a:r>
            <a:r>
              <a:rPr lang="en-US" altLang="en-US" sz="1600" dirty="0">
                <a:solidFill>
                  <a:schemeClr val="tx1"/>
                </a:solidFill>
              </a:rPr>
              <a:t>, Paul, Ben, Dorothy, Hassan</a:t>
            </a:r>
          </a:p>
          <a:p>
            <a:pPr lvl="1"/>
            <a:r>
              <a:rPr lang="en-US" altLang="en-US" sz="1600" b="1" dirty="0">
                <a:solidFill>
                  <a:schemeClr val="tx1"/>
                </a:solidFill>
              </a:rPr>
              <a:t>Motion - Passes</a:t>
            </a:r>
          </a:p>
          <a:p>
            <a:pPr lvl="1"/>
            <a:r>
              <a:rPr lang="en-US" altLang="en-US" sz="1600" dirty="0">
                <a:solidFill>
                  <a:schemeClr val="tx1"/>
                </a:solidFill>
              </a:rPr>
              <a:t>_16_ on the call</a:t>
            </a:r>
          </a:p>
          <a:p>
            <a:pPr>
              <a:buFont typeface="Arial" panose="020B0604020202020204" pitchFamily="34" charset="0"/>
              <a:buChar char="•"/>
            </a:pPr>
            <a:r>
              <a:rPr lang="en-US" sz="2000" b="0" dirty="0"/>
              <a:t>Note: after review of r03, the chair will, via editorial privilege, fix some grammar identified and add a simple executive summary in the beginning.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7925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Did not have time - EU items to share </a:t>
            </a:r>
            <a:r>
              <a:rPr lang="en-US" sz="1400" dirty="0"/>
              <a:t>-1 </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a:t>
            </a:r>
            <a:r>
              <a:rPr lang="en-US" sz="1400" dirty="0">
                <a:solidFill>
                  <a:schemeClr val="tx1"/>
                </a:solidFill>
              </a:rPr>
              <a:t>#105, </a:t>
            </a:r>
            <a:r>
              <a:rPr lang="en-US" sz="1400" dirty="0"/>
              <a:t>  23–27Mar20, </a:t>
            </a:r>
            <a:r>
              <a:rPr lang="en-US" sz="1400" strike="dblStrike" dirty="0"/>
              <a:t>Sophia-Antipolis</a:t>
            </a:r>
            <a:r>
              <a:rPr lang="en-US" sz="1400" b="0" strike="dblStrike" dirty="0"/>
              <a:t>  </a:t>
            </a:r>
            <a:r>
              <a:rPr lang="en-US" sz="1800" b="0" dirty="0">
                <a:solidFill>
                  <a:srgbClr val="C00000"/>
                </a:solidFill>
                <a:sym typeface="Wingdings" panose="05000000000000000000" pitchFamily="2" charset="2"/>
              </a:rPr>
              <a:t> f2f - cancelled</a:t>
            </a:r>
            <a:endParaRPr lang="en-US" sz="1800" b="0" dirty="0">
              <a:solidFill>
                <a:srgbClr val="C00000"/>
              </a:solidFill>
            </a:endParaRPr>
          </a:p>
          <a:p>
            <a:pPr lvl="1">
              <a:buFont typeface="Arial" panose="020B0604020202020204" pitchFamily="34" charset="0"/>
              <a:buChar char="•"/>
            </a:pPr>
            <a:r>
              <a:rPr lang="en-US" sz="1600" dirty="0">
                <a:solidFill>
                  <a:schemeClr val="bg1">
                    <a:lumMod val="75000"/>
                  </a:schemeClr>
                </a:solidFill>
              </a:rPr>
              <a:t> </a:t>
            </a:r>
          </a:p>
          <a:p>
            <a:pPr lvl="1">
              <a:buFont typeface="Arial" panose="020B0604020202020204" pitchFamily="34" charset="0"/>
              <a:buChar char="•"/>
            </a:pPr>
            <a:r>
              <a:rPr lang="en-US" sz="1600" dirty="0">
                <a:solidFill>
                  <a:schemeClr val="bg1">
                    <a:lumMod val="75000"/>
                  </a:schemeClr>
                </a:solidFill>
              </a:rPr>
              <a:t> </a:t>
            </a:r>
          </a:p>
          <a:p>
            <a:pPr lvl="1">
              <a:buFont typeface="Arial" panose="020B0604020202020204" pitchFamily="34" charset="0"/>
              <a:buChar char="•"/>
            </a:pPr>
            <a:r>
              <a:rPr lang="en-US" sz="1600" dirty="0">
                <a:solidFill>
                  <a:schemeClr val="bg1">
                    <a:lumMod val="75000"/>
                  </a:schemeClr>
                </a:solidFill>
              </a:rPr>
              <a:t> </a:t>
            </a: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marL="457200" lvl="1" indent="0"/>
            <a:endParaRPr lang="en-US" sz="1600" dirty="0">
              <a:solidFill>
                <a:schemeClr val="bg1">
                  <a:lumMod val="75000"/>
                </a:schemeClr>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#70,  this week 17-20Mar20, </a:t>
            </a:r>
            <a:r>
              <a:rPr lang="en-US" sz="1600" b="0" dirty="0">
                <a:solidFill>
                  <a:srgbClr val="C00000"/>
                </a:solidFill>
                <a:sym typeface="Wingdings" panose="05000000000000000000" pitchFamily="2" charset="2"/>
              </a:rPr>
              <a:t>  online only</a:t>
            </a:r>
            <a:endParaRPr lang="en-US" sz="1600" b="0" dirty="0">
              <a:solidFill>
                <a:schemeClr val="tx1"/>
              </a:solidFill>
            </a:endParaRP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100" dirty="0"/>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09Apr, 29Apr, 14May</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400" dirty="0"/>
              <a:t>ETSI - ERM </a:t>
            </a:r>
            <a:r>
              <a:rPr lang="en-US" sz="1400" b="0" dirty="0">
                <a:hlinkClick r:id="rId8"/>
              </a:rPr>
              <a:t>&lt;TG37&gt;</a:t>
            </a:r>
            <a:r>
              <a:rPr lang="en-US" sz="1400" b="0" dirty="0"/>
              <a:t> </a:t>
            </a:r>
            <a:r>
              <a:rPr lang="en-US" sz="1400" dirty="0"/>
              <a:t> next meeting #37, 24-25Mar20, online only</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meeting #53, 27-29Apr20, Mainz, DE; any calls over next weeks.</a:t>
            </a:r>
          </a:p>
          <a:p>
            <a:pPr lvl="1">
              <a:spcBef>
                <a:spcPts val="0"/>
              </a:spcBef>
              <a:buFont typeface="Arial" panose="020B0604020202020204" pitchFamily="34" charset="0"/>
              <a:buChar char="•"/>
            </a:pPr>
            <a:r>
              <a:rPr lang="en-US" sz="12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Did not have time - 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1662" y="1001727"/>
            <a:ext cx="8466138" cy="5473686"/>
          </a:xfrm>
        </p:spPr>
        <p:txBody>
          <a:bodyPr/>
          <a:lstStyle/>
          <a:p>
            <a:pPr>
              <a:buFont typeface="Arial" panose="020B0604020202020204" pitchFamily="34" charset="0"/>
              <a:buChar char="•"/>
            </a:pPr>
            <a:r>
              <a:rPr lang="en-US" sz="1800" dirty="0">
                <a:solidFill>
                  <a:schemeClr val="tx1"/>
                </a:solidFill>
              </a:rPr>
              <a:t>CEPT–ECC  </a:t>
            </a:r>
            <a:r>
              <a:rPr lang="en-US" sz="1800" b="0" dirty="0">
                <a:solidFill>
                  <a:schemeClr val="tx1"/>
                </a:solidFill>
                <a:hlinkClick r:id="rId3"/>
              </a:rPr>
              <a:t>&lt;ECC&gt;</a:t>
            </a:r>
            <a:r>
              <a:rPr lang="en-US" sz="1800" b="0" dirty="0">
                <a:solidFill>
                  <a:schemeClr val="tx1"/>
                </a:solidFill>
              </a:rPr>
              <a:t> </a:t>
            </a:r>
            <a:r>
              <a:rPr lang="en-US" sz="1800" dirty="0">
                <a:solidFill>
                  <a:schemeClr val="tx1"/>
                </a:solidFill>
              </a:rPr>
              <a:t> 53</a:t>
            </a:r>
            <a:r>
              <a:rPr lang="en-US" sz="1800" baseline="30000" dirty="0">
                <a:solidFill>
                  <a:schemeClr val="tx1"/>
                </a:solidFill>
              </a:rPr>
              <a:t>rd</a:t>
            </a:r>
            <a:r>
              <a:rPr lang="en-US" sz="1800" dirty="0">
                <a:solidFill>
                  <a:schemeClr val="tx1"/>
                </a:solidFill>
              </a:rPr>
              <a:t> plenary, 30Jun-03Jul, Belgrade, Serbia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Review the minutes (in link above) has lots of new information. </a:t>
            </a:r>
          </a:p>
          <a:p>
            <a:pPr lvl="1">
              <a:spcBef>
                <a:spcPts val="0"/>
              </a:spcBef>
              <a:buFont typeface="Arial" panose="020B0604020202020204" pitchFamily="34" charset="0"/>
              <a:buChar char="•"/>
            </a:pPr>
            <a:r>
              <a:rPr lang="en-US" sz="1600" dirty="0">
                <a:solidFill>
                  <a:schemeClr val="tx1"/>
                </a:solidFill>
              </a:rPr>
              <a:t>Updates in last week’s meeting with changes/updated to ITS specs; see CEPT report 71.  </a:t>
            </a:r>
          </a:p>
          <a:p>
            <a:pPr lvl="2">
              <a:spcBef>
                <a:spcPts val="0"/>
              </a:spcBef>
              <a:buFont typeface="Arial" panose="020B0604020202020204" pitchFamily="34" charset="0"/>
              <a:buChar char="•"/>
            </a:pPr>
            <a:r>
              <a:rPr lang="en-US" sz="1600" dirty="0">
                <a:solidFill>
                  <a:schemeClr val="tx1"/>
                </a:solidFill>
              </a:rPr>
              <a:t>Expanded 30MHz to 50MHz for traffic safety, channels 176-184 </a:t>
            </a:r>
          </a:p>
          <a:p>
            <a:pPr lvl="2">
              <a:spcBef>
                <a:spcPts val="0"/>
              </a:spcBef>
              <a:buFont typeface="Arial" panose="020B0604020202020204" pitchFamily="34" charset="0"/>
              <a:buChar char="•"/>
            </a:pPr>
            <a:r>
              <a:rPr lang="en-US" sz="1600" dirty="0">
                <a:solidFill>
                  <a:schemeClr val="tx1"/>
                </a:solidFill>
              </a:rPr>
              <a:t>Expanded ITS spectrum 70 to 80 MHz, the 10 MHz is for Urban Rail, 5925-5935MHz</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meeting  </a:t>
            </a:r>
            <a:r>
              <a:rPr lang="en-US" sz="1600" dirty="0"/>
              <a:t>#11, 15-16Apr20, online only</a:t>
            </a:r>
          </a:p>
          <a:p>
            <a:pPr lvl="1">
              <a:buFont typeface="Arial" panose="020B0604020202020204" pitchFamily="34" charset="0"/>
              <a:buChar char="•"/>
            </a:pPr>
            <a:r>
              <a:rPr lang="en-US" sz="1400" dirty="0">
                <a:solidFill>
                  <a:schemeClr val="tx1"/>
                </a:solidFill>
              </a:rPr>
              <a:t>nothing to share today</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5"/>
              </a:rPr>
              <a:t>&lt;FM57&gt;</a:t>
            </a:r>
            <a:r>
              <a:rPr lang="en-US" altLang="en-US" sz="1600" b="0" dirty="0"/>
              <a:t>  </a:t>
            </a:r>
            <a:r>
              <a:rPr lang="en-US" sz="1600" dirty="0"/>
              <a:t>next meeting #10, 12-14May20, Kristiansand, Norway</a:t>
            </a:r>
            <a:endParaRPr lang="en-US" sz="1800" dirty="0"/>
          </a:p>
          <a:p>
            <a:pPr lvl="1">
              <a:buFont typeface="Arial" panose="020B0604020202020204" pitchFamily="34" charset="0"/>
              <a:buChar char="•"/>
            </a:pPr>
            <a:r>
              <a:rPr lang="en-US" sz="1400" dirty="0">
                <a:solidFill>
                  <a:schemeClr val="tx1"/>
                </a:solidFill>
              </a:rPr>
              <a:t>Meeting/call 9.1 this week, Tuesday 17Mar.  Then 2 call-ins  </a:t>
            </a:r>
            <a:r>
              <a:rPr lang="en-US" sz="1400">
                <a:solidFill>
                  <a:schemeClr val="tx1"/>
                </a:solidFill>
              </a:rPr>
              <a:t>in April, 07 &amp; 17th,  1500-1700CET.</a:t>
            </a:r>
            <a:endParaRPr lang="en-US" sz="1400" dirty="0">
              <a:solidFill>
                <a:schemeClr val="tx1"/>
              </a:solidFill>
            </a:endParaRPr>
          </a:p>
          <a:p>
            <a:pPr lvl="1">
              <a:buFont typeface="Arial" panose="020B0604020202020204" pitchFamily="34" charset="0"/>
              <a:buChar char="•"/>
            </a:pPr>
            <a:r>
              <a:rPr lang="en-US" sz="1400" dirty="0">
                <a:solidFill>
                  <a:schemeClr val="tx1"/>
                </a:solidFill>
              </a:rPr>
              <a:t> </a:t>
            </a:r>
          </a:p>
          <a:p>
            <a:pPr>
              <a:buFont typeface="Arial" panose="020B0604020202020204" pitchFamily="34" charset="0"/>
              <a:buChar char="•"/>
            </a:pPr>
            <a:r>
              <a:rPr lang="en-US" sz="1400" dirty="0">
                <a:solidFill>
                  <a:schemeClr val="tx1"/>
                </a:solidFill>
              </a:rPr>
              <a:t> CEPT–ECC  </a:t>
            </a:r>
            <a:r>
              <a:rPr lang="en-US" sz="1400" b="0" dirty="0">
                <a:solidFill>
                  <a:schemeClr val="tx1"/>
                </a:solidFill>
                <a:hlinkClick r:id="rId6"/>
              </a:rPr>
              <a:t>&lt;SE24&gt;</a:t>
            </a:r>
            <a:r>
              <a:rPr lang="en-US" sz="1400" b="0" dirty="0">
                <a:solidFill>
                  <a:schemeClr val="tx1"/>
                </a:solidFill>
              </a:rPr>
              <a:t> </a:t>
            </a:r>
            <a:r>
              <a:rPr lang="en-US" sz="1400" dirty="0">
                <a:solidFill>
                  <a:schemeClr val="tx1"/>
                </a:solidFill>
              </a:rPr>
              <a:t>next meeting, M100, 20-22Apr20, ECO Office (web meetings till then)</a:t>
            </a: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 nothing to share today</a:t>
            </a:r>
            <a:endParaRPr lang="en-US" sz="16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7"/>
              </a:rPr>
              <a:t>&lt;WGFM&gt;</a:t>
            </a:r>
            <a:r>
              <a:rPr lang="en-US" altLang="en-US" sz="1400" b="0" dirty="0"/>
              <a:t> </a:t>
            </a:r>
            <a:r>
              <a:rPr lang="en-US" altLang="en-US" sz="1400" dirty="0"/>
              <a:t>next meeting #96, 08-12June20,  Brussels</a:t>
            </a:r>
          </a:p>
          <a:p>
            <a:pPr lvl="1">
              <a:buFont typeface="Arial" panose="020B0604020202020204" pitchFamily="34" charset="0"/>
              <a:buChar char="•"/>
            </a:pPr>
            <a:r>
              <a:rPr lang="en-US" sz="1400" dirty="0">
                <a:solidFill>
                  <a:schemeClr val="tx1"/>
                </a:solidFill>
              </a:rPr>
              <a:t> nothing to share today, </a:t>
            </a: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solidFill>
                  <a:schemeClr val="tx1"/>
                </a:solidFill>
              </a:rPr>
              <a:t> did not have time. </a:t>
            </a:r>
          </a:p>
          <a:p>
            <a:pPr>
              <a:buFont typeface="Arial" panose="020B0604020202020204" pitchFamily="34" charset="0"/>
              <a:buChar char="•"/>
            </a:pPr>
            <a:r>
              <a:rPr lang="en-US" sz="1800" dirty="0">
                <a:solidFill>
                  <a:schemeClr val="tx1"/>
                </a:solidFill>
              </a:rPr>
              <a:t>  </a:t>
            </a:r>
          </a:p>
          <a:p>
            <a:pPr marL="0" indent="0"/>
            <a:endParaRPr lang="en-US" sz="1600" dirty="0">
              <a:solidFill>
                <a:schemeClr val="tx1"/>
              </a:solidFill>
            </a:endParaRP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3"/>
              </a:rPr>
              <a:t>https://cept.org/ecc/groups/ecc/cpg/page/weekly-report-from-wrc-19</a:t>
            </a:r>
            <a:r>
              <a:rPr lang="en-US" sz="1200" u="sng" dirty="0">
                <a:hlinkClick r:id="rId4"/>
              </a:rPr>
              <a:t>/</a:t>
            </a:r>
            <a:r>
              <a:rPr lang="en-US" sz="1200" dirty="0"/>
              <a:t> </a:t>
            </a:r>
          </a:p>
          <a:p>
            <a:pPr lvl="1">
              <a:spcBef>
                <a:spcPts val="0"/>
              </a:spcBef>
              <a:buFont typeface="Arial" panose="020B0604020202020204" pitchFamily="34" charset="0"/>
              <a:buChar char="•"/>
            </a:pPr>
            <a:r>
              <a:rPr lang="en-US" sz="1200" u="sng" dirty="0">
                <a:hlinkClick r:id="rId5"/>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6"/>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7"/>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7"/>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8"/>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9"/>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0"/>
              </a:rPr>
              <a:t>Working Party 1A (WP 1A) - Spectrum engineering techniques</a:t>
            </a:r>
            <a:r>
              <a:rPr lang="en-US" sz="900" u="sng" dirty="0"/>
              <a:t>     and     </a:t>
            </a:r>
            <a:r>
              <a:rPr lang="en-US" sz="900" dirty="0">
                <a:hlinkClick r:id="rId11"/>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2"/>
              </a:rPr>
              <a:t>Study Group 5 (SG 5) Terrestrial </a:t>
            </a:r>
            <a:r>
              <a:rPr lang="en-US" sz="1050" b="0" dirty="0">
                <a:hlinkClick r:id="rId12"/>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3"/>
              </a:rPr>
              <a:t>Working Party 5A (WP 5A) - Land mobile service above 30 MHz* (excluding IMT); wireless access in the fixed service; amateur and amateur-satellite services</a:t>
            </a:r>
            <a:r>
              <a:rPr lang="en-US" sz="900" dirty="0"/>
              <a:t>  </a:t>
            </a:r>
            <a:endParaRPr lang="en-US" sz="900" dirty="0">
              <a:hlinkClick r:id="rId14"/>
            </a:endParaRPr>
          </a:p>
          <a:p>
            <a:pPr lvl="1">
              <a:spcBef>
                <a:spcPts val="0"/>
              </a:spcBef>
              <a:buFont typeface="Arial" panose="020B0604020202020204" pitchFamily="34" charset="0"/>
              <a:buChar char="•"/>
            </a:pPr>
            <a:r>
              <a:rPr lang="en-US" sz="900" dirty="0">
                <a:hlinkClick r:id="rId14"/>
              </a:rPr>
              <a:t>Working Party 5D (WP 5D) - IMT Systems</a:t>
            </a:r>
            <a:r>
              <a:rPr lang="en-US" sz="900" dirty="0"/>
              <a:t>       </a:t>
            </a:r>
            <a:r>
              <a:rPr lang="en-US" sz="700" dirty="0">
                <a:hlinkClick r:id="rId15"/>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ITU-R M.1450/M.1801 updates</a:t>
            </a:r>
            <a:endParaRPr lang="en-US" sz="2400" dirty="0"/>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 Quick review, will address next week. </a:t>
            </a:r>
          </a:p>
          <a:p>
            <a:pPr lvl="1">
              <a:spcBef>
                <a:spcPts val="0"/>
              </a:spcBef>
              <a:buFont typeface="Arial" panose="020B0604020202020204" pitchFamily="34" charset="0"/>
              <a:buChar char="•"/>
            </a:pPr>
            <a:r>
              <a:rPr lang="en-US" sz="1600" dirty="0">
                <a:solidFill>
                  <a:schemeClr val="tx1"/>
                </a:solidFill>
              </a:rPr>
              <a:t> Latest drafts: </a:t>
            </a:r>
          </a:p>
          <a:p>
            <a:pPr lvl="1">
              <a:spcBef>
                <a:spcPts val="0"/>
              </a:spcBef>
              <a:buFont typeface="Arial" panose="020B0604020202020204" pitchFamily="34" charset="0"/>
              <a:buChar char="•"/>
            </a:pPr>
            <a:r>
              <a:rPr lang="en-US" sz="1600" dirty="0">
                <a:solidFill>
                  <a:schemeClr val="tx1"/>
                </a:solidFill>
                <a:hlinkClick r:id="rId3"/>
              </a:rPr>
              <a:t>https://mentor.ieee.org/802.11/dcn/20/11-20-0253-05-0itu-itu-ahg-m-1450-5-edits.docx</a:t>
            </a:r>
            <a:endParaRPr lang="en-US" sz="1600" dirty="0">
              <a:solidFill>
                <a:schemeClr val="tx1"/>
              </a:solidFill>
            </a:endParaRPr>
          </a:p>
          <a:p>
            <a:pPr lvl="1">
              <a:spcBef>
                <a:spcPts val="0"/>
              </a:spcBef>
              <a:buFont typeface="Arial" panose="020B0604020202020204" pitchFamily="34" charset="0"/>
              <a:buChar char="•"/>
            </a:pPr>
            <a:r>
              <a:rPr lang="en-US" sz="1600" dirty="0">
                <a:hlinkClick r:id="rId4"/>
              </a:rPr>
              <a:t>https://mentor.ieee.org/802.11/dcn/20/11-20-0254-05-0itu-itu-ahg-m-1801-2-edits.docx</a:t>
            </a:r>
            <a:r>
              <a:rPr lang="en-US" sz="1600" dirty="0"/>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From last week</a:t>
            </a:r>
          </a:p>
          <a:p>
            <a:pPr lvl="1">
              <a:spcBef>
                <a:spcPts val="0"/>
              </a:spcBef>
              <a:buFont typeface="Arial" panose="020B0604020202020204" pitchFamily="34" charset="0"/>
              <a:buChar char="•"/>
            </a:pPr>
            <a:r>
              <a:rPr lang="en-US" sz="1600" dirty="0">
                <a:solidFill>
                  <a:schemeClr val="tx1"/>
                </a:solidFill>
              </a:rPr>
              <a:t>Due to cancellation of the ATL March Plenary, the 802.11 ad hoc will bring the submission to 802.18  for approval and then LMSC(EC) approval for submission to ITU-R. </a:t>
            </a:r>
          </a:p>
          <a:p>
            <a:pPr lvl="1">
              <a:spcBef>
                <a:spcPts val="0"/>
              </a:spcBef>
              <a:buFont typeface="Arial" panose="020B0604020202020204" pitchFamily="34" charset="0"/>
              <a:buChar char="•"/>
            </a:pPr>
            <a:r>
              <a:rPr lang="en-US" sz="1600" dirty="0">
                <a:solidFill>
                  <a:schemeClr val="tx1"/>
                </a:solidFill>
              </a:rPr>
              <a:t>Then will send to 802.11 </a:t>
            </a:r>
            <a:r>
              <a:rPr lang="en-US" sz="1600" dirty="0" err="1">
                <a:solidFill>
                  <a:schemeClr val="tx1"/>
                </a:solidFill>
              </a:rPr>
              <a:t>listserver</a:t>
            </a:r>
            <a:r>
              <a:rPr lang="en-US" sz="1600" dirty="0">
                <a:solidFill>
                  <a:schemeClr val="tx1"/>
                </a:solidFill>
              </a:rPr>
              <a:t>,  then look for endorsement 802.18, then to EC 10day ballot from .18  </a:t>
            </a:r>
          </a:p>
          <a:p>
            <a:pPr lvl="1">
              <a:spcBef>
                <a:spcPts val="0"/>
              </a:spcBef>
              <a:buFont typeface="Arial" panose="020B0604020202020204" pitchFamily="34" charset="0"/>
              <a:buChar char="•"/>
            </a:pPr>
            <a:r>
              <a:rPr lang="en-US" sz="1600" dirty="0">
                <a:solidFill>
                  <a:schemeClr val="tx1"/>
                </a:solidFill>
              </a:rPr>
              <a:t>Timing is in the next week or two, as it needs to be at ITU-R WP5A by 13 April</a:t>
            </a:r>
          </a:p>
          <a:p>
            <a:pPr>
              <a:spcBef>
                <a:spcPts val="0"/>
              </a:spcBef>
              <a:buFont typeface="Arial" panose="020B0604020202020204" pitchFamily="34" charset="0"/>
              <a:buChar char="•"/>
            </a:pPr>
            <a:r>
              <a:rPr lang="en-US" sz="1800" dirty="0"/>
              <a:t> </a:t>
            </a:r>
          </a:p>
          <a:p>
            <a:pPr>
              <a:spcBef>
                <a:spcPts val="0"/>
              </a:spcBef>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M.1450/M.1801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ighlight>
                  <a:srgbClr val="FFFF00"/>
                </a:highlight>
                <a:hlinkClick r:id="rId3" invalidUrl="https:///"/>
              </a:rPr>
              <a:t>https://</a:t>
            </a:r>
            <a:r>
              <a:rPr lang="en-US" sz="1800" b="0" dirty="0">
                <a:highlight>
                  <a:srgbClr val="FFFF00"/>
                </a:highlight>
              </a:rPr>
              <a:t>_________  and https://__________________</a:t>
            </a:r>
            <a:r>
              <a:rPr lang="en-US" sz="1800" b="0" dirty="0"/>
              <a:t>for ITU-R M.1450 and M.1801 updates. </a:t>
            </a:r>
            <a:r>
              <a:rPr lang="en-GB" sz="1800" b="0" dirty="0">
                <a:solidFill>
                  <a:schemeClr val="tx1"/>
                </a:solidFill>
              </a:rPr>
              <a:t>For review and approval by the EC for submission to ITU-R WP 5A via ITU-R Liaison before </a:t>
            </a:r>
            <a:r>
              <a:rPr lang="en-GB" sz="1800" b="0" dirty="0">
                <a:solidFill>
                  <a:schemeClr val="tx1"/>
                </a:solidFill>
                <a:highlight>
                  <a:srgbClr val="FFFF00"/>
                </a:highlight>
              </a:rPr>
              <a:t>13 April 2020. </a:t>
            </a:r>
            <a:r>
              <a:rPr lang="en-GB" sz="1800" b="0" dirty="0">
                <a:solidFill>
                  <a:schemeClr val="tx1"/>
                </a:solidFill>
              </a:rPr>
              <a:t>The Chair of 802.18 is authorized to make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r>
              <a:rPr lang="en-US" sz="1800" dirty="0"/>
              <a:t>Warsaw,  May wireless interim.</a:t>
            </a:r>
          </a:p>
          <a:p>
            <a:pPr lvl="1">
              <a:spcBef>
                <a:spcPts val="0"/>
              </a:spcBef>
              <a:buFont typeface="Arial" panose="020B0604020202020204" pitchFamily="34" charset="0"/>
              <a:buChar char="•"/>
            </a:pPr>
            <a:r>
              <a:rPr lang="en-US" sz="1600" dirty="0"/>
              <a:t> Is cancelled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APAC update March 2020 </a:t>
            </a:r>
            <a:r>
              <a:rPr lang="en-US" sz="1800" b="0" dirty="0"/>
              <a:t>(wait until 26Mar)</a:t>
            </a:r>
          </a:p>
          <a:p>
            <a:pPr lvl="1">
              <a:spcBef>
                <a:spcPts val="0"/>
              </a:spcBef>
              <a:buFont typeface="Arial" panose="020B0604020202020204" pitchFamily="34" charset="0"/>
              <a:buChar char="•"/>
            </a:pPr>
            <a:r>
              <a:rPr lang="en-US" sz="1600" u="sng" dirty="0">
                <a:hlinkClick r:id="rId3"/>
              </a:rPr>
              <a:t>https://mentor.ieee.org/802.18/dcn/20/18-20-0033-00-0000-apac-update-march-2020.pptx</a:t>
            </a:r>
            <a:r>
              <a:rPr lang="en-US" sz="1600" u="sng" dirty="0"/>
              <a:t> </a:t>
            </a:r>
            <a:r>
              <a:rPr lang="en-US" sz="1600" dirty="0"/>
              <a:t> </a:t>
            </a:r>
            <a:endParaRPr lang="en-US" sz="1800" dirty="0"/>
          </a:p>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600" dirty="0"/>
              <a:t>802.15.3d has a draft of a submission to ITU-R on updates needed on SM.2352 to be passed through .18 this spring and approved to send by first of May. </a:t>
            </a:r>
          </a:p>
          <a:p>
            <a:pPr lvl="2">
              <a:spcBef>
                <a:spcPts val="600"/>
              </a:spcBef>
              <a:buFont typeface="Arial" panose="020B0604020202020204" pitchFamily="34" charset="0"/>
              <a:buChar char="•"/>
            </a:pPr>
            <a:r>
              <a:rPr lang="en-US" sz="1400" dirty="0">
                <a:solidFill>
                  <a:schemeClr val="tx1"/>
                </a:solidFill>
                <a:hlinkClick r:id="rId4"/>
              </a:rPr>
              <a:t>https://mentor.ieee.org/802.15/dcn/19/15-19-0276-03-0thz-ieee-802-15-tag-thz-input-to-the-revision-of-itu-r-sm-2352.docx</a:t>
            </a:r>
            <a:r>
              <a:rPr lang="en-US" sz="1400" dirty="0">
                <a:solidFill>
                  <a:schemeClr val="tx1"/>
                </a:solidFill>
              </a:rPr>
              <a:t>  </a:t>
            </a:r>
          </a:p>
          <a:p>
            <a:pPr lvl="1">
              <a:spcBef>
                <a:spcPts val="0"/>
              </a:spcBef>
              <a:buFont typeface="Arial" panose="020B0604020202020204" pitchFamily="34" charset="0"/>
              <a:buChar char="•"/>
            </a:pPr>
            <a:r>
              <a:rPr lang="en-US" sz="1600" dirty="0">
                <a:solidFill>
                  <a:schemeClr val="tx1"/>
                </a:solidFill>
              </a:rPr>
              <a:t>Reviewing now with ITU-R liaison and preparing to bring to .18 soon.</a:t>
            </a:r>
            <a:endParaRPr lang="en-US" sz="11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47020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Chair to submit FCC NPRM on 5.9 GHz. Reply comments to EC  for approval</a:t>
            </a:r>
          </a:p>
          <a:p>
            <a:pPr marL="285750" indent="-285750">
              <a:buFont typeface="Wingdings" panose="05000000000000000000" pitchFamily="2" charset="2"/>
              <a:buChar char="q"/>
            </a:pPr>
            <a:r>
              <a:rPr lang="en-US" sz="1800" dirty="0">
                <a:solidFill>
                  <a:srgbClr val="00B0F0"/>
                </a:solidFill>
              </a:rPr>
              <a:t> Chair make r04, fixing grammar and add simple exec summary.  </a:t>
            </a: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ITU-R THz SM.2352 submission (from last July)/802.15 Terahertz IG, inputs? </a:t>
            </a:r>
            <a:endParaRPr lang="en-US" altLang="en-US" sz="1800" b="0" dirty="0">
              <a:solidFill>
                <a:srgbClr val="00B0F0"/>
              </a:solidFill>
            </a:endParaRPr>
          </a:p>
          <a:p>
            <a:pPr marL="285750" indent="-285750">
              <a:buFont typeface="Arial" panose="020B0604020202020204" pitchFamily="34" charset="0"/>
              <a:buChar char="•"/>
            </a:pPr>
            <a:r>
              <a:rPr lang="en-US" altLang="en-US" sz="1800" dirty="0">
                <a:solidFill>
                  <a:schemeClr val="tx1"/>
                </a:solidFill>
              </a:rPr>
              <a:t>Soon (after current submissions):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lvl="2">
              <a:buFont typeface="Arial" panose="020B0604020202020204" pitchFamily="34" charset="0"/>
              <a:buChar char="•"/>
            </a:pPr>
            <a:endParaRPr lang="en-US" sz="1000" b="0" dirty="0">
              <a:solidFill>
                <a:srgbClr val="002060"/>
              </a:solidFill>
            </a:endParaRPr>
          </a:p>
          <a:p>
            <a:pPr lvl="2">
              <a:buFont typeface="Arial" panose="020B0604020202020204" pitchFamily="34" charset="0"/>
              <a:buChar char="•"/>
            </a:pPr>
            <a:endParaRPr lang="en-US" sz="100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19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8730"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8731"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lvl="4">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Have heard a possible extension to reply comments due to CoVID-19</a:t>
            </a:r>
          </a:p>
          <a:p>
            <a:pPr marL="400050">
              <a:spcBef>
                <a:spcPts val="0"/>
              </a:spcBef>
              <a:buFont typeface="Arial" panose="020B0604020202020204" pitchFamily="34" charset="0"/>
              <a:buChar char="•"/>
            </a:pPr>
            <a:r>
              <a:rPr lang="en-US" sz="1800" b="0" dirty="0">
                <a:solidFill>
                  <a:schemeClr val="tx1"/>
                </a:solidFill>
              </a:rPr>
              <a:t>Chair will hold off starting 10 day ballot a few days but be setup to meet current - 6 April deadline. </a:t>
            </a:r>
          </a:p>
          <a:p>
            <a:pPr marL="400050">
              <a:spcBef>
                <a:spcPts val="0"/>
              </a:spcBef>
              <a:buFont typeface="Arial" panose="020B0604020202020204" pitchFamily="34" charset="0"/>
              <a:buChar char="•"/>
            </a:pPr>
            <a:r>
              <a:rPr lang="en-US" sz="1800" b="0" dirty="0">
                <a:solidFill>
                  <a:schemeClr val="tx1"/>
                </a:solidFill>
              </a:rPr>
              <a:t>Can we stop ballot? Chair will check with IEEE 802 1</a:t>
            </a:r>
            <a:r>
              <a:rPr lang="en-US" sz="1800" b="0" baseline="30000" dirty="0">
                <a:solidFill>
                  <a:schemeClr val="tx1"/>
                </a:solidFill>
              </a:rPr>
              <a:t>st</a:t>
            </a:r>
            <a:r>
              <a:rPr lang="en-US" sz="1800" b="0" dirty="0">
                <a:solidFill>
                  <a:schemeClr val="tx1"/>
                </a:solidFill>
              </a:rPr>
              <a:t> vice-chair (rules) what are the circumstance with stopping a ballot.  </a:t>
            </a:r>
          </a:p>
          <a:p>
            <a:pPr marL="400050">
              <a:spcBef>
                <a:spcPts val="0"/>
              </a:spcBef>
              <a:buFont typeface="Arial" panose="020B0604020202020204" pitchFamily="34" charset="0"/>
              <a:buChar char="•"/>
            </a:pPr>
            <a:r>
              <a:rPr lang="en-US" sz="1800" b="0" dirty="0">
                <a:solidFill>
                  <a:schemeClr val="tx1"/>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19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07May)</a:t>
            </a:r>
            <a:r>
              <a:rPr lang="en-US" sz="2000" dirty="0"/>
              <a:t>: 26Mar20–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lvl="4">
              <a:buFont typeface="Arial" panose="020B0604020202020204" pitchFamily="34" charset="0"/>
              <a:buChar char="•"/>
            </a:pPr>
            <a:endParaRPr lang="en-US" b="1"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16:01et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possibly Montreal in July.   Stay tuned.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19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solidFill>
                  <a:schemeClr val="tx1"/>
                </a:solidFill>
              </a:rPr>
              <a:t>FCC NPRM – which reply comments </a:t>
            </a:r>
            <a:br>
              <a:rPr lang="en-US" altLang="en-US" sz="2400" dirty="0">
                <a:solidFill>
                  <a:schemeClr val="tx1"/>
                </a:solidFill>
              </a:rPr>
            </a:br>
            <a:r>
              <a:rPr lang="en-US" altLang="en-US" sz="2400" dirty="0">
                <a:solidFill>
                  <a:schemeClr val="tx1"/>
                </a:solidFill>
              </a:rPr>
              <a:t>R</a:t>
            </a:r>
            <a:r>
              <a:rPr lang="en-US" sz="2400" dirty="0">
                <a:solidFill>
                  <a:schemeClr val="tx1"/>
                </a:solidFill>
              </a:rPr>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p>
          <a:p>
            <a:pPr>
              <a:buFont typeface="Arial" panose="020B0604020202020204" pitchFamily="34" charset="0"/>
              <a:buChar char="•"/>
            </a:pPr>
            <a:r>
              <a:rPr lang="en-US" sz="1800" b="0" dirty="0">
                <a:solidFill>
                  <a:schemeClr val="tx1"/>
                </a:solidFill>
              </a:rPr>
              <a:t>Considering the time to get to approved reply comments in this meeting, for the EC,  does 802.18 move forward to review the late submission of  a proposed new section 1 for consideration to replace the previous reviewed section 1 in the ad </a:t>
            </a:r>
            <a:r>
              <a:rPr lang="en-US" sz="1800" b="0" dirty="0" err="1">
                <a:solidFill>
                  <a:schemeClr val="tx1"/>
                </a:solidFill>
              </a:rPr>
              <a:t>hocs</a:t>
            </a:r>
            <a:r>
              <a:rPr lang="en-US" sz="1800" b="0" dirty="0">
                <a:solidFill>
                  <a:schemeClr val="tx1"/>
                </a:solidFill>
              </a:rPr>
              <a:t>?  </a:t>
            </a:r>
          </a:p>
          <a:p>
            <a:pPr>
              <a:buFont typeface="Arial" panose="020B0604020202020204" pitchFamily="34" charset="0"/>
              <a:buChar char="•"/>
            </a:pPr>
            <a:endParaRPr lang="en-US" sz="1600" dirty="0">
              <a:solidFill>
                <a:schemeClr val="tx1"/>
              </a:solidFill>
            </a:endParaRPr>
          </a:p>
          <a:p>
            <a:r>
              <a:rPr lang="en-US" altLang="en-US" sz="1600" dirty="0">
                <a:solidFill>
                  <a:schemeClr val="tx1"/>
                </a:solidFill>
              </a:rPr>
              <a:t>		Moved by: 	 	 </a:t>
            </a:r>
          </a:p>
          <a:p>
            <a:pPr lvl="1"/>
            <a:r>
              <a:rPr lang="en-US" altLang="en-US" sz="1600" b="1" dirty="0">
                <a:solidFill>
                  <a:schemeClr val="tx1"/>
                </a:solidFill>
              </a:rPr>
              <a:t>Seconded by:  	 </a:t>
            </a:r>
          </a:p>
          <a:p>
            <a:pPr lvl="1"/>
            <a:r>
              <a:rPr lang="en-US" altLang="en-US" sz="1600" b="1" dirty="0">
                <a:solidFill>
                  <a:schemeClr val="tx1"/>
                </a:solidFill>
              </a:rPr>
              <a:t>Discussion?	none</a:t>
            </a:r>
          </a:p>
          <a:p>
            <a:pPr lvl="1"/>
            <a:r>
              <a:rPr lang="en-US" altLang="en-US" sz="1600" b="1" dirty="0">
                <a:solidFill>
                  <a:schemeClr val="tx1"/>
                </a:solidFill>
              </a:rPr>
              <a:t>Vote:  		__Y   /  __N   /  __A </a:t>
            </a:r>
          </a:p>
          <a:p>
            <a:pPr lvl="1"/>
            <a:r>
              <a:rPr lang="en-US" altLang="en-US" sz="1600" b="1" dirty="0">
                <a:solidFill>
                  <a:schemeClr val="tx1"/>
                </a:solidFill>
              </a:rPr>
              <a:t>Voters:   _____</a:t>
            </a:r>
          </a:p>
          <a:p>
            <a:pPr lvl="1"/>
            <a:r>
              <a:rPr lang="en-US" altLang="en-US" sz="1600" b="1" dirty="0">
                <a:solidFill>
                  <a:schemeClr val="tx1"/>
                </a:solidFill>
              </a:rPr>
              <a:t>Motion - </a:t>
            </a:r>
            <a:r>
              <a:rPr lang="en-US" altLang="en-US" sz="1600" b="1" dirty="0">
                <a:solidFill>
                  <a:schemeClr val="bg1">
                    <a:lumMod val="75000"/>
                  </a:schemeClr>
                </a:solidFill>
              </a:rPr>
              <a:t>Passes</a:t>
            </a:r>
          </a:p>
          <a:p>
            <a:pPr lvl="1"/>
            <a:r>
              <a:rPr lang="en-US" altLang="en-US" sz="1600" b="1" dirty="0">
                <a:solidFill>
                  <a:schemeClr val="tx1"/>
                </a:solidFill>
              </a:rPr>
              <a:t>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53022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bg1">
                    <a:lumMod val="75000"/>
                  </a:schemeClr>
                </a:solidFill>
              </a:rPr>
              <a:t>ITU-R THz SM.2352 submission – standing by</a:t>
            </a:r>
            <a:endParaRPr lang="en-US" sz="1200" dirty="0">
              <a:solidFill>
                <a:schemeClr val="bg1">
                  <a:lumMod val="75000"/>
                </a:schemeClr>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ighlight>
                  <a:srgbClr val="FFFF00"/>
                </a:highlight>
                <a:hlinkClick r:id="rId3" invalidUrl="https:///"/>
              </a:rPr>
              <a:t>https://</a:t>
            </a:r>
            <a:r>
              <a:rPr lang="en-US" sz="1800" b="0" dirty="0">
                <a:highlight>
                  <a:srgbClr val="FFFF00"/>
                </a:highlight>
              </a:rPr>
              <a:t>_________ </a:t>
            </a:r>
            <a:r>
              <a:rPr lang="en-US" sz="1800" b="0" dirty="0"/>
              <a:t>on ITU-R SM.2352 report on THz communications updates. </a:t>
            </a:r>
            <a:r>
              <a:rPr lang="en-GB" sz="1800" b="0" dirty="0">
                <a:solidFill>
                  <a:schemeClr val="tx1"/>
                </a:solidFill>
              </a:rPr>
              <a:t>For review and approval by the EC for submission to ITU-R WP 1A via ITU-R Liaison before </a:t>
            </a:r>
            <a:r>
              <a:rPr lang="en-GB" sz="1800" b="0" dirty="0">
                <a:solidFill>
                  <a:schemeClr val="tx1"/>
                </a:solidFill>
                <a:highlight>
                  <a:srgbClr val="FFFF00"/>
                </a:highlight>
              </a:rPr>
              <a:t>01 May 2020. </a:t>
            </a:r>
            <a:r>
              <a:rPr lang="en-GB" sz="1800" b="0" dirty="0">
                <a:solidFill>
                  <a:schemeClr val="tx1"/>
                </a:solidFill>
              </a:rPr>
              <a:t>The Chair of 802.18 is authorized to make editorial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19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45</a:t>
            </a:fld>
            <a:endParaRPr lang="en-US" altLang="en-US" dirty="0"/>
          </a:p>
        </p:txBody>
      </p:sp>
      <p:sp>
        <p:nvSpPr>
          <p:cNvPr id="7" name="Date Placeholder 6"/>
          <p:cNvSpPr>
            <a:spLocks noGrp="1"/>
          </p:cNvSpPr>
          <p:nvPr>
            <p:ph type="dt" idx="15"/>
          </p:nvPr>
        </p:nvSpPr>
        <p:spPr/>
        <p:txBody>
          <a:bodyPr/>
          <a:lstStyle/>
          <a:p>
            <a:r>
              <a:rPr lang="en-US"/>
              <a:t>19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19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19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48</a:t>
            </a:fld>
            <a:endParaRPr lang="en-US" altLang="en-US" sz="1200" b="0" dirty="0"/>
          </a:p>
        </p:txBody>
      </p:sp>
      <p:sp>
        <p:nvSpPr>
          <p:cNvPr id="2" name="Date Placeholder 1"/>
          <p:cNvSpPr>
            <a:spLocks noGrp="1"/>
          </p:cNvSpPr>
          <p:nvPr>
            <p:ph type="dt" idx="15"/>
          </p:nvPr>
        </p:nvSpPr>
        <p:spPr/>
        <p:txBody>
          <a:bodyPr/>
          <a:lstStyle/>
          <a:p>
            <a:r>
              <a:rPr lang="en-US"/>
              <a:t>19 Mar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19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19 Mar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19 Mar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19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Warsaw is cancelled. </a:t>
            </a:r>
          </a:p>
          <a:p>
            <a:pPr lvl="1">
              <a:buFont typeface="Arial" panose="020B0604020202020204" pitchFamily="34" charset="0"/>
              <a:buChar char="•"/>
            </a:pPr>
            <a:r>
              <a:rPr lang="en-US" altLang="en-US" sz="1400" dirty="0">
                <a:solidFill>
                  <a:schemeClr val="tx1"/>
                </a:solidFill>
              </a:rPr>
              <a:t>Approve teleconference moving forward</a:t>
            </a:r>
          </a:p>
          <a:p>
            <a:pPr lvl="1">
              <a:buFont typeface="Arial" panose="020B0604020202020204" pitchFamily="34" charset="0"/>
              <a:buChar char="•"/>
            </a:pPr>
            <a:endParaRPr lang="en-US" altLang="en-US" sz="1400" dirty="0">
              <a:solidFill>
                <a:schemeClr val="tx1"/>
              </a:solidFill>
            </a:endParaRP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GB" sz="1400" dirty="0">
                <a:solidFill>
                  <a:schemeClr val="tx1"/>
                </a:solidFill>
              </a:rPr>
              <a:t>FCC NPRM on 5.9GHz reply comments </a:t>
            </a:r>
          </a:p>
          <a:p>
            <a:pPr lvl="1">
              <a:spcBef>
                <a:spcPts val="0"/>
              </a:spcBef>
              <a:buFont typeface="Arial" panose="020B0604020202020204" pitchFamily="34" charset="0"/>
              <a:buChar char="•"/>
            </a:pPr>
            <a:r>
              <a:rPr lang="en-US" altLang="en-US" sz="1400" dirty="0">
                <a:solidFill>
                  <a:schemeClr val="tx1"/>
                </a:solidFill>
              </a:rPr>
              <a:t>If time permits: </a:t>
            </a:r>
          </a:p>
          <a:p>
            <a:pPr lvl="2">
              <a:spcBef>
                <a:spcPts val="0"/>
              </a:spcBef>
              <a:buFont typeface="Arial" panose="020B0604020202020204" pitchFamily="34" charset="0"/>
              <a:buChar char="•"/>
            </a:pPr>
            <a:r>
              <a:rPr lang="en-US" altLang="en-US" sz="1200" dirty="0">
                <a:solidFill>
                  <a:schemeClr val="tx1"/>
                </a:solidFill>
              </a:rPr>
              <a:t>EU Items</a:t>
            </a:r>
          </a:p>
          <a:p>
            <a:pPr lvl="2">
              <a:spcBef>
                <a:spcPts val="0"/>
              </a:spcBef>
              <a:buFont typeface="Arial" panose="020B0604020202020204" pitchFamily="34" charset="0"/>
              <a:buChar char="•"/>
            </a:pPr>
            <a:r>
              <a:rPr lang="en-US" altLang="en-US" sz="1200" dirty="0">
                <a:solidFill>
                  <a:schemeClr val="tx1"/>
                </a:solidFill>
              </a:rPr>
              <a:t>ITU-R Items</a:t>
            </a:r>
          </a:p>
          <a:p>
            <a:pPr lvl="2">
              <a:spcBef>
                <a:spcPts val="0"/>
              </a:spcBef>
              <a:buFont typeface="Arial" panose="020B0604020202020204" pitchFamily="34" charset="0"/>
              <a:buChar char="•"/>
            </a:pPr>
            <a:r>
              <a:rPr lang="en-US" altLang="en-US" sz="1200" dirty="0"/>
              <a:t>ITU-R M.1450/M.1801 submissions</a:t>
            </a:r>
          </a:p>
          <a:p>
            <a:pPr lvl="2">
              <a:spcBef>
                <a:spcPts val="0"/>
              </a:spcBef>
              <a:buFont typeface="Arial" panose="020B0604020202020204" pitchFamily="34" charset="0"/>
              <a:buChar char="•"/>
            </a:pPr>
            <a:r>
              <a:rPr lang="en-US" altLang="en-US" sz="12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NPRM on 5.9 GHz to EC Ballot if approved </a:t>
            </a:r>
          </a:p>
          <a:p>
            <a:pPr lvl="1">
              <a:buFont typeface="Arial" panose="020B0604020202020204" pitchFamily="34" charset="0"/>
              <a:buChar char="•"/>
            </a:pPr>
            <a:endParaRPr lang="en-US" altLang="en-US" sz="1400" dirty="0">
              <a:solidFill>
                <a:schemeClr val="tx1"/>
              </a:solidFill>
            </a:endParaRP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4142566"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GB" sz="1400" b="0" dirty="0">
                <a:solidFill>
                  <a:schemeClr val="tx1"/>
                </a:solidFill>
              </a:rPr>
              <a:t>FCC NPRM on 5.9GHz  comments &amp; reply</a:t>
            </a:r>
          </a:p>
          <a:p>
            <a:pPr lvl="1">
              <a:spcBef>
                <a:spcPts val="0"/>
              </a:spcBef>
              <a:buFont typeface="Arial" panose="020B0604020202020204" pitchFamily="34" charset="0"/>
              <a:buChar char="•"/>
            </a:pPr>
            <a:r>
              <a:rPr lang="en-GB" sz="1400" dirty="0">
                <a:solidFill>
                  <a:schemeClr val="tx1"/>
                </a:solidFill>
              </a:rPr>
              <a:t>Reply comments due 06 April,  </a:t>
            </a:r>
          </a:p>
          <a:p>
            <a:pPr lvl="1">
              <a:spcBef>
                <a:spcPts val="0"/>
              </a:spcBef>
              <a:buFont typeface="Arial" panose="020B0604020202020204" pitchFamily="34" charset="0"/>
              <a:buChar char="•"/>
            </a:pPr>
            <a:r>
              <a:rPr lang="en-GB" sz="1400" dirty="0">
                <a:solidFill>
                  <a:schemeClr val="tx1"/>
                </a:solidFill>
              </a:rPr>
              <a:t>Need to approve today, the 19th.</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ITU-R M.1450/M.1801 submissions</a:t>
            </a:r>
          </a:p>
          <a:p>
            <a:pPr lvl="1">
              <a:spcBef>
                <a:spcPts val="0"/>
              </a:spcBef>
              <a:buFont typeface="Arial" panose="020B0604020202020204" pitchFamily="34" charset="0"/>
              <a:buChar char="•"/>
            </a:pPr>
            <a:r>
              <a:rPr lang="en-US" altLang="en-US" sz="1400" kern="0" dirty="0"/>
              <a:t>Review if time  permits, preparing to approve in next week or two. </a:t>
            </a:r>
          </a:p>
          <a:p>
            <a:pPr lvl="1">
              <a:spcBef>
                <a:spcPts val="0"/>
              </a:spcBef>
              <a:buFont typeface="Arial" panose="020B0604020202020204" pitchFamily="34" charset="0"/>
              <a:buChar char="•"/>
            </a:pPr>
            <a:r>
              <a:rPr lang="en-US" altLang="en-US" sz="1400" kern="0" dirty="0"/>
              <a:t>Need to send to ITU-R by 13 Apri</a:t>
            </a:r>
            <a:r>
              <a:rPr lang="en-US" altLang="en-US" sz="1400" strike="sngStrike" kern="0" dirty="0"/>
              <a:t>l.  </a:t>
            </a:r>
            <a:endParaRPr lang="en-US" altLang="en-US" sz="1400" b="0" strike="sngStrike"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APAC update for March 2020  (26March)</a:t>
            </a:r>
          </a:p>
          <a:p>
            <a:pPr lvl="1">
              <a:spcBef>
                <a:spcPts val="0"/>
              </a:spcBef>
              <a:buFont typeface="Arial" panose="020B0604020202020204" pitchFamily="34" charset="0"/>
              <a:buChar char="•"/>
            </a:pPr>
            <a:r>
              <a:rPr lang="en-US" sz="1400" dirty="0"/>
              <a:t>ITU-R SM.2352 on THz update for ITU-R</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a:t>
            </a:r>
          </a:p>
          <a:p>
            <a:pPr>
              <a:spcBef>
                <a:spcPts val="400"/>
              </a:spcBef>
            </a:pPr>
            <a:r>
              <a:rPr lang="en-US" altLang="en-US" sz="1600" b="0" dirty="0">
                <a:solidFill>
                  <a:schemeClr val="tx1"/>
                </a:solidFill>
              </a:rPr>
              <a:t>		Seconded by: 	Vijay A</a:t>
            </a:r>
          </a:p>
          <a:p>
            <a:pPr>
              <a:spcBef>
                <a:spcPts val="400"/>
              </a:spcBef>
            </a:pPr>
            <a:r>
              <a:rPr lang="en-US" altLang="en-US" sz="1600" b="0" dirty="0">
                <a:solidFill>
                  <a:schemeClr val="tx1"/>
                </a:solidFill>
              </a:rPr>
              <a:t>		Discussion?  	None</a:t>
            </a:r>
          </a:p>
          <a:p>
            <a:pPr lvl="1">
              <a:spcBef>
                <a:spcPts val="400"/>
              </a:spcBef>
            </a:pPr>
            <a:r>
              <a:rPr lang="en-US" altLang="en-US" sz="1600" dirty="0">
                <a:solidFill>
                  <a:schemeClr val="tx1"/>
                </a:solidFill>
              </a:rPr>
              <a:t>Vote:  Approved by unanimous consent</a:t>
            </a:r>
          </a:p>
          <a:p>
            <a:pPr lvl="3">
              <a:buFont typeface="Arial" panose="020B0604020202020204" pitchFamily="34" charset="0"/>
              <a:buChar char="•"/>
            </a:pPr>
            <a:endParaRPr lang="en-US" altLang="en-US" sz="9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12 Mar 2020 in document  </a:t>
            </a:r>
            <a:r>
              <a:rPr lang="en-GB" sz="1600" b="0" u="sng" dirty="0">
                <a:hlinkClick r:id="rId3"/>
              </a:rPr>
              <a:t>https://mentor.ieee.org/802.18/dcn/20/18-20-0035-00-0000-minutes-12mar20-rrtag-teleconference.docx</a:t>
            </a:r>
            <a:r>
              <a:rPr lang="en-GB" sz="1600" b="0" u="sng" dirty="0"/>
              <a:t> </a:t>
            </a:r>
            <a:r>
              <a:rPr lang="en-GB" sz="1600" b="0" dirty="0"/>
              <a:t>  </a:t>
            </a:r>
            <a:r>
              <a:rPr lang="en-US" sz="1600" b="0" dirty="0"/>
              <a:t>12-Mar-2020 18:51:33 ET</a:t>
            </a:r>
            <a:r>
              <a:rPr lang="en-US" altLang="en-US" sz="1600" b="0" dirty="0">
                <a:solidFill>
                  <a:schemeClr val="tx1"/>
                </a:solidFill>
              </a:rPr>
              <a:t>	</a:t>
            </a:r>
          </a:p>
          <a:p>
            <a:pPr marL="0" indent="0">
              <a:spcBef>
                <a:spcPts val="400"/>
              </a:spcBef>
            </a:pPr>
            <a:r>
              <a:rPr lang="en-US" altLang="en-US" sz="1400" b="0" dirty="0">
                <a:solidFill>
                  <a:schemeClr val="tx1"/>
                </a:solidFill>
              </a:rPr>
              <a:t>	</a:t>
            </a:r>
            <a:r>
              <a:rPr lang="en-US" altLang="en-US" sz="1600" b="0" dirty="0">
                <a:solidFill>
                  <a:schemeClr val="tx1"/>
                </a:solidFill>
              </a:rPr>
              <a:t>Moved by:  	Stuart K</a:t>
            </a:r>
          </a:p>
          <a:p>
            <a:pPr marL="0" indent="0">
              <a:spcBef>
                <a:spcPts val="400"/>
              </a:spcBef>
            </a:pPr>
            <a:r>
              <a:rPr lang="en-US" altLang="en-US" sz="1600" b="0" dirty="0">
                <a:solidFill>
                  <a:schemeClr val="tx1"/>
                </a:solidFill>
              </a:rPr>
              <a:t>	Seconded by:	Peter E</a:t>
            </a:r>
          </a:p>
          <a:p>
            <a:pPr marL="0" indent="0">
              <a:spcBef>
                <a:spcPts val="400"/>
              </a:spcBef>
            </a:pPr>
            <a:r>
              <a:rPr lang="en-US" altLang="en-US" sz="1600" b="0" dirty="0">
                <a:solidFill>
                  <a:schemeClr val="tx1"/>
                </a:solidFill>
              </a:rPr>
              <a:t>	Discussion?  	None</a:t>
            </a:r>
          </a:p>
          <a:p>
            <a:pPr lvl="1">
              <a:spcBef>
                <a:spcPts val="400"/>
              </a:spcBef>
            </a:pPr>
            <a:r>
              <a:rPr lang="en-US" altLang="en-US" sz="1600" dirty="0">
                <a:solidFill>
                  <a:schemeClr val="tx1"/>
                </a:solidFill>
              </a:rPr>
              <a:t>Vote:  Approved by unanimous consent</a:t>
            </a:r>
            <a:endParaRPr lang="en-US" altLang="en-US" sz="1600" b="1" dirty="0">
              <a:solidFill>
                <a:schemeClr val="tx1"/>
              </a:solidFill>
            </a:endParaRPr>
          </a:p>
          <a:p>
            <a:pPr lvl="4">
              <a:buFont typeface="Arial" panose="020B0604020202020204" pitchFamily="34" charset="0"/>
              <a:buChar char="•"/>
            </a:pPr>
            <a:endParaRPr lang="en-US" altLang="en-US" sz="10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Warsaw Wireless Interim is cancelled. </a:t>
            </a:r>
            <a:endParaRPr lang="en-US" altLang="en-US" sz="1400" dirty="0">
              <a:solidFill>
                <a:schemeClr val="tx1"/>
              </a:solidFill>
            </a:endParaRPr>
          </a:p>
          <a:p>
            <a:pPr lvl="1">
              <a:spcBef>
                <a:spcPts val="400"/>
              </a:spcBef>
              <a:buFont typeface="Arial" panose="020B0604020202020204" pitchFamily="34" charset="0"/>
              <a:buChar char="•"/>
            </a:pPr>
            <a:r>
              <a:rPr lang="en-US" sz="1600" dirty="0">
                <a:solidFill>
                  <a:schemeClr val="tx1"/>
                </a:solidFill>
              </a:rPr>
              <a:t>Notification came out this morning.</a:t>
            </a: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19 Mar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 moving forward</a:t>
            </a:r>
            <a:endParaRPr lang="en-US" sz="2400" dirty="0"/>
          </a:p>
        </p:txBody>
      </p:sp>
      <p:sp>
        <p:nvSpPr>
          <p:cNvPr id="3" name="Content Placeholder 2"/>
          <p:cNvSpPr>
            <a:spLocks noGrp="1"/>
          </p:cNvSpPr>
          <p:nvPr>
            <p:ph idx="1"/>
          </p:nvPr>
        </p:nvSpPr>
        <p:spPr>
          <a:xfrm>
            <a:off x="685800" y="1111249"/>
            <a:ext cx="7770813" cy="5213351"/>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03 September 2020.</a:t>
            </a:r>
          </a:p>
          <a:p>
            <a:pPr lvl="1">
              <a:buFont typeface="Arial" panose="020B0604020202020204" pitchFamily="34" charset="0"/>
              <a:buChar char="•"/>
            </a:pPr>
            <a:endParaRPr lang="en-US" dirty="0"/>
          </a:p>
          <a:p>
            <a:pPr lvl="1">
              <a:buFont typeface="Arial" panose="020B0604020202020204" pitchFamily="34" charset="0"/>
              <a:buChar char="•"/>
            </a:pPr>
            <a:r>
              <a:rPr lang="en-US" dirty="0">
                <a:solidFill>
                  <a:schemeClr val="tx1"/>
                </a:solidFill>
              </a:rPr>
              <a:t>Moved by:  	Stuart K. 	</a:t>
            </a:r>
          </a:p>
          <a:p>
            <a:pPr lvl="1">
              <a:buFont typeface="Arial" panose="020B0604020202020204" pitchFamily="34" charset="0"/>
              <a:buChar char="•"/>
            </a:pPr>
            <a:r>
              <a:rPr lang="en-US" dirty="0">
                <a:solidFill>
                  <a:schemeClr val="tx1"/>
                </a:solidFill>
              </a:rPr>
              <a:t>Seconded by: 	Peter E. </a:t>
            </a:r>
          </a:p>
          <a:p>
            <a:pPr lvl="1">
              <a:buFont typeface="Arial" panose="020B0604020202020204" pitchFamily="34" charset="0"/>
              <a:buChar char="•"/>
            </a:pPr>
            <a:r>
              <a:rPr lang="en-US" dirty="0">
                <a:solidFill>
                  <a:schemeClr val="tx1"/>
                </a:solidFill>
              </a:rPr>
              <a:t>Discussion?     None</a:t>
            </a:r>
          </a:p>
          <a:p>
            <a:pPr lvl="1"/>
            <a:r>
              <a:rPr lang="en-US" altLang="en-US" b="1" dirty="0">
                <a:solidFill>
                  <a:schemeClr val="tx1"/>
                </a:solidFill>
              </a:rPr>
              <a:t>Vote:  		_10_Y   /  _0_N   /  _0_A </a:t>
            </a:r>
          </a:p>
          <a:p>
            <a:pPr lvl="1"/>
            <a:r>
              <a:rPr lang="en-US" altLang="en-US" b="1" dirty="0">
                <a:solidFill>
                  <a:schemeClr val="tx1"/>
                </a:solidFill>
              </a:rPr>
              <a:t>Voters:   </a:t>
            </a:r>
            <a:r>
              <a:rPr lang="en-US" altLang="en-US" dirty="0">
                <a:solidFill>
                  <a:schemeClr val="tx1"/>
                </a:solidFill>
              </a:rPr>
              <a:t>Vijay, Peter, jay, Carl, John, Stuart, </a:t>
            </a:r>
            <a:r>
              <a:rPr lang="en-US" altLang="en-US" dirty="0" err="1">
                <a:solidFill>
                  <a:schemeClr val="tx1"/>
                </a:solidFill>
              </a:rPr>
              <a:t>JimL</a:t>
            </a:r>
            <a:r>
              <a:rPr lang="en-US" altLang="en-US" dirty="0">
                <a:solidFill>
                  <a:schemeClr val="tx1"/>
                </a:solidFill>
              </a:rPr>
              <a:t>, Paul, Dorothy, Hassan</a:t>
            </a:r>
          </a:p>
          <a:p>
            <a:pPr lvl="1"/>
            <a:r>
              <a:rPr lang="en-US" altLang="en-US" b="1" dirty="0">
                <a:solidFill>
                  <a:schemeClr val="tx1"/>
                </a:solidFill>
              </a:rPr>
              <a:t>Motion - Passes</a:t>
            </a:r>
          </a:p>
          <a:p>
            <a:pPr lvl="1"/>
            <a:r>
              <a:rPr lang="en-US" altLang="en-US" dirty="0">
                <a:solidFill>
                  <a:schemeClr val="tx1"/>
                </a:solidFill>
              </a:rPr>
              <a:t>_14_ on the call</a:t>
            </a:r>
          </a:p>
          <a:p>
            <a:pPr>
              <a:buFont typeface="Arial" panose="020B0604020202020204" pitchFamily="34" charset="0"/>
              <a:buChar char="•"/>
            </a:pPr>
            <a:r>
              <a:rPr lang="en-US" sz="1600" b="0" dirty="0">
                <a:solidFill>
                  <a:schemeClr val="tx1"/>
                </a:solidFill>
              </a:rPr>
              <a:t>Side note, will be changing over to using the IEEE 802 </a:t>
            </a:r>
            <a:r>
              <a:rPr lang="en-US" sz="1600" b="0" dirty="0" err="1">
                <a:solidFill>
                  <a:schemeClr val="tx1"/>
                </a:solidFill>
              </a:rPr>
              <a:t>Webex</a:t>
            </a:r>
            <a:r>
              <a:rPr lang="en-US" sz="1600" b="0" dirty="0">
                <a:solidFill>
                  <a:schemeClr val="tx1"/>
                </a:solidFill>
              </a:rPr>
              <a:t> (seat 4). </a:t>
            </a:r>
          </a:p>
          <a:p>
            <a:pPr>
              <a:buFont typeface="Arial" panose="020B0604020202020204" pitchFamily="34" charset="0"/>
              <a:buChar char="•"/>
            </a:pPr>
            <a:r>
              <a:rPr lang="en-US" sz="1600" dirty="0">
                <a:hlinkClick r:id="rId3"/>
              </a:rPr>
              <a:t>http://ieee802.org/802tele_calendar.html</a:t>
            </a:r>
            <a:r>
              <a:rPr lang="en-US" sz="1600" dirty="0"/>
              <a:t> </a:t>
            </a:r>
            <a:endParaRPr lang="en-US" sz="1600" b="0" dirty="0">
              <a:solidFill>
                <a:schemeClr val="tx1"/>
              </a:solidFill>
            </a:endParaRPr>
          </a:p>
          <a:p>
            <a:pPr lvl="1">
              <a:buFont typeface="Arial" panose="020B0604020202020204" pitchFamily="34" charset="0"/>
              <a:buChar char="•"/>
            </a:pPr>
            <a:endParaRPr lang="en-US" dirty="0">
              <a:solidFill>
                <a:schemeClr val="tx1"/>
              </a:solidFill>
            </a:endParaRPr>
          </a:p>
          <a:p>
            <a:pPr marL="457200" lvl="1" indent="0"/>
            <a:endParaRPr lang="en-US"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dirty="0"/>
              <a:t>19 March 2020</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45691</TotalTime>
  <Words>11535</Words>
  <Application>Microsoft Office PowerPoint</Application>
  <PresentationFormat>On-screen Show (4:3)</PresentationFormat>
  <Paragraphs>1183</Paragraphs>
  <Slides>53</Slides>
  <Notes>39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53</vt:i4>
      </vt:variant>
    </vt:vector>
  </HeadingPairs>
  <TitlesOfParts>
    <vt:vector size="63"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Teleconferences moving forward</vt:lpstr>
      <vt:lpstr>FCC NPRM on 5.9 GHz reply comments-1</vt:lpstr>
      <vt:lpstr>FCC NPRM on 5.9 GHz reply comments-2</vt:lpstr>
      <vt:lpstr>FCC NPRM – reply comments  Revisiting-use-of-the-5850-5925-MHz-band</vt:lpstr>
      <vt:lpstr>Did not have time - EU items to share -1 </vt:lpstr>
      <vt:lpstr>Did not have time - EU items to share -2 </vt:lpstr>
      <vt:lpstr>ITU-R items to share</vt:lpstr>
      <vt:lpstr>ITU-R M.1450/M.1801 updates</vt:lpstr>
      <vt:lpstr>ITU-R M.1450/M.1801 submission – standing by</vt:lpstr>
      <vt:lpstr>General Discussion Items -1</vt:lpstr>
      <vt:lpstr>Actions Required</vt:lpstr>
      <vt:lpstr>Any Other Business</vt:lpstr>
      <vt:lpstr>Adjourn</vt:lpstr>
      <vt:lpstr>PowerPoint Presentation</vt:lpstr>
      <vt:lpstr>FCC NPRM – which reply comments  Revisiting-use-of-the-5850-5925-MHz-band</vt:lpstr>
      <vt:lpstr>ITU-R SM.2352 on THz</vt:lpstr>
      <vt:lpstr>ITU-R THz SM.2352 submission – standing by</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ITU-R SM.2352 on THz</vt:lpstr>
      <vt:lpstr>ITU-R THz SM.2352 motion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2528</cp:revision>
  <cp:lastPrinted>1601-01-01T00:00:00Z</cp:lastPrinted>
  <dcterms:created xsi:type="dcterms:W3CDTF">2016-03-03T14:54:45Z</dcterms:created>
  <dcterms:modified xsi:type="dcterms:W3CDTF">2020-03-20T11:55:47Z</dcterms:modified>
</cp:coreProperties>
</file>