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56" r:id="rId2"/>
    <p:sldId id="341" r:id="rId3"/>
    <p:sldId id="329" r:id="rId4"/>
    <p:sldId id="604" r:id="rId5"/>
    <p:sldId id="624" r:id="rId6"/>
    <p:sldId id="605" r:id="rId7"/>
    <p:sldId id="516" r:id="rId8"/>
    <p:sldId id="596" r:id="rId9"/>
    <p:sldId id="602" r:id="rId10"/>
    <p:sldId id="665" r:id="rId11"/>
    <p:sldId id="667" r:id="rId12"/>
    <p:sldId id="671" r:id="rId13"/>
    <p:sldId id="603" r:id="rId14"/>
    <p:sldId id="606" r:id="rId15"/>
    <p:sldId id="608" r:id="rId16"/>
    <p:sldId id="662" r:id="rId17"/>
    <p:sldId id="669" r:id="rId18"/>
    <p:sldId id="668" r:id="rId19"/>
    <p:sldId id="650" r:id="rId20"/>
    <p:sldId id="498" r:id="rId21"/>
    <p:sldId id="402" r:id="rId22"/>
    <p:sldId id="403" r:id="rId23"/>
    <p:sldId id="663" r:id="rId24"/>
    <p:sldId id="664" r:id="rId25"/>
    <p:sldId id="626" r:id="rId26"/>
    <p:sldId id="657" r:id="rId27"/>
    <p:sldId id="659" r:id="rId28"/>
    <p:sldId id="631" r:id="rId29"/>
    <p:sldId id="653" r:id="rId30"/>
    <p:sldId id="649" r:id="rId31"/>
    <p:sldId id="660" r:id="rId32"/>
    <p:sldId id="640" r:id="rId33"/>
    <p:sldId id="639" r:id="rId34"/>
    <p:sldId id="638" r:id="rId35"/>
    <p:sldId id="643" r:id="rId36"/>
    <p:sldId id="646" r:id="rId37"/>
    <p:sldId id="641" r:id="rId38"/>
    <p:sldId id="633" r:id="rId39"/>
    <p:sldId id="636" r:id="rId40"/>
    <p:sldId id="634" r:id="rId41"/>
    <p:sldId id="632" r:id="rId42"/>
    <p:sldId id="627" r:id="rId43"/>
    <p:sldId id="630" r:id="rId44"/>
    <p:sldId id="628" r:id="rId45"/>
    <p:sldId id="462" r:id="rId46"/>
    <p:sldId id="652" r:id="rId47"/>
    <p:sldId id="549" r:id="rId48"/>
    <p:sldId id="425" r:id="rId49"/>
    <p:sldId id="592" r:id="rId50"/>
    <p:sldId id="599" r:id="rId51"/>
    <p:sldId id="656" r:id="rId52"/>
    <p:sldId id="655" r:id="rId5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59" autoAdjust="0"/>
    <p:restoredTop sz="96021" autoAdjust="0"/>
  </p:normalViewPr>
  <p:slideViewPr>
    <p:cSldViewPr>
      <p:cViewPr varScale="1">
        <p:scale>
          <a:sx n="104" d="100"/>
          <a:sy n="104" d="100"/>
        </p:scale>
        <p:origin x="798" y="10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19-Mar-20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3.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cept.org/ecc/groups/ecc/wg-se/se-24/" TargetMode="External"/><Relationship Id="rId2" Type="http://schemas.openxmlformats.org/officeDocument/2006/relationships/slide" Target="../slides/slide14.xml"/><Relationship Id="rId1" Type="http://schemas.openxmlformats.org/officeDocument/2006/relationships/notesMaster" Target="../notesMasters/notesMaster1.xml"/><Relationship Id="rId5" Type="http://schemas.openxmlformats.org/officeDocument/2006/relationships/hyperlink" Target="https://cept.org/ecc/groups/ecc/wg-fm/fm-57/" TargetMode="External"/><Relationship Id="rId4" Type="http://schemas.openxmlformats.org/officeDocument/2006/relationships/hyperlink" Target="https://cept.org/ecc/groups/ecc/wg-se/se-45/"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988852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8317260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998613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27Feb. </a:t>
            </a:r>
            <a:r>
              <a:rPr lang="en-US" sz="1600" dirty="0">
                <a:solidFill>
                  <a:schemeClr val="tx1"/>
                </a:solidFill>
              </a:rPr>
              <a:t>10 days,  27Feb (2</a:t>
            </a:r>
            <a:r>
              <a:rPr lang="en-US" sz="1600" baseline="30000" dirty="0">
                <a:solidFill>
                  <a:schemeClr val="tx1"/>
                </a:solidFill>
              </a:rPr>
              <a:t>nd</a:t>
            </a:r>
            <a:r>
              <a:rPr lang="en-US" sz="1600" dirty="0">
                <a:solidFill>
                  <a:schemeClr val="tx1"/>
                </a:solidFill>
              </a:rPr>
              <a:t> and Paul in queue to approve hours after telecon)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kern="1200" dirty="0">
                <a:solidFill>
                  <a:srgbClr val="000000"/>
                </a:solidFill>
                <a:effectLst/>
                <a:latin typeface="Times New Roman" pitchFamily="16" charset="0"/>
                <a:ea typeface="+mn-ea"/>
                <a:cs typeface="+mn-cs"/>
              </a:rPr>
              <a:t>Bluetooth® is a registered trademark of the Bluetooth Special Interest Group (Bluetooth SIG)</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0301921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possible agenda items 03feb:  </a:t>
            </a:r>
          </a:p>
          <a:p>
            <a:pPr>
              <a:buFont typeface="Arial" panose="020B0604020202020204" pitchFamily="34" charset="0"/>
              <a:buChar char="•"/>
            </a:pPr>
            <a:r>
              <a:rPr lang="en-US" dirty="0"/>
              <a:t>1. </a:t>
            </a:r>
            <a:r>
              <a:rPr lang="en-US" sz="1800" b="0" dirty="0"/>
              <a:t>Next week we could review/remind decision at Wireless interim in SNA: </a:t>
            </a:r>
          </a:p>
          <a:p>
            <a:pPr>
              <a:buFont typeface="Arial" panose="020B0604020202020204" pitchFamily="34" charset="0"/>
              <a:buChar char="•"/>
            </a:pPr>
            <a:r>
              <a:rPr lang="en-US" sz="1800" b="0" dirty="0">
                <a:solidFill>
                  <a:schemeClr val="tx1"/>
                </a:solidFill>
              </a:rPr>
              <a:t>Focus on what we can agree on,  pass on what we don’t have agreement on. </a:t>
            </a:r>
          </a:p>
          <a:p>
            <a:pPr lvl="1">
              <a:buFont typeface="Arial" panose="020B0604020202020204" pitchFamily="34" charset="0"/>
              <a:buChar char="•"/>
            </a:pPr>
            <a:r>
              <a:rPr lang="en-US" sz="1400" b="0" dirty="0"/>
              <a:t>Maybe  review what areas in the current draf</a:t>
            </a:r>
            <a:r>
              <a:rPr lang="en-US" sz="1400" dirty="0"/>
              <a:t>t  we should focus on and get agreement, in case time runs short (prioritize the sections to focus on…) .   An opinion from the chair. </a:t>
            </a:r>
            <a:endParaRPr lang="en-US" sz="1400" b="0" dirty="0"/>
          </a:p>
          <a:p>
            <a:endParaRPr lang="en-US" dirty="0"/>
          </a:p>
          <a:p>
            <a:r>
              <a:rPr lang="en-US" dirty="0"/>
              <a:t>2. if fed. reg. delay is from the DoT and house transportation committee inputs, could we consider a 1ish page ex </a:t>
            </a:r>
            <a:r>
              <a:rPr lang="en-US" dirty="0" err="1"/>
              <a:t>parte</a:t>
            </a:r>
            <a:r>
              <a:rPr lang="en-US" dirty="0"/>
              <a:t> with very high-level points we agree with the DoT and  the house on, where we have agreement in all of 802.11?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41911989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9841797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367976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en-US" sz="1200" dirty="0">
                <a:solidFill>
                  <a:schemeClr val="bg1">
                    <a:lumMod val="75000"/>
                  </a:schemeClr>
                </a:solidFill>
              </a:rPr>
              <a:t>(normally f2f: Tuesday 10:30et/7:30pt;  Thursday 8:30et/5:30pt)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b="0" i="0" u="none" strike="noStrike" kern="1200" dirty="0">
                <a:solidFill>
                  <a:srgbClr val="000000"/>
                </a:solidFill>
                <a:effectLst/>
                <a:latin typeface="Times New Roman" pitchFamily="16" charset="0"/>
                <a:ea typeface="+mn-ea"/>
                <a:cs typeface="+mn-cs"/>
              </a:rPr>
              <a:t>28-Jun-20</a:t>
            </a:r>
            <a:r>
              <a:rPr lang="en-US" dirty="0"/>
              <a:t> </a:t>
            </a:r>
            <a:r>
              <a:rPr lang="en-US" sz="1200" b="0" i="0" u="none" strike="noStrike" kern="1200" dirty="0">
                <a:solidFill>
                  <a:srgbClr val="000000"/>
                </a:solidFill>
                <a:effectLst/>
                <a:latin typeface="Times New Roman" pitchFamily="16" charset="0"/>
                <a:ea typeface="+mn-ea"/>
                <a:cs typeface="+mn-cs"/>
              </a:rPr>
              <a:t>14-May-20</a:t>
            </a:r>
            <a:r>
              <a:rPr lang="en-US" dirty="0"/>
              <a:t> </a:t>
            </a:r>
            <a:r>
              <a:rPr lang="en-US" sz="1200" b="0" i="0" u="none" strike="noStrike" kern="1200" dirty="0">
                <a:solidFill>
                  <a:srgbClr val="000000"/>
                </a:solidFill>
                <a:effectLst/>
                <a:latin typeface="Times New Roman" pitchFamily="16" charset="0"/>
                <a:ea typeface="+mn-ea"/>
                <a:cs typeface="+mn-cs"/>
              </a:rPr>
              <a:t>02-Jul-20</a:t>
            </a:r>
            <a:r>
              <a:rPr lang="en-US" dirty="0"/>
              <a:t> </a:t>
            </a:r>
            <a:r>
              <a:rPr lang="en-US" sz="1200" b="0" i="0" u="none" strike="noStrike" kern="1200" dirty="0">
                <a:solidFill>
                  <a:srgbClr val="000000"/>
                </a:solidFill>
                <a:effectLst/>
                <a:latin typeface="Times New Roman" pitchFamily="16" charset="0"/>
                <a:ea typeface="+mn-ea"/>
                <a:cs typeface="+mn-cs"/>
              </a:rPr>
              <a:t>Marriott Hotel, Warsaw Poland </a:t>
            </a:r>
            <a:r>
              <a:rPr lang="en-US" dirty="0"/>
              <a:t> </a:t>
            </a:r>
          </a:p>
          <a:p>
            <a:r>
              <a:rPr lang="en-US" sz="1200" b="0" i="0" u="none" strike="noStrike" kern="1200" dirty="0">
                <a:solidFill>
                  <a:srgbClr val="000000"/>
                </a:solidFill>
                <a:effectLst/>
                <a:latin typeface="Times New Roman" pitchFamily="16" charset="0"/>
                <a:ea typeface="+mn-ea"/>
                <a:cs typeface="+mn-cs"/>
              </a:rPr>
              <a:t>30-Aug-20</a:t>
            </a:r>
            <a:r>
              <a:rPr lang="en-US" dirty="0"/>
              <a:t> </a:t>
            </a:r>
            <a:r>
              <a:rPr lang="en-US" sz="1200" b="0" i="0" u="none" strike="noStrike" kern="1200" dirty="0">
                <a:solidFill>
                  <a:srgbClr val="000000"/>
                </a:solidFill>
                <a:effectLst/>
                <a:latin typeface="Times New Roman" pitchFamily="16" charset="0"/>
                <a:ea typeface="+mn-ea"/>
                <a:cs typeface="+mn-cs"/>
              </a:rPr>
              <a:t>16-Jul-20</a:t>
            </a:r>
            <a:r>
              <a:rPr lang="en-US" dirty="0"/>
              <a:t> </a:t>
            </a:r>
            <a:r>
              <a:rPr lang="en-US" sz="1200" b="0" i="0" u="none" strike="noStrike" kern="1200" dirty="0">
                <a:solidFill>
                  <a:srgbClr val="000000"/>
                </a:solidFill>
                <a:effectLst/>
                <a:latin typeface="Times New Roman" pitchFamily="16" charset="0"/>
                <a:ea typeface="+mn-ea"/>
                <a:cs typeface="+mn-cs"/>
              </a:rPr>
              <a:t>03-Sep-20</a:t>
            </a:r>
            <a:r>
              <a:rPr lang="en-US" dirty="0"/>
              <a:t> (atl-</a:t>
            </a:r>
            <a:r>
              <a:rPr lang="en-US" sz="1200" b="0" i="0" u="none" strike="noStrike" kern="1200" dirty="0">
                <a:solidFill>
                  <a:srgbClr val="000000"/>
                </a:solidFill>
                <a:effectLst/>
                <a:latin typeface="Times New Roman" pitchFamily="16" charset="0"/>
                <a:ea typeface="+mn-ea"/>
                <a:cs typeface="+mn-cs"/>
              </a:rPr>
              <a:t>Mar-20)</a:t>
            </a:r>
            <a:r>
              <a:rPr lang="en-US" dirty="0"/>
              <a:t> </a:t>
            </a:r>
            <a:r>
              <a:rPr lang="en-US" sz="1200" b="0" i="0" u="none" strike="noStrike" kern="1200" dirty="0">
                <a:solidFill>
                  <a:srgbClr val="000000"/>
                </a:solidFill>
                <a:effectLst/>
                <a:latin typeface="Times New Roman" pitchFamily="16" charset="0"/>
                <a:ea typeface="+mn-ea"/>
                <a:cs typeface="+mn-cs"/>
              </a:rPr>
              <a:t>Sheraton Centre Montreal, Montreal Canada</a:t>
            </a:r>
            <a:r>
              <a:rPr lang="en-US" dirty="0"/>
              <a:t> </a:t>
            </a:r>
          </a:p>
          <a:p>
            <a:endParaRPr lang="en-US" sz="1200" b="0" i="0" u="none" strike="noStrike" kern="1200" dirty="0">
              <a:solidFill>
                <a:srgbClr val="000000"/>
              </a:solidFill>
              <a:effectLst/>
              <a:latin typeface="Times New Roman" pitchFamily="16" charset="0"/>
              <a:ea typeface="+mn-ea"/>
              <a:cs typeface="+mn-cs"/>
            </a:endParaRPr>
          </a:p>
          <a:p>
            <a:r>
              <a:rPr lang="en-US" sz="1200" b="0" i="0" u="none" strike="noStrike" kern="1200" dirty="0">
                <a:solidFill>
                  <a:srgbClr val="000000"/>
                </a:solidFill>
                <a:effectLst/>
                <a:latin typeface="Times New Roman" pitchFamily="16" charset="0"/>
                <a:ea typeface="+mn-ea"/>
                <a:cs typeface="+mn-cs"/>
              </a:rPr>
              <a:t>01-Nov-20</a:t>
            </a:r>
            <a:r>
              <a:rPr lang="en-US" dirty="0"/>
              <a:t> </a:t>
            </a:r>
            <a:r>
              <a:rPr lang="en-US" sz="1200" b="0" i="0" u="none" strike="noStrike" kern="1200" dirty="0">
                <a:solidFill>
                  <a:srgbClr val="000000"/>
                </a:solidFill>
                <a:effectLst/>
                <a:latin typeface="Times New Roman" pitchFamily="16" charset="0"/>
                <a:ea typeface="+mn-ea"/>
                <a:cs typeface="+mn-cs"/>
              </a:rPr>
              <a:t>17-Sep-20</a:t>
            </a:r>
            <a:r>
              <a:rPr lang="en-US" dirty="0"/>
              <a:t> </a:t>
            </a:r>
            <a:r>
              <a:rPr lang="en-US" sz="1200" b="0" i="0" u="none" strike="noStrike" kern="1200" dirty="0">
                <a:solidFill>
                  <a:srgbClr val="000000"/>
                </a:solidFill>
                <a:effectLst/>
                <a:latin typeface="Times New Roman" pitchFamily="16" charset="0"/>
                <a:ea typeface="+mn-ea"/>
                <a:cs typeface="+mn-cs"/>
              </a:rPr>
              <a:t>05-Nov-20</a:t>
            </a:r>
            <a:r>
              <a:rPr lang="en-US" dirty="0"/>
              <a:t> </a:t>
            </a:r>
            <a:r>
              <a:rPr lang="en-US" sz="1200" b="0" i="0" u="none" strike="noStrike" kern="1200" dirty="0">
                <a:solidFill>
                  <a:srgbClr val="000000"/>
                </a:solidFill>
                <a:effectLst/>
                <a:latin typeface="Times New Roman" pitchFamily="16" charset="0"/>
                <a:ea typeface="+mn-ea"/>
                <a:cs typeface="+mn-cs"/>
              </a:rPr>
              <a:t>Grand Hyatt Atlanta in Buckhead, Atlanta Georgia, USA</a:t>
            </a:r>
            <a:r>
              <a:rPr lang="en-US" dirty="0"/>
              <a:t> </a:t>
            </a:r>
          </a:p>
          <a:p>
            <a:r>
              <a:rPr lang="en-US" sz="1200" b="0" i="0" u="none" strike="noStrike" kern="1200" dirty="0">
                <a:solidFill>
                  <a:srgbClr val="000000"/>
                </a:solidFill>
                <a:effectLst/>
                <a:latin typeface="Times New Roman" pitchFamily="16" charset="0"/>
                <a:ea typeface="+mn-ea"/>
                <a:cs typeface="+mn-cs"/>
              </a:rPr>
              <a:t>27-Dec-20</a:t>
            </a:r>
            <a:r>
              <a:rPr lang="en-US" dirty="0"/>
              <a:t> </a:t>
            </a:r>
            <a:r>
              <a:rPr lang="en-US" sz="1200" b="0" i="0" u="none" strike="noStrike" kern="1200" dirty="0">
                <a:solidFill>
                  <a:srgbClr val="000000"/>
                </a:solidFill>
                <a:effectLst/>
                <a:latin typeface="Times New Roman" pitchFamily="16" charset="0"/>
                <a:ea typeface="+mn-ea"/>
                <a:cs typeface="+mn-cs"/>
              </a:rPr>
              <a:t>12-Nov-20</a:t>
            </a:r>
            <a:r>
              <a:rPr lang="en-US" dirty="0"/>
              <a:t> (Montreal-</a:t>
            </a:r>
            <a:r>
              <a:rPr lang="en-US" sz="1200" b="0" i="0" u="none" strike="noStrike" kern="1200" dirty="0">
                <a:solidFill>
                  <a:srgbClr val="000000"/>
                </a:solidFill>
                <a:effectLst/>
                <a:latin typeface="Times New Roman" pitchFamily="16" charset="0"/>
                <a:ea typeface="+mn-ea"/>
                <a:cs typeface="+mn-cs"/>
              </a:rPr>
              <a:t>31-Dec-20)</a:t>
            </a:r>
            <a:r>
              <a:rPr lang="en-US" dirty="0"/>
              <a:t> </a:t>
            </a:r>
            <a:r>
              <a:rPr lang="en-US" sz="1200" b="0" i="0" u="none" strike="noStrike" kern="1200" dirty="0">
                <a:solidFill>
                  <a:srgbClr val="000000"/>
                </a:solidFill>
                <a:effectLst/>
                <a:latin typeface="Times New Roman" pitchFamily="16" charset="0"/>
                <a:ea typeface="+mn-ea"/>
                <a:cs typeface="+mn-cs"/>
              </a:rPr>
              <a:t>Marriott Marquis Queen's Park,  Bangkok, Thailand</a:t>
            </a:r>
            <a:r>
              <a:rPr lang="en-US" dirty="0"/>
              <a:t> </a:t>
            </a:r>
          </a:p>
          <a:p>
            <a:endParaRPr lang="en-US" sz="1200" b="0" i="0" u="none" strike="noStrike" kern="1200" dirty="0">
              <a:solidFill>
                <a:srgbClr val="000000"/>
              </a:solidFill>
              <a:effectLst/>
              <a:latin typeface="Times New Roman" pitchFamily="16" charset="0"/>
              <a:ea typeface="+mn-ea"/>
              <a:cs typeface="+mn-cs"/>
            </a:endParaRPr>
          </a:p>
          <a:p>
            <a:r>
              <a:rPr lang="en-US" sz="1200" b="0" i="0" u="none" strike="noStrike" kern="1200" dirty="0">
                <a:solidFill>
                  <a:srgbClr val="000000"/>
                </a:solidFill>
                <a:effectLst/>
                <a:latin typeface="Times New Roman" pitchFamily="16" charset="0"/>
                <a:ea typeface="+mn-ea"/>
                <a:cs typeface="+mn-cs"/>
              </a:rPr>
              <a:t>28-Feb-21</a:t>
            </a:r>
            <a:r>
              <a:rPr lang="en-US" dirty="0"/>
              <a:t> </a:t>
            </a:r>
            <a:r>
              <a:rPr lang="en-US" sz="1200" b="0" i="0" u="none" strike="noStrike" kern="1200" dirty="0">
                <a:solidFill>
                  <a:srgbClr val="000000"/>
                </a:solidFill>
                <a:effectLst/>
                <a:latin typeface="Times New Roman" pitchFamily="16" charset="0"/>
                <a:ea typeface="+mn-ea"/>
                <a:cs typeface="+mn-cs"/>
              </a:rPr>
              <a:t>14-Jan-21</a:t>
            </a:r>
            <a:r>
              <a:rPr lang="en-US" dirty="0"/>
              <a:t> </a:t>
            </a:r>
            <a:r>
              <a:rPr lang="en-US" sz="1200" b="0" i="0" u="none" strike="noStrike" kern="1200" dirty="0">
                <a:solidFill>
                  <a:srgbClr val="000000"/>
                </a:solidFill>
                <a:effectLst/>
                <a:latin typeface="Times New Roman" pitchFamily="16" charset="0"/>
                <a:ea typeface="+mn-ea"/>
                <a:cs typeface="+mn-cs"/>
              </a:rPr>
              <a:t>04-Mar-21</a:t>
            </a:r>
            <a:r>
              <a:rPr lang="en-US" dirty="0"/>
              <a:t> </a:t>
            </a:r>
            <a:r>
              <a:rPr lang="en-US" sz="1200" b="0" i="0" u="none" strike="noStrike" kern="1200" dirty="0">
                <a:solidFill>
                  <a:srgbClr val="000000"/>
                </a:solidFill>
                <a:effectLst/>
                <a:latin typeface="Times New Roman" pitchFamily="16" charset="0"/>
                <a:ea typeface="+mn-ea"/>
                <a:cs typeface="+mn-cs"/>
              </a:rPr>
              <a:t>Marriott New Orleans, New Orleans, USA (TBC)</a:t>
            </a:r>
            <a:r>
              <a:rPr lang="en-US" dirty="0"/>
              <a:t> </a:t>
            </a:r>
          </a:p>
          <a:p>
            <a:r>
              <a:rPr lang="en-US" sz="1200" b="1" i="0" u="none" strike="noStrike" kern="1200" dirty="0">
                <a:solidFill>
                  <a:srgbClr val="000000"/>
                </a:solidFill>
                <a:effectLst/>
                <a:latin typeface="Times New Roman" pitchFamily="16" charset="0"/>
                <a:ea typeface="+mn-ea"/>
                <a:cs typeface="+mn-cs"/>
              </a:rPr>
              <a:t>02-May-21</a:t>
            </a:r>
            <a:r>
              <a:rPr lang="en-US" b="1" dirty="0"/>
              <a:t> </a:t>
            </a:r>
            <a:r>
              <a:rPr lang="en-US" sz="1200" b="1" i="0" u="none" strike="noStrike" kern="1200" dirty="0">
                <a:solidFill>
                  <a:srgbClr val="000000"/>
                </a:solidFill>
                <a:effectLst/>
                <a:latin typeface="Times New Roman" pitchFamily="16" charset="0"/>
                <a:ea typeface="+mn-ea"/>
                <a:cs typeface="+mn-cs"/>
              </a:rPr>
              <a:t>18-Mar-21</a:t>
            </a:r>
            <a:r>
              <a:rPr lang="en-US" b="1" dirty="0"/>
              <a:t> (Bangkok </a:t>
            </a:r>
            <a:r>
              <a:rPr lang="en-US" sz="1200" b="1" i="0" u="none" strike="noStrike" kern="1200" dirty="0">
                <a:solidFill>
                  <a:srgbClr val="000000"/>
                </a:solidFill>
                <a:effectLst/>
                <a:latin typeface="Times New Roman" pitchFamily="16" charset="0"/>
                <a:ea typeface="+mn-ea"/>
                <a:cs typeface="+mn-cs"/>
              </a:rPr>
              <a:t>06-May-21)</a:t>
            </a:r>
            <a:r>
              <a:rPr lang="en-US" b="1" dirty="0"/>
              <a:t> </a:t>
            </a:r>
            <a:r>
              <a:rPr lang="en-US" sz="1200" b="1" i="0" u="none" strike="noStrike" kern="1200" dirty="0">
                <a:solidFill>
                  <a:srgbClr val="000000"/>
                </a:solidFill>
                <a:effectLst/>
                <a:latin typeface="Times New Roman" pitchFamily="16" charset="0"/>
                <a:ea typeface="+mn-ea"/>
                <a:cs typeface="+mn-cs"/>
              </a:rPr>
              <a:t>Hyatt Regency Denver at Colorado Convention Center</a:t>
            </a:r>
            <a:r>
              <a:rPr lang="en-US" b="1" dirty="0"/>
              <a:t> </a:t>
            </a:r>
          </a:p>
          <a:p>
            <a:endParaRPr lang="en-US" sz="1200" b="0" i="0" u="none" strike="noStrike" kern="1200" dirty="0">
              <a:solidFill>
                <a:srgbClr val="000000"/>
              </a:solidFill>
              <a:effectLst/>
              <a:latin typeface="Times New Roman" pitchFamily="16" charset="0"/>
              <a:ea typeface="+mn-ea"/>
              <a:cs typeface="+mn-cs"/>
            </a:endParaRPr>
          </a:p>
          <a:p>
            <a:r>
              <a:rPr lang="en-US" sz="1200" b="0" i="0" u="none" strike="noStrike" kern="1200" dirty="0">
                <a:solidFill>
                  <a:srgbClr val="000000"/>
                </a:solidFill>
                <a:effectLst/>
                <a:latin typeface="Times New Roman" pitchFamily="16" charset="0"/>
                <a:ea typeface="+mn-ea"/>
                <a:cs typeface="+mn-cs"/>
              </a:rPr>
              <a:t>27-Jun-21</a:t>
            </a:r>
            <a:r>
              <a:rPr lang="en-US" dirty="0"/>
              <a:t> </a:t>
            </a:r>
            <a:r>
              <a:rPr lang="en-US" sz="1200" b="0" i="0" u="none" strike="noStrike" kern="1200" dirty="0">
                <a:solidFill>
                  <a:srgbClr val="000000"/>
                </a:solidFill>
                <a:effectLst/>
                <a:latin typeface="Times New Roman" pitchFamily="16" charset="0"/>
                <a:ea typeface="+mn-ea"/>
                <a:cs typeface="+mn-cs"/>
              </a:rPr>
              <a:t>13-May-21</a:t>
            </a:r>
            <a:r>
              <a:rPr lang="en-US" dirty="0"/>
              <a:t> </a:t>
            </a:r>
            <a:r>
              <a:rPr lang="en-US" sz="1200" b="0" i="0" u="none" strike="noStrike" kern="1200" dirty="0">
                <a:solidFill>
                  <a:srgbClr val="000000"/>
                </a:solidFill>
                <a:effectLst/>
                <a:latin typeface="Times New Roman" pitchFamily="16" charset="0"/>
                <a:ea typeface="+mn-ea"/>
                <a:cs typeface="+mn-cs"/>
              </a:rPr>
              <a:t>01-Jul-21</a:t>
            </a:r>
            <a:r>
              <a:rPr lang="en-US" dirty="0"/>
              <a:t> </a:t>
            </a:r>
            <a:r>
              <a:rPr lang="en-US" sz="1200" b="0" i="0" u="none" strike="noStrike" kern="1200" dirty="0">
                <a:solidFill>
                  <a:srgbClr val="000000"/>
                </a:solidFill>
                <a:effectLst/>
                <a:latin typeface="Times New Roman" pitchFamily="16" charset="0"/>
                <a:ea typeface="+mn-ea"/>
                <a:cs typeface="+mn-cs"/>
              </a:rPr>
              <a:t>Sapporo, Japan (TBC)</a:t>
            </a:r>
            <a:r>
              <a:rPr lang="en-US" dirty="0"/>
              <a:t> </a:t>
            </a:r>
          </a:p>
          <a:p>
            <a:r>
              <a:rPr lang="en-US" sz="1200" b="0" i="0" u="none" strike="noStrike" kern="1200" dirty="0">
                <a:solidFill>
                  <a:srgbClr val="000000"/>
                </a:solidFill>
                <a:effectLst/>
                <a:latin typeface="Times New Roman" pitchFamily="16" charset="0"/>
                <a:ea typeface="+mn-ea"/>
                <a:cs typeface="+mn-cs"/>
              </a:rPr>
              <a:t>29-Aug-21</a:t>
            </a:r>
            <a:r>
              <a:rPr lang="en-US" dirty="0"/>
              <a:t> </a:t>
            </a:r>
            <a:r>
              <a:rPr lang="en-US" sz="1200" b="0" i="0" u="none" strike="noStrike" kern="1200" dirty="0">
                <a:solidFill>
                  <a:srgbClr val="000000"/>
                </a:solidFill>
                <a:effectLst/>
                <a:latin typeface="Times New Roman" pitchFamily="16" charset="0"/>
                <a:ea typeface="+mn-ea"/>
                <a:cs typeface="+mn-cs"/>
              </a:rPr>
              <a:t>15-Jul-21</a:t>
            </a:r>
            <a:r>
              <a:rPr lang="en-US" dirty="0"/>
              <a:t> (Denver </a:t>
            </a:r>
            <a:r>
              <a:rPr lang="en-US" sz="1200" b="1" i="0" u="none" strike="noStrike" kern="1200" dirty="0">
                <a:solidFill>
                  <a:srgbClr val="000000"/>
                </a:solidFill>
                <a:effectLst/>
                <a:latin typeface="Times New Roman" pitchFamily="16" charset="0"/>
                <a:ea typeface="+mn-ea"/>
                <a:cs typeface="+mn-cs"/>
              </a:rPr>
              <a:t>02-Sep-21)</a:t>
            </a:r>
            <a:r>
              <a:rPr lang="en-US" dirty="0"/>
              <a:t> </a:t>
            </a:r>
            <a:r>
              <a:rPr lang="en-US" sz="1200" b="0" i="0" u="none" strike="noStrike" kern="1200" dirty="0">
                <a:solidFill>
                  <a:srgbClr val="000000"/>
                </a:solidFill>
                <a:effectLst/>
                <a:latin typeface="Times New Roman" pitchFamily="16" charset="0"/>
                <a:ea typeface="+mn-ea"/>
                <a:cs typeface="+mn-cs"/>
              </a:rPr>
              <a:t>Marriott Madrid Auditorium, Madrid, Spain</a:t>
            </a:r>
            <a:r>
              <a:rPr lang="en-US" dirty="0"/>
              <a:t> </a:t>
            </a:r>
          </a:p>
          <a:p>
            <a:endParaRPr lang="en-US" sz="1200" b="0" i="0" u="none" strike="noStrike" kern="1200" dirty="0">
              <a:solidFill>
                <a:srgbClr val="000000"/>
              </a:solidFill>
              <a:effectLst/>
              <a:latin typeface="Times New Roman" pitchFamily="16" charset="0"/>
              <a:ea typeface="+mn-ea"/>
              <a:cs typeface="+mn-cs"/>
            </a:endParaRPr>
          </a:p>
          <a:p>
            <a:r>
              <a:rPr lang="en-US" sz="1200" b="0" i="0" u="none" strike="noStrike" kern="1200" dirty="0">
                <a:solidFill>
                  <a:srgbClr val="000000"/>
                </a:solidFill>
                <a:effectLst/>
                <a:latin typeface="Times New Roman" pitchFamily="16" charset="0"/>
                <a:ea typeface="+mn-ea"/>
                <a:cs typeface="+mn-cs"/>
              </a:rPr>
              <a:t>31-Oct-21</a:t>
            </a:r>
            <a:r>
              <a:rPr lang="en-US" dirty="0"/>
              <a:t> </a:t>
            </a:r>
            <a:r>
              <a:rPr lang="en-US" sz="1200" b="0" i="0" u="none" strike="noStrike" kern="1200" dirty="0">
                <a:solidFill>
                  <a:srgbClr val="000000"/>
                </a:solidFill>
                <a:effectLst/>
                <a:latin typeface="Times New Roman" pitchFamily="16" charset="0"/>
                <a:ea typeface="+mn-ea"/>
                <a:cs typeface="+mn-cs"/>
              </a:rPr>
              <a:t>16-Sep-21</a:t>
            </a:r>
            <a:r>
              <a:rPr lang="en-US" dirty="0"/>
              <a:t> </a:t>
            </a:r>
            <a:r>
              <a:rPr lang="en-US" sz="1200" b="0" i="0" u="none" strike="noStrike" kern="1200" dirty="0">
                <a:solidFill>
                  <a:srgbClr val="000000"/>
                </a:solidFill>
                <a:effectLst/>
                <a:latin typeface="Times New Roman" pitchFamily="16" charset="0"/>
                <a:ea typeface="+mn-ea"/>
                <a:cs typeface="+mn-cs"/>
              </a:rPr>
              <a:t>04-Nov-21</a:t>
            </a:r>
            <a:r>
              <a:rPr lang="en-US" dirty="0"/>
              <a:t> </a:t>
            </a:r>
            <a:r>
              <a:rPr lang="en-US" sz="1200" b="0" i="0" u="none" strike="noStrike" kern="1200" dirty="0">
                <a:solidFill>
                  <a:srgbClr val="000000"/>
                </a:solidFill>
                <a:effectLst/>
                <a:latin typeface="Times New Roman" pitchFamily="16" charset="0"/>
                <a:ea typeface="+mn-ea"/>
                <a:cs typeface="+mn-cs"/>
              </a:rPr>
              <a:t>Hilton Waikoloa Village, Kona, HI, USA</a:t>
            </a:r>
            <a:r>
              <a:rPr lang="en-US" dirty="0"/>
              <a:t> </a:t>
            </a:r>
          </a:p>
          <a:p>
            <a:r>
              <a:rPr lang="en-US" sz="1200" b="0" i="0" u="none" strike="noStrike" kern="1200" dirty="0">
                <a:solidFill>
                  <a:srgbClr val="000000"/>
                </a:solidFill>
                <a:effectLst/>
                <a:latin typeface="Times New Roman" pitchFamily="16" charset="0"/>
                <a:ea typeface="+mn-ea"/>
                <a:cs typeface="+mn-cs"/>
              </a:rPr>
              <a:t>02-Jan-22</a:t>
            </a:r>
            <a:r>
              <a:rPr lang="en-US" dirty="0"/>
              <a:t> </a:t>
            </a:r>
            <a:r>
              <a:rPr lang="en-US" sz="1200" b="0" i="0" u="none" strike="noStrike" kern="1200" dirty="0">
                <a:solidFill>
                  <a:srgbClr val="000000"/>
                </a:solidFill>
                <a:effectLst/>
                <a:latin typeface="Times New Roman" pitchFamily="16" charset="0"/>
                <a:ea typeface="+mn-ea"/>
                <a:cs typeface="+mn-cs"/>
              </a:rPr>
              <a:t>18-Nov-21</a:t>
            </a:r>
            <a:r>
              <a:rPr lang="en-US" dirty="0"/>
              <a:t> (Madrid </a:t>
            </a:r>
            <a:r>
              <a:rPr lang="en-US" sz="1200" b="0" i="0" u="none" strike="noStrike" kern="1200" dirty="0">
                <a:solidFill>
                  <a:srgbClr val="000000"/>
                </a:solidFill>
                <a:effectLst/>
                <a:latin typeface="Times New Roman" pitchFamily="16" charset="0"/>
                <a:ea typeface="+mn-ea"/>
                <a:cs typeface="+mn-cs"/>
              </a:rPr>
              <a:t>06-Jan-22)</a:t>
            </a:r>
            <a:r>
              <a:rPr lang="en-US" dirty="0"/>
              <a:t> </a:t>
            </a:r>
            <a:r>
              <a:rPr lang="en-US" sz="1200" b="0" i="0" u="none" strike="noStrike" kern="1200" dirty="0">
                <a:solidFill>
                  <a:srgbClr val="000000"/>
                </a:solidFill>
                <a:effectLst/>
                <a:latin typeface="Times New Roman" pitchFamily="16" charset="0"/>
                <a:ea typeface="+mn-ea"/>
                <a:cs typeface="+mn-cs"/>
              </a:rPr>
              <a:t>Hyatt Regency Vancouver, Vancouver Canada</a:t>
            </a:r>
            <a:r>
              <a:rPr lang="en-US" dirty="0"/>
              <a:t> </a:t>
            </a:r>
          </a:p>
          <a:p>
            <a:endParaRPr lang="en-US" sz="1200" b="0" i="0" u="none" strike="noStrike" kern="1200" dirty="0">
              <a:solidFill>
                <a:srgbClr val="000000"/>
              </a:solidFill>
              <a:effectLst/>
              <a:latin typeface="Times New Roman" pitchFamily="16" charset="0"/>
              <a:ea typeface="+mn-ea"/>
              <a:cs typeface="+mn-cs"/>
            </a:endParaRPr>
          </a:p>
          <a:p>
            <a:r>
              <a:rPr lang="en-US" sz="1200" b="0" i="0" u="none" strike="noStrike" kern="1200" dirty="0">
                <a:solidFill>
                  <a:srgbClr val="000000"/>
                </a:solidFill>
                <a:effectLst/>
                <a:latin typeface="Times New Roman" pitchFamily="16" charset="0"/>
                <a:ea typeface="+mn-ea"/>
                <a:cs typeface="+mn-cs"/>
              </a:rPr>
              <a:t>14-Feb-00</a:t>
            </a:r>
            <a:r>
              <a:rPr lang="en-US" dirty="0"/>
              <a:t> </a:t>
            </a:r>
            <a:r>
              <a:rPr lang="en-US" sz="1200" b="0" i="0" u="none" strike="noStrike" kern="1200" dirty="0">
                <a:solidFill>
                  <a:srgbClr val="000000"/>
                </a:solidFill>
                <a:effectLst/>
                <a:latin typeface="Times New Roman" pitchFamily="16" charset="0"/>
                <a:ea typeface="+mn-ea"/>
                <a:cs typeface="+mn-cs"/>
              </a:rPr>
              <a:t>18-Feb-00</a:t>
            </a:r>
            <a:r>
              <a:rPr lang="en-US" dirty="0"/>
              <a:t> </a:t>
            </a:r>
          </a:p>
          <a:p>
            <a:r>
              <a:rPr lang="en-US" sz="1200" b="0" i="0" u="none" strike="noStrike" kern="1200" dirty="0">
                <a:solidFill>
                  <a:srgbClr val="000000"/>
                </a:solidFill>
                <a:effectLst/>
                <a:latin typeface="Times New Roman" pitchFamily="16" charset="0"/>
                <a:ea typeface="+mn-ea"/>
                <a:cs typeface="+mn-cs"/>
              </a:rPr>
              <a:t>01-May-22</a:t>
            </a:r>
            <a:r>
              <a:rPr lang="en-US" dirty="0"/>
              <a:t> </a:t>
            </a:r>
            <a:r>
              <a:rPr lang="en-US" sz="1200" b="0" i="0" u="none" strike="noStrike" kern="1200" dirty="0">
                <a:solidFill>
                  <a:srgbClr val="000000"/>
                </a:solidFill>
                <a:effectLst/>
                <a:latin typeface="Times New Roman" pitchFamily="16" charset="0"/>
                <a:ea typeface="+mn-ea"/>
                <a:cs typeface="+mn-cs"/>
              </a:rPr>
              <a:t>17-Mar-22</a:t>
            </a:r>
            <a:r>
              <a:rPr lang="en-US" dirty="0"/>
              <a:t> (Vancouver </a:t>
            </a:r>
            <a:r>
              <a:rPr lang="en-US" sz="1200" b="0" i="0" u="none" strike="noStrike" kern="1200" dirty="0">
                <a:solidFill>
                  <a:srgbClr val="000000"/>
                </a:solidFill>
                <a:effectLst/>
                <a:latin typeface="Times New Roman" pitchFamily="16" charset="0"/>
                <a:ea typeface="+mn-ea"/>
                <a:cs typeface="+mn-cs"/>
              </a:rPr>
              <a:t>05-May-22)</a:t>
            </a:r>
            <a:r>
              <a:rPr lang="en-US" dirty="0"/>
              <a:t> </a:t>
            </a:r>
            <a:r>
              <a:rPr lang="en-US" sz="1200" b="0" i="0" u="none" strike="noStrike" kern="1200" dirty="0">
                <a:solidFill>
                  <a:srgbClr val="000000"/>
                </a:solidFill>
                <a:effectLst/>
                <a:latin typeface="Times New Roman" pitchFamily="16" charset="0"/>
                <a:ea typeface="+mn-ea"/>
                <a:cs typeface="+mn-cs"/>
              </a:rPr>
              <a:t>Hilton Buena Vista Palace</a:t>
            </a:r>
            <a:r>
              <a:rPr lang="en-US" dirty="0"/>
              <a:t> </a:t>
            </a:r>
          </a:p>
          <a:p>
            <a:endParaRPr lang="en-US" sz="1200" b="0" i="0" u="none" strike="noStrike" kern="1200" dirty="0">
              <a:solidFill>
                <a:srgbClr val="000000"/>
              </a:solidFill>
              <a:effectLst/>
              <a:latin typeface="Times New Roman" pitchFamily="16" charset="0"/>
              <a:ea typeface="+mn-ea"/>
              <a:cs typeface="+mn-cs"/>
            </a:endParaRPr>
          </a:p>
          <a:p>
            <a:r>
              <a:rPr lang="en-US" sz="1200" b="0" i="0" u="none" strike="noStrike" kern="1200" dirty="0">
                <a:solidFill>
                  <a:srgbClr val="000000"/>
                </a:solidFill>
                <a:effectLst/>
                <a:latin typeface="Times New Roman" pitchFamily="16" charset="0"/>
                <a:ea typeface="+mn-ea"/>
                <a:cs typeface="+mn-cs"/>
              </a:rPr>
              <a:t>14-Feb-00</a:t>
            </a:r>
            <a:r>
              <a:rPr lang="en-US" dirty="0"/>
              <a:t> </a:t>
            </a:r>
            <a:r>
              <a:rPr lang="en-US" sz="1200" b="0" i="0" u="none" strike="noStrike" kern="1200" dirty="0">
                <a:solidFill>
                  <a:srgbClr val="000000"/>
                </a:solidFill>
                <a:effectLst/>
                <a:latin typeface="Times New Roman" pitchFamily="16" charset="0"/>
                <a:ea typeface="+mn-ea"/>
                <a:cs typeface="+mn-cs"/>
              </a:rPr>
              <a:t>18-Feb-00</a:t>
            </a:r>
            <a:r>
              <a:rPr lang="en-US" dirty="0"/>
              <a:t> </a:t>
            </a:r>
          </a:p>
          <a:p>
            <a:r>
              <a:rPr lang="en-US" sz="1200" b="0" i="0" u="none" strike="noStrike" kern="1200" dirty="0">
                <a:solidFill>
                  <a:srgbClr val="000000"/>
                </a:solidFill>
                <a:effectLst/>
                <a:latin typeface="Times New Roman" pitchFamily="16" charset="0"/>
                <a:ea typeface="+mn-ea"/>
                <a:cs typeface="+mn-cs"/>
              </a:rPr>
              <a:t>28-Aug-22</a:t>
            </a:r>
            <a:r>
              <a:rPr lang="en-US" dirty="0"/>
              <a:t> </a:t>
            </a:r>
            <a:r>
              <a:rPr lang="en-US" sz="1200" b="0" i="0" u="none" strike="noStrike" kern="1200" dirty="0">
                <a:solidFill>
                  <a:srgbClr val="000000"/>
                </a:solidFill>
                <a:effectLst/>
                <a:latin typeface="Times New Roman" pitchFamily="16" charset="0"/>
                <a:ea typeface="+mn-ea"/>
                <a:cs typeface="+mn-cs"/>
              </a:rPr>
              <a:t>14-Jul-22</a:t>
            </a:r>
            <a:r>
              <a:rPr lang="en-US" dirty="0"/>
              <a:t> (FL </a:t>
            </a:r>
            <a:r>
              <a:rPr lang="en-US" sz="1200" b="0" i="0" u="none" strike="noStrike" kern="1200" dirty="0">
                <a:solidFill>
                  <a:srgbClr val="000000"/>
                </a:solidFill>
                <a:effectLst/>
                <a:latin typeface="Times New Roman" pitchFamily="16" charset="0"/>
                <a:ea typeface="+mn-ea"/>
                <a:cs typeface="+mn-cs"/>
              </a:rPr>
              <a:t>01-Sep-22</a:t>
            </a:r>
            <a:r>
              <a:rPr lang="en-US" dirty="0"/>
              <a:t> ) </a:t>
            </a:r>
            <a:r>
              <a:rPr lang="en-US" sz="1200" b="0" i="0" u="none" strike="noStrike" kern="1200" dirty="0">
                <a:solidFill>
                  <a:srgbClr val="000000"/>
                </a:solidFill>
                <a:effectLst/>
                <a:latin typeface="Times New Roman" pitchFamily="16" charset="0"/>
                <a:ea typeface="+mn-ea"/>
                <a:cs typeface="+mn-cs"/>
              </a:rPr>
              <a:t>Sheraton Centre Montreal</a:t>
            </a:r>
            <a:r>
              <a:rPr lang="en-US" dirty="0"/>
              <a:t> </a:t>
            </a:r>
          </a:p>
          <a:p>
            <a:endParaRPr lang="en-US" dirty="0"/>
          </a:p>
          <a:p>
            <a:r>
              <a:rPr lang="en-US" sz="1200" b="0" i="0" u="none" strike="noStrike" kern="1200" dirty="0">
                <a:solidFill>
                  <a:srgbClr val="000000"/>
                </a:solidFill>
                <a:effectLst/>
                <a:latin typeface="Times New Roman" pitchFamily="16" charset="0"/>
                <a:ea typeface="+mn-ea"/>
                <a:cs typeface="+mn-cs"/>
              </a:rPr>
              <a:t>14-Feb-00</a:t>
            </a:r>
            <a:r>
              <a:rPr lang="en-US" dirty="0"/>
              <a:t> </a:t>
            </a:r>
            <a:r>
              <a:rPr lang="en-US" sz="1200" b="0" i="0" u="none" strike="noStrike" kern="1200" dirty="0">
                <a:solidFill>
                  <a:srgbClr val="000000"/>
                </a:solidFill>
                <a:effectLst/>
                <a:latin typeface="Times New Roman" pitchFamily="16" charset="0"/>
                <a:ea typeface="+mn-ea"/>
                <a:cs typeface="+mn-cs"/>
              </a:rPr>
              <a:t>18-Feb-00</a:t>
            </a:r>
            <a:r>
              <a:rPr lang="en-US" dirty="0"/>
              <a:t> </a:t>
            </a:r>
          </a:p>
          <a:p>
            <a:r>
              <a:rPr lang="en-US" sz="1200" b="0" i="0" u="none" strike="noStrike" kern="1200" dirty="0">
                <a:solidFill>
                  <a:srgbClr val="000000"/>
                </a:solidFill>
                <a:effectLst/>
                <a:latin typeface="Times New Roman" pitchFamily="16" charset="0"/>
                <a:ea typeface="+mn-ea"/>
                <a:cs typeface="+mn-cs"/>
              </a:rPr>
              <a:t>01-Jan-23</a:t>
            </a:r>
            <a:r>
              <a:rPr lang="en-US" dirty="0"/>
              <a:t> </a:t>
            </a:r>
            <a:r>
              <a:rPr lang="en-US" sz="1200" b="0" i="0" u="none" strike="noStrike" kern="1200" dirty="0">
                <a:solidFill>
                  <a:srgbClr val="000000"/>
                </a:solidFill>
                <a:effectLst/>
                <a:latin typeface="Times New Roman" pitchFamily="16" charset="0"/>
                <a:ea typeface="+mn-ea"/>
                <a:cs typeface="+mn-cs"/>
              </a:rPr>
              <a:t>17-Nov-22</a:t>
            </a:r>
            <a:r>
              <a:rPr lang="en-US" dirty="0"/>
              <a:t> </a:t>
            </a:r>
            <a:r>
              <a:rPr lang="en-US" sz="1200" b="0" i="0" u="none" strike="noStrike" kern="1200" dirty="0">
                <a:solidFill>
                  <a:srgbClr val="000000"/>
                </a:solidFill>
                <a:effectLst/>
                <a:latin typeface="Times New Roman" pitchFamily="16" charset="0"/>
                <a:ea typeface="+mn-ea"/>
                <a:cs typeface="+mn-cs"/>
              </a:rPr>
              <a:t>05-Jan-23</a:t>
            </a:r>
            <a:r>
              <a:rPr lang="en-US" dirty="0"/>
              <a:t> </a:t>
            </a:r>
            <a:r>
              <a:rPr lang="en-US" sz="1200" b="0" i="0" u="none" strike="noStrike" kern="1200" dirty="0">
                <a:solidFill>
                  <a:srgbClr val="000000"/>
                </a:solidFill>
                <a:effectLst/>
                <a:latin typeface="Times New Roman" pitchFamily="16" charset="0"/>
                <a:ea typeface="+mn-ea"/>
                <a:cs typeface="+mn-cs"/>
              </a:rPr>
              <a:t>Jul-22</a:t>
            </a:r>
            <a:r>
              <a:rPr lang="en-US" dirty="0"/>
              <a:t> </a:t>
            </a:r>
            <a:r>
              <a:rPr lang="en-US" sz="1200" b="0" i="0" u="none" strike="noStrike" kern="1200" dirty="0">
                <a:solidFill>
                  <a:srgbClr val="000000"/>
                </a:solidFill>
                <a:effectLst/>
                <a:latin typeface="Times New Roman" pitchFamily="16" charset="0"/>
                <a:ea typeface="+mn-ea"/>
                <a:cs typeface="+mn-cs"/>
              </a:rPr>
              <a:t>tbd</a:t>
            </a:r>
            <a:r>
              <a:rPr lang="en-US" dirty="0"/>
              <a: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257664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6169500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Could authors file reply comments  from their organizations?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8319876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8191658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3"/>
            </a:endParaRPr>
          </a:p>
          <a:p>
            <a:endParaRPr lang="fr-FR" sz="1200" b="0" i="0" u="none" strike="noStrike" kern="1200" dirty="0">
              <a:solidFill>
                <a:srgbClr val="000000"/>
              </a:solidFill>
              <a:effectLst/>
              <a:latin typeface="Times New Roman" pitchFamily="16" charset="0"/>
              <a:ea typeface="+mn-ea"/>
              <a:cs typeface="+mn-cs"/>
              <a:hlinkClick r:id="rId3"/>
            </a:endParaRPr>
          </a:p>
          <a:p>
            <a:r>
              <a:rPr lang="fr-FR" sz="1200" b="0" i="0" u="none" strike="noStrike" kern="1200" dirty="0">
                <a:solidFill>
                  <a:srgbClr val="000000"/>
                </a:solidFill>
                <a:effectLst/>
                <a:latin typeface="Times New Roman" pitchFamily="16" charset="0"/>
                <a:ea typeface="+mn-ea"/>
                <a:cs typeface="+mn-cs"/>
                <a:hlinkClick r:id="rId3"/>
              </a:rPr>
              <a:t>SE 24 - Short Range </a:t>
            </a:r>
            <a:r>
              <a:rPr lang="fr-FR" sz="1200" b="0" i="0" u="none" strike="noStrike" kern="1200" dirty="0" err="1">
                <a:solidFill>
                  <a:srgbClr val="000000"/>
                </a:solidFill>
                <a:effectLst/>
                <a:latin typeface="Times New Roman" pitchFamily="16" charset="0"/>
                <a:ea typeface="+mn-ea"/>
                <a:cs typeface="+mn-cs"/>
                <a:hlinkClick r:id="rId3"/>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4"/>
            </a:endParaRPr>
          </a:p>
          <a:p>
            <a:r>
              <a:rPr lang="en-US" sz="1200" b="0" i="0" u="none" strike="noStrike" kern="1200" dirty="0">
                <a:solidFill>
                  <a:srgbClr val="000000"/>
                </a:solidFill>
                <a:effectLst/>
                <a:latin typeface="Times New Roman" pitchFamily="16" charset="0"/>
                <a:ea typeface="+mn-ea"/>
                <a:cs typeface="+mn-cs"/>
                <a:hlinkClick r:id="rId4"/>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5"/>
            </a:endParaRPr>
          </a:p>
          <a:p>
            <a:r>
              <a:rPr lang="en-US" sz="1200" b="0" i="0" u="none" strike="noStrike" kern="1200" dirty="0">
                <a:solidFill>
                  <a:srgbClr val="000000"/>
                </a:solidFill>
                <a:effectLst/>
                <a:latin typeface="Times New Roman" pitchFamily="16" charset="0"/>
                <a:ea typeface="+mn-ea"/>
                <a:cs typeface="+mn-cs"/>
                <a:hlinkClick r:id="rId5"/>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729259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19 Mar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19 Mar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19 Mar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802.18-20/0041r00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ecfsapi.fcc.gov/file/10313251510165/5.850-5.925%20GHz%20Band%2C%20ET%20Dkt%20No.%2019-138.pdf" TargetMode="External"/><Relationship Id="rId5" Type="http://schemas.openxmlformats.org/officeDocument/2006/relationships/hyperlink" Target="https://www.fcc.gov/ecfs/search/filings?proceedings_name=19-138&amp;sort=date_disseminated,DESC" TargetMode="External"/><Relationship Id="rId4" Type="http://schemas.openxmlformats.org/officeDocument/2006/relationships/hyperlink" Target="https://www.federalregister.gov/documents/2020/02/06/2020-02086/use-of-the-5850-5925-ghz-band"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0/18-20-0038"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mentor.ieee.org/802.18/dcn/20/18-20-0045-03-0000-reply-comments-fcc19-138-nprm-revisiting-5-850-5-925-ghz-band.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0/18-20-0045-04-0000-reply-comments-fcc19-138-nprm-revisiting-5-850-5-925-ghz-band.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hyperlink" Target="https://portal.etsi.org/tb.aspx?tbid=620&amp;SubTB=620#/"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729&amp;SubTB=729" TargetMode="External"/></Relationships>
</file>

<file path=ppt/slides/_rels/slide14.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www.itu.int/en/events/Pages/Calendar-Events.aspx?sector=ITU-R" TargetMode="External"/><Relationship Id="rId13" Type="http://schemas.openxmlformats.org/officeDocument/2006/relationships/hyperlink" Target="https://www.itu.int/go/ITU-R/wp5a" TargetMode="External"/><Relationship Id="rId3" Type="http://schemas.openxmlformats.org/officeDocument/2006/relationships/hyperlink" Target="https://cept.org/ecc/groups/ecc/cpg/page/weekly-report-from-wrc-19" TargetMode="External"/><Relationship Id="rId7" Type="http://schemas.openxmlformats.org/officeDocument/2006/relationships/hyperlink" Target="https://mentor.ieee.org/802.18/dcn/19/18-19-0152-00-0000-summary-of-the-decisions-of-selected-agenda-items-in-wrc-19.pptx" TargetMode="External"/><Relationship Id="rId12" Type="http://schemas.openxmlformats.org/officeDocument/2006/relationships/hyperlink" Target="https://www.itu.int/go/ITU-R/sg5"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8/dcn/17/18-17-0073-07-0000-ieee-802-viewpoints-on-wrc-19-agenda-items.pptx" TargetMode="External"/><Relationship Id="rId11" Type="http://schemas.openxmlformats.org/officeDocument/2006/relationships/hyperlink" Target="https://www.itu.int/go/ITU-R/wp1c" TargetMode="External"/><Relationship Id="rId5" Type="http://schemas.openxmlformats.org/officeDocument/2006/relationships/hyperlink" Target="https://www.itu.int/en/ITU-R/conferences/wrc/2019/Documents/PFA-WRC19-E.pdf" TargetMode="External"/><Relationship Id="rId15" Type="http://schemas.openxmlformats.org/officeDocument/2006/relationships/hyperlink" Target="https://www.itu.int/events/eventdetails.asp?eventid=17206" TargetMode="External"/><Relationship Id="rId10" Type="http://schemas.openxmlformats.org/officeDocument/2006/relationships/hyperlink" Target="https://www.itu.int/go/ITU-R/wp1a"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go/ITU-R/sg1" TargetMode="External"/><Relationship Id="rId14" Type="http://schemas.openxmlformats.org/officeDocument/2006/relationships/hyperlink" Target="https://www.itu.int/go/ITU-R/wp5d"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253-03-0itu-itu-ahg-m-1450-5-edit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mentor.ieee.org/802.11/dcn/20/11-20-0254-03-0itu-itu-ahg-m-1801-2-edits.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0/18-20-0033-00-0000-apac-update-march-2020.ppt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mentor.ieee.org/802.15/dcn/19/15-19-0276-03-0thz-ieee-802-15-tag-thz-input-to-the-revision-of-itu-r-sm-2352.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2-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20/18-20-0020-09-0000-comments-on-fcc19-138-nprm-revisiting-use-of-the-5-850-5-925-ghz-band.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8/dcn/20/18-20-0020-10-0000-comments-on-fcc19-138-nprm-revisiting-use-of-the-5-850-5-925-ghz-band.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20/18-20-0020-11-0000-comments-on-fcc19-138-nprm-revisiting-use-of-the-5-850-5-925-ghz-band.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19/18-19-0163-01-0000-fcc19-138-nprm-revisiting-use-of-the-5-850-5-925-ghz-band.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mentor.ieee.org/802.11/dcn/20/11-20-0104"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federalregister.gov/documents/2020/02/06/2020-02086/use-of-the-5850-5925-ghz-band?utm_campaign=subscription+mailing+list&amp;utm_source=federalregister.gov&amp;utm_medium=email"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hyperlink" Target="https://www.federalregister.gov/documents/2020/02/06/2020-02086/use-of-the-5850-5925-ghz-band" TargetMode="External"/><Relationship Id="rId4" Type="http://schemas.openxmlformats.org/officeDocument/2006/relationships/hyperlink" Target="https://www.govinfo.gov/content/pkg/FR-2020-02-06/pdf/2020-02086.pdf"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www.fcc.gov/document/chairman-pai-statement-announcement-new-c-v2x-deployment"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hyperlink" Target="https://transportation.house.gov/imo/media/doc/2020-01-22%20Full%20TI%20Letter%20to%20FCC.pdf"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35-00-0000-minutes-12mar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19 Mar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19 March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429"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FCC NPRM on 5.9 GHz reply comments</a:t>
            </a:r>
            <a:r>
              <a:rPr lang="en-US" altLang="en-US" sz="1200" dirty="0"/>
              <a:t>-1</a:t>
            </a:r>
            <a:endParaRPr lang="en-US" sz="2400" dirty="0"/>
          </a:p>
        </p:txBody>
      </p:sp>
      <p:sp>
        <p:nvSpPr>
          <p:cNvPr id="3" name="Content Placeholder 2"/>
          <p:cNvSpPr>
            <a:spLocks noGrp="1"/>
          </p:cNvSpPr>
          <p:nvPr>
            <p:ph idx="1"/>
          </p:nvPr>
        </p:nvSpPr>
        <p:spPr>
          <a:xfrm>
            <a:off x="666562" y="962891"/>
            <a:ext cx="8325038" cy="5430764"/>
          </a:xfrm>
        </p:spPr>
        <p:txBody>
          <a:bodyPr/>
          <a:lstStyle/>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lvl="1">
              <a:buFont typeface="Arial" panose="020B0604020202020204" pitchFamily="34" charset="0"/>
              <a:buChar char="•"/>
            </a:pPr>
            <a:r>
              <a:rPr lang="en-US" sz="1600" u="sng" dirty="0">
                <a:hlinkClick r:id="rId4"/>
              </a:rPr>
              <a:t>https://www.federalregister.gov/documents/2020/02/06/2020-02086/use-of-the-5850-5925-ghz-band</a:t>
            </a:r>
            <a:endParaRPr lang="en-US" sz="1600" b="1" u="sng" dirty="0"/>
          </a:p>
          <a:p>
            <a:pPr lvl="1">
              <a:buFont typeface="Arial" panose="020B0604020202020204" pitchFamily="34" charset="0"/>
              <a:buChar char="•"/>
            </a:pPr>
            <a:endParaRPr lang="en-US" sz="1600" b="1" u="sng" dirty="0"/>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5"/>
              </a:rPr>
              <a:t>https://www.fcc.gov/ecfs/search/filings?proceedings_name=19-138&amp;sort=date_disseminated,DESC</a:t>
            </a:r>
            <a:endParaRPr lang="en-US" sz="1400" dirty="0"/>
          </a:p>
          <a:p>
            <a:pPr lvl="1">
              <a:buFont typeface="Arial" panose="020B0604020202020204" pitchFamily="34" charset="0"/>
              <a:buChar char="•"/>
            </a:pPr>
            <a:r>
              <a:rPr lang="en-US" sz="1400" dirty="0"/>
              <a:t>NTIA/DOT comments were posted today (16</a:t>
            </a:r>
            <a:r>
              <a:rPr lang="en-US" sz="1400" baseline="30000" dirty="0"/>
              <a:t>th</a:t>
            </a:r>
            <a:r>
              <a:rPr lang="en-US" sz="1400" dirty="0"/>
              <a:t>) </a:t>
            </a:r>
          </a:p>
          <a:p>
            <a:pPr lvl="2">
              <a:buFont typeface="Arial" panose="020B0604020202020204" pitchFamily="34" charset="0"/>
              <a:buChar char="•"/>
            </a:pPr>
            <a:r>
              <a:rPr lang="en-US" sz="1200" dirty="0">
                <a:hlinkClick r:id="rId6"/>
              </a:rPr>
              <a:t>https://ecfsapi.fcc.gov/file/10313251510165/5.850-5.925%20GHz%20Band%2C%20ET%20Dkt%20No.%2019-138.pdf</a:t>
            </a:r>
            <a:r>
              <a:rPr lang="en-US" sz="1200" dirty="0"/>
              <a:t> </a:t>
            </a:r>
            <a:endParaRPr lang="en-US" sz="1800" dirty="0">
              <a:solidFill>
                <a:schemeClr val="tx1"/>
              </a:solidFill>
            </a:endParaRPr>
          </a:p>
          <a:p>
            <a:pPr marL="400050">
              <a:buFont typeface="Arial" panose="020B0604020202020204" pitchFamily="34" charset="0"/>
              <a:buChar char="•"/>
            </a:pPr>
            <a:r>
              <a:rPr lang="en-US" sz="1800" dirty="0">
                <a:solidFill>
                  <a:schemeClr val="tx1"/>
                </a:solidFill>
              </a:rPr>
              <a:t>Reply comments </a:t>
            </a:r>
            <a:r>
              <a:rPr lang="en-US" sz="1600" b="1" dirty="0">
                <a:solidFill>
                  <a:schemeClr val="tx1"/>
                </a:solidFill>
              </a:rPr>
              <a:t>due Monday 06 April</a:t>
            </a:r>
          </a:p>
          <a:p>
            <a:pPr marL="800100" lvl="1">
              <a:buFont typeface="Arial" panose="020B0604020202020204" pitchFamily="34" charset="0"/>
              <a:buChar char="•"/>
            </a:pPr>
            <a:r>
              <a:rPr lang="en-US" sz="1600" dirty="0">
                <a:solidFill>
                  <a:schemeClr val="tx1"/>
                </a:solidFill>
              </a:rPr>
              <a:t>For Friday(20</a:t>
            </a:r>
            <a:r>
              <a:rPr lang="en-US" sz="1600" baseline="30000" dirty="0">
                <a:solidFill>
                  <a:schemeClr val="tx1"/>
                </a:solidFill>
              </a:rPr>
              <a:t>th</a:t>
            </a:r>
            <a:r>
              <a:rPr lang="en-US" sz="1600" dirty="0">
                <a:solidFill>
                  <a:schemeClr val="tx1"/>
                </a:solidFill>
              </a:rPr>
              <a:t>) EC close  will have a discussion topic on the motion and ballot</a:t>
            </a:r>
          </a:p>
          <a:p>
            <a:pPr marL="800100" lvl="1">
              <a:buFont typeface="Arial" panose="020B0604020202020204" pitchFamily="34" charset="0"/>
              <a:buChar char="•"/>
            </a:pPr>
            <a:r>
              <a:rPr lang="en-US" sz="1600" dirty="0">
                <a:solidFill>
                  <a:schemeClr val="tx1"/>
                </a:solidFill>
              </a:rPr>
              <a:t>Current plan will be to start the 10-day LMSC(EC) ballot. </a:t>
            </a:r>
          </a:p>
          <a:p>
            <a:pPr marL="1200150" lvl="2">
              <a:buFont typeface="Arial" panose="020B0604020202020204" pitchFamily="34" charset="0"/>
              <a:buChar char="•"/>
            </a:pPr>
            <a:r>
              <a:rPr lang="en-US" sz="1600" b="1" dirty="0">
                <a:solidFill>
                  <a:srgbClr val="990033"/>
                </a:solidFill>
              </a:rPr>
              <a:t>need to approve today Thursday, 19March.</a:t>
            </a:r>
          </a:p>
          <a:p>
            <a:pPr marL="800100" lvl="1">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2000" dirty="0">
                <a:solidFill>
                  <a:schemeClr val="tx1"/>
                </a:solidFill>
              </a:rPr>
              <a:t> </a:t>
            </a:r>
          </a:p>
          <a:p>
            <a:pPr marL="400050">
              <a:buFont typeface="Arial" panose="020B0604020202020204" pitchFamily="34" charset="0"/>
              <a:buChar char="•"/>
            </a:pPr>
            <a:endParaRPr lang="en-US" sz="20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17977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FCC NPRM on 5.9 GHz reply comments</a:t>
            </a:r>
            <a:r>
              <a:rPr lang="en-US" altLang="en-US" sz="1200" dirty="0"/>
              <a:t>-2</a:t>
            </a:r>
            <a:endParaRPr lang="en-US" sz="2400" dirty="0"/>
          </a:p>
        </p:txBody>
      </p:sp>
      <p:sp>
        <p:nvSpPr>
          <p:cNvPr id="3" name="Content Placeholder 2"/>
          <p:cNvSpPr>
            <a:spLocks noGrp="1"/>
          </p:cNvSpPr>
          <p:nvPr>
            <p:ph idx="1"/>
          </p:nvPr>
        </p:nvSpPr>
        <p:spPr>
          <a:xfrm>
            <a:off x="666562" y="962891"/>
            <a:ext cx="8401238" cy="5430764"/>
          </a:xfrm>
        </p:spPr>
        <p:txBody>
          <a:bodyPr/>
          <a:lstStyle/>
          <a:p>
            <a:pPr marL="400050">
              <a:buFont typeface="Arial" panose="020B0604020202020204" pitchFamily="34" charset="0"/>
              <a:buChar char="•"/>
            </a:pPr>
            <a:r>
              <a:rPr lang="en-US" sz="1800" dirty="0">
                <a:solidFill>
                  <a:schemeClr val="tx1"/>
                </a:solidFill>
              </a:rPr>
              <a:t>A summary of the comments has been done with focus on 3 points: </a:t>
            </a:r>
          </a:p>
          <a:p>
            <a:pPr marL="800100" lvl="1">
              <a:spcBef>
                <a:spcPts val="0"/>
              </a:spcBef>
              <a:buFont typeface="Arial" panose="020B0604020202020204" pitchFamily="34" charset="0"/>
              <a:buChar char="•"/>
            </a:pPr>
            <a:r>
              <a:rPr lang="en-US" sz="1600" dirty="0">
                <a:solidFill>
                  <a:schemeClr val="tx1"/>
                </a:solidFill>
              </a:rPr>
              <a:t>Pro/Con/Neutral – </a:t>
            </a:r>
            <a:r>
              <a:rPr lang="en-US" altLang="en-US" sz="1600" dirty="0">
                <a:solidFill>
                  <a:schemeClr val="tx1"/>
                </a:solidFill>
                <a:cs typeface="Calibri" panose="020F0502020204030204" pitchFamily="34" charset="0"/>
              </a:rPr>
              <a:t>Supportive of </a:t>
            </a:r>
            <a:r>
              <a:rPr lang="en-US" sz="1600" dirty="0">
                <a:solidFill>
                  <a:schemeClr val="tx1"/>
                </a:solidFill>
                <a:cs typeface="Calibri" panose="020F0502020204030204" pitchFamily="34" charset="0"/>
              </a:rPr>
              <a:t>reallocation of 45 MHz from ITS to U-NII</a:t>
            </a:r>
            <a:endParaRPr lang="en-US" sz="1600" dirty="0">
              <a:solidFill>
                <a:schemeClr val="tx1"/>
              </a:solidFill>
            </a:endParaRPr>
          </a:p>
          <a:p>
            <a:pPr marL="800100" lvl="1">
              <a:spcBef>
                <a:spcPts val="0"/>
              </a:spcBef>
              <a:buFont typeface="Arial" panose="020B0604020202020204" pitchFamily="34" charset="0"/>
              <a:buChar char="•"/>
            </a:pPr>
            <a:r>
              <a:rPr lang="en-US" altLang="en-US" sz="1600" dirty="0">
                <a:solidFill>
                  <a:schemeClr val="tx1"/>
                </a:solidFill>
                <a:cs typeface="Calibri" panose="020F0502020204030204" pitchFamily="34" charset="0"/>
              </a:rPr>
              <a:t>Pro/Con/Neutral - Commented on DSRC</a:t>
            </a:r>
          </a:p>
          <a:p>
            <a:pPr marL="800100" lvl="1">
              <a:spcBef>
                <a:spcPts val="0"/>
              </a:spcBef>
              <a:buFont typeface="Arial" panose="020B0604020202020204" pitchFamily="34" charset="0"/>
              <a:buChar char="•"/>
            </a:pPr>
            <a:r>
              <a:rPr lang="en-US" altLang="en-US" sz="1600" dirty="0">
                <a:solidFill>
                  <a:schemeClr val="tx1"/>
                </a:solidFill>
                <a:cs typeface="Calibri" panose="020F0502020204030204" pitchFamily="34" charset="0"/>
              </a:rPr>
              <a:t>Yes/No - Discussed technical issues regarding OOBE</a:t>
            </a:r>
          </a:p>
          <a:p>
            <a:pPr marL="800100" lvl="1">
              <a:spcBef>
                <a:spcPts val="0"/>
              </a:spcBef>
              <a:buFont typeface="Arial" panose="020B0604020202020204" pitchFamily="34" charset="0"/>
              <a:buChar char="•"/>
            </a:pPr>
            <a:r>
              <a:rPr lang="en-US" sz="1800" dirty="0">
                <a:solidFill>
                  <a:schemeClr val="tx1"/>
                </a:solidFill>
                <a:hlinkClick r:id="rId3"/>
              </a:rPr>
              <a:t>https://mentor.ieee.org/802.18/dcn/20/18-20-0038</a:t>
            </a:r>
            <a:endParaRPr lang="en-US" sz="1800" dirty="0">
              <a:solidFill>
                <a:schemeClr val="tx1"/>
              </a:solidFill>
            </a:endParaRPr>
          </a:p>
          <a:p>
            <a:pPr marL="400050">
              <a:buFont typeface="Arial" panose="020B0604020202020204" pitchFamily="34" charset="0"/>
              <a:buChar char="•"/>
            </a:pPr>
            <a:r>
              <a:rPr lang="en-US" sz="1800" dirty="0"/>
              <a:t>The reply comments document from ad </a:t>
            </a:r>
            <a:r>
              <a:rPr lang="en-US" sz="1800" dirty="0" err="1"/>
              <a:t>hocs</a:t>
            </a:r>
            <a:r>
              <a:rPr lang="en-US" sz="1800" dirty="0"/>
              <a:t>,  ready for final run through review and approval:</a:t>
            </a:r>
          </a:p>
          <a:p>
            <a:pPr marL="400050">
              <a:buFont typeface="Arial" panose="020B0604020202020204" pitchFamily="34" charset="0"/>
              <a:buChar char="•"/>
            </a:pPr>
            <a:r>
              <a:rPr lang="en-US" sz="1600" b="0" dirty="0">
                <a:hlinkClick r:id="rId4"/>
              </a:rPr>
              <a:t>https://mentor.ieee.org/802.18/dcn/20/18-20-0045-03-0000-reply-comments-fcc19-138-nprm-revisiting-5-850-5-925-ghz-band.docx</a:t>
            </a:r>
            <a:r>
              <a:rPr lang="en-US" sz="1600" b="0" dirty="0"/>
              <a:t> </a:t>
            </a:r>
          </a:p>
          <a:p>
            <a:pPr marL="400050">
              <a:buFont typeface="Arial" panose="020B0604020202020204" pitchFamily="34" charset="0"/>
              <a:buChar char="•"/>
            </a:pPr>
            <a:endParaRPr lang="en-US" sz="1600" b="0" dirty="0"/>
          </a:p>
          <a:p>
            <a:pPr marL="400050">
              <a:buFont typeface="Arial" panose="020B0604020202020204" pitchFamily="34" charset="0"/>
              <a:buChar char="•"/>
            </a:pPr>
            <a:r>
              <a:rPr lang="en-US" sz="1800" dirty="0"/>
              <a:t>Or , with a proposed replacement for section 1 submission that came in yesterday (Wed): </a:t>
            </a:r>
          </a:p>
          <a:p>
            <a:pPr marL="400050">
              <a:buFont typeface="Arial" panose="020B0604020202020204" pitchFamily="34" charset="0"/>
              <a:buChar char="•"/>
            </a:pPr>
            <a:r>
              <a:rPr lang="en-US" sz="1800" b="0" dirty="0"/>
              <a:t>Text sent out this morning on list server, however changes in last few hours. </a:t>
            </a:r>
          </a:p>
          <a:p>
            <a:pPr marL="400050">
              <a:buFont typeface="Arial" panose="020B0604020202020204" pitchFamily="34" charset="0"/>
              <a:buChar char="•"/>
            </a:pPr>
            <a:r>
              <a:rPr lang="en-US" sz="1800" b="0" dirty="0"/>
              <a:t>Being this is going to EC we will need to review this new section 1 in detail.</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8949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solidFill>
                  <a:schemeClr val="tx1"/>
                </a:solidFill>
              </a:rPr>
              <a:t>FCC NPRM – reply comments </a:t>
            </a:r>
            <a:br>
              <a:rPr lang="en-US" altLang="en-US" sz="2400" dirty="0">
                <a:solidFill>
                  <a:schemeClr val="tx1"/>
                </a:solidFill>
              </a:rPr>
            </a:br>
            <a:r>
              <a:rPr lang="en-US" altLang="en-US" sz="2400" dirty="0">
                <a:solidFill>
                  <a:schemeClr val="tx1"/>
                </a:solidFill>
              </a:rPr>
              <a:t>R</a:t>
            </a:r>
            <a:r>
              <a:rPr lang="en-US" sz="2400" dirty="0">
                <a:solidFill>
                  <a:schemeClr val="tx1"/>
                </a:solidFill>
              </a:rPr>
              <a:t>evisiting-use-of-the-5850-5925-MHz-band</a:t>
            </a:r>
          </a:p>
        </p:txBody>
      </p:sp>
      <p:sp>
        <p:nvSpPr>
          <p:cNvPr id="3" name="Content Placeholder 2"/>
          <p:cNvSpPr>
            <a:spLocks noGrp="1"/>
          </p:cNvSpPr>
          <p:nvPr>
            <p:ph idx="1"/>
          </p:nvPr>
        </p:nvSpPr>
        <p:spPr>
          <a:xfrm>
            <a:off x="674298" y="1751043"/>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Approve reply comments in </a:t>
            </a:r>
            <a:r>
              <a:rPr lang="en-US" sz="1800" b="0" dirty="0">
                <a:solidFill>
                  <a:schemeClr val="tx1"/>
                </a:solidFill>
                <a:hlinkClick r:id="rId3"/>
              </a:rPr>
              <a:t>https://mentor.ieee.org/802.18/dcn/20/18-20-0045-</a:t>
            </a:r>
            <a:r>
              <a:rPr lang="en-US" sz="1800" b="0" dirty="0">
                <a:solidFill>
                  <a:schemeClr val="tx1"/>
                </a:solidFill>
                <a:highlight>
                  <a:srgbClr val="FFFF00"/>
                </a:highlight>
                <a:hlinkClick r:id="rId3"/>
              </a:rPr>
              <a:t>04-</a:t>
            </a:r>
            <a:r>
              <a:rPr lang="en-US" sz="1800" b="0" dirty="0">
                <a:solidFill>
                  <a:schemeClr val="tx1"/>
                </a:solidFill>
                <a:hlinkClick r:id="rId3"/>
              </a:rPr>
              <a:t>0000-reply-comments-fcc19-138-nprm-revisiting-5-850-5-925-ghz-band.docx</a:t>
            </a:r>
            <a:r>
              <a:rPr lang="en-US" sz="1800" b="0" dirty="0">
                <a:solidFill>
                  <a:schemeClr val="tx1"/>
                </a:solidFill>
              </a:rPr>
              <a:t> ; to FCC NPRM (ET Docket No. 19-138) on Use of the 5.850-5.925 GHz Band. </a:t>
            </a:r>
            <a:r>
              <a:rPr lang="en-GB" sz="1800" b="0" dirty="0">
                <a:solidFill>
                  <a:schemeClr val="tx1"/>
                </a:solidFill>
              </a:rPr>
              <a:t> For review and approval by the LMSC (EC) for uploading to the FCC on or before 05 April 2020. With the Chair of 802.18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solidFill>
                <a:schemeClr val="tx1"/>
              </a:solidFill>
            </a:endParaRPr>
          </a:p>
          <a:p>
            <a:r>
              <a:rPr lang="en-US" altLang="en-US" sz="1600" dirty="0">
                <a:solidFill>
                  <a:schemeClr val="tx1"/>
                </a:solidFill>
              </a:rPr>
              <a:t>		Moved by:  	 </a:t>
            </a:r>
          </a:p>
          <a:p>
            <a:pPr lvl="1"/>
            <a:r>
              <a:rPr lang="en-US" altLang="en-US" sz="1600" b="1" dirty="0">
                <a:solidFill>
                  <a:schemeClr val="tx1"/>
                </a:solidFill>
              </a:rPr>
              <a:t>Seconded by:  	 </a:t>
            </a:r>
          </a:p>
          <a:p>
            <a:pPr lvl="1"/>
            <a:r>
              <a:rPr lang="en-US" altLang="en-US" sz="1600" b="1" dirty="0">
                <a:solidFill>
                  <a:schemeClr val="tx1"/>
                </a:solidFill>
              </a:rPr>
              <a:t>Discussion?	none</a:t>
            </a:r>
          </a:p>
          <a:p>
            <a:pPr lvl="1"/>
            <a:r>
              <a:rPr lang="en-US" altLang="en-US" sz="1600" b="1" dirty="0">
                <a:solidFill>
                  <a:schemeClr val="tx1"/>
                </a:solidFill>
              </a:rPr>
              <a:t>Vote:  		__Y   /  __N   /  __A </a:t>
            </a:r>
          </a:p>
          <a:p>
            <a:pPr lvl="1"/>
            <a:r>
              <a:rPr lang="en-US" altLang="en-US" sz="1600" b="1" dirty="0">
                <a:solidFill>
                  <a:schemeClr val="tx1"/>
                </a:solidFill>
              </a:rPr>
              <a:t>Voters:   _____</a:t>
            </a:r>
          </a:p>
          <a:p>
            <a:pPr lvl="1"/>
            <a:r>
              <a:rPr lang="en-US" altLang="en-US" sz="1600" b="1" dirty="0">
                <a:solidFill>
                  <a:schemeClr val="tx1"/>
                </a:solidFill>
              </a:rPr>
              <a:t>Motion - Passes</a:t>
            </a:r>
          </a:p>
          <a:p>
            <a:pPr lvl="1"/>
            <a:r>
              <a:rPr lang="en-US" altLang="en-US" sz="1600" b="1" dirty="0">
                <a:solidFill>
                  <a:schemeClr val="tx1"/>
                </a:solidFill>
              </a:rPr>
              <a:t>__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7925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4582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r>
              <a:rPr lang="en-US" sz="1600" dirty="0">
                <a:solidFill>
                  <a:srgbClr val="0070C0"/>
                </a:solidFill>
              </a:rPr>
              <a:t>Remember – BRAN documents can be found in the 802.11 private area documents</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a:t>
            </a:r>
            <a:r>
              <a:rPr lang="en-US" sz="1400" dirty="0">
                <a:solidFill>
                  <a:schemeClr val="tx1"/>
                </a:solidFill>
              </a:rPr>
              <a:t>#105, </a:t>
            </a:r>
            <a:r>
              <a:rPr lang="en-US" sz="1400" dirty="0"/>
              <a:t>  23–27Mar20, </a:t>
            </a:r>
            <a:r>
              <a:rPr lang="en-US" sz="1400" strike="dblStrike" dirty="0"/>
              <a:t>Sophia-Antipolis</a:t>
            </a:r>
            <a:r>
              <a:rPr lang="en-US" sz="1400" b="0" strike="dblStrike" dirty="0"/>
              <a:t>  </a:t>
            </a:r>
            <a:r>
              <a:rPr lang="en-US" sz="1800" b="0" dirty="0">
                <a:solidFill>
                  <a:srgbClr val="C00000"/>
                </a:solidFill>
                <a:sym typeface="Wingdings" panose="05000000000000000000" pitchFamily="2" charset="2"/>
              </a:rPr>
              <a:t> f2f - cancelled</a:t>
            </a:r>
            <a:endParaRPr lang="en-US" sz="1800" b="0" dirty="0">
              <a:solidFill>
                <a:srgbClr val="C00000"/>
              </a:solidFill>
            </a:endParaRPr>
          </a:p>
          <a:p>
            <a:pPr lvl="1">
              <a:buFont typeface="Arial" panose="020B0604020202020204" pitchFamily="34" charset="0"/>
              <a:buChar char="•"/>
            </a:pPr>
            <a:r>
              <a:rPr lang="en-US" sz="1600" dirty="0">
                <a:solidFill>
                  <a:schemeClr val="bg1">
                    <a:lumMod val="75000"/>
                  </a:schemeClr>
                </a:solidFill>
              </a:rPr>
              <a:t> </a:t>
            </a:r>
          </a:p>
          <a:p>
            <a:pPr lvl="1">
              <a:buFont typeface="Arial" panose="020B0604020202020204" pitchFamily="34" charset="0"/>
              <a:buChar char="•"/>
            </a:pPr>
            <a:r>
              <a:rPr lang="en-US" sz="1600" dirty="0">
                <a:solidFill>
                  <a:schemeClr val="bg1">
                    <a:lumMod val="75000"/>
                  </a:schemeClr>
                </a:solidFill>
              </a:rPr>
              <a:t> </a:t>
            </a:r>
          </a:p>
          <a:p>
            <a:pPr lvl="1">
              <a:buFont typeface="Arial" panose="020B0604020202020204" pitchFamily="34" charset="0"/>
              <a:buChar char="•"/>
            </a:pPr>
            <a:r>
              <a:rPr lang="en-US" sz="1600" dirty="0">
                <a:solidFill>
                  <a:schemeClr val="bg1">
                    <a:lumMod val="75000"/>
                  </a:schemeClr>
                </a:solidFill>
              </a:rPr>
              <a:t> </a:t>
            </a:r>
          </a:p>
          <a:p>
            <a:pPr marL="457200" lvl="1" indent="0"/>
            <a:endParaRPr lang="en-US" sz="1600" dirty="0">
              <a:solidFill>
                <a:schemeClr val="bg1">
                  <a:lumMod val="75000"/>
                </a:schemeClr>
              </a:solidFill>
            </a:endParaRPr>
          </a:p>
          <a:p>
            <a:pPr marL="457200" lvl="1" indent="0"/>
            <a:endParaRPr lang="en-US" sz="1600" dirty="0">
              <a:solidFill>
                <a:schemeClr val="bg1">
                  <a:lumMod val="75000"/>
                </a:schemeClr>
              </a:solidFill>
            </a:endParaRPr>
          </a:p>
          <a:p>
            <a:pPr marL="457200" lvl="1" indent="0"/>
            <a:endParaRPr lang="en-US" sz="1600" dirty="0">
              <a:solidFill>
                <a:schemeClr val="bg1">
                  <a:lumMod val="75000"/>
                </a:schemeClr>
              </a:solidFill>
            </a:endParaRPr>
          </a:p>
          <a:p>
            <a:pPr marL="457200" lvl="1" indent="0"/>
            <a:endParaRPr lang="en-US" sz="1600" dirty="0">
              <a:solidFill>
                <a:schemeClr val="bg1">
                  <a:lumMod val="75000"/>
                </a:schemeClr>
              </a:solidFill>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6"/>
              </a:rPr>
              <a:t>&lt;ERM&gt;</a:t>
            </a:r>
            <a:r>
              <a:rPr lang="en-US" sz="1600" b="0" dirty="0"/>
              <a:t> </a:t>
            </a:r>
            <a:r>
              <a:rPr lang="en-US" sz="1600" dirty="0">
                <a:solidFill>
                  <a:schemeClr val="tx1"/>
                </a:solidFill>
              </a:rPr>
              <a:t>next meeting #70,  this week 17-20Mar20, </a:t>
            </a:r>
            <a:r>
              <a:rPr lang="en-US" sz="1600" b="0" dirty="0">
                <a:solidFill>
                  <a:srgbClr val="C00000"/>
                </a:solidFill>
                <a:sym typeface="Wingdings" panose="05000000000000000000" pitchFamily="2" charset="2"/>
              </a:rPr>
              <a:t>  online only</a:t>
            </a:r>
            <a:endParaRPr lang="en-US" sz="1600" b="0" dirty="0">
              <a:solidFill>
                <a:schemeClr val="tx1"/>
              </a:solidFill>
            </a:endParaRP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endParaRPr lang="en-US" sz="1100" dirty="0"/>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calls, 09Apr, 29Apr, 14May</a:t>
            </a:r>
          </a:p>
          <a:p>
            <a:pPr lvl="1">
              <a:spcBef>
                <a:spcPts val="0"/>
              </a:spcBef>
              <a:buFont typeface="Arial" panose="020B0604020202020204" pitchFamily="34" charset="0"/>
              <a:buChar char="•"/>
            </a:pPr>
            <a:r>
              <a:rPr lang="en-US" sz="1200" dirty="0"/>
              <a:t>Nothing shared.</a:t>
            </a:r>
          </a:p>
          <a:p>
            <a:pPr>
              <a:spcBef>
                <a:spcPts val="0"/>
              </a:spcBef>
              <a:buFont typeface="Arial" panose="020B0604020202020204" pitchFamily="34" charset="0"/>
              <a:buChar char="•"/>
            </a:pPr>
            <a:r>
              <a:rPr lang="en-US" sz="1400" dirty="0"/>
              <a:t>ETSI - ERM </a:t>
            </a:r>
            <a:r>
              <a:rPr lang="en-US" sz="1400" b="0" dirty="0">
                <a:hlinkClick r:id="rId8"/>
              </a:rPr>
              <a:t>&lt;TG37&gt;</a:t>
            </a:r>
            <a:r>
              <a:rPr lang="en-US" sz="1400" b="0" dirty="0"/>
              <a:t> </a:t>
            </a:r>
            <a:r>
              <a:rPr lang="en-US" sz="1400" dirty="0"/>
              <a:t> next meeting #37, 24-25Mar20, online only</a:t>
            </a:r>
          </a:p>
          <a:p>
            <a:pPr lvl="1">
              <a:spcBef>
                <a:spcPts val="0"/>
              </a:spcBef>
              <a:buFont typeface="Arial" panose="020B0604020202020204" pitchFamily="34" charset="0"/>
              <a:buChar char="•"/>
            </a:pPr>
            <a:r>
              <a:rPr lang="en-US" sz="1200" dirty="0"/>
              <a:t>Nothing shared.</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9"/>
              </a:rPr>
              <a:t>&lt;TG-UWB&gt;</a:t>
            </a:r>
            <a:r>
              <a:rPr lang="en-US" sz="1400" b="0" dirty="0">
                <a:solidFill>
                  <a:schemeClr val="tx1"/>
                </a:solidFill>
              </a:rPr>
              <a:t> </a:t>
            </a:r>
            <a:r>
              <a:rPr lang="en-US" sz="1400" dirty="0">
                <a:solidFill>
                  <a:schemeClr val="tx1"/>
                </a:solidFill>
              </a:rPr>
              <a:t>next meeting #53, 27-29Apr20, Mainz, DE; any calls over next weeks.</a:t>
            </a:r>
          </a:p>
          <a:p>
            <a:pPr lvl="1">
              <a:spcBef>
                <a:spcPts val="0"/>
              </a:spcBef>
              <a:buFont typeface="Arial" panose="020B0604020202020204" pitchFamily="34" charset="0"/>
              <a:buChar char="•"/>
            </a:pPr>
            <a:r>
              <a:rPr lang="en-US" sz="1200" dirty="0"/>
              <a:t>Nothing shared.</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Mar 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01662" y="1001727"/>
            <a:ext cx="8466138" cy="5473686"/>
          </a:xfrm>
        </p:spPr>
        <p:txBody>
          <a:bodyPr/>
          <a:lstStyle/>
          <a:p>
            <a:pPr>
              <a:buFont typeface="Arial" panose="020B0604020202020204" pitchFamily="34" charset="0"/>
              <a:buChar char="•"/>
            </a:pPr>
            <a:r>
              <a:rPr lang="en-US" sz="1800" dirty="0">
                <a:solidFill>
                  <a:schemeClr val="tx1"/>
                </a:solidFill>
              </a:rPr>
              <a:t>CEPT–ECC  </a:t>
            </a:r>
            <a:r>
              <a:rPr lang="en-US" sz="1800" b="0" dirty="0">
                <a:solidFill>
                  <a:schemeClr val="tx1"/>
                </a:solidFill>
                <a:hlinkClick r:id="rId3"/>
              </a:rPr>
              <a:t>&lt;ECC&gt;</a:t>
            </a:r>
            <a:r>
              <a:rPr lang="en-US" sz="1800" b="0" dirty="0">
                <a:solidFill>
                  <a:schemeClr val="tx1"/>
                </a:solidFill>
              </a:rPr>
              <a:t> </a:t>
            </a:r>
            <a:r>
              <a:rPr lang="en-US" sz="1800" dirty="0">
                <a:solidFill>
                  <a:schemeClr val="tx1"/>
                </a:solidFill>
              </a:rPr>
              <a:t> 53</a:t>
            </a:r>
            <a:r>
              <a:rPr lang="en-US" sz="1800" baseline="30000" dirty="0">
                <a:solidFill>
                  <a:schemeClr val="tx1"/>
                </a:solidFill>
              </a:rPr>
              <a:t>rd</a:t>
            </a:r>
            <a:r>
              <a:rPr lang="en-US" sz="1800" dirty="0">
                <a:solidFill>
                  <a:schemeClr val="tx1"/>
                </a:solidFill>
              </a:rPr>
              <a:t> plenary, 30Jun-03Jul, Belgrade, Serbia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Review the minutes (in link above) has lots of new information. </a:t>
            </a:r>
          </a:p>
          <a:p>
            <a:pPr lvl="1">
              <a:spcBef>
                <a:spcPts val="0"/>
              </a:spcBef>
              <a:buFont typeface="Arial" panose="020B0604020202020204" pitchFamily="34" charset="0"/>
              <a:buChar char="•"/>
            </a:pPr>
            <a:r>
              <a:rPr lang="en-US" sz="1600" dirty="0">
                <a:solidFill>
                  <a:schemeClr val="tx1"/>
                </a:solidFill>
              </a:rPr>
              <a:t>Updates in last week’s meeting with changes/updated to ITS specs; see CEPT report 71.  </a:t>
            </a:r>
          </a:p>
          <a:p>
            <a:pPr lvl="2">
              <a:spcBef>
                <a:spcPts val="0"/>
              </a:spcBef>
              <a:buFont typeface="Arial" panose="020B0604020202020204" pitchFamily="34" charset="0"/>
              <a:buChar char="•"/>
            </a:pPr>
            <a:r>
              <a:rPr lang="en-US" sz="1600" dirty="0">
                <a:solidFill>
                  <a:schemeClr val="tx1"/>
                </a:solidFill>
              </a:rPr>
              <a:t>Expanded 30MHz to 50MHz for traffic safety, channels 176-184 </a:t>
            </a:r>
          </a:p>
          <a:p>
            <a:pPr lvl="2">
              <a:spcBef>
                <a:spcPts val="0"/>
              </a:spcBef>
              <a:buFont typeface="Arial" panose="020B0604020202020204" pitchFamily="34" charset="0"/>
              <a:buChar char="•"/>
            </a:pPr>
            <a:r>
              <a:rPr lang="en-US" sz="1600" dirty="0">
                <a:solidFill>
                  <a:schemeClr val="tx1"/>
                </a:solidFill>
              </a:rPr>
              <a:t>Expanded ITS spectrum 70 to 80 MHz, the 10 MHz is for Urban Rail, 5925-5935MHz</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4"/>
              </a:rPr>
              <a:t>&lt;SE45&gt;</a:t>
            </a:r>
            <a:r>
              <a:rPr lang="en-US" altLang="en-US" sz="1600" b="0" dirty="0"/>
              <a:t> </a:t>
            </a:r>
            <a:r>
              <a:rPr lang="en-US" altLang="en-US" sz="1600" dirty="0"/>
              <a:t>next meeting  </a:t>
            </a:r>
            <a:r>
              <a:rPr lang="en-US" sz="1600" dirty="0"/>
              <a:t>#11, 15-16Apr20, online only</a:t>
            </a:r>
          </a:p>
          <a:p>
            <a:pPr lvl="1">
              <a:buFont typeface="Arial" panose="020B0604020202020204" pitchFamily="34" charset="0"/>
              <a:buChar char="•"/>
            </a:pPr>
            <a:r>
              <a:rPr lang="en-US" sz="1400" dirty="0">
                <a:solidFill>
                  <a:schemeClr val="tx1"/>
                </a:solidFill>
              </a:rPr>
              <a:t>nothing to share today</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5"/>
              </a:rPr>
              <a:t>&lt;FM57&gt;</a:t>
            </a:r>
            <a:r>
              <a:rPr lang="en-US" altLang="en-US" sz="1600" b="0" dirty="0"/>
              <a:t>  </a:t>
            </a:r>
            <a:r>
              <a:rPr lang="en-US" sz="1600" dirty="0"/>
              <a:t>next meeting #10, 12-14May20, Kristiansand, Norway</a:t>
            </a:r>
            <a:endParaRPr lang="en-US" sz="1800" dirty="0"/>
          </a:p>
          <a:p>
            <a:pPr lvl="1">
              <a:buFont typeface="Arial" panose="020B0604020202020204" pitchFamily="34" charset="0"/>
              <a:buChar char="•"/>
            </a:pPr>
            <a:r>
              <a:rPr lang="en-US" sz="1400" dirty="0">
                <a:solidFill>
                  <a:schemeClr val="tx1"/>
                </a:solidFill>
              </a:rPr>
              <a:t>Meeting/call 9.1 this week, Tuesday 17Mar.  Then 2 call-ins  </a:t>
            </a:r>
            <a:r>
              <a:rPr lang="en-US" sz="1400">
                <a:solidFill>
                  <a:schemeClr val="tx1"/>
                </a:solidFill>
              </a:rPr>
              <a:t>in April, 07 &amp; 17th,  1500-1700CET.</a:t>
            </a:r>
            <a:endParaRPr lang="en-US" sz="1400" dirty="0">
              <a:solidFill>
                <a:schemeClr val="tx1"/>
              </a:solidFill>
            </a:endParaRPr>
          </a:p>
          <a:p>
            <a:pPr lvl="1">
              <a:buFont typeface="Arial" panose="020B0604020202020204" pitchFamily="34" charset="0"/>
              <a:buChar char="•"/>
            </a:pPr>
            <a:r>
              <a:rPr lang="en-US" sz="1400" dirty="0">
                <a:solidFill>
                  <a:schemeClr val="tx1"/>
                </a:solidFill>
              </a:rPr>
              <a:t> </a:t>
            </a:r>
          </a:p>
          <a:p>
            <a:pPr>
              <a:buFont typeface="Arial" panose="020B0604020202020204" pitchFamily="34" charset="0"/>
              <a:buChar char="•"/>
            </a:pPr>
            <a:r>
              <a:rPr lang="en-US" sz="1400" dirty="0">
                <a:solidFill>
                  <a:schemeClr val="tx1"/>
                </a:solidFill>
              </a:rPr>
              <a:t> CEPT–ECC  </a:t>
            </a:r>
            <a:r>
              <a:rPr lang="en-US" sz="1400" b="0" dirty="0">
                <a:solidFill>
                  <a:schemeClr val="tx1"/>
                </a:solidFill>
                <a:hlinkClick r:id="rId6"/>
              </a:rPr>
              <a:t>&lt;SE24&gt;</a:t>
            </a:r>
            <a:r>
              <a:rPr lang="en-US" sz="1400" b="0" dirty="0">
                <a:solidFill>
                  <a:schemeClr val="tx1"/>
                </a:solidFill>
              </a:rPr>
              <a:t> </a:t>
            </a:r>
            <a:r>
              <a:rPr lang="en-US" sz="1400" dirty="0">
                <a:solidFill>
                  <a:schemeClr val="tx1"/>
                </a:solidFill>
              </a:rPr>
              <a:t>next meeting, M100, 20-22Apr20, ECO Office (web meetings till then)</a:t>
            </a:r>
          </a:p>
          <a:p>
            <a:pPr lvl="1">
              <a:spcBef>
                <a:spcPts val="0"/>
              </a:spcBef>
              <a:buFont typeface="Arial" panose="020B0604020202020204" pitchFamily="34" charset="0"/>
              <a:buChar char="•"/>
            </a:pPr>
            <a:r>
              <a:rPr lang="en-US" sz="1400" dirty="0">
                <a:solidFill>
                  <a:schemeClr val="bg1">
                    <a:lumMod val="75000"/>
                  </a:schemeClr>
                </a:solidFill>
              </a:rPr>
              <a:t> </a:t>
            </a:r>
            <a:r>
              <a:rPr lang="en-US" sz="1400" dirty="0">
                <a:solidFill>
                  <a:schemeClr val="tx1"/>
                </a:solidFill>
              </a:rPr>
              <a:t> nothing to share today</a:t>
            </a:r>
            <a:endParaRPr lang="en-US" sz="16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400" b="0" dirty="0">
                <a:hlinkClick r:id="rId7"/>
              </a:rPr>
              <a:t>&lt;WGFM&gt;</a:t>
            </a:r>
            <a:r>
              <a:rPr lang="en-US" altLang="en-US" sz="1400" b="0" dirty="0"/>
              <a:t> </a:t>
            </a:r>
            <a:r>
              <a:rPr lang="en-US" altLang="en-US" sz="1400" dirty="0"/>
              <a:t>next meeting #96, 08-12June20,  Brussels</a:t>
            </a:r>
          </a:p>
          <a:p>
            <a:pPr lvl="1">
              <a:buFont typeface="Arial" panose="020B0604020202020204" pitchFamily="34" charset="0"/>
              <a:buChar char="•"/>
            </a:pPr>
            <a:r>
              <a:rPr lang="en-US" sz="1400" dirty="0">
                <a:solidFill>
                  <a:schemeClr val="tx1"/>
                </a:solidFill>
              </a:rPr>
              <a:t> nothing to share today, </a:t>
            </a: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Mar 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r>
              <a:rPr lang="en-US" sz="1800" dirty="0">
                <a:solidFill>
                  <a:schemeClr val="tx1"/>
                </a:solidFill>
              </a:rPr>
              <a:t> nothing to share today</a:t>
            </a:r>
          </a:p>
          <a:p>
            <a:pPr>
              <a:buFont typeface="Arial" panose="020B0604020202020204" pitchFamily="34" charset="0"/>
              <a:buChar char="•"/>
            </a:pPr>
            <a:r>
              <a:rPr lang="en-US" sz="1800" dirty="0">
                <a:solidFill>
                  <a:schemeClr val="tx1"/>
                </a:solidFill>
              </a:rPr>
              <a:t>  </a:t>
            </a:r>
          </a:p>
          <a:p>
            <a:pPr marL="0" indent="0"/>
            <a:endParaRPr lang="en-US" sz="1600" dirty="0">
              <a:solidFill>
                <a:schemeClr val="tx1"/>
              </a:solidFill>
            </a:endParaRP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3"/>
              </a:rPr>
              <a:t>https://cept.org/ecc/groups/ecc/cpg/page/weekly-report-from-wrc-19</a:t>
            </a:r>
            <a:r>
              <a:rPr lang="en-US" sz="1200" u="sng" dirty="0">
                <a:hlinkClick r:id="rId4"/>
              </a:rPr>
              <a:t>/</a:t>
            </a:r>
            <a:r>
              <a:rPr lang="en-US" sz="1200" dirty="0"/>
              <a:t> </a:t>
            </a:r>
          </a:p>
          <a:p>
            <a:pPr lvl="1">
              <a:spcBef>
                <a:spcPts val="0"/>
              </a:spcBef>
              <a:buFont typeface="Arial" panose="020B0604020202020204" pitchFamily="34" charset="0"/>
              <a:buChar char="•"/>
            </a:pPr>
            <a:r>
              <a:rPr lang="en-US" sz="1200" u="sng" dirty="0">
                <a:hlinkClick r:id="rId5"/>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6"/>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7"/>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7"/>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8"/>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9"/>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0"/>
              </a:rPr>
              <a:t>Working Party 1A (WP 1A) - Spectrum engineering techniques</a:t>
            </a:r>
            <a:r>
              <a:rPr lang="en-US" sz="900" u="sng" dirty="0"/>
              <a:t>     and     </a:t>
            </a:r>
            <a:r>
              <a:rPr lang="en-US" sz="900" dirty="0">
                <a:hlinkClick r:id="rId11"/>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2"/>
              </a:rPr>
              <a:t>Study Group 5 (SG 5) Terrestrial </a:t>
            </a:r>
            <a:r>
              <a:rPr lang="en-US" sz="1050" b="0" dirty="0">
                <a:hlinkClick r:id="rId12"/>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3"/>
              </a:rPr>
              <a:t>Working Party 5A (WP 5A) - Land mobile service above 30 MHz* (excluding IMT); wireless access in the fixed service; amateur and amateur-satellite services</a:t>
            </a:r>
            <a:r>
              <a:rPr lang="en-US" sz="900" dirty="0"/>
              <a:t>  </a:t>
            </a:r>
            <a:endParaRPr lang="en-US" sz="900" dirty="0">
              <a:hlinkClick r:id="rId14"/>
            </a:endParaRPr>
          </a:p>
          <a:p>
            <a:pPr lvl="1">
              <a:spcBef>
                <a:spcPts val="0"/>
              </a:spcBef>
              <a:buFont typeface="Arial" panose="020B0604020202020204" pitchFamily="34" charset="0"/>
              <a:buChar char="•"/>
            </a:pPr>
            <a:r>
              <a:rPr lang="en-US" sz="900" dirty="0">
                <a:hlinkClick r:id="rId14"/>
              </a:rPr>
              <a:t>Working Party 5D (WP 5D) - IMT Systems</a:t>
            </a:r>
            <a:r>
              <a:rPr lang="en-US" sz="900" dirty="0"/>
              <a:t>       </a:t>
            </a:r>
            <a:r>
              <a:rPr lang="en-US" sz="700" dirty="0">
                <a:hlinkClick r:id="rId15"/>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Mar 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ITU-R M.1450/M.1801 updates</a:t>
            </a:r>
            <a:endParaRPr lang="en-US" sz="2400" dirty="0"/>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1800" dirty="0">
                <a:solidFill>
                  <a:schemeClr val="tx1"/>
                </a:solidFill>
              </a:rPr>
              <a:t>From 802.11 ad hoc,  ITU-R M.1450/M.1801 updates</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From last week</a:t>
            </a:r>
          </a:p>
          <a:p>
            <a:pPr lvl="1">
              <a:spcBef>
                <a:spcPts val="0"/>
              </a:spcBef>
              <a:buFont typeface="Arial" panose="020B0604020202020204" pitchFamily="34" charset="0"/>
              <a:buChar char="•"/>
            </a:pPr>
            <a:r>
              <a:rPr lang="en-US" sz="1600" dirty="0">
                <a:solidFill>
                  <a:schemeClr val="tx1"/>
                </a:solidFill>
              </a:rPr>
              <a:t>Due to cancellation of the ATL March Plenary, the 802.11 ad hoc will bring the submission to 802.18  for approval and then LMSC(EC) approval for submission to ITU-R. </a:t>
            </a:r>
          </a:p>
          <a:p>
            <a:pPr lvl="1">
              <a:spcBef>
                <a:spcPts val="0"/>
              </a:spcBef>
              <a:buFont typeface="Arial" panose="020B0604020202020204" pitchFamily="34" charset="0"/>
              <a:buChar char="•"/>
            </a:pPr>
            <a:r>
              <a:rPr lang="en-US" sz="1600" dirty="0">
                <a:solidFill>
                  <a:schemeClr val="tx1"/>
                </a:solidFill>
              </a:rPr>
              <a:t>Stable drafts are available; telecon on 19</a:t>
            </a:r>
            <a:r>
              <a:rPr lang="en-US" sz="1600" baseline="30000" dirty="0">
                <a:solidFill>
                  <a:schemeClr val="tx1"/>
                </a:solidFill>
              </a:rPr>
              <a:t>th</a:t>
            </a:r>
            <a:r>
              <a:rPr lang="en-US" sz="1600" dirty="0">
                <a:solidFill>
                  <a:schemeClr val="tx1"/>
                </a:solidFill>
              </a:rPr>
              <a:t> to complete the drafts.</a:t>
            </a:r>
          </a:p>
          <a:p>
            <a:pPr lvl="1">
              <a:spcBef>
                <a:spcPts val="0"/>
              </a:spcBef>
              <a:buFont typeface="Arial" panose="020B0604020202020204" pitchFamily="34" charset="0"/>
              <a:buChar char="•"/>
            </a:pPr>
            <a:r>
              <a:rPr lang="en-US" sz="1600" dirty="0">
                <a:solidFill>
                  <a:schemeClr val="tx1"/>
                </a:solidFill>
                <a:hlinkClick r:id="rId3"/>
              </a:rPr>
              <a:t>https://mentor.ieee.org/802.11/dcn/20/11-20-0253-03-0itu-itu-ahg-m-1450-5-edits.docx</a:t>
            </a:r>
            <a:endParaRPr lang="en-US" sz="1600" dirty="0">
              <a:solidFill>
                <a:schemeClr val="tx1"/>
              </a:solidFill>
            </a:endParaRPr>
          </a:p>
          <a:p>
            <a:pPr lvl="1">
              <a:spcBef>
                <a:spcPts val="0"/>
              </a:spcBef>
              <a:buFont typeface="Arial" panose="020B0604020202020204" pitchFamily="34" charset="0"/>
              <a:buChar char="•"/>
            </a:pPr>
            <a:r>
              <a:rPr lang="en-US" sz="1600" dirty="0">
                <a:hlinkClick r:id="rId4"/>
              </a:rPr>
              <a:t>https://mentor.ieee.org/802.11/dcn/20/11-20-0254-03-0itu-itu-ahg-m-1801-2-edits.docx</a:t>
            </a:r>
            <a:r>
              <a:rPr lang="en-US" sz="1600" dirty="0"/>
              <a:t> </a:t>
            </a:r>
          </a:p>
          <a:p>
            <a:pPr lvl="1">
              <a:spcBef>
                <a:spcPts val="0"/>
              </a:spcBef>
              <a:buFont typeface="Arial" panose="020B0604020202020204" pitchFamily="34" charset="0"/>
              <a:buChar char="•"/>
            </a:pPr>
            <a:r>
              <a:rPr lang="en-US" sz="1600" dirty="0">
                <a:solidFill>
                  <a:schemeClr val="tx1"/>
                </a:solidFill>
              </a:rPr>
              <a:t>Then will send to 802.11 </a:t>
            </a:r>
            <a:r>
              <a:rPr lang="en-US" sz="1600" dirty="0" err="1">
                <a:solidFill>
                  <a:schemeClr val="tx1"/>
                </a:solidFill>
              </a:rPr>
              <a:t>listserver</a:t>
            </a:r>
            <a:r>
              <a:rPr lang="en-US" sz="1600" dirty="0">
                <a:solidFill>
                  <a:schemeClr val="tx1"/>
                </a:solidFill>
              </a:rPr>
              <a:t>,  then look for endorsement 802.18, then to EC 10day ballot from .18  </a:t>
            </a:r>
          </a:p>
          <a:p>
            <a:pPr lvl="1">
              <a:spcBef>
                <a:spcPts val="0"/>
              </a:spcBef>
              <a:buFont typeface="Arial" panose="020B0604020202020204" pitchFamily="34" charset="0"/>
              <a:buChar char="•"/>
            </a:pPr>
            <a:r>
              <a:rPr lang="en-US" sz="1600" dirty="0">
                <a:solidFill>
                  <a:schemeClr val="tx1"/>
                </a:solidFill>
              </a:rPr>
              <a:t>Timing is in the next week or two, as it needs to be at ITU-R WP5A by 13 April</a:t>
            </a:r>
          </a:p>
          <a:p>
            <a:pPr>
              <a:spcBef>
                <a:spcPts val="0"/>
              </a:spcBef>
              <a:buFont typeface="Arial" panose="020B0604020202020204" pitchFamily="34" charset="0"/>
              <a:buChar char="•"/>
            </a:pPr>
            <a:r>
              <a:rPr lang="en-US" sz="1800" dirty="0"/>
              <a:t> </a:t>
            </a:r>
          </a:p>
          <a:p>
            <a:pPr>
              <a:spcBef>
                <a:spcPts val="0"/>
              </a:spcBef>
              <a:buFont typeface="Arial" panose="020B0604020202020204" pitchFamily="34" charset="0"/>
              <a:buChar char="•"/>
            </a:pPr>
            <a:r>
              <a:rPr lang="en-US" sz="18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49203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M.1450/M.1801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documents </a:t>
            </a:r>
            <a:r>
              <a:rPr lang="en-US" sz="1800" b="0" dirty="0">
                <a:highlight>
                  <a:srgbClr val="FFFF00"/>
                </a:highlight>
                <a:hlinkClick r:id="rId3" invalidUrl="https:///"/>
              </a:rPr>
              <a:t>https://</a:t>
            </a:r>
            <a:r>
              <a:rPr lang="en-US" sz="1800" b="0" dirty="0">
                <a:highlight>
                  <a:srgbClr val="FFFF00"/>
                </a:highlight>
              </a:rPr>
              <a:t>_________  and https://__________________</a:t>
            </a:r>
            <a:r>
              <a:rPr lang="en-US" sz="1800" b="0" dirty="0"/>
              <a:t>for ITU-R M.1450 and M.1801 updates. </a:t>
            </a:r>
            <a:r>
              <a:rPr lang="en-GB" sz="1800" b="0" dirty="0">
                <a:solidFill>
                  <a:schemeClr val="tx1"/>
                </a:solidFill>
              </a:rPr>
              <a:t>For review and approval by the EC for submission to ITU-R WP 5A via ITU-R Liaison before </a:t>
            </a:r>
            <a:r>
              <a:rPr lang="en-GB" sz="1800" b="0" dirty="0">
                <a:solidFill>
                  <a:schemeClr val="tx1"/>
                </a:solidFill>
                <a:highlight>
                  <a:srgbClr val="FFFF00"/>
                </a:highlight>
              </a:rPr>
              <a:t>13 April 2020. </a:t>
            </a:r>
            <a:r>
              <a:rPr lang="en-GB" sz="1800" b="0" dirty="0">
                <a:solidFill>
                  <a:schemeClr val="tx1"/>
                </a:solidFill>
              </a:rPr>
              <a:t>The Chair of 802.18 is authorized to make changes as necessary.</a:t>
            </a:r>
            <a:endParaRPr lang="en-US" sz="1800" b="0" dirty="0">
              <a:solidFill>
                <a:schemeClr val="tx1"/>
              </a:solidFill>
            </a:endParaRPr>
          </a:p>
          <a:p>
            <a:endParaRPr lang="en-US" altLang="en-US" sz="1800" dirty="0">
              <a:solidFill>
                <a:schemeClr val="tx1"/>
              </a:solidFill>
            </a:endParaRPr>
          </a:p>
          <a:p>
            <a:r>
              <a:rPr lang="en-US" altLang="en-US" sz="1800" dirty="0"/>
              <a:t>		</a:t>
            </a:r>
            <a:r>
              <a:rPr lang="en-US" altLang="en-US" sz="1600" dirty="0"/>
              <a:t>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Passes</a:t>
            </a:r>
          </a:p>
          <a:p>
            <a:pPr lvl="1"/>
            <a:r>
              <a:rPr lang="en-US" altLang="en-US" sz="16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Mar 20</a:t>
            </a:r>
            <a:endParaRPr lang="en-GB" dirty="0"/>
          </a:p>
        </p:txBody>
      </p:sp>
    </p:spTree>
    <p:extLst>
      <p:ext uri="{BB962C8B-B14F-4D97-AF65-F5344CB8AC3E}">
        <p14:creationId xmlns:p14="http://schemas.microsoft.com/office/powerpoint/2010/main" val="14094174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66562" y="962891"/>
            <a:ext cx="8401238" cy="5512522"/>
          </a:xfrm>
        </p:spPr>
        <p:txBody>
          <a:bodyPr/>
          <a:lstStyle/>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APAC update March 2020 </a:t>
            </a:r>
            <a:r>
              <a:rPr lang="en-US" sz="1800" b="0" dirty="0"/>
              <a:t>(may wait until 26Mar)</a:t>
            </a:r>
          </a:p>
          <a:p>
            <a:pPr lvl="1">
              <a:spcBef>
                <a:spcPts val="0"/>
              </a:spcBef>
              <a:buFont typeface="Arial" panose="020B0604020202020204" pitchFamily="34" charset="0"/>
              <a:buChar char="•"/>
            </a:pPr>
            <a:r>
              <a:rPr lang="en-US" sz="1600" u="sng" dirty="0">
                <a:hlinkClick r:id="rId3"/>
              </a:rPr>
              <a:t>https://mentor.ieee.org/802.18/dcn/20/18-20-0033-00-0000-apac-update-march-2020.pptx</a:t>
            </a:r>
            <a:r>
              <a:rPr lang="en-US" sz="1600" u="sng" dirty="0"/>
              <a:t> </a:t>
            </a:r>
            <a:r>
              <a:rPr lang="en-US" sz="1600" dirty="0"/>
              <a:t> </a:t>
            </a:r>
            <a:endParaRPr lang="en-US" sz="1800" dirty="0"/>
          </a:p>
          <a:p>
            <a:pPr>
              <a:spcBef>
                <a:spcPts val="0"/>
              </a:spcBef>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 </a:t>
            </a:r>
            <a:endParaRPr lang="en-US" sz="1600" dirty="0">
              <a:solidFill>
                <a:schemeClr val="tx1"/>
              </a:solidFill>
            </a:endParaRPr>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600" dirty="0"/>
              <a:t>802.15.3d has a draft of a submission to ITU-R on updates needed on SM.2352 to be passed through .18 this spring and approved to send by first of May. </a:t>
            </a:r>
          </a:p>
          <a:p>
            <a:pPr lvl="2">
              <a:spcBef>
                <a:spcPts val="600"/>
              </a:spcBef>
              <a:buFont typeface="Arial" panose="020B0604020202020204" pitchFamily="34" charset="0"/>
              <a:buChar char="•"/>
            </a:pPr>
            <a:r>
              <a:rPr lang="en-US" sz="1400" dirty="0">
                <a:solidFill>
                  <a:schemeClr val="tx1"/>
                </a:solidFill>
                <a:hlinkClick r:id="rId4"/>
              </a:rPr>
              <a:t>https://mentor.ieee.org/802.15/dcn/19/15-19-0276-03-0thz-ieee-802-15-tag-thz-input-to-the-revision-of-itu-r-sm-2352.docx</a:t>
            </a:r>
            <a:r>
              <a:rPr lang="en-US" sz="1400" dirty="0">
                <a:solidFill>
                  <a:schemeClr val="tx1"/>
                </a:solidFill>
              </a:rPr>
              <a:t>  </a:t>
            </a:r>
          </a:p>
          <a:p>
            <a:pPr lvl="1">
              <a:spcBef>
                <a:spcPts val="0"/>
              </a:spcBef>
              <a:buFont typeface="Arial" panose="020B0604020202020204" pitchFamily="34" charset="0"/>
              <a:buChar char="•"/>
            </a:pPr>
            <a:r>
              <a:rPr lang="en-US" sz="1600" dirty="0">
                <a:solidFill>
                  <a:schemeClr val="tx1"/>
                </a:solidFill>
              </a:rPr>
              <a:t>Reviewing now with ITU-R liaison and preparing to bring to .18 soon.</a:t>
            </a:r>
            <a:endParaRPr lang="en-US" sz="11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470203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altLang="en-US" sz="1800" dirty="0">
                <a:solidFill>
                  <a:srgbClr val="00B0F0"/>
                </a:solidFill>
              </a:rPr>
              <a:t>Chair to submit FCC NPRM on 5.9 GHz. Reply comments to EC  for approval</a:t>
            </a:r>
          </a:p>
          <a:p>
            <a:pPr marL="285750" indent="-285750">
              <a:buFont typeface="Wingdings" panose="05000000000000000000" pitchFamily="2" charset="2"/>
              <a:buChar char="q"/>
            </a:pPr>
            <a:r>
              <a:rPr lang="en-US" sz="1800" dirty="0">
                <a:solidFill>
                  <a:srgbClr val="00B0F0"/>
                </a:solidFill>
              </a:rPr>
              <a:t> ________</a:t>
            </a:r>
          </a:p>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dirty="0">
                <a:solidFill>
                  <a:srgbClr val="00B0F0"/>
                </a:solidFill>
              </a:rPr>
              <a:t>ITU-R THz SM.2352 submission (from last July)/802.15 Terahertz IG, inputs? </a:t>
            </a:r>
            <a:endParaRPr lang="en-US" altLang="en-US" sz="1800" b="0" dirty="0">
              <a:solidFill>
                <a:srgbClr val="00B0F0"/>
              </a:solidFill>
            </a:endParaRPr>
          </a:p>
          <a:p>
            <a:pPr marL="285750" indent="-285750">
              <a:buFont typeface="Arial" panose="020B0604020202020204" pitchFamily="34" charset="0"/>
              <a:buChar char="•"/>
            </a:pPr>
            <a:r>
              <a:rPr lang="en-US" altLang="en-US" sz="1800" dirty="0">
                <a:solidFill>
                  <a:schemeClr val="tx1"/>
                </a:solidFill>
              </a:rPr>
              <a:t>Soon (after current submissions): </a:t>
            </a: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p>
          <a:p>
            <a:pPr lvl="3">
              <a:buFont typeface="Arial" panose="020B0604020202020204" pitchFamily="34" charset="0"/>
              <a:buChar char="•"/>
            </a:pPr>
            <a:endParaRPr lang="en-US" sz="800" b="0" dirty="0">
              <a:solidFill>
                <a:srgbClr val="002060"/>
              </a:solidFill>
            </a:endParaRPr>
          </a:p>
          <a:p>
            <a:pPr lvl="2">
              <a:buFont typeface="Arial" panose="020B0604020202020204" pitchFamily="34" charset="0"/>
              <a:buChar char="•"/>
            </a:pPr>
            <a:endParaRPr lang="en-US" sz="1000" b="0" dirty="0">
              <a:solidFill>
                <a:srgbClr val="002060"/>
              </a:solidFill>
            </a:endParaRPr>
          </a:p>
          <a:p>
            <a:pPr lvl="2">
              <a:buFont typeface="Arial" panose="020B0604020202020204" pitchFamily="34" charset="0"/>
              <a:buChar char="•"/>
            </a:pPr>
            <a:endParaRPr lang="en-US" sz="1000" dirty="0">
              <a:solidFill>
                <a:srgbClr val="002060"/>
              </a:solidFill>
            </a:endParaRPr>
          </a:p>
          <a:p>
            <a:pPr lvl="2">
              <a:buFont typeface="Arial" panose="020B0604020202020204" pitchFamily="34" charset="0"/>
              <a:buChar char="•"/>
            </a:pP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19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706"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707"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 </a:t>
            </a:r>
          </a:p>
          <a:p>
            <a:pPr marL="400050">
              <a:spcBef>
                <a:spcPts val="0"/>
              </a:spcBef>
              <a:buFont typeface="Arial" panose="020B0604020202020204" pitchFamily="34" charset="0"/>
              <a:buChar char="•"/>
            </a:pPr>
            <a:r>
              <a:rPr lang="en-US" sz="1800" b="0" dirty="0">
                <a:solidFill>
                  <a:schemeClr val="tx1"/>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19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07May)</a:t>
            </a:r>
            <a:r>
              <a:rPr lang="en-US" sz="2000" dirty="0"/>
              <a:t>: 26Mar20–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lvl="4">
              <a:buFont typeface="Arial" panose="020B0604020202020204" pitchFamily="34" charset="0"/>
              <a:buChar char="•"/>
            </a:pPr>
            <a:endParaRPr lang="en-US" b="1"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15:___________________57et</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The next face to face meeting (so far.) of the 802.18 RR-TAG will be at IEEE 802, 11-15 May 2020 Wireless Interim in Marriott Hotel, Warsaw, Poland</a:t>
            </a:r>
          </a:p>
          <a:p>
            <a:pPr>
              <a:buFont typeface="Arial" panose="020B0604020202020204" pitchFamily="34" charset="0"/>
              <a:buChar char="•"/>
            </a:pPr>
            <a:r>
              <a:rPr lang="en-US" sz="1600" b="0" dirty="0"/>
              <a:t>Normal time slots, Tuesday AM2 and Thursday AM1 (8:30 start)</a:t>
            </a:r>
            <a:r>
              <a:rPr lang="en-US" sz="1600" dirty="0">
                <a:solidFill>
                  <a:schemeClr val="accent6">
                    <a:lumMod val="40000"/>
                    <a:lumOff val="60000"/>
                  </a:schemeClr>
                </a:solidFill>
              </a:rPr>
              <a:t>–</a:t>
            </a:r>
            <a:r>
              <a:rPr lang="en-US" sz="1000" dirty="0">
                <a:solidFill>
                  <a:schemeClr val="accent6">
                    <a:lumMod val="40000"/>
                    <a:lumOff val="60000"/>
                  </a:schemeClr>
                </a:solidFill>
              </a:rPr>
              <a:t>remember no reciprocal from other WGs </a:t>
            </a:r>
            <a:endParaRPr lang="en-US" sz="1400" dirty="0">
              <a:solidFill>
                <a:schemeClr val="accent6">
                  <a:lumMod val="40000"/>
                  <a:lumOff val="60000"/>
                </a:schemeClr>
              </a:solidFill>
            </a:endParaRPr>
          </a:p>
          <a:p>
            <a:pPr>
              <a:buFont typeface="Arial" panose="020B0604020202020204" pitchFamily="34" charset="0"/>
              <a:buChar char="•"/>
            </a:pPr>
            <a:r>
              <a:rPr lang="en-US" sz="1800" b="0" dirty="0"/>
              <a:t>(Book rooms soon for Montreal 12-17Jul Plenary) </a:t>
            </a:r>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Mar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19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Mar 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bg1">
                    <a:lumMod val="75000"/>
                  </a:schemeClr>
                </a:solidFill>
              </a:rPr>
              <a:t>ITU-R THz SM.2352 submission – standing by</a:t>
            </a:r>
            <a:endParaRPr lang="en-US" sz="1200" dirty="0">
              <a:solidFill>
                <a:schemeClr val="bg1">
                  <a:lumMod val="75000"/>
                </a:schemeClr>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ighlight>
                  <a:srgbClr val="FFFF00"/>
                </a:highlight>
                <a:hlinkClick r:id="rId3" invalidUrl="https:///"/>
              </a:rPr>
              <a:t>https://</a:t>
            </a:r>
            <a:r>
              <a:rPr lang="en-US" sz="1800" b="0" dirty="0">
                <a:highlight>
                  <a:srgbClr val="FFFF00"/>
                </a:highlight>
              </a:rPr>
              <a:t>_________ </a:t>
            </a:r>
            <a:r>
              <a:rPr lang="en-US" sz="1800" b="0" dirty="0"/>
              <a:t>on ITU-R SM.2352 report on THz communications updates. </a:t>
            </a:r>
            <a:r>
              <a:rPr lang="en-GB" sz="1800" b="0" dirty="0">
                <a:solidFill>
                  <a:schemeClr val="tx1"/>
                </a:solidFill>
              </a:rPr>
              <a:t>For review and approval by the EC for submission to ITU-R WP 1A via ITU-R Liaison before </a:t>
            </a:r>
            <a:r>
              <a:rPr lang="en-GB" sz="1800" b="0" dirty="0">
                <a:solidFill>
                  <a:schemeClr val="tx1"/>
                </a:solidFill>
                <a:highlight>
                  <a:srgbClr val="FFFF00"/>
                </a:highlight>
              </a:rPr>
              <a:t>01 May 2020. </a:t>
            </a:r>
            <a:r>
              <a:rPr lang="en-GB" sz="1800" b="0" dirty="0">
                <a:solidFill>
                  <a:schemeClr val="tx1"/>
                </a:solidFill>
              </a:rPr>
              <a:t>The Chair of 802.18 is authorized to make editorial changes as necessary.</a:t>
            </a:r>
            <a:endParaRPr lang="en-US" sz="1800" b="0" dirty="0">
              <a:solidFill>
                <a:schemeClr val="tx1"/>
              </a:solidFill>
            </a:endParaRPr>
          </a:p>
          <a:p>
            <a:endParaRPr lang="en-US" altLang="en-US" sz="1800" dirty="0">
              <a:solidFill>
                <a:schemeClr val="tx1"/>
              </a:solidFill>
            </a:endParaRPr>
          </a:p>
          <a:p>
            <a:r>
              <a:rPr lang="en-US" altLang="en-US" sz="1800" dirty="0"/>
              <a:t>		</a:t>
            </a:r>
            <a:r>
              <a:rPr lang="en-US" altLang="en-US" sz="1600" dirty="0"/>
              <a:t>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Passes</a:t>
            </a:r>
          </a:p>
          <a:p>
            <a:pPr lvl="1"/>
            <a:r>
              <a:rPr lang="en-US" altLang="en-US" sz="16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Mar 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a:t>
            </a:r>
            <a:endParaRPr lang="en-US" sz="1800" dirty="0">
              <a:solidFill>
                <a:srgbClr val="002060"/>
              </a:solidFill>
            </a:endParaRPr>
          </a:p>
          <a:p>
            <a:pPr lvl="1">
              <a:buFont typeface="Arial" panose="020B0604020202020204" pitchFamily="34" charset="0"/>
              <a:buChar char="•"/>
            </a:pPr>
            <a:r>
              <a:rPr lang="en-US" sz="1600" dirty="0"/>
              <a:t>Mentor: </a:t>
            </a:r>
            <a:r>
              <a:rPr lang="en-US" sz="1600" dirty="0">
                <a:hlinkClick r:id="rId5"/>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highlight>
                  <a:srgbClr val="C0C0C0"/>
                </a:highlight>
              </a:rPr>
              <a:t>Timeline, with the NPRM published - 06Feb. </a:t>
            </a:r>
          </a:p>
          <a:p>
            <a:pPr marL="800100" lvl="1">
              <a:buFont typeface="Arial" panose="020B0604020202020204" pitchFamily="34" charset="0"/>
              <a:buChar char="•"/>
            </a:pPr>
            <a:r>
              <a:rPr lang="en-US" sz="1600" dirty="0">
                <a:solidFill>
                  <a:schemeClr val="tx1"/>
                </a:solidFill>
              </a:rPr>
              <a:t>30 days has </a:t>
            </a:r>
            <a:r>
              <a:rPr lang="en-US" sz="1600" b="1" dirty="0">
                <a:solidFill>
                  <a:schemeClr val="tx1"/>
                </a:solidFill>
              </a:rPr>
              <a:t>comments due Monday 09March. </a:t>
            </a:r>
            <a:r>
              <a:rPr lang="en-US" sz="1600" dirty="0">
                <a:solidFill>
                  <a:schemeClr val="tx1"/>
                </a:solidFill>
              </a:rPr>
              <a:t>(reply comments due 06April)</a:t>
            </a:r>
            <a:endParaRPr lang="en-US" sz="1600" b="1" dirty="0">
              <a:solidFill>
                <a:schemeClr val="tx1"/>
              </a:solidFill>
            </a:endParaRPr>
          </a:p>
          <a:p>
            <a:pPr marL="800100" lvl="1">
              <a:buFont typeface="Arial" panose="020B0604020202020204" pitchFamily="34" charset="0"/>
              <a:buChar char="•"/>
            </a:pPr>
            <a:r>
              <a:rPr lang="en-US" sz="1600" dirty="0">
                <a:solidFill>
                  <a:schemeClr val="tx1"/>
                </a:solidFill>
              </a:rPr>
              <a:t>For 10-day LMSC ballot:  absolute latest would be .18 approves 27Feb,  </a:t>
            </a:r>
          </a:p>
          <a:p>
            <a:pPr marL="1200150" lvl="2">
              <a:spcBef>
                <a:spcPts val="0"/>
              </a:spcBef>
              <a:buFont typeface="Arial" panose="020B0604020202020204" pitchFamily="34" charset="0"/>
              <a:buChar char="•"/>
            </a:pPr>
            <a:r>
              <a:rPr lang="en-US" sz="1600" dirty="0">
                <a:solidFill>
                  <a:srgbClr val="C00000"/>
                </a:solidFill>
              </a:rPr>
              <a:t>However very risky, only a few hours of pad, and would have to depend on early close from EC to help mitigate the risk, etc. </a:t>
            </a:r>
          </a:p>
          <a:p>
            <a:pPr marL="800100" lvl="1">
              <a:buFont typeface="Arial" panose="020B0604020202020204" pitchFamily="34" charset="0"/>
              <a:buChar char="•"/>
            </a:pPr>
            <a:r>
              <a:rPr lang="en-US" sz="1800" b="1" dirty="0">
                <a:solidFill>
                  <a:schemeClr val="tx1"/>
                </a:solidFill>
              </a:rPr>
              <a:t>Before it was a very short discussion…</a:t>
            </a:r>
          </a:p>
          <a:p>
            <a:pPr marL="800100" lvl="1">
              <a:buFont typeface="Arial" panose="020B0604020202020204" pitchFamily="34" charset="0"/>
              <a:buChar char="•"/>
            </a:pPr>
            <a:r>
              <a:rPr lang="en-US" sz="1800" b="1" dirty="0">
                <a:solidFill>
                  <a:schemeClr val="tx1"/>
                </a:solidFill>
              </a:rPr>
              <a:t>     we will target to </a:t>
            </a:r>
            <a:r>
              <a:rPr lang="en-US" sz="1800" b="1" u="sng" dirty="0">
                <a:solidFill>
                  <a:schemeClr val="tx1"/>
                </a:solidFill>
              </a:rPr>
              <a:t>approve in .18 on Thursday 20 February (today)</a:t>
            </a:r>
            <a:endParaRPr lang="en-US" sz="1600" b="1" u="sng"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high level direction on comments</a:t>
            </a:r>
            <a:endParaRPr lang="en-US" sz="2400" dirty="0"/>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2000" b="0" dirty="0">
                <a:solidFill>
                  <a:schemeClr val="tx1"/>
                </a:solidFill>
              </a:rPr>
              <a:t>Remember from discussions in Irvine.</a:t>
            </a:r>
          </a:p>
          <a:p>
            <a:pPr marL="400050">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status</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800" b="0" dirty="0">
                <a:solidFill>
                  <a:schemeClr val="tx1"/>
                </a:solidFill>
              </a:rPr>
              <a:t>In Wednesday’s ad hoc, was able to get through all the content. </a:t>
            </a:r>
          </a:p>
          <a:p>
            <a:pPr marL="2114550" lvl="4">
              <a:spcBef>
                <a:spcPts val="0"/>
              </a:spcBef>
              <a:buFont typeface="Arial" panose="020B0604020202020204" pitchFamily="34" charset="0"/>
              <a:buChar char="•"/>
            </a:pPr>
            <a:endParaRPr lang="en-US" sz="10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Here is the last marked up revision r09: </a:t>
            </a:r>
          </a:p>
          <a:p>
            <a:pPr marL="800100" lvl="1">
              <a:spcBef>
                <a:spcPts val="0"/>
              </a:spcBef>
              <a:buFont typeface="Arial" panose="020B0604020202020204" pitchFamily="34" charset="0"/>
              <a:buChar char="•"/>
            </a:pPr>
            <a:r>
              <a:rPr lang="en-US" sz="1400" b="0" dirty="0">
                <a:hlinkClick r:id="rId3"/>
              </a:rPr>
              <a:t>https://mentor.ieee.org/802.18/dcn/20/18-20-0020-09-0000-comments-on-fcc19-138-nprm-revisiting-use-of-the-5-850-5-925-ghz-band.docx</a:t>
            </a:r>
            <a:endParaRPr lang="en-US" sz="1400" b="0" dirty="0"/>
          </a:p>
          <a:p>
            <a:pPr marL="400050">
              <a:spcBef>
                <a:spcPts val="0"/>
              </a:spcBef>
              <a:buFont typeface="Arial" panose="020B0604020202020204" pitchFamily="34" charset="0"/>
              <a:buChar char="•"/>
            </a:pPr>
            <a:r>
              <a:rPr lang="en-US" sz="1800" b="0" dirty="0"/>
              <a:t>Here is the last revision r10, a cleaned copy of r09. </a:t>
            </a:r>
          </a:p>
          <a:p>
            <a:pPr marL="800100" lvl="1">
              <a:spcBef>
                <a:spcPts val="0"/>
              </a:spcBef>
              <a:buFont typeface="Arial" panose="020B0604020202020204" pitchFamily="34" charset="0"/>
              <a:buChar char="•"/>
            </a:pPr>
            <a:r>
              <a:rPr lang="en-US" sz="1400" b="0" dirty="0">
                <a:hlinkClick r:id="rId4"/>
              </a:rPr>
              <a:t>https://mentor.ieee.org/802.18/dcn/20/18-20-0020-10-0000-comments-on-fcc19-138-nprm-revisiting-use-of-the-5-850-5-925-ghz-band.docx</a:t>
            </a:r>
            <a:r>
              <a:rPr lang="en-US" sz="1400" b="0" dirty="0"/>
              <a:t> </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Will review r10</a:t>
            </a:r>
            <a:r>
              <a:rPr lang="en-US" sz="1800" b="0" dirty="0">
                <a:solidFill>
                  <a:schemeClr val="tx1"/>
                </a:solidFill>
                <a:sym typeface="Wingdings" panose="05000000000000000000" pitchFamily="2" charset="2"/>
              </a:rPr>
              <a:t></a:t>
            </a:r>
            <a:r>
              <a:rPr lang="en-US" sz="1800" b="0" dirty="0">
                <a:solidFill>
                  <a:schemeClr val="tx1"/>
                </a:solidFill>
              </a:rPr>
              <a:t>r11 with the goal to vote on it. </a:t>
            </a:r>
          </a:p>
          <a:p>
            <a:pPr marL="800100" lvl="1">
              <a:spcBef>
                <a:spcPts val="0"/>
              </a:spcBef>
              <a:buFont typeface="Arial" panose="020B0604020202020204" pitchFamily="34" charset="0"/>
              <a:buChar char="•"/>
            </a:pPr>
            <a:r>
              <a:rPr lang="en-US" sz="1400" dirty="0">
                <a:solidFill>
                  <a:schemeClr val="tx1"/>
                </a:solidFill>
              </a:rPr>
              <a:t>Note:  we need to at least add a draft watermark, hence will review r11, and there are a few grammar updates that have been sent in before the meeting. </a:t>
            </a:r>
          </a:p>
          <a:p>
            <a:pPr marL="800100" lvl="1">
              <a:spcBef>
                <a:spcPts val="0"/>
              </a:spcBef>
              <a:buFont typeface="Arial" panose="020B0604020202020204" pitchFamily="34" charset="0"/>
              <a:buChar char="•"/>
            </a:pPr>
            <a:r>
              <a:rPr lang="en-US" sz="1400" dirty="0">
                <a:solidFill>
                  <a:schemeClr val="tx1"/>
                </a:solidFill>
              </a:rPr>
              <a:t>In meeting, a member requested to remove end of introduction and section 3.2, approved</a:t>
            </a:r>
          </a:p>
          <a:p>
            <a:pPr marL="1200150" lvl="2">
              <a:spcBef>
                <a:spcPts val="0"/>
              </a:spcBef>
              <a:buFont typeface="Arial" panose="020B0604020202020204" pitchFamily="34" charset="0"/>
              <a:buChar char="•"/>
            </a:pPr>
            <a:r>
              <a:rPr lang="en-US" sz="1200" dirty="0">
                <a:solidFill>
                  <a:schemeClr val="tx1"/>
                </a:solidFill>
              </a:rPr>
              <a:t>This caused a reference to not  be used.  The voters approved to allow the chair editorial privilege to update all the reference numbering later, before submittal to LMSC ballot. </a:t>
            </a:r>
          </a:p>
          <a:p>
            <a:pPr marL="800100" lvl="1">
              <a:spcBef>
                <a:spcPts val="0"/>
              </a:spcBef>
              <a:buFont typeface="Arial" panose="020B0604020202020204" pitchFamily="34" charset="0"/>
              <a:buChar char="•"/>
            </a:pPr>
            <a:r>
              <a:rPr lang="en-US" sz="1400" dirty="0">
                <a:solidFill>
                  <a:schemeClr val="tx1"/>
                </a:solidFill>
              </a:rPr>
              <a:t>We updated some grammar and removed the 802.15 in front of Bluetooth® in section 4 </a:t>
            </a:r>
          </a:p>
          <a:p>
            <a:pPr marL="800100" lvl="1">
              <a:spcBef>
                <a:spcPts val="0"/>
              </a:spcBef>
              <a:buFont typeface="Arial" panose="020B0604020202020204" pitchFamily="34" charset="0"/>
              <a:buChar char="•"/>
            </a:pPr>
            <a:r>
              <a:rPr lang="en-US" sz="1400" dirty="0">
                <a:solidFill>
                  <a:schemeClr val="tx1"/>
                </a:solidFill>
              </a:rPr>
              <a:t>Difficult discussion on conclusion after time limit to get to vote. Not able to come to agreement by all on any updates, either more on WLAN or more on ITS, so with time negative, we left as it was.</a:t>
            </a:r>
          </a:p>
          <a:p>
            <a:pPr marL="800100" lvl="1">
              <a:spcBef>
                <a:spcPts val="0"/>
              </a:spcBef>
              <a:buFont typeface="Arial" panose="020B0604020202020204" pitchFamily="34" charset="0"/>
              <a:buChar char="•"/>
            </a:pPr>
            <a:r>
              <a:rPr lang="en-US" sz="1400" dirty="0">
                <a:solidFill>
                  <a:schemeClr val="tx1"/>
                </a:solidFill>
              </a:rPr>
              <a:t>This caused a delay in the voting and was not able to upload a clean copy, so voters approved to vote on marked up r11 and allow chair to use editorial privilege to upload clean copy later. </a:t>
            </a:r>
          </a:p>
          <a:p>
            <a:pPr marL="400050">
              <a:spcBef>
                <a:spcPts val="0"/>
              </a:spcBef>
              <a:buFont typeface="Arial" panose="020B0604020202020204" pitchFamily="34" charset="0"/>
              <a:buChar char="•"/>
            </a:pPr>
            <a:r>
              <a:rPr lang="en-US" sz="1800" b="0" dirty="0">
                <a:solidFill>
                  <a:schemeClr val="tx1"/>
                </a:solidFill>
              </a:rPr>
              <a:t>If approved (it was), then: 21Feb – 02Mar LMSC(EC) ballot </a:t>
            </a:r>
          </a:p>
          <a:p>
            <a:pPr marL="800100" lvl="1">
              <a:spcBef>
                <a:spcPts val="0"/>
              </a:spcBef>
              <a:buFont typeface="Arial" panose="020B0604020202020204" pitchFamily="34" charset="0"/>
              <a:buChar char="•"/>
            </a:pPr>
            <a:r>
              <a:rPr lang="en-US" sz="1800" dirty="0">
                <a:solidFill>
                  <a:schemeClr val="tx1"/>
                </a:solidFill>
              </a:rPr>
              <a:t>03Mar 24 </a:t>
            </a:r>
            <a:r>
              <a:rPr lang="en-US" sz="1800" dirty="0" err="1">
                <a:solidFill>
                  <a:schemeClr val="tx1"/>
                </a:solidFill>
              </a:rPr>
              <a:t>hrs</a:t>
            </a:r>
            <a:r>
              <a:rPr lang="en-US" sz="1800" dirty="0">
                <a:solidFill>
                  <a:schemeClr val="tx1"/>
                </a:solidFill>
              </a:rPr>
              <a:t> for all votes to come in per the rules.</a:t>
            </a:r>
          </a:p>
          <a:p>
            <a:pPr marL="800100" lvl="1">
              <a:spcBef>
                <a:spcPts val="0"/>
              </a:spcBef>
              <a:buFont typeface="Arial" panose="020B0604020202020204" pitchFamily="34" charset="0"/>
              <a:buChar char="•"/>
            </a:pPr>
            <a:r>
              <a:rPr lang="en-US" sz="1800" dirty="0">
                <a:solidFill>
                  <a:schemeClr val="tx1"/>
                </a:solidFill>
              </a:rPr>
              <a:t>04Mar ready to upload to FCC</a:t>
            </a:r>
          </a:p>
          <a:p>
            <a:pPr marL="400050">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t>FCC NPRM </a:t>
            </a:r>
            <a:br>
              <a:rPr lang="en-US" altLang="en-US" sz="2400" dirty="0"/>
            </a:br>
            <a:r>
              <a:rPr lang="en-US" altLang="en-US" sz="2400" dirty="0"/>
              <a:t>R</a:t>
            </a:r>
            <a:r>
              <a:rPr lang="en-US" sz="2400" dirty="0"/>
              <a:t>evisiting-use-of-the-5850-5925-MHz-band</a:t>
            </a:r>
          </a:p>
        </p:txBody>
      </p:sp>
      <p:sp>
        <p:nvSpPr>
          <p:cNvPr id="3" name="Content Placeholder 2"/>
          <p:cNvSpPr>
            <a:spLocks noGrp="1"/>
          </p:cNvSpPr>
          <p:nvPr>
            <p:ph idx="1"/>
          </p:nvPr>
        </p:nvSpPr>
        <p:spPr>
          <a:xfrm>
            <a:off x="674298" y="1751043"/>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comments in </a:t>
            </a:r>
            <a:r>
              <a:rPr lang="en-US" sz="1800" b="0" dirty="0">
                <a:solidFill>
                  <a:schemeClr val="tx1"/>
                </a:solidFill>
                <a:hlinkClick r:id="rId3"/>
              </a:rPr>
              <a:t>https://mentor.ieee.org/802.18/dcn/20/18-20-0020-11-0000-comments-on-fcc19-138-nprm-revisiting-use-of-the-5-850-5-925-ghz-band.docx</a:t>
            </a:r>
            <a:r>
              <a:rPr lang="en-US" sz="1800" b="0" dirty="0">
                <a:solidFill>
                  <a:schemeClr val="tx1"/>
                </a:solidFill>
              </a:rPr>
              <a:t> ; response to FCC NPRM (ET 19-138) on </a:t>
            </a:r>
            <a:r>
              <a:rPr lang="en-US" sz="1800" b="0" dirty="0"/>
              <a:t>revisiting use of the 5850-5925 MHz-band</a:t>
            </a:r>
            <a:r>
              <a:rPr lang="en-GB" sz="1800" b="0" dirty="0"/>
              <a:t>. </a:t>
            </a:r>
            <a:r>
              <a:rPr lang="en-GB" sz="1800" b="0" dirty="0">
                <a:solidFill>
                  <a:schemeClr val="tx1"/>
                </a:solidFill>
              </a:rPr>
              <a:t>For review and approval by the LMSC (EC) for uploading to the FCC on or before 08 March 2020. 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p>
          <a:p>
            <a:r>
              <a:rPr lang="en-US" altLang="en-US" sz="1600" dirty="0"/>
              <a:t>		Moved by:  	 James L 	</a:t>
            </a:r>
          </a:p>
          <a:p>
            <a:pPr lvl="1"/>
            <a:r>
              <a:rPr lang="en-US" altLang="en-US" sz="1600" b="1" dirty="0"/>
              <a:t>Seconded by:  	 Tim J </a:t>
            </a: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_11_Y   /  _0_N   /  _1_A </a:t>
            </a:r>
          </a:p>
          <a:p>
            <a:pPr lvl="1"/>
            <a:r>
              <a:rPr lang="en-US" altLang="en-US" sz="1600" b="1" dirty="0">
                <a:solidFill>
                  <a:schemeClr val="tx1"/>
                </a:solidFill>
              </a:rPr>
              <a:t>David, jay, Hassan, </a:t>
            </a:r>
            <a:r>
              <a:rPr lang="en-US" altLang="en-US" sz="1600" b="1" dirty="0" err="1">
                <a:solidFill>
                  <a:schemeClr val="tx1"/>
                </a:solidFill>
              </a:rPr>
              <a:t>Ioannis</a:t>
            </a:r>
            <a:r>
              <a:rPr lang="en-US" altLang="en-US" sz="1600" b="1" dirty="0">
                <a:solidFill>
                  <a:schemeClr val="tx1"/>
                </a:solidFill>
              </a:rPr>
              <a:t>, James, John, Peter, Rolf, Ruben, Stuart, </a:t>
            </a:r>
            <a:r>
              <a:rPr lang="en-US" altLang="en-US" sz="1600" b="1" dirty="0" err="1">
                <a:solidFill>
                  <a:schemeClr val="tx1"/>
                </a:solidFill>
              </a:rPr>
              <a:t>TimJ</a:t>
            </a:r>
            <a:r>
              <a:rPr lang="en-US" altLang="en-US" sz="1600" b="1" dirty="0">
                <a:solidFill>
                  <a:schemeClr val="tx1"/>
                </a:solidFill>
              </a:rPr>
              <a:t> , </a:t>
            </a:r>
            <a:r>
              <a:rPr lang="en-US" altLang="en-US" sz="1600" b="1" dirty="0" err="1">
                <a:solidFill>
                  <a:schemeClr val="tx1"/>
                </a:solidFill>
              </a:rPr>
              <a:t>StephenS</a:t>
            </a:r>
            <a:r>
              <a:rPr lang="en-US" altLang="en-US" sz="1600" b="1" dirty="0">
                <a:solidFill>
                  <a:schemeClr val="tx1"/>
                </a:solidFill>
              </a:rPr>
              <a:t>, </a:t>
            </a:r>
          </a:p>
          <a:p>
            <a:pPr lvl="1"/>
            <a:r>
              <a:rPr lang="en-US" altLang="en-US" sz="1600" b="1" dirty="0">
                <a:solidFill>
                  <a:schemeClr val="tx1"/>
                </a:solidFill>
              </a:rPr>
              <a:t>Voters:   __12___</a:t>
            </a:r>
          </a:p>
          <a:p>
            <a:pPr lvl="1"/>
            <a:r>
              <a:rPr lang="en-US" altLang="en-US" sz="1600" b="1" dirty="0">
                <a:solidFill>
                  <a:schemeClr val="tx1"/>
                </a:solidFill>
              </a:rPr>
              <a:t>Motion </a:t>
            </a:r>
            <a:r>
              <a:rPr lang="en-US" altLang="en-US" sz="1600" b="1" dirty="0">
                <a:solidFill>
                  <a:schemeClr val="bg1">
                    <a:lumMod val="75000"/>
                  </a:schemeClr>
                </a:solidFill>
              </a:rPr>
              <a:t>- </a:t>
            </a:r>
            <a:r>
              <a:rPr lang="en-US" altLang="en-US" sz="1600" b="1" dirty="0">
                <a:solidFill>
                  <a:schemeClr val="tx1"/>
                </a:solidFill>
              </a:rPr>
              <a:t>Passes</a:t>
            </a:r>
          </a:p>
          <a:p>
            <a:pPr lvl="1"/>
            <a:r>
              <a:rPr lang="en-US" altLang="en-US" sz="1600" b="1" dirty="0">
                <a:solidFill>
                  <a:schemeClr val="tx1"/>
                </a:solidFill>
              </a:rPr>
              <a:t>_16_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17324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06feb page 2</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600" b="0" dirty="0">
                <a:solidFill>
                  <a:schemeClr val="tx1"/>
                </a:solidFill>
              </a:rPr>
              <a:t>Need to compare the latest NPRM #</a:t>
            </a:r>
            <a:r>
              <a:rPr lang="en-US" sz="1600" b="0" dirty="0" err="1">
                <a:solidFill>
                  <a:schemeClr val="tx1"/>
                </a:solidFill>
              </a:rPr>
              <a:t>ing</a:t>
            </a:r>
            <a:r>
              <a:rPr lang="en-US" sz="1600" b="0" dirty="0">
                <a:solidFill>
                  <a:schemeClr val="tx1"/>
                </a:solidFill>
              </a:rPr>
              <a:t>  scheme to the earlier one,  looks like it has changed.</a:t>
            </a:r>
          </a:p>
          <a:p>
            <a:pPr marL="800100" lvl="1">
              <a:spcBef>
                <a:spcPts val="0"/>
              </a:spcBef>
              <a:buFont typeface="Arial" panose="020B0604020202020204" pitchFamily="34" charset="0"/>
              <a:buChar char="•"/>
            </a:pPr>
            <a:r>
              <a:rPr lang="en-US" sz="1600" dirty="0">
                <a:solidFill>
                  <a:schemeClr val="tx1"/>
                </a:solidFill>
              </a:rPr>
              <a:t>The actual federal register (*.docx) version has been uploaded to  mentor (r01): </a:t>
            </a:r>
          </a:p>
          <a:p>
            <a:pPr marL="800100" lvl="1">
              <a:spcBef>
                <a:spcPts val="0"/>
              </a:spcBef>
              <a:buFont typeface="Arial" panose="020B0604020202020204" pitchFamily="34" charset="0"/>
              <a:buChar char="•"/>
            </a:pPr>
            <a:r>
              <a:rPr lang="en-US" sz="1600" dirty="0">
                <a:solidFill>
                  <a:schemeClr val="tx1"/>
                </a:solidFill>
                <a:hlinkClick r:id="rId3"/>
              </a:rPr>
              <a:t>https://mentor.ieee.org/802.18/dcn/19/18-19-0163-01-0000-fcc19-138-nprm-revisiting-use-of-the-5-850-5-925-ghz-band.docx</a:t>
            </a:r>
            <a:r>
              <a:rPr lang="en-US" sz="1600" dirty="0">
                <a:solidFill>
                  <a:schemeClr val="tx1"/>
                </a:solidFill>
              </a:rPr>
              <a:t>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With the published NPRM, here is the plan for the transition to .18: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take last inputs, and add with markup still on,  to the .11bd draft comments.  </a:t>
            </a:r>
          </a:p>
          <a:p>
            <a:pPr marL="400050">
              <a:spcBef>
                <a:spcPts val="0"/>
              </a:spcBef>
              <a:buFont typeface="Arial" panose="020B0604020202020204" pitchFamily="34" charset="0"/>
              <a:buChar char="•"/>
            </a:pPr>
            <a:r>
              <a:rPr lang="en-US" sz="1600" b="0" dirty="0">
                <a:solidFill>
                  <a:schemeClr val="tx1"/>
                </a:solidFill>
              </a:rPr>
              <a:t>Also will compare to the Fed. Reg. published NPRM, e.g. #</a:t>
            </a:r>
            <a:r>
              <a:rPr lang="en-US" sz="1600" b="0" dirty="0" err="1">
                <a:solidFill>
                  <a:schemeClr val="tx1"/>
                </a:solidFill>
              </a:rPr>
              <a:t>ing</a:t>
            </a:r>
            <a:r>
              <a:rPr lang="en-US" sz="1600" b="0" dirty="0">
                <a:solidFill>
                  <a:schemeClr val="tx1"/>
                </a:solidFill>
              </a:rPr>
              <a:t>, and edit accordingly.</a:t>
            </a:r>
          </a:p>
          <a:p>
            <a:pPr marL="400050">
              <a:spcBef>
                <a:spcPts val="0"/>
              </a:spcBef>
              <a:buFont typeface="Arial" panose="020B0604020202020204" pitchFamily="34" charset="0"/>
              <a:buChar char="•"/>
            </a:pPr>
            <a:r>
              <a:rPr lang="en-US" sz="1600" b="0" dirty="0">
                <a:solidFill>
                  <a:schemeClr val="tx1"/>
                </a:solidFill>
              </a:rPr>
              <a:t>This should become r13 Friday 07Feb.   </a:t>
            </a:r>
          </a:p>
          <a:p>
            <a:pPr marL="800100" lvl="1">
              <a:spcBef>
                <a:spcPts val="0"/>
              </a:spcBef>
              <a:buFont typeface="Arial" panose="020B0604020202020204" pitchFamily="34" charset="0"/>
              <a:buChar char="•"/>
            </a:pPr>
            <a:r>
              <a:rPr lang="en-US" sz="1400" dirty="0">
                <a:solidFill>
                  <a:schemeClr val="tx1"/>
                </a:solidFill>
                <a:hlinkClick r:id="rId4"/>
              </a:rPr>
              <a:t>https://mentor.ieee.org/802.11/dcn/20/11-20-0104</a:t>
            </a:r>
            <a:endParaRPr lang="en-US" sz="140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then upload this version to the .18 mentor documents for a r00, doc number will be coming.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.18 chair volunteered to make a ‘clean’ copy  and do some formatting updating for a r01 and have up by early Monday 10Feb. </a:t>
            </a:r>
          </a:p>
          <a:p>
            <a:pPr marL="400050">
              <a:spcBef>
                <a:spcPts val="0"/>
              </a:spcBef>
              <a:buFont typeface="Arial" panose="020B0604020202020204" pitchFamily="34" charset="0"/>
              <a:buChar char="•"/>
            </a:pPr>
            <a:r>
              <a:rPr lang="en-US" sz="1600" b="0" dirty="0">
                <a:solidFill>
                  <a:schemeClr val="tx1"/>
                </a:solidFill>
              </a:rPr>
              <a:t>Tracking will be on then for all of .18 updates. </a:t>
            </a:r>
          </a:p>
          <a:p>
            <a:pPr marL="400050">
              <a:spcBef>
                <a:spcPts val="0"/>
              </a:spcBef>
              <a:buFont typeface="Arial" panose="020B0604020202020204" pitchFamily="34" charset="0"/>
              <a:buChar char="•"/>
            </a:pPr>
            <a:r>
              <a:rPr lang="en-US" sz="1600" b="0" dirty="0">
                <a:solidFill>
                  <a:schemeClr val="tx1"/>
                </a:solidFill>
              </a:rPr>
              <a:t>Judgement call will be made on comments to bring over, thought remember r00 has all the markups and comments from .11bd to refer to if needed. </a:t>
            </a:r>
            <a:endParaRPr lang="en-US" sz="1600" b="0" dirty="0"/>
          </a:p>
          <a:p>
            <a:pPr>
              <a:buFont typeface="Arial" panose="020B0604020202020204" pitchFamily="34" charset="0"/>
              <a:buChar char="•"/>
            </a:pPr>
            <a:r>
              <a:rPr lang="en-US" sz="1600" b="0" dirty="0">
                <a:solidFill>
                  <a:srgbClr val="00B0F0"/>
                </a:solidFill>
              </a:rPr>
              <a:t>From there we need drop in comment text and edits from all, so we can more easily review, edit and get agreement by everyone.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14077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19 Mar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–06feb page 1</a:t>
            </a:r>
            <a:endParaRPr lang="en-US" sz="2400" dirty="0">
              <a:highlight>
                <a:srgbClr val="C0C0C0"/>
              </a:highlight>
            </a:endParaRPr>
          </a:p>
        </p:txBody>
      </p:sp>
      <p:sp>
        <p:nvSpPr>
          <p:cNvPr id="3" name="Content Placeholder 2"/>
          <p:cNvSpPr>
            <a:spLocks noGrp="1"/>
          </p:cNvSpPr>
          <p:nvPr>
            <p:ph idx="1"/>
          </p:nvPr>
        </p:nvSpPr>
        <p:spPr>
          <a:xfrm>
            <a:off x="685800" y="1156868"/>
            <a:ext cx="8229600" cy="5318546"/>
          </a:xfrm>
        </p:spPr>
        <p:txBody>
          <a:bodyPr/>
          <a:lstStyle/>
          <a:p>
            <a:pPr>
              <a:buFont typeface="Arial" panose="020B0604020202020204" pitchFamily="34" charset="0"/>
              <a:buChar char="•"/>
            </a:pPr>
            <a:r>
              <a:rPr lang="en-US" sz="1800" b="0" dirty="0"/>
              <a:t>The NPRM was published today;  </a:t>
            </a:r>
          </a:p>
          <a:p>
            <a:pPr>
              <a:spcBef>
                <a:spcPts val="0"/>
              </a:spcBef>
              <a:buFont typeface="Arial" panose="020B0604020202020204" pitchFamily="34" charset="0"/>
              <a:buChar char="•"/>
            </a:pPr>
            <a:r>
              <a:rPr lang="en-US" sz="2000" dirty="0"/>
              <a:t>Proposed Rule; 	Use of the 5.850-5.925 GHz Band; 	</a:t>
            </a:r>
          </a:p>
          <a:p>
            <a:pPr>
              <a:spcBef>
                <a:spcPts val="0"/>
              </a:spcBef>
              <a:buFont typeface="Arial" panose="020B0604020202020204" pitchFamily="34" charset="0"/>
              <a:buChar char="•"/>
            </a:pPr>
            <a:r>
              <a:rPr lang="en-US" sz="2000" dirty="0"/>
              <a:t>FR Document: </a:t>
            </a:r>
            <a:r>
              <a:rPr lang="en-US" sz="2000" u="sng" dirty="0">
                <a:hlinkClick r:id="rId3"/>
              </a:rPr>
              <a:t>2020-02086</a:t>
            </a:r>
            <a:r>
              <a:rPr lang="en-US" sz="2000" dirty="0"/>
              <a:t> ; Citation: 85 FR 6841 </a:t>
            </a:r>
          </a:p>
          <a:p>
            <a:pPr>
              <a:spcBef>
                <a:spcPts val="0"/>
              </a:spcBef>
              <a:buFont typeface="Arial" panose="020B0604020202020204" pitchFamily="34" charset="0"/>
              <a:buChar char="•"/>
            </a:pPr>
            <a:r>
              <a:rPr lang="en-US" sz="2000" b="0" u="sng" dirty="0">
                <a:hlinkClick r:id="rId4"/>
              </a:rPr>
              <a:t>PDF</a:t>
            </a:r>
            <a:r>
              <a:rPr lang="en-US" sz="2000" dirty="0"/>
              <a:t> Pages 6841-6856 </a:t>
            </a:r>
            <a:r>
              <a:rPr lang="en-US" sz="2000" i="1" dirty="0"/>
              <a:t>(16 pages);	</a:t>
            </a:r>
            <a:r>
              <a:rPr lang="en-US" sz="2000" b="0" u="sng" dirty="0">
                <a:hlinkClick r:id="rId5"/>
              </a:rPr>
              <a:t>Permalink</a:t>
            </a:r>
            <a:r>
              <a:rPr lang="en-US" sz="2000" dirty="0"/>
              <a:t> </a:t>
            </a:r>
          </a:p>
          <a:p>
            <a:pPr>
              <a:spcBef>
                <a:spcPts val="0"/>
              </a:spcBef>
              <a:buFont typeface="Arial" panose="020B0604020202020204" pitchFamily="34" charset="0"/>
              <a:buChar char="•"/>
            </a:pPr>
            <a:r>
              <a:rPr lang="en-US" sz="1400" b="0" dirty="0"/>
              <a:t>Abstract: In this document, the Commission's proposal to amend its rules for the 5.850-5.925 GHz (5.9 GHz) band. The proposal would permit unlicensed devices to operate in the lower 45-megahertz portion of the band at 5.850-5.895 GHz under part 15 of the Commission's rules. It would also permit Intelligent Transportation System (ITS) operations in the upper 30-megahertz portion of the band at 5.895-5.925 GHz under parts 90 and 95 of the Commission's rules. ITS operations would consist of Cellular... </a:t>
            </a:r>
          </a:p>
          <a:p>
            <a:pPr>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273584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30jan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Will review latest updates to the working draft comments (from 802.11bd) </a:t>
            </a:r>
          </a:p>
          <a:p>
            <a:pPr marL="400050">
              <a:spcBef>
                <a:spcPts val="0"/>
              </a:spcBef>
              <a:buFont typeface="Arial" panose="020B0604020202020204" pitchFamily="34" charset="0"/>
              <a:buChar char="•"/>
            </a:pPr>
            <a:r>
              <a:rPr lang="en-US" sz="1800" b="0" dirty="0">
                <a:solidFill>
                  <a:schemeClr val="tx1"/>
                </a:solidFill>
                <a:hlinkClick r:id="rId3"/>
              </a:rPr>
              <a:t>https://mentor.ieee.org/802.11/dcn/20/11-20-0104</a:t>
            </a:r>
            <a:r>
              <a:rPr lang="en-US" sz="1800" b="0" dirty="0">
                <a:solidFill>
                  <a:schemeClr val="tx1"/>
                </a:solidFill>
              </a:rPr>
              <a:t>     Latest revision was r10, though r11 come out during the meeting.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At the end of the call we quickly looked at marked up section 1.2 on interoperability and coexistence. </a:t>
            </a:r>
          </a:p>
          <a:p>
            <a:pPr lvl="1">
              <a:buFont typeface="Arial" panose="020B0604020202020204" pitchFamily="34" charset="0"/>
              <a:buChar char="•"/>
            </a:pPr>
            <a:r>
              <a:rPr lang="en-US" sz="1800" b="0" dirty="0"/>
              <a:t>There were several inputs that it needs to be worked on, not all were in agreement. </a:t>
            </a:r>
          </a:p>
          <a:p>
            <a:pPr lvl="1">
              <a:buFont typeface="Arial" panose="020B0604020202020204" pitchFamily="34" charset="0"/>
              <a:buChar char="•"/>
            </a:pPr>
            <a:r>
              <a:rPr lang="en-US" sz="1800" dirty="0"/>
              <a:t>Chair asked for folks with input to send in some contributions so this can be worked. </a:t>
            </a:r>
            <a:endParaRPr lang="en-US" sz="18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marL="0" indent="0"/>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519571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plans for comments</a:t>
            </a:r>
            <a:r>
              <a:rPr lang="en-US" sz="1200" dirty="0"/>
              <a:t>- </a:t>
            </a:r>
            <a:r>
              <a:rPr lang="en-US" sz="1200" dirty="0">
                <a:solidFill>
                  <a:schemeClr val="tx1"/>
                </a:solidFill>
                <a:highlight>
                  <a:srgbClr val="C0C0C0"/>
                </a:highlight>
              </a:rPr>
              <a:t>history 30jan</a:t>
            </a:r>
            <a:endParaRPr lang="en-US" sz="2400" dirty="0">
              <a:solidFill>
                <a:schemeClr val="tx1"/>
              </a:solidFill>
              <a:highlight>
                <a:srgbClr val="C0C0C0"/>
              </a:highlight>
            </a:endParaRPr>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t>Several have asked what is plan moving forward, for the comments; current plan:  </a:t>
            </a:r>
          </a:p>
          <a:p>
            <a:pPr lvl="1">
              <a:buFont typeface="Arial" panose="020B0604020202020204" pitchFamily="34" charset="0"/>
              <a:buChar char="•"/>
            </a:pPr>
            <a:r>
              <a:rPr lang="en-US" sz="1600" b="0" dirty="0"/>
              <a:t>At this time, will keep working draft as a .11bd document.</a:t>
            </a:r>
          </a:p>
          <a:p>
            <a:pPr lvl="1">
              <a:buFont typeface="Arial" panose="020B0604020202020204" pitchFamily="34" charset="0"/>
              <a:buChar char="•"/>
            </a:pPr>
            <a:r>
              <a:rPr lang="en-US" sz="1600" b="1" dirty="0"/>
              <a:t>Request continues to be needing input from everyone, regardless of  your  WG, interest, technology, etc.  </a:t>
            </a:r>
          </a:p>
          <a:p>
            <a:pPr lvl="2">
              <a:buFont typeface="Arial" panose="020B0604020202020204" pitchFamily="34" charset="0"/>
              <a:buChar char="•"/>
            </a:pPr>
            <a:r>
              <a:rPr lang="en-US" sz="1600" b="1" dirty="0"/>
              <a:t>(remember, comments will be from IEEE 802/IEEE 802.11 as a whole).  </a:t>
            </a:r>
          </a:p>
          <a:p>
            <a:pPr lvl="1">
              <a:buFont typeface="Arial" panose="020B0604020202020204" pitchFamily="34" charset="0"/>
              <a:buChar char="•"/>
            </a:pPr>
            <a:r>
              <a:rPr lang="en-US" sz="1600" b="0" dirty="0"/>
              <a:t>Updates will </a:t>
            </a:r>
            <a:r>
              <a:rPr lang="en-US" sz="1600" dirty="0"/>
              <a:t>now be</a:t>
            </a:r>
            <a:r>
              <a:rPr lang="en-US" sz="1600" b="0" dirty="0"/>
              <a:t> </a:t>
            </a:r>
            <a:r>
              <a:rPr lang="en-US" sz="1600" b="0" dirty="0" err="1"/>
              <a:t>cc:’d</a:t>
            </a:r>
            <a:r>
              <a:rPr lang="en-US" sz="1600" b="0" dirty="0"/>
              <a:t> to the .18 reflector / </a:t>
            </a:r>
            <a:r>
              <a:rPr lang="en-US" sz="1600" b="0" dirty="0" err="1"/>
              <a:t>listserver</a:t>
            </a:r>
            <a:endParaRPr lang="en-US" sz="1600" b="0" dirty="0"/>
          </a:p>
          <a:p>
            <a:pPr lvl="1">
              <a:buFont typeface="Arial" panose="020B0604020202020204" pitchFamily="34" charset="0"/>
              <a:buChar char="•"/>
            </a:pPr>
            <a:r>
              <a:rPr lang="en-US" sz="1600" b="0" dirty="0"/>
              <a:t>Will continue to review/provide feedback on .18 calls.  And .11bd is having calls also. </a:t>
            </a:r>
          </a:p>
          <a:p>
            <a:pPr lvl="2">
              <a:buFont typeface="Arial" panose="020B0604020202020204" pitchFamily="34" charset="0"/>
              <a:buChar char="•"/>
            </a:pPr>
            <a:r>
              <a:rPr lang="en-US" sz="1400" dirty="0"/>
              <a:t>Note: </a:t>
            </a:r>
            <a:r>
              <a:rPr lang="en-US" sz="1400" b="0" dirty="0"/>
              <a:t>.18 can do 5-day notice ad </a:t>
            </a:r>
            <a:r>
              <a:rPr lang="en-US" sz="1400" b="0" dirty="0" err="1"/>
              <a:t>hocs</a:t>
            </a:r>
            <a:r>
              <a:rPr lang="en-US" sz="1400" dirty="0"/>
              <a:t> if needed.</a:t>
            </a:r>
            <a:r>
              <a:rPr lang="en-US" sz="1400" b="0" dirty="0"/>
              <a:t> </a:t>
            </a:r>
            <a:endParaRPr lang="en-US" sz="1000" b="0" dirty="0"/>
          </a:p>
          <a:p>
            <a:pPr lvl="1">
              <a:buFont typeface="Arial" panose="020B0604020202020204" pitchFamily="34" charset="0"/>
              <a:buChar char="•"/>
            </a:pPr>
            <a:r>
              <a:rPr lang="en-US" sz="1600" b="1" dirty="0"/>
              <a:t>Trigger has been to move comments to .18, when NPRM is published in the Federal Register, or conditions/status indicates it makes sense to move to .18. </a:t>
            </a:r>
            <a:r>
              <a:rPr lang="en-US" sz="1400" b="1" dirty="0"/>
              <a:t>(somewhat dynamic.)</a:t>
            </a:r>
            <a:r>
              <a:rPr lang="en-US" sz="1600" b="1" dirty="0"/>
              <a:t> </a:t>
            </a:r>
          </a:p>
          <a:p>
            <a:pPr lvl="2">
              <a:buFont typeface="Arial" panose="020B0604020202020204" pitchFamily="34" charset="0"/>
              <a:buChar char="•"/>
            </a:pPr>
            <a:r>
              <a:rPr lang="en-US" sz="1600" b="0" dirty="0">
                <a:solidFill>
                  <a:srgbClr val="993300"/>
                </a:solidFill>
              </a:rPr>
              <a:t>We need to be very careful, with 30-days once published, we will only have about  2 weeks to fully finalize. </a:t>
            </a:r>
          </a:p>
          <a:p>
            <a:pPr lvl="2">
              <a:buFont typeface="Arial" panose="020B0604020202020204" pitchFamily="34" charset="0"/>
              <a:buChar char="•"/>
            </a:pPr>
            <a:r>
              <a:rPr lang="en-US" sz="1600" b="0" dirty="0"/>
              <a:t>Then comments will finalize out of .18 and send to LMSC/EC ballot, and then to FCC.</a:t>
            </a:r>
          </a:p>
          <a:p>
            <a:pPr lvl="1">
              <a:buFont typeface="Arial" panose="020B0604020202020204" pitchFamily="34" charset="0"/>
              <a:buChar char="•"/>
            </a:pPr>
            <a:r>
              <a:rPr lang="en-US" sz="1600" b="0" dirty="0"/>
              <a:t>Some rumors are the publication maybe delayed, though </a:t>
            </a:r>
            <a:r>
              <a:rPr lang="en-US" sz="1600" dirty="0"/>
              <a:t>not sure how accurate that is.</a:t>
            </a:r>
            <a:endParaRPr lang="en-US" sz="1600" b="0" dirty="0"/>
          </a:p>
          <a:p>
            <a:pPr lvl="1">
              <a:buFont typeface="Arial" panose="020B0604020202020204" pitchFamily="34" charset="0"/>
              <a:buChar char="•"/>
            </a:pPr>
            <a:r>
              <a:rPr lang="en-US" sz="1600" dirty="0"/>
              <a:t>As anything we may reset this plan if circumstances warrant, e.g. if we get into the March f2f and how to handle it then.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rPr>
              <a:t>Latest revision is Rev09 </a:t>
            </a:r>
          </a:p>
          <a:p>
            <a:pPr>
              <a:buFont typeface="Arial" panose="020B0604020202020204" pitchFamily="34" charset="0"/>
              <a:buChar char="•"/>
            </a:pPr>
            <a:r>
              <a:rPr lang="en-US" sz="1800" b="0" dirty="0">
                <a:solidFill>
                  <a:schemeClr val="tx1"/>
                </a:solidFill>
              </a:rPr>
              <a:t>Reviewed section 3.1 that talks to the full 75 </a:t>
            </a:r>
            <a:r>
              <a:rPr lang="en-US" sz="1800" b="0" dirty="0" err="1">
                <a:solidFill>
                  <a:schemeClr val="tx1"/>
                </a:solidFill>
              </a:rPr>
              <a:t>MHz.</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Much discussion on how to approach the full 75 </a:t>
            </a:r>
            <a:r>
              <a:rPr lang="en-US" sz="1800" b="0" dirty="0" err="1">
                <a:solidFill>
                  <a:schemeClr val="tx1"/>
                </a:solidFill>
              </a:rPr>
              <a:t>MHz.</a:t>
            </a:r>
            <a:r>
              <a:rPr lang="en-US" sz="1800" b="0" dirty="0">
                <a:solidFill>
                  <a:schemeClr val="tx1"/>
                </a:solidFill>
              </a:rPr>
              <a:t> </a:t>
            </a:r>
          </a:p>
          <a:p>
            <a:pPr lvl="1">
              <a:buFont typeface="Arial" panose="020B0604020202020204" pitchFamily="34" charset="0"/>
              <a:buChar char="•"/>
            </a:pPr>
            <a:r>
              <a:rPr lang="en-US" sz="1800" dirty="0">
                <a:solidFill>
                  <a:schemeClr val="tx1"/>
                </a:solidFill>
              </a:rPr>
              <a:t>Last week at the wireless interim, it was decided to be s</a:t>
            </a:r>
            <a:r>
              <a:rPr lang="en-US" sz="1800" b="0" dirty="0">
                <a:solidFill>
                  <a:schemeClr val="tx1"/>
                </a:solidFill>
              </a:rPr>
              <a:t>ilent </a:t>
            </a:r>
            <a:r>
              <a:rPr lang="en-US" sz="1800" dirty="0">
                <a:solidFill>
                  <a:schemeClr val="tx1"/>
                </a:solidFill>
              </a:rPr>
              <a:t>on the partitioning of the 75 MHz and focus on areas that there is agreement on. </a:t>
            </a:r>
          </a:p>
          <a:p>
            <a:pPr lvl="1">
              <a:buFont typeface="Arial" panose="020B0604020202020204" pitchFamily="34" charset="0"/>
              <a:buChar char="•"/>
            </a:pPr>
            <a:r>
              <a:rPr lang="en-US" sz="1800" b="0" dirty="0">
                <a:solidFill>
                  <a:schemeClr val="tx1"/>
                </a:solidFill>
              </a:rPr>
              <a:t>It was noted any new technology has issues, and we could push IEEE 802 (as a whole) works here.   </a:t>
            </a:r>
          </a:p>
          <a:p>
            <a:pPr lvl="1">
              <a:buFont typeface="Arial" panose="020B0604020202020204" pitchFamily="34" charset="0"/>
              <a:buChar char="•"/>
            </a:pPr>
            <a:r>
              <a:rPr lang="en-US" sz="1800" dirty="0">
                <a:solidFill>
                  <a:schemeClr val="tx1"/>
                </a:solidFill>
              </a:rPr>
              <a:t>E.g. c</a:t>
            </a:r>
            <a:r>
              <a:rPr lang="en-US" sz="1800" b="0" dirty="0">
                <a:solidFill>
                  <a:schemeClr val="tx1"/>
                </a:solidFill>
              </a:rPr>
              <a:t>an we stress the forward compatibility with IEEE stds.  This is included in part of the 4 points discussed on terminology at the wireless </a:t>
            </a:r>
            <a:r>
              <a:rPr lang="en-US" sz="1800" dirty="0">
                <a:solidFill>
                  <a:schemeClr val="tx1"/>
                </a:solidFill>
              </a:rPr>
              <a:t>i</a:t>
            </a:r>
            <a:r>
              <a:rPr lang="en-US" sz="1800" b="0" dirty="0">
                <a:solidFill>
                  <a:schemeClr val="tx1"/>
                </a:solidFill>
              </a:rPr>
              <a:t>nterim. </a:t>
            </a:r>
          </a:p>
          <a:p>
            <a:pPr marL="800100" lvl="1">
              <a:buFont typeface="Arial" panose="020B0604020202020204" pitchFamily="34" charset="0"/>
              <a:buChar char="•"/>
            </a:pPr>
            <a:r>
              <a:rPr lang="en-US" sz="1800" dirty="0">
                <a:solidFill>
                  <a:schemeClr val="tx1"/>
                </a:solidFill>
              </a:rPr>
              <a:t>Comment was made FCC actions are delaying the overall deployment, but do we want to go here?  We should focus on other points first.  </a:t>
            </a:r>
            <a:endParaRPr lang="en-US" sz="1800" b="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News this morning from FCC Chairman Pai, a V2X deployment under an experimental license: </a:t>
            </a:r>
          </a:p>
          <a:p>
            <a:pPr marL="800100" lvl="1">
              <a:buFont typeface="Arial" panose="020B0604020202020204" pitchFamily="34" charset="0"/>
              <a:buChar char="•"/>
            </a:pPr>
            <a:r>
              <a:rPr lang="en-US" sz="1600" b="0" u="sng" dirty="0">
                <a:hlinkClick r:id="rId3"/>
              </a:rPr>
              <a:t>https://www.fcc.gov/document/chairman-pai-statement-announcement-new-c-v2x-deployment</a:t>
            </a:r>
            <a:endParaRPr lang="en-US" sz="1600" b="0" u="sng" dirty="0"/>
          </a:p>
          <a:p>
            <a:pPr marL="800100" lvl="1">
              <a:buFont typeface="Arial" panose="020B0604020202020204" pitchFamily="34" charset="0"/>
              <a:buChar char="•"/>
            </a:pPr>
            <a:r>
              <a:rPr lang="en-US" sz="1600" dirty="0"/>
              <a:t>“Today’s C-V2X deployment announcement was only made possible through an experimental license.  That’s because the current rules governing the 5.9 GHz band lock us into DSRC, a technology authorized by the FCC more than twenty years ago that has never been widely deployed. …”</a:t>
            </a:r>
            <a:endParaRPr lang="en-US" sz="1600" b="0" u="sng" dirty="0"/>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News at this meeting from US </a:t>
            </a:r>
            <a:r>
              <a:rPr lang="en-US" sz="1800" b="0" dirty="0"/>
              <a:t>House Committee on Transportation</a:t>
            </a:r>
            <a:r>
              <a:rPr lang="en-US" sz="1800" b="0" dirty="0">
                <a:solidFill>
                  <a:schemeClr val="tx1"/>
                </a:solidFill>
              </a:rPr>
              <a:t>:  </a:t>
            </a:r>
          </a:p>
          <a:p>
            <a:pPr marL="800100" lvl="1">
              <a:buFont typeface="Arial" panose="020B0604020202020204" pitchFamily="34" charset="0"/>
              <a:buChar char="•"/>
            </a:pPr>
            <a:r>
              <a:rPr lang="en-US" sz="1600" dirty="0">
                <a:solidFill>
                  <a:schemeClr val="tx1"/>
                </a:solidFill>
                <a:hlinkClick r:id="rId4"/>
              </a:rPr>
              <a:t>https://transportation.house.gov/imo/media/doc/2020-01-22%20Full%20TI%20Letter%20to%20FCC.pdf</a:t>
            </a:r>
            <a:r>
              <a:rPr lang="en-US" sz="1600" dirty="0">
                <a:solidFill>
                  <a:schemeClr val="tx1"/>
                </a:solidFill>
              </a:rPr>
              <a:t> </a:t>
            </a:r>
          </a:p>
          <a:p>
            <a:pPr lvl="1">
              <a:buFont typeface="Arial" panose="020B0604020202020204" pitchFamily="34" charset="0"/>
              <a:buChar char="•"/>
            </a:pPr>
            <a:r>
              <a:rPr lang="en-US" sz="1600" b="0" dirty="0"/>
              <a:t>"DOT has significant concerns with the Commission's proposal, which represents a major shift in the FCC's regulation of the 5.9 GHz Band and jeopardizes the significant transportation safety benefits that the allocation of this Band was meant to foster.“ and the </a:t>
            </a:r>
            <a:r>
              <a:rPr lang="en-US" sz="1600" b="0"/>
              <a:t>Committee concurs. </a:t>
            </a:r>
            <a:endParaRPr lang="en-US" sz="1600" dirty="0">
              <a:solidFill>
                <a:schemeClr val="tx1"/>
              </a:solidFill>
            </a:endParaRPr>
          </a:p>
          <a:p>
            <a:pPr lvl="1">
              <a:buFont typeface="Arial" panose="020B0604020202020204" pitchFamily="34" charset="0"/>
              <a:buChar char="•"/>
            </a:pPr>
            <a:r>
              <a:rPr lang="en-US" sz="1600" b="0" dirty="0"/>
              <a:t>Additionally, the Committee understands that the FCC has been sitting on approximately 500 applications for DSRC Roadside Unit licenses.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Mar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40</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41</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42</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43</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44</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955" y="873126"/>
            <a:ext cx="8296126" cy="4113213"/>
          </a:xfrm>
        </p:spPr>
        <p:txBody>
          <a:bodyPr/>
          <a:lstStyle/>
          <a:p>
            <a:pPr lvl="0">
              <a:spcBef>
                <a:spcPts val="0"/>
              </a:spcBef>
              <a:spcAft>
                <a:spcPts val="0"/>
              </a:spcAft>
              <a:buFont typeface="+mj-lt"/>
              <a:buAutoNum type="arabicPeriod"/>
            </a:pPr>
            <a:r>
              <a:rPr lang="en-GB" sz="1000" b="0" dirty="0">
                <a:latin typeface="Consolas" panose="020B0609020204030204" pitchFamily="49" charset="0"/>
              </a:rPr>
              <a:t>Introduction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Current deployments are using the entire band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On Interoperability and Coexistence.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GB" sz="1000" b="0" dirty="0">
                <a:latin typeface="Consolas" panose="020B0609020204030204" pitchFamily="49" charset="0"/>
              </a:rPr>
              <a:t>Definitions: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the proposal to “create sub-bands within the 5.9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full band</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ITS frequency band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On the spectrum needs for achieving the full benefit of traffic safety technologies:</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International frequency bands harmonization for ITS applications</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applications that are particularly suited for the 5.9 GHz band as compared to other spectrum bands, and how various bands can be used efficiently and effectively to provide these applications.” [A], paragraph 19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 on the available technical studies on C-V2X that should inform our consideration of C-V2X,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5G connectivity benefits should not be coupled to C-V2X:</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Vehicle-to-Pedestrian Communications (V2P)</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“We propose to modify existing DSRC licenses to allow operation in only the 5.895-5.925GHz sub-band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Channel Needs</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OOB performance/requirements:</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8.	Comment on “… on the extent to which our proposal would make ITS based technologies either more or less effective.”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Need for common V2X safety format/broadcast type:</a:t>
            </a:r>
            <a:endParaRPr lang="en-US" sz="1000" b="1" u="sng" dirty="0">
              <a:latin typeface="Consolas" panose="020B0609020204030204" pitchFamily="49" charset="0"/>
              <a:cs typeface="Times New Roman" panose="02020603050405020304" pitchFamily="18" charset="0"/>
            </a:endParaRPr>
          </a:p>
          <a:p>
            <a:pPr lvl="2">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DOT position on interoperability and robust safety/public safety</a:t>
            </a:r>
            <a:endParaRPr lang="en-US" sz="1000" b="1"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Need for compatibility/backwards compatibility:</a:t>
            </a:r>
            <a:r>
              <a:rPr lang="en-US" sz="1000" dirty="0">
                <a:latin typeface="Consolas" panose="020B0609020204030204" pitchFamily="49" charset="0"/>
                <a:ea typeface="Malgun Gothic" panose="020B0503020000020004" pitchFamily="34" charset="-127"/>
                <a:cs typeface="Calibri" panose="020F0502020204030204" pitchFamily="34" charset="0"/>
              </a:rPr>
              <a:t> </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9.	Comments on “… how to evaluate the benefits and costs of our proposal given the evolving nature of transportation and vehicular safety-related technologies, both within and outside of the 5.9 GHz band.”,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3GPP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Implications of different evolution models: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communication technology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10.	Comment on IEEE 802.11 standards referencing }need to find an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Incorporation by reference to IEEE 802.11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11.	Comments on </a:t>
            </a:r>
            <a:r>
              <a:rPr lang="en-GB" sz="1000" b="0" dirty="0">
                <a:latin typeface="Consolas" panose="020B0609020204030204" pitchFamily="49" charset="0"/>
              </a:rPr>
              <a:t>on the state of DSRC-based deployment and the extent to which existing licensees currently operate on some or all of the existing.” [A] Paragraph 18</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Choosing LTE-V2X as a V2X technology does not address the slow market adoption of V2X:</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latin typeface="Consolas" panose="020B0609020204030204" pitchFamily="49" charset="0"/>
                <a:ea typeface="Malgun Gothic" panose="020B0503020000020004" pitchFamily="34" charset="-127"/>
                <a:cs typeface="Calibri" panose="020F0502020204030204" pitchFamily="34" charset="0"/>
              </a:rPr>
              <a:t>Conclusion:</a:t>
            </a:r>
            <a:endParaRPr lang="en-US" sz="1000" dirty="0">
              <a:latin typeface="Consolas" panose="020B0609020204030204" pitchFamily="49" charset="0"/>
              <a:ea typeface="Malgun Gothic" panose="020B0503020000020004" pitchFamily="34" charset="-127"/>
            </a:endParaRPr>
          </a:p>
          <a:p>
            <a:pPr>
              <a:spcBef>
                <a:spcPts val="0"/>
              </a:spcBef>
              <a:buFont typeface="Arial" panose="020B0604020202020204" pitchFamily="34" charset="0"/>
              <a:buChar char="•"/>
            </a:pPr>
            <a:endParaRPr lang="en-US" sz="900" dirty="0">
              <a:latin typeface="Consolas" panose="020B0609020204030204" pitchFamily="49" charset="0"/>
            </a:endParaRPr>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19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All the sections in 5.9GHz NPRM draft r11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19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47</a:t>
            </a:fld>
            <a:endParaRPr lang="en-US" altLang="en-US" sz="1200" b="0" dirty="0"/>
          </a:p>
        </p:txBody>
      </p:sp>
      <p:sp>
        <p:nvSpPr>
          <p:cNvPr id="2" name="Date Placeholder 1"/>
          <p:cNvSpPr>
            <a:spLocks noGrp="1"/>
          </p:cNvSpPr>
          <p:nvPr>
            <p:ph type="dt" idx="15"/>
          </p:nvPr>
        </p:nvSpPr>
        <p:spPr/>
        <p:txBody>
          <a:bodyPr/>
          <a:lstStyle/>
          <a:p>
            <a:r>
              <a:rPr lang="en-US"/>
              <a:t>19 Mar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19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Mar 20</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Mar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Mar 20</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19 Mar 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51</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19 Mar 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52</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Mar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19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Warsaw is cancelled. </a:t>
            </a:r>
          </a:p>
          <a:p>
            <a:pPr lvl="1">
              <a:buFont typeface="Arial" panose="020B0604020202020204" pitchFamily="34" charset="0"/>
              <a:buChar char="•"/>
            </a:pPr>
            <a:r>
              <a:rPr lang="en-US" altLang="en-US" sz="1400" dirty="0">
                <a:solidFill>
                  <a:schemeClr val="tx1"/>
                </a:solidFill>
              </a:rPr>
              <a:t>Approve teleconference moving forward</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GB" sz="1400" dirty="0">
                <a:solidFill>
                  <a:schemeClr val="tx1"/>
                </a:solidFill>
              </a:rPr>
              <a:t>FCC NPRM on 5.9GHz reply comments </a:t>
            </a:r>
          </a:p>
          <a:p>
            <a:pPr lvl="1">
              <a:spcBef>
                <a:spcPts val="0"/>
              </a:spcBef>
              <a:buFont typeface="Arial" panose="020B0604020202020204" pitchFamily="34" charset="0"/>
              <a:buChar char="•"/>
            </a:pPr>
            <a:r>
              <a:rPr lang="en-US" altLang="en-US" sz="1400" dirty="0">
                <a:solidFill>
                  <a:schemeClr val="tx1"/>
                </a:solidFill>
              </a:rPr>
              <a:t>If time permits: </a:t>
            </a:r>
          </a:p>
          <a:p>
            <a:pPr lvl="2">
              <a:spcBef>
                <a:spcPts val="0"/>
              </a:spcBef>
              <a:buFont typeface="Arial" panose="020B0604020202020204" pitchFamily="34" charset="0"/>
              <a:buChar char="•"/>
            </a:pPr>
            <a:r>
              <a:rPr lang="en-US" altLang="en-US" sz="1200" dirty="0">
                <a:solidFill>
                  <a:schemeClr val="tx1"/>
                </a:solidFill>
              </a:rPr>
              <a:t>EU Items</a:t>
            </a:r>
          </a:p>
          <a:p>
            <a:pPr lvl="2">
              <a:spcBef>
                <a:spcPts val="0"/>
              </a:spcBef>
              <a:buFont typeface="Arial" panose="020B0604020202020204" pitchFamily="34" charset="0"/>
              <a:buChar char="•"/>
            </a:pPr>
            <a:r>
              <a:rPr lang="en-US" altLang="en-US" sz="1200" dirty="0">
                <a:solidFill>
                  <a:schemeClr val="tx1"/>
                </a:solidFill>
              </a:rPr>
              <a:t>ITU-R Items</a:t>
            </a:r>
          </a:p>
          <a:p>
            <a:pPr lvl="2">
              <a:spcBef>
                <a:spcPts val="0"/>
              </a:spcBef>
              <a:buFont typeface="Arial" panose="020B0604020202020204" pitchFamily="34" charset="0"/>
              <a:buChar char="•"/>
            </a:pPr>
            <a:r>
              <a:rPr lang="en-US" altLang="en-US" sz="1200" dirty="0"/>
              <a:t>ITU-R M.1450/M.1801 submissions</a:t>
            </a:r>
          </a:p>
          <a:p>
            <a:pPr lvl="2">
              <a:spcBef>
                <a:spcPts val="0"/>
              </a:spcBef>
              <a:buFont typeface="Arial" panose="020B0604020202020204" pitchFamily="34" charset="0"/>
              <a:buChar char="•"/>
            </a:pPr>
            <a:r>
              <a:rPr lang="en-US" altLang="en-US" sz="12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NPRM on 5.9 GHz to EC Ballot</a:t>
            </a:r>
          </a:p>
          <a:p>
            <a:pPr lvl="1">
              <a:buFont typeface="Arial" panose="020B0604020202020204" pitchFamily="34" charset="0"/>
              <a:buChar char="•"/>
            </a:pPr>
            <a:endParaRPr lang="en-US" altLang="en-US" sz="1400" dirty="0">
              <a:solidFill>
                <a:schemeClr val="tx1"/>
              </a:solidFill>
            </a:endParaRP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4142566"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GB" sz="1400" b="0" dirty="0">
                <a:solidFill>
                  <a:schemeClr val="tx1"/>
                </a:solidFill>
              </a:rPr>
              <a:t>FCC NPRM on 5.9GHz  comments &amp; reply</a:t>
            </a:r>
          </a:p>
          <a:p>
            <a:pPr lvl="1">
              <a:spcBef>
                <a:spcPts val="0"/>
              </a:spcBef>
              <a:buFont typeface="Arial" panose="020B0604020202020204" pitchFamily="34" charset="0"/>
              <a:buChar char="•"/>
            </a:pPr>
            <a:r>
              <a:rPr lang="en-GB" sz="1400" dirty="0">
                <a:solidFill>
                  <a:schemeClr val="tx1"/>
                </a:solidFill>
              </a:rPr>
              <a:t>Reply comments due 06 April,  </a:t>
            </a:r>
          </a:p>
          <a:p>
            <a:pPr lvl="1">
              <a:spcBef>
                <a:spcPts val="0"/>
              </a:spcBef>
              <a:buFont typeface="Arial" panose="020B0604020202020204" pitchFamily="34" charset="0"/>
              <a:buChar char="•"/>
            </a:pPr>
            <a:r>
              <a:rPr lang="en-GB" sz="1400" dirty="0">
                <a:solidFill>
                  <a:schemeClr val="tx1"/>
                </a:solidFill>
              </a:rPr>
              <a:t>Need to approve today, the 19th.</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ITU-R M.1450/M.1801 submissions</a:t>
            </a:r>
          </a:p>
          <a:p>
            <a:pPr lvl="1">
              <a:spcBef>
                <a:spcPts val="0"/>
              </a:spcBef>
              <a:buFont typeface="Arial" panose="020B0604020202020204" pitchFamily="34" charset="0"/>
              <a:buChar char="•"/>
            </a:pPr>
            <a:r>
              <a:rPr lang="en-US" altLang="en-US" sz="1400" kern="0" dirty="0"/>
              <a:t>Review if time  permits, preparing to approve in next week or two. </a:t>
            </a:r>
          </a:p>
          <a:p>
            <a:pPr lvl="1">
              <a:spcBef>
                <a:spcPts val="0"/>
              </a:spcBef>
              <a:buFont typeface="Arial" panose="020B0604020202020204" pitchFamily="34" charset="0"/>
              <a:buChar char="•"/>
            </a:pPr>
            <a:r>
              <a:rPr lang="en-US" altLang="en-US" sz="1400" kern="0" dirty="0"/>
              <a:t>Need to send to ITU-R by 13 Apri</a:t>
            </a:r>
            <a:r>
              <a:rPr lang="en-US" altLang="en-US" sz="1400" strike="sngStrike" kern="0" dirty="0"/>
              <a:t>l.  </a:t>
            </a:r>
            <a:endParaRPr lang="en-US" altLang="en-US" sz="1400" b="0" strike="sngStrike" kern="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APAC update for March 2020  (26March)</a:t>
            </a:r>
          </a:p>
          <a:p>
            <a:pPr lvl="1">
              <a:spcBef>
                <a:spcPts val="0"/>
              </a:spcBef>
              <a:buFont typeface="Arial" panose="020B0604020202020204" pitchFamily="34" charset="0"/>
              <a:buChar char="•"/>
            </a:pPr>
            <a:r>
              <a:rPr lang="en-US" sz="1400" dirty="0"/>
              <a:t>ITU-R SM.2352 on THz update for ITU-R</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600" u="sng" dirty="0"/>
              <a:t>Motion:</a:t>
            </a:r>
            <a:r>
              <a:rPr lang="en-US" altLang="en-US" sz="16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Stuart K</a:t>
            </a:r>
          </a:p>
          <a:p>
            <a:pPr>
              <a:spcBef>
                <a:spcPts val="400"/>
              </a:spcBef>
            </a:pPr>
            <a:r>
              <a:rPr lang="en-US" altLang="en-US" sz="1600" b="0" dirty="0">
                <a:solidFill>
                  <a:schemeClr val="bg1">
                    <a:lumMod val="75000"/>
                  </a:schemeClr>
                </a:solidFill>
              </a:rPr>
              <a:t>		Seconded by: 	</a:t>
            </a:r>
          </a:p>
          <a:p>
            <a:pPr>
              <a:spcBef>
                <a:spcPts val="400"/>
              </a:spcBef>
            </a:pPr>
            <a:r>
              <a:rPr lang="en-US" altLang="en-US" sz="1600" b="0" dirty="0">
                <a:solidFill>
                  <a:schemeClr val="bg1">
                    <a:lumMod val="75000"/>
                  </a:schemeClr>
                </a:solidFill>
              </a:rPr>
              <a:t>		Discussion?  	None</a:t>
            </a:r>
          </a:p>
          <a:p>
            <a:pPr lvl="1">
              <a:spcBef>
                <a:spcPts val="400"/>
              </a:spcBef>
            </a:pPr>
            <a:r>
              <a:rPr lang="en-US" altLang="en-US" sz="1600" dirty="0">
                <a:solidFill>
                  <a:schemeClr val="bg1">
                    <a:lumMod val="75000"/>
                  </a:schemeClr>
                </a:solidFill>
              </a:rPr>
              <a:t>Vote:  Approved by unanimous consent</a:t>
            </a:r>
          </a:p>
          <a:p>
            <a:pPr lvl="3">
              <a:buFont typeface="Arial" panose="020B0604020202020204" pitchFamily="34" charset="0"/>
              <a:buChar char="•"/>
            </a:pPr>
            <a:endParaRPr lang="en-US" altLang="en-US" sz="900" u="sng" dirty="0"/>
          </a:p>
          <a:p>
            <a:pPr>
              <a:spcBef>
                <a:spcPts val="400"/>
              </a:spcBef>
              <a:buFont typeface="Arial" panose="020B0604020202020204" pitchFamily="34" charset="0"/>
              <a:buChar char="•"/>
            </a:pPr>
            <a:r>
              <a:rPr lang="en-US" altLang="en-US" sz="1600" u="sng" dirty="0"/>
              <a:t>Motion:</a:t>
            </a:r>
            <a:r>
              <a:rPr lang="en-US" altLang="en-US" sz="1600" dirty="0"/>
              <a:t> </a:t>
            </a:r>
            <a:r>
              <a:rPr lang="en-GB" sz="1600" b="0" dirty="0"/>
              <a:t>To approve the minutes from the IEEE 802.18 Teleconference 12 Mar 2020 in document  </a:t>
            </a:r>
            <a:r>
              <a:rPr lang="en-GB" sz="1600" b="0" u="sng" dirty="0">
                <a:hlinkClick r:id="rId3"/>
              </a:rPr>
              <a:t>https://mentor.ieee.org/802.18/dcn/20/18-20-0035-00-0000-minutes-12mar20-rrtag-teleconference.docx</a:t>
            </a:r>
            <a:r>
              <a:rPr lang="en-GB" sz="1600" b="0" u="sng" dirty="0"/>
              <a:t> </a:t>
            </a:r>
            <a:r>
              <a:rPr lang="en-GB" sz="1600" b="0" dirty="0"/>
              <a:t>  </a:t>
            </a:r>
            <a:r>
              <a:rPr lang="en-US" sz="1600" b="0" dirty="0"/>
              <a:t>12-Mar-2020 18:51:33 ET</a:t>
            </a:r>
            <a:r>
              <a:rPr lang="en-US" altLang="en-US" sz="1600" b="0" dirty="0">
                <a:solidFill>
                  <a:schemeClr val="tx1"/>
                </a:solidFill>
              </a:rPr>
              <a:t>	</a:t>
            </a:r>
          </a:p>
          <a:p>
            <a:pPr marL="0" indent="0">
              <a:spcBef>
                <a:spcPts val="400"/>
              </a:spcBef>
            </a:pPr>
            <a:r>
              <a:rPr lang="en-US" altLang="en-US" sz="1400" b="0"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Stuart K</a:t>
            </a:r>
          </a:p>
          <a:p>
            <a:pPr marL="0" indent="0">
              <a:spcBef>
                <a:spcPts val="400"/>
              </a:spcBef>
            </a:pPr>
            <a:r>
              <a:rPr lang="en-US" altLang="en-US" sz="1600" b="0" dirty="0">
                <a:solidFill>
                  <a:schemeClr val="bg1">
                    <a:lumMod val="75000"/>
                  </a:schemeClr>
                </a:solidFill>
              </a:rPr>
              <a:t>	Seconded by:	Peter E</a:t>
            </a:r>
          </a:p>
          <a:p>
            <a:pPr marL="0" indent="0">
              <a:spcBef>
                <a:spcPts val="400"/>
              </a:spcBef>
            </a:pPr>
            <a:r>
              <a:rPr lang="en-US" altLang="en-US" sz="1600" b="0" dirty="0">
                <a:solidFill>
                  <a:schemeClr val="bg1">
                    <a:lumMod val="75000"/>
                  </a:schemeClr>
                </a:solidFill>
              </a:rPr>
              <a:t>	Discussion?  	None</a:t>
            </a:r>
          </a:p>
          <a:p>
            <a:pPr lvl="1">
              <a:spcBef>
                <a:spcPts val="400"/>
              </a:spcBef>
            </a:pPr>
            <a:r>
              <a:rPr lang="en-US" altLang="en-US" sz="1600" dirty="0">
                <a:solidFill>
                  <a:schemeClr val="bg1">
                    <a:lumMod val="75000"/>
                  </a:schemeClr>
                </a:solidFill>
              </a:rPr>
              <a:t>Vote:  Approved by unanimous consent</a:t>
            </a:r>
            <a:endParaRPr lang="en-US" altLang="en-US" sz="1600" b="1" dirty="0">
              <a:solidFill>
                <a:schemeClr val="bg1">
                  <a:lumMod val="75000"/>
                </a:schemeClr>
              </a:solidFill>
            </a:endParaRPr>
          </a:p>
          <a:p>
            <a:pPr lvl="4">
              <a:buFont typeface="Arial" panose="020B0604020202020204" pitchFamily="34" charset="0"/>
              <a:buChar char="•"/>
            </a:pPr>
            <a:endParaRPr lang="en-US" altLang="en-US" sz="1000" dirty="0">
              <a:solidFill>
                <a:schemeClr val="tx1"/>
              </a:solidFill>
            </a:endParaRPr>
          </a:p>
          <a:p>
            <a:pPr>
              <a:spcBef>
                <a:spcPts val="400"/>
              </a:spcBef>
              <a:buFont typeface="Arial" panose="020B0604020202020204" pitchFamily="34" charset="0"/>
              <a:buChar char="•"/>
            </a:pPr>
            <a:r>
              <a:rPr lang="en-US" altLang="en-US" sz="1800" dirty="0">
                <a:solidFill>
                  <a:schemeClr val="tx1"/>
                </a:solidFill>
              </a:rPr>
              <a:t>Warsaw Wireless Interim is cancelled. </a:t>
            </a:r>
            <a:endParaRPr lang="en-US" altLang="en-US" sz="1400" dirty="0">
              <a:solidFill>
                <a:schemeClr val="tx1"/>
              </a:solidFill>
            </a:endParaRPr>
          </a:p>
          <a:p>
            <a:pPr lvl="1">
              <a:spcBef>
                <a:spcPts val="400"/>
              </a:spcBef>
              <a:buFont typeface="Arial" panose="020B0604020202020204" pitchFamily="34" charset="0"/>
              <a:buChar char="•"/>
            </a:pPr>
            <a:r>
              <a:rPr lang="en-US" sz="1600" dirty="0">
                <a:solidFill>
                  <a:schemeClr val="tx1"/>
                </a:solidFill>
              </a:rPr>
              <a:t>Notification came out this morning.</a:t>
            </a:r>
            <a:endParaRPr lang="en-US" altLang="en-US" sz="16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19 Mar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Teleconferences moving forward</a:t>
            </a:r>
            <a:endParaRPr lang="en-US" sz="2400" dirty="0"/>
          </a:p>
        </p:txBody>
      </p:sp>
      <p:sp>
        <p:nvSpPr>
          <p:cNvPr id="3" name="Content Placeholder 2"/>
          <p:cNvSpPr>
            <a:spLocks noGrp="1"/>
          </p:cNvSpPr>
          <p:nvPr>
            <p:ph idx="1"/>
          </p:nvPr>
        </p:nvSpPr>
        <p:spPr>
          <a:xfrm>
            <a:off x="685800" y="1111249"/>
            <a:ext cx="7770813" cy="5213351"/>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through 03 September 2020.</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r>
              <a:rPr lang="en-US" dirty="0">
                <a:solidFill>
                  <a:schemeClr val="tx1"/>
                </a:solidFill>
              </a:rPr>
              <a:t>	Stuart K. </a:t>
            </a:r>
            <a:r>
              <a:rPr lang="en-US" dirty="0">
                <a:solidFill>
                  <a:schemeClr val="bg1">
                    <a:lumMod val="75000"/>
                  </a:schemeClr>
                </a:solidFill>
              </a:rPr>
              <a:t>	</a:t>
            </a:r>
          </a:p>
          <a:p>
            <a:pPr lvl="1">
              <a:buFont typeface="Arial" panose="020B0604020202020204" pitchFamily="34" charset="0"/>
              <a:buChar char="•"/>
            </a:pPr>
            <a:r>
              <a:rPr lang="en-US" dirty="0">
                <a:solidFill>
                  <a:schemeClr val="bg1">
                    <a:lumMod val="75000"/>
                  </a:schemeClr>
                </a:solidFill>
              </a:rPr>
              <a:t>Seconded by: 	Peter E. </a:t>
            </a:r>
          </a:p>
          <a:p>
            <a:pPr lvl="1">
              <a:buFont typeface="Arial" panose="020B0604020202020204" pitchFamily="34" charset="0"/>
              <a:buChar char="•"/>
            </a:pPr>
            <a:r>
              <a:rPr lang="en-US" dirty="0">
                <a:solidFill>
                  <a:schemeClr val="bg1">
                    <a:lumMod val="75000"/>
                  </a:schemeClr>
                </a:solidFill>
              </a:rPr>
              <a:t>Discussion?     None</a:t>
            </a:r>
          </a:p>
          <a:p>
            <a:pPr lvl="1"/>
            <a:r>
              <a:rPr lang="en-US" altLang="en-US" b="1" dirty="0">
                <a:solidFill>
                  <a:schemeClr val="tx1"/>
                </a:solidFill>
              </a:rPr>
              <a:t>Vote:  		__Y   /  __N   /  __A </a:t>
            </a:r>
          </a:p>
          <a:p>
            <a:pPr lvl="1"/>
            <a:r>
              <a:rPr lang="en-US" altLang="en-US" b="1" dirty="0">
                <a:solidFill>
                  <a:schemeClr val="tx1"/>
                </a:solidFill>
              </a:rPr>
              <a:t>Voters:   _____</a:t>
            </a:r>
          </a:p>
          <a:p>
            <a:pPr lvl="1"/>
            <a:r>
              <a:rPr lang="en-US" altLang="en-US" b="1" dirty="0">
                <a:solidFill>
                  <a:schemeClr val="tx1"/>
                </a:solidFill>
              </a:rPr>
              <a:t>Motion - Passes</a:t>
            </a:r>
          </a:p>
          <a:p>
            <a:pPr lvl="1"/>
            <a:r>
              <a:rPr lang="en-US" altLang="en-US" b="1" dirty="0">
                <a:solidFill>
                  <a:schemeClr val="tx1"/>
                </a:solidFill>
              </a:rPr>
              <a:t>__ on the call</a:t>
            </a:r>
          </a:p>
          <a:p>
            <a:pPr lvl="1">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sz="1600" b="0" dirty="0">
                <a:solidFill>
                  <a:schemeClr val="tx1"/>
                </a:solidFill>
              </a:rPr>
              <a:t>Side note, will be changing over to using the IEEE 802 </a:t>
            </a:r>
            <a:r>
              <a:rPr lang="en-US" sz="1600" b="0" dirty="0" err="1">
                <a:solidFill>
                  <a:schemeClr val="tx1"/>
                </a:solidFill>
              </a:rPr>
              <a:t>Webex</a:t>
            </a:r>
            <a:r>
              <a:rPr lang="en-US" sz="1600" b="0" dirty="0">
                <a:solidFill>
                  <a:schemeClr val="tx1"/>
                </a:solidFill>
              </a:rPr>
              <a:t> (seat 4). </a:t>
            </a:r>
          </a:p>
          <a:p>
            <a:pPr>
              <a:buFont typeface="Arial" panose="020B0604020202020204" pitchFamily="34" charset="0"/>
              <a:buChar char="•"/>
            </a:pPr>
            <a:r>
              <a:rPr lang="en-US" sz="1600" dirty="0">
                <a:hlinkClick r:id="rId3"/>
              </a:rPr>
              <a:t>http://ieee802.org/802tele_calendar.html</a:t>
            </a:r>
            <a:r>
              <a:rPr lang="en-US" sz="1600" dirty="0"/>
              <a:t> </a:t>
            </a:r>
            <a:endParaRPr lang="en-US" sz="1600" b="0" dirty="0">
              <a:solidFill>
                <a:schemeClr val="tx1"/>
              </a:solidFill>
            </a:endParaRPr>
          </a:p>
          <a:p>
            <a:pPr lvl="1">
              <a:buFont typeface="Arial" panose="020B0604020202020204" pitchFamily="34" charset="0"/>
              <a:buChar char="•"/>
            </a:pPr>
            <a:endParaRPr lang="en-US" dirty="0">
              <a:solidFill>
                <a:schemeClr val="tx1"/>
              </a:solidFill>
            </a:endParaRPr>
          </a:p>
          <a:p>
            <a:pPr marL="457200" lvl="1" indent="0"/>
            <a:endParaRPr lang="en-US"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dirty="0"/>
              <a:t>19 March 2020</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45532</TotalTime>
  <Words>11069</Words>
  <Application>Microsoft Office PowerPoint</Application>
  <PresentationFormat>On-screen Show (4:3)</PresentationFormat>
  <Paragraphs>1150</Paragraphs>
  <Slides>52</Slides>
  <Notes>38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52</vt:i4>
      </vt:variant>
    </vt:vector>
  </HeadingPairs>
  <TitlesOfParts>
    <vt:vector size="62"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Teleconferences moving forward</vt:lpstr>
      <vt:lpstr>FCC NPRM on 5.9 GHz reply comments-1</vt:lpstr>
      <vt:lpstr>FCC NPRM on 5.9 GHz reply comments-2</vt:lpstr>
      <vt:lpstr>FCC NPRM – reply comments  Revisiting-use-of-the-5850-5925-MHz-band</vt:lpstr>
      <vt:lpstr>EU items to share -1</vt:lpstr>
      <vt:lpstr>EU items to share -2 </vt:lpstr>
      <vt:lpstr>ITU-R items to share</vt:lpstr>
      <vt:lpstr>ITU-R M.1450/M.1801 updates</vt:lpstr>
      <vt:lpstr>ITU-R M.1450/M.1801 submission – standing by</vt:lpstr>
      <vt:lpstr>General Discussion Items -1</vt:lpstr>
      <vt:lpstr>Actions Required</vt:lpstr>
      <vt:lpstr>Any Other Business</vt:lpstr>
      <vt:lpstr>Adjourn</vt:lpstr>
      <vt:lpstr>PowerPoint Presentation</vt:lpstr>
      <vt:lpstr>ITU-R SM.2352 on THz</vt:lpstr>
      <vt:lpstr>ITU-R THz SM.2352 submission – standing by</vt:lpstr>
      <vt:lpstr>Chairman Pai’s statement on 5.9 GHz &amp; NPRM -background</vt:lpstr>
      <vt:lpstr>5.9 GHz NPRM –  high level direction on comments</vt:lpstr>
      <vt:lpstr>5.9 GHz NPRM – status</vt:lpstr>
      <vt:lpstr>FCC NPRM  Revisiting-use-of-the-5850-5925-MHz-band</vt:lpstr>
      <vt:lpstr>5.9 GHz &amp; NPRM –06feb page 2</vt:lpstr>
      <vt:lpstr>5.9 GHz &amp; NPRM –06feb page 1</vt:lpstr>
      <vt:lpstr>5.9 GHz &amp; NPRM –history 30jan </vt:lpstr>
      <vt:lpstr>5.9 GHz &amp; NPRM plans for comments- history 30jan</vt:lpstr>
      <vt:lpstr>5.9 GHz &amp; NPRM –history 23jan </vt:lpstr>
      <vt:lpstr>5.9 GHz &amp; NPRM – history 23jan </vt:lpstr>
      <vt:lpstr>5.9 GHz NPRM – Thursday sna</vt:lpstr>
      <vt:lpstr>5.9 GHz NPRM – Thursday sna</vt:lpstr>
      <vt:lpstr>5.9 GHz NPRM – Tuesday sna</vt:lpstr>
      <vt:lpstr>5.9 GHz NPRM – history 09jan</vt:lpstr>
      <vt:lpstr>5.9 GHz NPRM – history 09jan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All the sections in 5.9GHz NPRM draft r11</vt:lpstr>
      <vt:lpstr>Responsibilities of WG Vice Chair</vt:lpstr>
      <vt:lpstr>Responsibilities of WG Secretary</vt:lpstr>
      <vt:lpstr>Responsibilities of Working Group Officers</vt:lpstr>
      <vt:lpstr>ITU-R SM.2352 on THz</vt:lpstr>
      <vt:lpstr>ITU-R THz SM.2352 motion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2514</cp:revision>
  <cp:lastPrinted>1601-01-01T00:00:00Z</cp:lastPrinted>
  <dcterms:created xsi:type="dcterms:W3CDTF">2016-03-03T14:54:45Z</dcterms:created>
  <dcterms:modified xsi:type="dcterms:W3CDTF">2020-03-19T17:38:58Z</dcterms:modified>
</cp:coreProperties>
</file>