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341" r:id="rId3"/>
    <p:sldId id="329" r:id="rId4"/>
    <p:sldId id="604" r:id="rId5"/>
    <p:sldId id="624" r:id="rId6"/>
    <p:sldId id="605" r:id="rId7"/>
    <p:sldId id="516" r:id="rId8"/>
    <p:sldId id="596" r:id="rId9"/>
    <p:sldId id="602" r:id="rId10"/>
    <p:sldId id="665" r:id="rId11"/>
    <p:sldId id="667" r:id="rId12"/>
    <p:sldId id="671" r:id="rId13"/>
    <p:sldId id="603" r:id="rId14"/>
    <p:sldId id="606" r:id="rId15"/>
    <p:sldId id="608" r:id="rId16"/>
    <p:sldId id="662" r:id="rId17"/>
    <p:sldId id="669" r:id="rId18"/>
    <p:sldId id="668" r:id="rId19"/>
    <p:sldId id="650" r:id="rId20"/>
    <p:sldId id="498" r:id="rId21"/>
    <p:sldId id="402" r:id="rId22"/>
    <p:sldId id="403" r:id="rId23"/>
    <p:sldId id="663" r:id="rId24"/>
    <p:sldId id="664" r:id="rId25"/>
    <p:sldId id="626" r:id="rId26"/>
    <p:sldId id="657" r:id="rId27"/>
    <p:sldId id="659" r:id="rId28"/>
    <p:sldId id="631" r:id="rId29"/>
    <p:sldId id="653" r:id="rId30"/>
    <p:sldId id="649" r:id="rId31"/>
    <p:sldId id="660" r:id="rId32"/>
    <p:sldId id="640" r:id="rId33"/>
    <p:sldId id="639" r:id="rId34"/>
    <p:sldId id="638" r:id="rId35"/>
    <p:sldId id="643" r:id="rId36"/>
    <p:sldId id="646" r:id="rId37"/>
    <p:sldId id="641" r:id="rId38"/>
    <p:sldId id="633" r:id="rId39"/>
    <p:sldId id="636" r:id="rId40"/>
    <p:sldId id="634" r:id="rId41"/>
    <p:sldId id="632" r:id="rId42"/>
    <p:sldId id="627" r:id="rId43"/>
    <p:sldId id="630" r:id="rId44"/>
    <p:sldId id="628" r:id="rId45"/>
    <p:sldId id="462" r:id="rId46"/>
    <p:sldId id="652" r:id="rId47"/>
    <p:sldId id="549" r:id="rId48"/>
    <p:sldId id="425" r:id="rId49"/>
    <p:sldId id="592" r:id="rId50"/>
    <p:sldId id="599" r:id="rId51"/>
    <p:sldId id="656" r:id="rId52"/>
    <p:sldId id="655"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9" autoAdjust="0"/>
    <p:restoredTop sz="96021" autoAdjust="0"/>
  </p:normalViewPr>
  <p:slideViewPr>
    <p:cSldViewPr>
      <p:cViewPr varScale="1">
        <p:scale>
          <a:sx n="104" d="100"/>
          <a:sy n="104" d="100"/>
        </p:scale>
        <p:origin x="798"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3.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9861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en-US" sz="1200" dirty="0">
                <a:solidFill>
                  <a:schemeClr val="bg1">
                    <a:lumMod val="75000"/>
                  </a:schemeClr>
                </a:solidFill>
              </a:rPr>
              <a:t>(normally f2f: Tuesday 10:30et/7:30pt;  Thursday 8:30et/5:30pt)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b="0" i="0" u="none" strike="noStrike" kern="1200" dirty="0">
                <a:solidFill>
                  <a:srgbClr val="000000"/>
                </a:solidFill>
                <a:effectLst/>
                <a:latin typeface="Times New Roman" pitchFamily="16" charset="0"/>
                <a:ea typeface="+mn-ea"/>
                <a:cs typeface="+mn-cs"/>
              </a:rPr>
              <a:t>28-Jun-20</a:t>
            </a:r>
            <a:r>
              <a:rPr lang="en-US" dirty="0"/>
              <a:t> </a:t>
            </a:r>
            <a:r>
              <a:rPr lang="en-US" sz="1200" b="0" i="0" u="none" strike="noStrike" kern="1200" dirty="0">
                <a:solidFill>
                  <a:srgbClr val="000000"/>
                </a:solidFill>
                <a:effectLst/>
                <a:latin typeface="Times New Roman" pitchFamily="16" charset="0"/>
                <a:ea typeface="+mn-ea"/>
                <a:cs typeface="+mn-cs"/>
              </a:rPr>
              <a:t>14-May-20</a:t>
            </a:r>
            <a:r>
              <a:rPr lang="en-US" dirty="0"/>
              <a:t> </a:t>
            </a:r>
            <a:r>
              <a:rPr lang="en-US" sz="1200" b="0" i="0" u="none" strike="noStrike" kern="1200" dirty="0">
                <a:solidFill>
                  <a:srgbClr val="000000"/>
                </a:solidFill>
                <a:effectLst/>
                <a:latin typeface="Times New Roman" pitchFamily="16" charset="0"/>
                <a:ea typeface="+mn-ea"/>
                <a:cs typeface="+mn-cs"/>
              </a:rPr>
              <a:t>02-Jul-20</a:t>
            </a:r>
            <a:r>
              <a:rPr lang="en-US" dirty="0"/>
              <a:t> </a:t>
            </a:r>
            <a:r>
              <a:rPr lang="en-US" sz="1200" b="0" i="0" u="none" strike="noStrike" kern="1200" dirty="0">
                <a:solidFill>
                  <a:srgbClr val="000000"/>
                </a:solidFill>
                <a:effectLst/>
                <a:latin typeface="Times New Roman" pitchFamily="16" charset="0"/>
                <a:ea typeface="+mn-ea"/>
                <a:cs typeface="+mn-cs"/>
              </a:rPr>
              <a:t>Marriott Hotel, Warsaw Poland </a:t>
            </a:r>
            <a:r>
              <a:rPr lang="en-US" dirty="0"/>
              <a:t> </a:t>
            </a:r>
          </a:p>
          <a:p>
            <a:r>
              <a:rPr lang="en-US" sz="1200" b="0" i="0" u="none" strike="noStrike" kern="1200" dirty="0">
                <a:solidFill>
                  <a:srgbClr val="000000"/>
                </a:solidFill>
                <a:effectLst/>
                <a:latin typeface="Times New Roman" pitchFamily="16" charset="0"/>
                <a:ea typeface="+mn-ea"/>
                <a:cs typeface="+mn-cs"/>
              </a:rPr>
              <a:t>30-Aug-20</a:t>
            </a:r>
            <a:r>
              <a:rPr lang="en-US" dirty="0"/>
              <a:t> </a:t>
            </a:r>
            <a:r>
              <a:rPr lang="en-US" sz="1200" b="0" i="0" u="none" strike="noStrike" kern="1200" dirty="0">
                <a:solidFill>
                  <a:srgbClr val="000000"/>
                </a:solidFill>
                <a:effectLst/>
                <a:latin typeface="Times New Roman" pitchFamily="16" charset="0"/>
                <a:ea typeface="+mn-ea"/>
                <a:cs typeface="+mn-cs"/>
              </a:rPr>
              <a:t>16-Jul-20</a:t>
            </a:r>
            <a:r>
              <a:rPr lang="en-US" dirty="0"/>
              <a:t> </a:t>
            </a:r>
            <a:r>
              <a:rPr lang="en-US" sz="1200" b="0" i="0" u="none" strike="noStrike" kern="1200" dirty="0">
                <a:solidFill>
                  <a:srgbClr val="000000"/>
                </a:solidFill>
                <a:effectLst/>
                <a:latin typeface="Times New Roman" pitchFamily="16" charset="0"/>
                <a:ea typeface="+mn-ea"/>
                <a:cs typeface="+mn-cs"/>
              </a:rPr>
              <a:t>03-Sep-20</a:t>
            </a:r>
            <a:r>
              <a:rPr lang="en-US" dirty="0"/>
              <a:t> (atl-</a:t>
            </a:r>
            <a:r>
              <a:rPr lang="en-US" sz="1200" b="0" i="0" u="none" strike="noStrike" kern="1200" dirty="0">
                <a:solidFill>
                  <a:srgbClr val="000000"/>
                </a:solidFill>
                <a:effectLst/>
                <a:latin typeface="Times New Roman" pitchFamily="16" charset="0"/>
                <a:ea typeface="+mn-ea"/>
                <a:cs typeface="+mn-cs"/>
              </a:rPr>
              <a:t>Mar-20)</a:t>
            </a:r>
            <a:r>
              <a:rPr lang="en-US" dirty="0"/>
              <a:t> </a:t>
            </a:r>
            <a:r>
              <a:rPr lang="en-US" sz="1200" b="0" i="0" u="none" strike="noStrike" kern="1200" dirty="0">
                <a:solidFill>
                  <a:srgbClr val="000000"/>
                </a:solidFill>
                <a:effectLst/>
                <a:latin typeface="Times New Roman" pitchFamily="16" charset="0"/>
                <a:ea typeface="+mn-ea"/>
                <a:cs typeface="+mn-cs"/>
              </a:rPr>
              <a:t>Sheraton Centre Montreal, Montreal Canada</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01-Nov-20</a:t>
            </a:r>
            <a:r>
              <a:rPr lang="en-US" dirty="0"/>
              <a:t> </a:t>
            </a:r>
            <a:r>
              <a:rPr lang="en-US" sz="1200" b="0" i="0" u="none" strike="noStrike" kern="1200" dirty="0">
                <a:solidFill>
                  <a:srgbClr val="000000"/>
                </a:solidFill>
                <a:effectLst/>
                <a:latin typeface="Times New Roman" pitchFamily="16" charset="0"/>
                <a:ea typeface="+mn-ea"/>
                <a:cs typeface="+mn-cs"/>
              </a:rPr>
              <a:t>17-Sep-20</a:t>
            </a:r>
            <a:r>
              <a:rPr lang="en-US" dirty="0"/>
              <a:t> </a:t>
            </a:r>
            <a:r>
              <a:rPr lang="en-US" sz="1200" b="0" i="0" u="none" strike="noStrike" kern="1200" dirty="0">
                <a:solidFill>
                  <a:srgbClr val="000000"/>
                </a:solidFill>
                <a:effectLst/>
                <a:latin typeface="Times New Roman" pitchFamily="16" charset="0"/>
                <a:ea typeface="+mn-ea"/>
                <a:cs typeface="+mn-cs"/>
              </a:rPr>
              <a:t>05-Nov-20</a:t>
            </a:r>
            <a:r>
              <a:rPr lang="en-US" dirty="0"/>
              <a:t> </a:t>
            </a:r>
            <a:r>
              <a:rPr lang="en-US" sz="1200" b="0" i="0" u="none" strike="noStrike" kern="1200" dirty="0">
                <a:solidFill>
                  <a:srgbClr val="000000"/>
                </a:solidFill>
                <a:effectLst/>
                <a:latin typeface="Times New Roman" pitchFamily="16" charset="0"/>
                <a:ea typeface="+mn-ea"/>
                <a:cs typeface="+mn-cs"/>
              </a:rPr>
              <a:t>Grand Hyatt Atlanta in Buckhead, Atlanta Georgia, USA</a:t>
            </a:r>
            <a:r>
              <a:rPr lang="en-US" dirty="0"/>
              <a:t> </a:t>
            </a:r>
          </a:p>
          <a:p>
            <a:r>
              <a:rPr lang="en-US" sz="1200" b="0" i="0" u="none" strike="noStrike" kern="1200" dirty="0">
                <a:solidFill>
                  <a:srgbClr val="000000"/>
                </a:solidFill>
                <a:effectLst/>
                <a:latin typeface="Times New Roman" pitchFamily="16" charset="0"/>
                <a:ea typeface="+mn-ea"/>
                <a:cs typeface="+mn-cs"/>
              </a:rPr>
              <a:t>27-Dec-20</a:t>
            </a:r>
            <a:r>
              <a:rPr lang="en-US" dirty="0"/>
              <a:t> </a:t>
            </a:r>
            <a:r>
              <a:rPr lang="en-US" sz="1200" b="0" i="0" u="none" strike="noStrike" kern="1200" dirty="0">
                <a:solidFill>
                  <a:srgbClr val="000000"/>
                </a:solidFill>
                <a:effectLst/>
                <a:latin typeface="Times New Roman" pitchFamily="16" charset="0"/>
                <a:ea typeface="+mn-ea"/>
                <a:cs typeface="+mn-cs"/>
              </a:rPr>
              <a:t>12-Nov-20</a:t>
            </a:r>
            <a:r>
              <a:rPr lang="en-US" dirty="0"/>
              <a:t> (Montreal-</a:t>
            </a:r>
            <a:r>
              <a:rPr lang="en-US" sz="1200" b="0" i="0" u="none" strike="noStrike" kern="1200" dirty="0">
                <a:solidFill>
                  <a:srgbClr val="000000"/>
                </a:solidFill>
                <a:effectLst/>
                <a:latin typeface="Times New Roman" pitchFamily="16" charset="0"/>
                <a:ea typeface="+mn-ea"/>
                <a:cs typeface="+mn-cs"/>
              </a:rPr>
              <a:t>31-Dec-20)</a:t>
            </a:r>
            <a:r>
              <a:rPr lang="en-US" dirty="0"/>
              <a:t> </a:t>
            </a:r>
            <a:r>
              <a:rPr lang="en-US" sz="1200" b="0" i="0" u="none" strike="noStrike" kern="1200" dirty="0">
                <a:solidFill>
                  <a:srgbClr val="000000"/>
                </a:solidFill>
                <a:effectLst/>
                <a:latin typeface="Times New Roman" pitchFamily="16" charset="0"/>
                <a:ea typeface="+mn-ea"/>
                <a:cs typeface="+mn-cs"/>
              </a:rPr>
              <a:t>Marriott Marquis Queen's Park,  Bangkok, Thailand</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28-Feb-21</a:t>
            </a:r>
            <a:r>
              <a:rPr lang="en-US" dirty="0"/>
              <a:t> </a:t>
            </a:r>
            <a:r>
              <a:rPr lang="en-US" sz="1200" b="0" i="0" u="none" strike="noStrike" kern="1200" dirty="0">
                <a:solidFill>
                  <a:srgbClr val="000000"/>
                </a:solidFill>
                <a:effectLst/>
                <a:latin typeface="Times New Roman" pitchFamily="16" charset="0"/>
                <a:ea typeface="+mn-ea"/>
                <a:cs typeface="+mn-cs"/>
              </a:rPr>
              <a:t>14-Jan-21</a:t>
            </a:r>
            <a:r>
              <a:rPr lang="en-US" dirty="0"/>
              <a:t> </a:t>
            </a:r>
            <a:r>
              <a:rPr lang="en-US" sz="1200" b="0" i="0" u="none" strike="noStrike" kern="1200" dirty="0">
                <a:solidFill>
                  <a:srgbClr val="000000"/>
                </a:solidFill>
                <a:effectLst/>
                <a:latin typeface="Times New Roman" pitchFamily="16" charset="0"/>
                <a:ea typeface="+mn-ea"/>
                <a:cs typeface="+mn-cs"/>
              </a:rPr>
              <a:t>04-Mar-21</a:t>
            </a:r>
            <a:r>
              <a:rPr lang="en-US" dirty="0"/>
              <a:t> </a:t>
            </a:r>
            <a:r>
              <a:rPr lang="en-US" sz="1200" b="0" i="0" u="none" strike="noStrike" kern="1200" dirty="0">
                <a:solidFill>
                  <a:srgbClr val="000000"/>
                </a:solidFill>
                <a:effectLst/>
                <a:latin typeface="Times New Roman" pitchFamily="16" charset="0"/>
                <a:ea typeface="+mn-ea"/>
                <a:cs typeface="+mn-cs"/>
              </a:rPr>
              <a:t>Marriott New Orleans, New Orleans, USA (TBC)</a:t>
            </a:r>
            <a:r>
              <a:rPr lang="en-US" dirty="0"/>
              <a:t> </a:t>
            </a:r>
          </a:p>
          <a:p>
            <a:r>
              <a:rPr lang="en-US" sz="1200" b="1" i="0" u="none" strike="noStrike" kern="1200" dirty="0">
                <a:solidFill>
                  <a:srgbClr val="000000"/>
                </a:solidFill>
                <a:effectLst/>
                <a:latin typeface="Times New Roman" pitchFamily="16" charset="0"/>
                <a:ea typeface="+mn-ea"/>
                <a:cs typeface="+mn-cs"/>
              </a:rPr>
              <a:t>02-May-21</a:t>
            </a:r>
            <a:r>
              <a:rPr lang="en-US" b="1" dirty="0"/>
              <a:t> </a:t>
            </a:r>
            <a:r>
              <a:rPr lang="en-US" sz="1200" b="1" i="0" u="none" strike="noStrike" kern="1200" dirty="0">
                <a:solidFill>
                  <a:srgbClr val="000000"/>
                </a:solidFill>
                <a:effectLst/>
                <a:latin typeface="Times New Roman" pitchFamily="16" charset="0"/>
                <a:ea typeface="+mn-ea"/>
                <a:cs typeface="+mn-cs"/>
              </a:rPr>
              <a:t>18-Mar-21</a:t>
            </a:r>
            <a:r>
              <a:rPr lang="en-US" b="1" dirty="0"/>
              <a:t> (Bangkok </a:t>
            </a:r>
            <a:r>
              <a:rPr lang="en-US" sz="1200" b="1" i="0" u="none" strike="noStrike" kern="1200" dirty="0">
                <a:solidFill>
                  <a:srgbClr val="000000"/>
                </a:solidFill>
                <a:effectLst/>
                <a:latin typeface="Times New Roman" pitchFamily="16" charset="0"/>
                <a:ea typeface="+mn-ea"/>
                <a:cs typeface="+mn-cs"/>
              </a:rPr>
              <a:t>06-May-21)</a:t>
            </a:r>
            <a:r>
              <a:rPr lang="en-US" b="1" dirty="0"/>
              <a:t> </a:t>
            </a:r>
            <a:r>
              <a:rPr lang="en-US" sz="1200" b="1" i="0" u="none" strike="noStrike" kern="1200" dirty="0">
                <a:solidFill>
                  <a:srgbClr val="000000"/>
                </a:solidFill>
                <a:effectLst/>
                <a:latin typeface="Times New Roman" pitchFamily="16" charset="0"/>
                <a:ea typeface="+mn-ea"/>
                <a:cs typeface="+mn-cs"/>
              </a:rPr>
              <a:t>Hyatt Regency Denver at Colorado Convention Center</a:t>
            </a:r>
            <a:r>
              <a:rPr lang="en-US" b="1"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27-Jun-21</a:t>
            </a:r>
            <a:r>
              <a:rPr lang="en-US" dirty="0"/>
              <a:t> </a:t>
            </a:r>
            <a:r>
              <a:rPr lang="en-US" sz="1200" b="0" i="0" u="none" strike="noStrike" kern="1200" dirty="0">
                <a:solidFill>
                  <a:srgbClr val="000000"/>
                </a:solidFill>
                <a:effectLst/>
                <a:latin typeface="Times New Roman" pitchFamily="16" charset="0"/>
                <a:ea typeface="+mn-ea"/>
                <a:cs typeface="+mn-cs"/>
              </a:rPr>
              <a:t>13-May-21</a:t>
            </a:r>
            <a:r>
              <a:rPr lang="en-US" dirty="0"/>
              <a:t> </a:t>
            </a:r>
            <a:r>
              <a:rPr lang="en-US" sz="1200" b="0" i="0" u="none" strike="noStrike" kern="1200" dirty="0">
                <a:solidFill>
                  <a:srgbClr val="000000"/>
                </a:solidFill>
                <a:effectLst/>
                <a:latin typeface="Times New Roman" pitchFamily="16" charset="0"/>
                <a:ea typeface="+mn-ea"/>
                <a:cs typeface="+mn-cs"/>
              </a:rPr>
              <a:t>01-Jul-21</a:t>
            </a:r>
            <a:r>
              <a:rPr lang="en-US" dirty="0"/>
              <a:t> </a:t>
            </a:r>
            <a:r>
              <a:rPr lang="en-US" sz="1200" b="0" i="0" u="none" strike="noStrike" kern="1200" dirty="0">
                <a:solidFill>
                  <a:srgbClr val="000000"/>
                </a:solidFill>
                <a:effectLst/>
                <a:latin typeface="Times New Roman" pitchFamily="16" charset="0"/>
                <a:ea typeface="+mn-ea"/>
                <a:cs typeface="+mn-cs"/>
              </a:rPr>
              <a:t>Sapporo, Japan (TBC)</a:t>
            </a:r>
            <a:r>
              <a:rPr lang="en-US" dirty="0"/>
              <a:t> </a:t>
            </a:r>
          </a:p>
          <a:p>
            <a:r>
              <a:rPr lang="en-US" sz="1200" b="0" i="0" u="none" strike="noStrike" kern="1200" dirty="0">
                <a:solidFill>
                  <a:srgbClr val="000000"/>
                </a:solidFill>
                <a:effectLst/>
                <a:latin typeface="Times New Roman" pitchFamily="16" charset="0"/>
                <a:ea typeface="+mn-ea"/>
                <a:cs typeface="+mn-cs"/>
              </a:rPr>
              <a:t>29-Aug-21</a:t>
            </a:r>
            <a:r>
              <a:rPr lang="en-US" dirty="0"/>
              <a:t> </a:t>
            </a:r>
            <a:r>
              <a:rPr lang="en-US" sz="1200" b="0" i="0" u="none" strike="noStrike" kern="1200" dirty="0">
                <a:solidFill>
                  <a:srgbClr val="000000"/>
                </a:solidFill>
                <a:effectLst/>
                <a:latin typeface="Times New Roman" pitchFamily="16" charset="0"/>
                <a:ea typeface="+mn-ea"/>
                <a:cs typeface="+mn-cs"/>
              </a:rPr>
              <a:t>15-Jul-21</a:t>
            </a:r>
            <a:r>
              <a:rPr lang="en-US" dirty="0"/>
              <a:t> (Denver </a:t>
            </a:r>
            <a:r>
              <a:rPr lang="en-US" sz="1200" b="1" i="0" u="none" strike="noStrike" kern="1200" dirty="0">
                <a:solidFill>
                  <a:srgbClr val="000000"/>
                </a:solidFill>
                <a:effectLst/>
                <a:latin typeface="Times New Roman" pitchFamily="16" charset="0"/>
                <a:ea typeface="+mn-ea"/>
                <a:cs typeface="+mn-cs"/>
              </a:rPr>
              <a:t>02-Sep-21)</a:t>
            </a:r>
            <a:r>
              <a:rPr lang="en-US" dirty="0"/>
              <a:t> </a:t>
            </a:r>
            <a:r>
              <a:rPr lang="en-US" sz="1200" b="0" i="0" u="none" strike="noStrike" kern="1200" dirty="0">
                <a:solidFill>
                  <a:srgbClr val="000000"/>
                </a:solidFill>
                <a:effectLst/>
                <a:latin typeface="Times New Roman" pitchFamily="16" charset="0"/>
                <a:ea typeface="+mn-ea"/>
                <a:cs typeface="+mn-cs"/>
              </a:rPr>
              <a:t>Marriott Madrid Auditorium, Madrid, Spain</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31-Oct-21</a:t>
            </a:r>
            <a:r>
              <a:rPr lang="en-US" dirty="0"/>
              <a:t> </a:t>
            </a:r>
            <a:r>
              <a:rPr lang="en-US" sz="1200" b="0" i="0" u="none" strike="noStrike" kern="1200" dirty="0">
                <a:solidFill>
                  <a:srgbClr val="000000"/>
                </a:solidFill>
                <a:effectLst/>
                <a:latin typeface="Times New Roman" pitchFamily="16" charset="0"/>
                <a:ea typeface="+mn-ea"/>
                <a:cs typeface="+mn-cs"/>
              </a:rPr>
              <a:t>16-Sep-21</a:t>
            </a:r>
            <a:r>
              <a:rPr lang="en-US" dirty="0"/>
              <a:t> </a:t>
            </a:r>
            <a:r>
              <a:rPr lang="en-US" sz="1200" b="0" i="0" u="none" strike="noStrike" kern="1200" dirty="0">
                <a:solidFill>
                  <a:srgbClr val="000000"/>
                </a:solidFill>
                <a:effectLst/>
                <a:latin typeface="Times New Roman" pitchFamily="16" charset="0"/>
                <a:ea typeface="+mn-ea"/>
                <a:cs typeface="+mn-cs"/>
              </a:rPr>
              <a:t>04-Nov-21</a:t>
            </a:r>
            <a:r>
              <a:rPr lang="en-US" dirty="0"/>
              <a:t> </a:t>
            </a:r>
            <a:r>
              <a:rPr lang="en-US" sz="1200" b="0" i="0" u="none" strike="noStrike" kern="1200" dirty="0">
                <a:solidFill>
                  <a:srgbClr val="000000"/>
                </a:solidFill>
                <a:effectLst/>
                <a:latin typeface="Times New Roman" pitchFamily="16" charset="0"/>
                <a:ea typeface="+mn-ea"/>
                <a:cs typeface="+mn-cs"/>
              </a:rPr>
              <a:t>Hilton Waikoloa Village, Kona, HI, USA</a:t>
            </a:r>
            <a:r>
              <a:rPr lang="en-US" dirty="0"/>
              <a:t> </a:t>
            </a:r>
          </a:p>
          <a:p>
            <a:r>
              <a:rPr lang="en-US" sz="1200" b="0" i="0" u="none" strike="noStrike" kern="1200" dirty="0">
                <a:solidFill>
                  <a:srgbClr val="000000"/>
                </a:solidFill>
                <a:effectLst/>
                <a:latin typeface="Times New Roman" pitchFamily="16" charset="0"/>
                <a:ea typeface="+mn-ea"/>
                <a:cs typeface="+mn-cs"/>
              </a:rPr>
              <a:t>02-Jan-22</a:t>
            </a:r>
            <a:r>
              <a:rPr lang="en-US" dirty="0"/>
              <a:t> </a:t>
            </a:r>
            <a:r>
              <a:rPr lang="en-US" sz="1200" b="0" i="0" u="none" strike="noStrike" kern="1200" dirty="0">
                <a:solidFill>
                  <a:srgbClr val="000000"/>
                </a:solidFill>
                <a:effectLst/>
                <a:latin typeface="Times New Roman" pitchFamily="16" charset="0"/>
                <a:ea typeface="+mn-ea"/>
                <a:cs typeface="+mn-cs"/>
              </a:rPr>
              <a:t>18-Nov-21</a:t>
            </a:r>
            <a:r>
              <a:rPr lang="en-US" dirty="0"/>
              <a:t> (Madrid </a:t>
            </a:r>
            <a:r>
              <a:rPr lang="en-US" sz="1200" b="0" i="0" u="none" strike="noStrike" kern="1200" dirty="0">
                <a:solidFill>
                  <a:srgbClr val="000000"/>
                </a:solidFill>
                <a:effectLst/>
                <a:latin typeface="Times New Roman" pitchFamily="16" charset="0"/>
                <a:ea typeface="+mn-ea"/>
                <a:cs typeface="+mn-cs"/>
              </a:rPr>
              <a:t>06-Jan-22)</a:t>
            </a:r>
            <a:r>
              <a:rPr lang="en-US" dirty="0"/>
              <a:t> </a:t>
            </a:r>
            <a:r>
              <a:rPr lang="en-US" sz="1200" b="0" i="0" u="none" strike="noStrike" kern="1200" dirty="0">
                <a:solidFill>
                  <a:srgbClr val="000000"/>
                </a:solidFill>
                <a:effectLst/>
                <a:latin typeface="Times New Roman" pitchFamily="16" charset="0"/>
                <a:ea typeface="+mn-ea"/>
                <a:cs typeface="+mn-cs"/>
              </a:rPr>
              <a:t>Hyatt Regency Vancouver, Vancouver Canada</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14-Feb-00</a:t>
            </a:r>
            <a:r>
              <a:rPr lang="en-US" dirty="0"/>
              <a:t> </a:t>
            </a:r>
            <a:r>
              <a:rPr lang="en-US" sz="1200" b="0" i="0" u="none" strike="noStrike" kern="1200" dirty="0">
                <a:solidFill>
                  <a:srgbClr val="000000"/>
                </a:solidFill>
                <a:effectLst/>
                <a:latin typeface="Times New Roman" pitchFamily="16" charset="0"/>
                <a:ea typeface="+mn-ea"/>
                <a:cs typeface="+mn-cs"/>
              </a:rPr>
              <a:t>18-Feb-00</a:t>
            </a:r>
            <a:r>
              <a:rPr lang="en-US" dirty="0"/>
              <a:t> </a:t>
            </a:r>
          </a:p>
          <a:p>
            <a:r>
              <a:rPr lang="en-US" sz="1200" b="0" i="0" u="none" strike="noStrike" kern="1200" dirty="0">
                <a:solidFill>
                  <a:srgbClr val="000000"/>
                </a:solidFill>
                <a:effectLst/>
                <a:latin typeface="Times New Roman" pitchFamily="16" charset="0"/>
                <a:ea typeface="+mn-ea"/>
                <a:cs typeface="+mn-cs"/>
              </a:rPr>
              <a:t>01-May-22</a:t>
            </a:r>
            <a:r>
              <a:rPr lang="en-US" dirty="0"/>
              <a:t> </a:t>
            </a:r>
            <a:r>
              <a:rPr lang="en-US" sz="1200" b="0" i="0" u="none" strike="noStrike" kern="1200" dirty="0">
                <a:solidFill>
                  <a:srgbClr val="000000"/>
                </a:solidFill>
                <a:effectLst/>
                <a:latin typeface="Times New Roman" pitchFamily="16" charset="0"/>
                <a:ea typeface="+mn-ea"/>
                <a:cs typeface="+mn-cs"/>
              </a:rPr>
              <a:t>17-Mar-22</a:t>
            </a:r>
            <a:r>
              <a:rPr lang="en-US" dirty="0"/>
              <a:t> (Vancouver </a:t>
            </a:r>
            <a:r>
              <a:rPr lang="en-US" sz="1200" b="0" i="0" u="none" strike="noStrike" kern="1200" dirty="0">
                <a:solidFill>
                  <a:srgbClr val="000000"/>
                </a:solidFill>
                <a:effectLst/>
                <a:latin typeface="Times New Roman" pitchFamily="16" charset="0"/>
                <a:ea typeface="+mn-ea"/>
                <a:cs typeface="+mn-cs"/>
              </a:rPr>
              <a:t>05-May-22)</a:t>
            </a:r>
            <a:r>
              <a:rPr lang="en-US" dirty="0"/>
              <a:t> </a:t>
            </a:r>
            <a:r>
              <a:rPr lang="en-US" sz="1200" b="0" i="0" u="none" strike="noStrike" kern="1200" dirty="0">
                <a:solidFill>
                  <a:srgbClr val="000000"/>
                </a:solidFill>
                <a:effectLst/>
                <a:latin typeface="Times New Roman" pitchFamily="16" charset="0"/>
                <a:ea typeface="+mn-ea"/>
                <a:cs typeface="+mn-cs"/>
              </a:rPr>
              <a:t>Hilton Buena Vista Palace</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14-Feb-00</a:t>
            </a:r>
            <a:r>
              <a:rPr lang="en-US" dirty="0"/>
              <a:t> </a:t>
            </a:r>
            <a:r>
              <a:rPr lang="en-US" sz="1200" b="0" i="0" u="none" strike="noStrike" kern="1200" dirty="0">
                <a:solidFill>
                  <a:srgbClr val="000000"/>
                </a:solidFill>
                <a:effectLst/>
                <a:latin typeface="Times New Roman" pitchFamily="16" charset="0"/>
                <a:ea typeface="+mn-ea"/>
                <a:cs typeface="+mn-cs"/>
              </a:rPr>
              <a:t>18-Feb-00</a:t>
            </a:r>
            <a:r>
              <a:rPr lang="en-US" dirty="0"/>
              <a:t> </a:t>
            </a:r>
          </a:p>
          <a:p>
            <a:r>
              <a:rPr lang="en-US" sz="1200" b="0" i="0" u="none" strike="noStrike" kern="1200" dirty="0">
                <a:solidFill>
                  <a:srgbClr val="000000"/>
                </a:solidFill>
                <a:effectLst/>
                <a:latin typeface="Times New Roman" pitchFamily="16" charset="0"/>
                <a:ea typeface="+mn-ea"/>
                <a:cs typeface="+mn-cs"/>
              </a:rPr>
              <a:t>28-Aug-22</a:t>
            </a:r>
            <a:r>
              <a:rPr lang="en-US" dirty="0"/>
              <a:t> </a:t>
            </a:r>
            <a:r>
              <a:rPr lang="en-US" sz="1200" b="0" i="0" u="none" strike="noStrike" kern="1200" dirty="0">
                <a:solidFill>
                  <a:srgbClr val="000000"/>
                </a:solidFill>
                <a:effectLst/>
                <a:latin typeface="Times New Roman" pitchFamily="16" charset="0"/>
                <a:ea typeface="+mn-ea"/>
                <a:cs typeface="+mn-cs"/>
              </a:rPr>
              <a:t>14-Jul-22</a:t>
            </a:r>
            <a:r>
              <a:rPr lang="en-US" dirty="0"/>
              <a:t> (FL </a:t>
            </a:r>
            <a:r>
              <a:rPr lang="en-US" sz="1200" b="0" i="0" u="none" strike="noStrike" kern="1200" dirty="0">
                <a:solidFill>
                  <a:srgbClr val="000000"/>
                </a:solidFill>
                <a:effectLst/>
                <a:latin typeface="Times New Roman" pitchFamily="16" charset="0"/>
                <a:ea typeface="+mn-ea"/>
                <a:cs typeface="+mn-cs"/>
              </a:rPr>
              <a:t>01-Sep-22</a:t>
            </a:r>
            <a:r>
              <a:rPr lang="en-US" dirty="0"/>
              <a:t> ) </a:t>
            </a:r>
            <a:r>
              <a:rPr lang="en-US" sz="1200" b="0" i="0" u="none" strike="noStrike" kern="1200" dirty="0">
                <a:solidFill>
                  <a:srgbClr val="000000"/>
                </a:solidFill>
                <a:effectLst/>
                <a:latin typeface="Times New Roman" pitchFamily="16" charset="0"/>
                <a:ea typeface="+mn-ea"/>
                <a:cs typeface="+mn-cs"/>
              </a:rPr>
              <a:t>Sheraton Centre Montreal</a:t>
            </a:r>
            <a:r>
              <a:rPr lang="en-US" dirty="0"/>
              <a:t> </a:t>
            </a:r>
          </a:p>
          <a:p>
            <a:endParaRPr lang="en-US" dirty="0"/>
          </a:p>
          <a:p>
            <a:r>
              <a:rPr lang="en-US" sz="1200" b="0" i="0" u="none" strike="noStrike" kern="1200" dirty="0">
                <a:solidFill>
                  <a:srgbClr val="000000"/>
                </a:solidFill>
                <a:effectLst/>
                <a:latin typeface="Times New Roman" pitchFamily="16" charset="0"/>
                <a:ea typeface="+mn-ea"/>
                <a:cs typeface="+mn-cs"/>
              </a:rPr>
              <a:t>14-Feb-00</a:t>
            </a:r>
            <a:r>
              <a:rPr lang="en-US" dirty="0"/>
              <a:t> </a:t>
            </a:r>
            <a:r>
              <a:rPr lang="en-US" sz="1200" b="0" i="0" u="none" strike="noStrike" kern="1200" dirty="0">
                <a:solidFill>
                  <a:srgbClr val="000000"/>
                </a:solidFill>
                <a:effectLst/>
                <a:latin typeface="Times New Roman" pitchFamily="16" charset="0"/>
                <a:ea typeface="+mn-ea"/>
                <a:cs typeface="+mn-cs"/>
              </a:rPr>
              <a:t>18-Feb-00</a:t>
            </a:r>
            <a:r>
              <a:rPr lang="en-US" dirty="0"/>
              <a:t> </a:t>
            </a:r>
          </a:p>
          <a:p>
            <a:r>
              <a:rPr lang="en-US" sz="1200" b="0" i="0" u="none" strike="noStrike" kern="1200" dirty="0">
                <a:solidFill>
                  <a:srgbClr val="000000"/>
                </a:solidFill>
                <a:effectLst/>
                <a:latin typeface="Times New Roman" pitchFamily="16" charset="0"/>
                <a:ea typeface="+mn-ea"/>
                <a:cs typeface="+mn-cs"/>
              </a:rPr>
              <a:t>01-Jan-23</a:t>
            </a:r>
            <a:r>
              <a:rPr lang="en-US" dirty="0"/>
              <a:t> </a:t>
            </a:r>
            <a:r>
              <a:rPr lang="en-US" sz="1200" b="0" i="0" u="none" strike="noStrike" kern="1200" dirty="0">
                <a:solidFill>
                  <a:srgbClr val="000000"/>
                </a:solidFill>
                <a:effectLst/>
                <a:latin typeface="Times New Roman" pitchFamily="16" charset="0"/>
                <a:ea typeface="+mn-ea"/>
                <a:cs typeface="+mn-cs"/>
              </a:rPr>
              <a:t>17-Nov-22</a:t>
            </a:r>
            <a:r>
              <a:rPr lang="en-US" dirty="0"/>
              <a:t> </a:t>
            </a:r>
            <a:r>
              <a:rPr lang="en-US" sz="1200" b="0" i="0" u="none" strike="noStrike" kern="1200" dirty="0">
                <a:solidFill>
                  <a:srgbClr val="000000"/>
                </a:solidFill>
                <a:effectLst/>
                <a:latin typeface="Times New Roman" pitchFamily="16" charset="0"/>
                <a:ea typeface="+mn-ea"/>
                <a:cs typeface="+mn-cs"/>
              </a:rPr>
              <a:t>05-Jan-23</a:t>
            </a:r>
            <a:r>
              <a:rPr lang="en-US" dirty="0"/>
              <a:t> </a:t>
            </a:r>
            <a:r>
              <a:rPr lang="en-US" sz="1200" b="0" i="0" u="none" strike="noStrike" kern="1200" dirty="0">
                <a:solidFill>
                  <a:srgbClr val="000000"/>
                </a:solidFill>
                <a:effectLst/>
                <a:latin typeface="Times New Roman" pitchFamily="16" charset="0"/>
                <a:ea typeface="+mn-ea"/>
                <a:cs typeface="+mn-cs"/>
              </a:rPr>
              <a:t>Jul-22</a:t>
            </a:r>
            <a:r>
              <a:rPr lang="en-US" dirty="0"/>
              <a:t> </a:t>
            </a:r>
            <a:r>
              <a:rPr lang="en-US" sz="1200" b="0" i="0" u="none" strike="noStrike" kern="1200" dirty="0">
                <a:solidFill>
                  <a:srgbClr val="000000"/>
                </a:solidFill>
                <a:effectLst/>
                <a:latin typeface="Times New Roman" pitchFamily="16" charset="0"/>
                <a:ea typeface="+mn-ea"/>
                <a:cs typeface="+mn-cs"/>
              </a:rPr>
              <a:t>tbd</a:t>
            </a:r>
            <a:r>
              <a:rPr lang="en-US" dirty="0"/>
              <a: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5766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Could authors file reply comments  from their organizations?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31987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1916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2925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cfsapi.fcc.gov/file/10313251510165/5.850-5.925%20GHz%20Band%2C%20ET%20Dkt%20No.%2019-138.pdf"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45-03-0000-reply-comments-fcc19-138-nprm-revisiting-5-850-5-925-ghz-band.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45-04-0000-reply-comments-fcc19-138-nprm-revisiting-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253-03-0itu-itu-ahg-m-1450-5-edi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1/dcn/20/11-20-0254-03-0itu-itu-ahg-m-1801-2-edi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33-00-0000-apac-update-march-2020.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5/dcn/19/15-19-0276-03-0thz-ieee-802-15-tag-thz-input-to-the-revision-of-itu-r-sm-2352.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35-00-0000-minutes-12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19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2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lvl="1">
              <a:buFont typeface="Arial" panose="020B0604020202020204" pitchFamily="34" charset="0"/>
              <a:buChar char="•"/>
            </a:pP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lvl="1">
              <a:buFont typeface="Arial" panose="020B0604020202020204" pitchFamily="34" charset="0"/>
              <a:buChar char="•"/>
            </a:pPr>
            <a:r>
              <a:rPr lang="en-US" sz="1400" dirty="0"/>
              <a:t>NTIA/DOT comments were posted today (16</a:t>
            </a:r>
            <a:r>
              <a:rPr lang="en-US" sz="1400" baseline="30000" dirty="0"/>
              <a:t>th</a:t>
            </a:r>
            <a:r>
              <a:rPr lang="en-US" sz="1400" dirty="0"/>
              <a:t>) </a:t>
            </a:r>
          </a:p>
          <a:p>
            <a:pPr lvl="2">
              <a:buFont typeface="Arial" panose="020B0604020202020204" pitchFamily="34" charset="0"/>
              <a:buChar char="•"/>
            </a:pPr>
            <a:r>
              <a:rPr lang="en-US" sz="1200" dirty="0">
                <a:hlinkClick r:id="rId6"/>
              </a:rPr>
              <a:t>https://ecfsapi.fcc.gov/file/10313251510165/5.850-5.925%20GHz%20Band%2C%20ET%20Dkt%20No.%2019-138.pdf</a:t>
            </a:r>
            <a:r>
              <a:rPr lang="en-US" sz="1200" dirty="0"/>
              <a:t> </a:t>
            </a: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b="1"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Friday(20</a:t>
            </a:r>
            <a:r>
              <a:rPr lang="en-US" sz="1600" baseline="30000" dirty="0">
                <a:solidFill>
                  <a:schemeClr val="tx1"/>
                </a:solidFill>
              </a:rPr>
              <a:t>th</a:t>
            </a:r>
            <a:r>
              <a:rPr lang="en-US" sz="1600" dirty="0">
                <a:solidFill>
                  <a:schemeClr val="tx1"/>
                </a:solidFill>
              </a:rPr>
              <a:t>) EC close  will have a discussion topic on the motion and ballot</a:t>
            </a:r>
          </a:p>
          <a:p>
            <a:pPr marL="800100" lvl="1">
              <a:buFont typeface="Arial" panose="020B0604020202020204" pitchFamily="34" charset="0"/>
              <a:buChar char="•"/>
            </a:pPr>
            <a:r>
              <a:rPr lang="en-US" sz="1600" dirty="0">
                <a:solidFill>
                  <a:schemeClr val="tx1"/>
                </a:solidFill>
              </a:rPr>
              <a:t>Current plan will be to start the 10-day LMSC(EC) ballot. </a:t>
            </a:r>
          </a:p>
          <a:p>
            <a:pPr marL="1200150" lvl="2">
              <a:buFont typeface="Arial" panose="020B0604020202020204" pitchFamily="34" charset="0"/>
              <a:buChar char="•"/>
            </a:pPr>
            <a:r>
              <a:rPr lang="en-US" sz="1600" b="1" dirty="0">
                <a:solidFill>
                  <a:srgbClr val="990033"/>
                </a:solidFill>
              </a:rPr>
              <a:t>need to approve today Thursday, 19March.</a:t>
            </a:r>
          </a:p>
          <a:p>
            <a:pPr marL="800100" lvl="1">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2000" dirty="0">
                <a:solidFill>
                  <a:schemeClr val="tx1"/>
                </a:solidFill>
              </a:rPr>
              <a:t> </a:t>
            </a:r>
          </a:p>
          <a:p>
            <a:pPr marL="400050">
              <a:buFont typeface="Arial" panose="020B0604020202020204" pitchFamily="34" charset="0"/>
              <a:buChar char="•"/>
            </a:pPr>
            <a:endParaRPr 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-2</a:t>
            </a:r>
            <a:endParaRPr lang="en-US" sz="2400" dirty="0"/>
          </a:p>
        </p:txBody>
      </p:sp>
      <p:sp>
        <p:nvSpPr>
          <p:cNvPr id="3" name="Content Placeholder 2"/>
          <p:cNvSpPr>
            <a:spLocks noGrp="1"/>
          </p:cNvSpPr>
          <p:nvPr>
            <p:ph idx="1"/>
          </p:nvPr>
        </p:nvSpPr>
        <p:spPr>
          <a:xfrm>
            <a:off x="666562" y="962891"/>
            <a:ext cx="8401238" cy="5430764"/>
          </a:xfrm>
        </p:spPr>
        <p:txBody>
          <a:bodyPr/>
          <a:lstStyle/>
          <a:p>
            <a:pPr marL="400050">
              <a:buFont typeface="Arial" panose="020B0604020202020204" pitchFamily="34" charset="0"/>
              <a:buChar char="•"/>
            </a:pPr>
            <a:r>
              <a:rPr lang="en-US" sz="1800"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800" dirty="0">
                <a:solidFill>
                  <a:schemeClr val="tx1"/>
                </a:solidFill>
                <a:hlinkClick r:id="rId3"/>
              </a:rPr>
              <a:t>https://mentor.ieee.org/802.18/dcn/20/18-20-0038</a:t>
            </a:r>
            <a:endParaRPr lang="en-US" sz="1800" dirty="0">
              <a:solidFill>
                <a:schemeClr val="tx1"/>
              </a:solidFill>
            </a:endParaRPr>
          </a:p>
          <a:p>
            <a:pPr marL="400050">
              <a:buFont typeface="Arial" panose="020B0604020202020204" pitchFamily="34" charset="0"/>
              <a:buChar char="•"/>
            </a:pPr>
            <a:r>
              <a:rPr lang="en-US" sz="1800" dirty="0"/>
              <a:t>The reply comments document from ad </a:t>
            </a:r>
            <a:r>
              <a:rPr lang="en-US" sz="1800" dirty="0" err="1"/>
              <a:t>hocs</a:t>
            </a:r>
            <a:r>
              <a:rPr lang="en-US" sz="1800" dirty="0"/>
              <a:t>,  ready for final run through review and approval:</a:t>
            </a:r>
          </a:p>
          <a:p>
            <a:pPr marL="400050">
              <a:buFont typeface="Arial" panose="020B0604020202020204" pitchFamily="34" charset="0"/>
              <a:buChar char="•"/>
            </a:pPr>
            <a:r>
              <a:rPr lang="en-US" sz="1600" b="0" dirty="0">
                <a:hlinkClick r:id="rId4"/>
              </a:rPr>
              <a:t>https://mentor.ieee.org/802.18/dcn/20/18-20-0045-03-0000-reply-comments-fcc19-138-nprm-revisiting-5-850-5-925-ghz-band.docx</a:t>
            </a:r>
            <a:r>
              <a:rPr lang="en-US" sz="1600" b="0" dirty="0"/>
              <a:t> </a:t>
            </a:r>
          </a:p>
          <a:p>
            <a:pPr marL="400050">
              <a:buFont typeface="Arial" panose="020B0604020202020204" pitchFamily="34" charset="0"/>
              <a:buChar char="•"/>
            </a:pPr>
            <a:endParaRPr lang="en-US" sz="1600" b="0" dirty="0"/>
          </a:p>
          <a:p>
            <a:pPr marL="400050">
              <a:buFont typeface="Arial" panose="020B0604020202020204" pitchFamily="34" charset="0"/>
              <a:buChar char="•"/>
            </a:pPr>
            <a:r>
              <a:rPr lang="en-US" sz="1800" dirty="0"/>
              <a:t>Or , with a proposed replacement for section 1 submission that came in yesterday (Wed): </a:t>
            </a:r>
          </a:p>
          <a:p>
            <a:pPr marL="400050">
              <a:buFont typeface="Arial" panose="020B0604020202020204" pitchFamily="34" charset="0"/>
              <a:buChar char="•"/>
            </a:pPr>
            <a:r>
              <a:rPr lang="en-US" sz="1800" b="0" dirty="0"/>
              <a:t>Text sent out this morning on list server, however changes in last few hours. </a:t>
            </a:r>
          </a:p>
          <a:p>
            <a:pPr marL="400050">
              <a:buFont typeface="Arial" panose="020B0604020202020204" pitchFamily="34" charset="0"/>
              <a:buChar char="•"/>
            </a:pPr>
            <a:r>
              <a:rPr lang="en-US" sz="1800" b="0" dirty="0"/>
              <a:t>Being this is going to EC we will need to review this new section 1 in detail.</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8949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reply comments </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reply comments in </a:t>
            </a:r>
            <a:r>
              <a:rPr lang="en-US" sz="1800" b="0" dirty="0">
                <a:solidFill>
                  <a:schemeClr val="tx1"/>
                </a:solidFill>
                <a:hlinkClick r:id="rId3"/>
              </a:rPr>
              <a:t>https://mentor.ieee.org/802.18/dcn/20/18-20-0045-</a:t>
            </a:r>
            <a:r>
              <a:rPr lang="en-US" sz="1800" b="0" dirty="0">
                <a:solidFill>
                  <a:schemeClr val="tx1"/>
                </a:solidFill>
                <a:highlight>
                  <a:srgbClr val="FFFF00"/>
                </a:highlight>
                <a:hlinkClick r:id="rId3"/>
              </a:rPr>
              <a:t>04-</a:t>
            </a:r>
            <a:r>
              <a:rPr lang="en-US" sz="1800" b="0" dirty="0">
                <a:solidFill>
                  <a:schemeClr val="tx1"/>
                </a:solidFill>
                <a:hlinkClick r:id="rId3"/>
              </a:rPr>
              <a:t>0000-reply-comments-fcc19-138-nprm-revisiting-5-850-5-925-ghz-band.docx</a:t>
            </a:r>
            <a:r>
              <a:rPr lang="en-US" sz="1800" b="0" dirty="0">
                <a:solidFill>
                  <a:schemeClr val="tx1"/>
                </a:solidFill>
              </a:rPr>
              <a:t> ; to FCC NPRM (ET Docket No. 19-138) on Use of the 5.850-5.925 GHz Band. </a:t>
            </a:r>
            <a:r>
              <a:rPr lang="en-GB" sz="1800" b="0" dirty="0">
                <a:solidFill>
                  <a:schemeClr val="tx1"/>
                </a:solidFill>
              </a:rPr>
              <a:t> For review and approval by the LMSC (EC) for uploading to the FCC on or before 05 April 2020. With the Chair of 802.18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a:t>
            </a:r>
            <a:r>
              <a:rPr lang="en-US" sz="1400" dirty="0">
                <a:solidFill>
                  <a:schemeClr val="tx1"/>
                </a:solidFill>
              </a:rPr>
              <a:t>#105, </a:t>
            </a:r>
            <a:r>
              <a:rPr lang="en-US" sz="1400" dirty="0"/>
              <a:t>  23–27Mar20, </a:t>
            </a:r>
            <a:r>
              <a:rPr lang="en-US" sz="1400" strike="dblStrike" dirty="0"/>
              <a:t>Sophia-Antipolis</a:t>
            </a:r>
            <a:r>
              <a:rPr lang="en-US" sz="1400" b="0" strike="dblStrike" dirty="0"/>
              <a:t>  </a:t>
            </a:r>
            <a:r>
              <a:rPr lang="en-US" sz="1800" b="0" dirty="0">
                <a:solidFill>
                  <a:srgbClr val="C00000"/>
                </a:solidFill>
                <a:sym typeface="Wingdings" panose="05000000000000000000" pitchFamily="2" charset="2"/>
              </a:rPr>
              <a:t> f2f - cancelled</a:t>
            </a:r>
            <a:endParaRPr lang="en-US" sz="1800" b="0" dirty="0">
              <a:solidFill>
                <a:srgbClr val="C00000"/>
              </a:solidFill>
            </a:endParaRP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#70,  this week 17-20Mar20, </a:t>
            </a:r>
            <a:r>
              <a:rPr lang="en-US" sz="1600" b="0" dirty="0">
                <a:solidFill>
                  <a:srgbClr val="C00000"/>
                </a:solidFill>
                <a:sym typeface="Wingdings" panose="05000000000000000000" pitchFamily="2" charset="2"/>
              </a:rPr>
              <a:t>  online only</a:t>
            </a:r>
            <a:endParaRPr lang="en-US" sz="1600" b="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09Apr, 29Apr, 14May</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24-25Mar20, online only</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 any calls over next weeks.</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1662" y="1001727"/>
            <a:ext cx="8466138" cy="5473686"/>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53</a:t>
            </a:r>
            <a:r>
              <a:rPr lang="en-US" sz="1800" baseline="30000" dirty="0">
                <a:solidFill>
                  <a:schemeClr val="tx1"/>
                </a:solidFill>
              </a:rPr>
              <a:t>rd</a:t>
            </a:r>
            <a:r>
              <a:rPr lang="en-US" sz="1800" dirty="0">
                <a:solidFill>
                  <a:schemeClr val="tx1"/>
                </a:solidFill>
              </a:rPr>
              <a:t> plenary, 30Jun-03Jul, Belgrade, Serbia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Review the minutes (in link above) has lots of new information. </a:t>
            </a:r>
          </a:p>
          <a:p>
            <a:pPr lvl="1">
              <a:spcBef>
                <a:spcPts val="0"/>
              </a:spcBef>
              <a:buFont typeface="Arial" panose="020B0604020202020204" pitchFamily="34" charset="0"/>
              <a:buChar char="•"/>
            </a:pPr>
            <a:r>
              <a:rPr lang="en-US" sz="1600" dirty="0">
                <a:solidFill>
                  <a:schemeClr val="tx1"/>
                </a:solidFill>
              </a:rPr>
              <a:t>Updates in last week’s meeting with changes/updated to ITS specs; see CEPT report 71.  </a:t>
            </a:r>
          </a:p>
          <a:p>
            <a:pPr lvl="2">
              <a:spcBef>
                <a:spcPts val="0"/>
              </a:spcBef>
              <a:buFont typeface="Arial" panose="020B0604020202020204" pitchFamily="34" charset="0"/>
              <a:buChar char="•"/>
            </a:pPr>
            <a:r>
              <a:rPr lang="en-US" sz="1600" dirty="0">
                <a:solidFill>
                  <a:schemeClr val="tx1"/>
                </a:solidFill>
              </a:rPr>
              <a:t>Expanded 30MHz to 50MHz for traffic safety, channels 176-184 </a:t>
            </a:r>
          </a:p>
          <a:p>
            <a:pPr lvl="2">
              <a:spcBef>
                <a:spcPts val="0"/>
              </a:spcBef>
              <a:buFont typeface="Arial" panose="020B0604020202020204" pitchFamily="34" charset="0"/>
              <a:buChar char="•"/>
            </a:pPr>
            <a:r>
              <a:rPr lang="en-US" sz="1600" dirty="0">
                <a:solidFill>
                  <a:schemeClr val="tx1"/>
                </a:solidFill>
              </a:rPr>
              <a:t>Expanded ITS spectrum 70 to 80 MHz, the 10 MHz is for Urban Rail, 5925-5935MHz</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15-16Apr20, online only</a:t>
            </a:r>
          </a:p>
          <a:p>
            <a:pPr lvl="1">
              <a:buFont typeface="Arial" panose="020B0604020202020204" pitchFamily="34" charset="0"/>
              <a:buChar char="•"/>
            </a:pPr>
            <a:r>
              <a:rPr lang="en-US" sz="1400" dirty="0">
                <a:solidFill>
                  <a:schemeClr val="tx1"/>
                </a:solidFill>
              </a:rPr>
              <a:t>nothing to share today</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sz="1600" dirty="0"/>
              <a:t>next meeting #10, 12-14May20, Kristiansand, Norway</a:t>
            </a:r>
            <a:endParaRPr lang="en-US" sz="1800" dirty="0"/>
          </a:p>
          <a:p>
            <a:pPr lvl="1">
              <a:buFont typeface="Arial" panose="020B0604020202020204" pitchFamily="34" charset="0"/>
              <a:buChar char="•"/>
            </a:pPr>
            <a:r>
              <a:rPr lang="en-US" sz="1400" dirty="0">
                <a:solidFill>
                  <a:schemeClr val="tx1"/>
                </a:solidFill>
              </a:rPr>
              <a:t>Meeting/call 9.1 this week, Tuesday 17Mar.  Then 2 call-ins  </a:t>
            </a:r>
            <a:r>
              <a:rPr lang="en-US" sz="1400">
                <a:solidFill>
                  <a:schemeClr val="tx1"/>
                </a:solidFill>
              </a:rPr>
              <a:t>in April, 07 &amp; 17th,  1500-1700CET.</a:t>
            </a:r>
            <a:endParaRPr lang="en-US" sz="1400" dirty="0">
              <a:solidFill>
                <a:schemeClr val="tx1"/>
              </a:solidFill>
            </a:endParaRPr>
          </a:p>
          <a:p>
            <a:pPr lvl="1">
              <a:buFont typeface="Arial" panose="020B0604020202020204" pitchFamily="34" charset="0"/>
              <a:buChar char="•"/>
            </a:pPr>
            <a:r>
              <a:rPr lang="en-US" sz="1400" dirty="0">
                <a:solidFill>
                  <a:schemeClr val="tx1"/>
                </a:solidFill>
              </a:rPr>
              <a:t> </a:t>
            </a:r>
          </a:p>
          <a:p>
            <a:pPr>
              <a:buFont typeface="Arial" panose="020B0604020202020204" pitchFamily="34" charset="0"/>
              <a:buChar char="•"/>
            </a:pPr>
            <a:r>
              <a:rPr lang="en-US" sz="1400" dirty="0">
                <a:solidFill>
                  <a:schemeClr val="tx1"/>
                </a:solidFill>
              </a:rPr>
              <a:t> CEPT–ECC  </a:t>
            </a:r>
            <a:r>
              <a:rPr lang="en-US" sz="1400" b="0" dirty="0">
                <a:solidFill>
                  <a:schemeClr val="tx1"/>
                </a:solidFill>
                <a:hlinkClick r:id="rId6"/>
              </a:rPr>
              <a:t>&lt;SE24&gt;</a:t>
            </a:r>
            <a:r>
              <a:rPr lang="en-US" sz="1400" b="0" dirty="0">
                <a:solidFill>
                  <a:schemeClr val="tx1"/>
                </a:solidFill>
              </a:rPr>
              <a:t> </a:t>
            </a:r>
            <a:r>
              <a:rPr lang="en-US" sz="1400" dirty="0">
                <a:solidFill>
                  <a:schemeClr val="tx1"/>
                </a:solidFill>
              </a:rPr>
              <a:t>next meeting, M100, 20-22Apr20, ECO Office (web meetings till then)</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buFont typeface="Arial" panose="020B0604020202020204" pitchFamily="34" charset="0"/>
              <a:buChar char="•"/>
            </a:pPr>
            <a:r>
              <a:rPr lang="en-US" sz="1400" dirty="0">
                <a:solidFill>
                  <a:schemeClr val="tx1"/>
                </a:solidFill>
              </a:rPr>
              <a:t> nothing to share today, </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tx1"/>
                </a:solidFill>
              </a:rPr>
              <a:t> nothing to share today</a:t>
            </a:r>
          </a:p>
          <a:p>
            <a:pPr>
              <a:buFont typeface="Arial" panose="020B0604020202020204" pitchFamily="34" charset="0"/>
              <a:buChar char="•"/>
            </a:pPr>
            <a:r>
              <a:rPr lang="en-US" sz="18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last week</a:t>
            </a:r>
          </a:p>
          <a:p>
            <a:pPr lvl="1">
              <a:spcBef>
                <a:spcPts val="0"/>
              </a:spcBef>
              <a:buFont typeface="Arial" panose="020B0604020202020204" pitchFamily="34" charset="0"/>
              <a:buChar char="•"/>
            </a:pPr>
            <a:r>
              <a:rPr lang="en-US" sz="1600" dirty="0">
                <a:solidFill>
                  <a:schemeClr val="tx1"/>
                </a:solidFill>
              </a:rPr>
              <a:t>Due to cancellation of the ATL March Plenary, the 802.11 ad hoc will bring the submission to 802.18  for approval and then LMSC(EC) approval for submission to ITU-R. </a:t>
            </a:r>
          </a:p>
          <a:p>
            <a:pPr lvl="1">
              <a:spcBef>
                <a:spcPts val="0"/>
              </a:spcBef>
              <a:buFont typeface="Arial" panose="020B0604020202020204" pitchFamily="34" charset="0"/>
              <a:buChar char="•"/>
            </a:pPr>
            <a:r>
              <a:rPr lang="en-US" sz="1600" dirty="0">
                <a:solidFill>
                  <a:schemeClr val="tx1"/>
                </a:solidFill>
              </a:rPr>
              <a:t>Stable drafts are available; telecon on 19</a:t>
            </a:r>
            <a:r>
              <a:rPr lang="en-US" sz="1600" baseline="30000" dirty="0">
                <a:solidFill>
                  <a:schemeClr val="tx1"/>
                </a:solidFill>
              </a:rPr>
              <a:t>th</a:t>
            </a:r>
            <a:r>
              <a:rPr lang="en-US" sz="1600" dirty="0">
                <a:solidFill>
                  <a:schemeClr val="tx1"/>
                </a:solidFill>
              </a:rPr>
              <a:t> to complete the drafts.</a:t>
            </a:r>
          </a:p>
          <a:p>
            <a:pPr lvl="1">
              <a:spcBef>
                <a:spcPts val="0"/>
              </a:spcBef>
              <a:buFont typeface="Arial" panose="020B0604020202020204" pitchFamily="34" charset="0"/>
              <a:buChar char="•"/>
            </a:pPr>
            <a:r>
              <a:rPr lang="en-US" sz="1600" dirty="0">
                <a:solidFill>
                  <a:schemeClr val="tx1"/>
                </a:solidFill>
                <a:hlinkClick r:id="rId3"/>
              </a:rPr>
              <a:t>https://mentor.ieee.org/802.11/dcn/20/11-20-0253-03-0itu-itu-ahg-m-1450-5-edits.docx</a:t>
            </a:r>
            <a:endParaRPr lang="en-US" sz="1600" dirty="0">
              <a:solidFill>
                <a:schemeClr val="tx1"/>
              </a:solidFill>
            </a:endParaRPr>
          </a:p>
          <a:p>
            <a:pPr lvl="1">
              <a:spcBef>
                <a:spcPts val="0"/>
              </a:spcBef>
              <a:buFont typeface="Arial" panose="020B0604020202020204" pitchFamily="34" charset="0"/>
              <a:buChar char="•"/>
            </a:pPr>
            <a:r>
              <a:rPr lang="en-US" sz="1600" dirty="0">
                <a:hlinkClick r:id="rId4"/>
              </a:rPr>
              <a:t>https://mentor.ieee.org/802.11/dcn/20/11-20-0254-03-0itu-itu-ahg-m-1801-2-edits.docx</a:t>
            </a:r>
            <a:r>
              <a:rPr lang="en-US" sz="1600" dirty="0"/>
              <a:t> </a:t>
            </a:r>
          </a:p>
          <a:p>
            <a:pPr lvl="1">
              <a:spcBef>
                <a:spcPts val="0"/>
              </a:spcBef>
              <a:buFont typeface="Arial" panose="020B0604020202020204" pitchFamily="34" charset="0"/>
              <a:buChar char="•"/>
            </a:pPr>
            <a:r>
              <a:rPr lang="en-US" sz="1600" dirty="0">
                <a:solidFill>
                  <a:schemeClr val="tx1"/>
                </a:solidFill>
              </a:rPr>
              <a:t>Then will send to 802.11 </a:t>
            </a:r>
            <a:r>
              <a:rPr lang="en-US" sz="1600" dirty="0" err="1">
                <a:solidFill>
                  <a:schemeClr val="tx1"/>
                </a:solidFill>
              </a:rPr>
              <a:t>listserver</a:t>
            </a:r>
            <a:r>
              <a:rPr lang="en-US" sz="1600" dirty="0">
                <a:solidFill>
                  <a:schemeClr val="tx1"/>
                </a:solidFill>
              </a:rPr>
              <a:t>,  then look for endorsement 802.18, then to EC 10day ballot from .18  </a:t>
            </a:r>
          </a:p>
          <a:p>
            <a:pPr lvl="1">
              <a:spcBef>
                <a:spcPts val="0"/>
              </a:spcBef>
              <a:buFont typeface="Arial" panose="020B0604020202020204" pitchFamily="34" charset="0"/>
              <a:buChar char="•"/>
            </a:pPr>
            <a:r>
              <a:rPr lang="en-US" sz="1600" dirty="0">
                <a:solidFill>
                  <a:schemeClr val="tx1"/>
                </a:solidFill>
              </a:rPr>
              <a:t>Timing is in the next week or two, as it needs to be at ITU-R WP5A by 13 April</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M.1450/M.1801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invalidUrl="https:///"/>
              </a:rPr>
              <a:t>https://</a:t>
            </a:r>
            <a:r>
              <a:rPr lang="en-US" sz="1800" b="0" dirty="0">
                <a:highlight>
                  <a:srgbClr val="FFFF00"/>
                </a:highlight>
              </a:rPr>
              <a:t>_________  and https://__________________</a:t>
            </a:r>
            <a:r>
              <a:rPr lang="en-US" sz="1800" b="0" dirty="0"/>
              <a:t>for ITU-R M.1450 and M.1801 updates. </a:t>
            </a:r>
            <a:r>
              <a:rPr lang="en-GB" sz="1800" b="0" dirty="0">
                <a:solidFill>
                  <a:schemeClr val="tx1"/>
                </a:solidFill>
              </a:rPr>
              <a:t>For review and approval by the EC for submission to ITU-R WP 5A via ITU-R Liaison before </a:t>
            </a:r>
            <a:r>
              <a:rPr lang="en-GB" sz="1800" b="0" dirty="0">
                <a:solidFill>
                  <a:schemeClr val="tx1"/>
                </a:solidFill>
                <a:highlight>
                  <a:srgbClr val="FFFF00"/>
                </a:highlight>
              </a:rPr>
              <a:t>13 April 2020. </a:t>
            </a:r>
            <a:r>
              <a:rPr lang="en-GB" sz="1800" b="0" dirty="0">
                <a:solidFill>
                  <a:schemeClr val="tx1"/>
                </a:solidFill>
              </a:rPr>
              <a:t>The Chair of 802.18 is authorized to make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401238" cy="5512522"/>
          </a:xfrm>
        </p:spPr>
        <p:txBody>
          <a:bodyPr/>
          <a:lstStyle/>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APAC update March 2020 </a:t>
            </a:r>
            <a:r>
              <a:rPr lang="en-US" sz="1800" b="0" dirty="0"/>
              <a:t>(may wait until 26Mar)</a:t>
            </a:r>
          </a:p>
          <a:p>
            <a:pPr lvl="1">
              <a:spcBef>
                <a:spcPts val="0"/>
              </a:spcBef>
              <a:buFont typeface="Arial" panose="020B0604020202020204" pitchFamily="34" charset="0"/>
              <a:buChar char="•"/>
            </a:pPr>
            <a:r>
              <a:rPr lang="en-US" sz="1600" u="sng" dirty="0">
                <a:hlinkClick r:id="rId3"/>
              </a:rPr>
              <a:t>https://mentor.ieee.org/802.18/dcn/20/18-20-0033-00-0000-apac-update-march-2020.pptx</a:t>
            </a:r>
            <a:r>
              <a:rPr lang="en-US" sz="1600" u="sng" dirty="0"/>
              <a:t> </a:t>
            </a:r>
            <a:r>
              <a:rPr lang="en-US" sz="1600" dirty="0"/>
              <a:t> </a:t>
            </a:r>
            <a:endParaRPr lang="en-US" sz="1800" dirty="0"/>
          </a:p>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600" dirty="0"/>
              <a:t>802.15.3d has a draft of a submission to ITU-R on updates needed on SM.2352 to be passed through .18 this spring and approved to send by first of May. </a:t>
            </a:r>
          </a:p>
          <a:p>
            <a:pPr lvl="2">
              <a:spcBef>
                <a:spcPts val="600"/>
              </a:spcBef>
              <a:buFont typeface="Arial" panose="020B0604020202020204" pitchFamily="34" charset="0"/>
              <a:buChar char="•"/>
            </a:pPr>
            <a:r>
              <a:rPr lang="en-US" sz="1400" dirty="0">
                <a:solidFill>
                  <a:schemeClr val="tx1"/>
                </a:solidFill>
                <a:hlinkClick r:id="rId4"/>
              </a:rPr>
              <a:t>https://mentor.ieee.org/802.15/dcn/19/15-19-0276-03-0thz-ieee-802-15-tag-thz-input-to-the-revision-of-itu-r-sm-2352.docx</a:t>
            </a:r>
            <a:r>
              <a:rPr lang="en-US" sz="1400" dirty="0">
                <a:solidFill>
                  <a:schemeClr val="tx1"/>
                </a:solidFill>
              </a:rPr>
              <a:t>  </a:t>
            </a:r>
          </a:p>
          <a:p>
            <a:pPr lvl="1">
              <a:spcBef>
                <a:spcPts val="0"/>
              </a:spcBef>
              <a:buFont typeface="Arial" panose="020B0604020202020204" pitchFamily="34" charset="0"/>
              <a:buChar char="•"/>
            </a:pPr>
            <a:r>
              <a:rPr lang="en-US" sz="1600" dirty="0">
                <a:solidFill>
                  <a:schemeClr val="tx1"/>
                </a:solidFill>
              </a:rPr>
              <a:t>Reviewing now with ITU-R liaison and preparing to bring to .18 soon.</a:t>
            </a:r>
            <a:endParaRPr lang="en-US" sz="11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47020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Chair to submit FCC NPRM on 5.9 GHz. Reply comments to EC  for approval</a:t>
            </a:r>
          </a:p>
          <a:p>
            <a:pPr marL="285750" indent="-285750">
              <a:buFont typeface="Wingdings" panose="05000000000000000000" pitchFamily="2" charset="2"/>
              <a:buChar char="q"/>
            </a:pPr>
            <a:r>
              <a:rPr lang="en-US" sz="1800" dirty="0">
                <a:solidFill>
                  <a:srgbClr val="00B0F0"/>
                </a:solidFill>
              </a:rPr>
              <a:t> ________</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ITU-R THz SM.2352 submission (from last July)/802.15 Terahertz IG, inputs? </a:t>
            </a:r>
            <a:endParaRPr lang="en-US" altLang="en-US" sz="1800" b="0" dirty="0">
              <a:solidFill>
                <a:srgbClr val="00B0F0"/>
              </a:solidFill>
            </a:endParaRPr>
          </a:p>
          <a:p>
            <a:pPr marL="285750" indent="-285750">
              <a:buFont typeface="Arial" panose="020B0604020202020204" pitchFamily="34" charset="0"/>
              <a:buChar char="•"/>
            </a:pPr>
            <a:r>
              <a:rPr lang="en-US" altLang="en-US" sz="1800" dirty="0">
                <a:solidFill>
                  <a:schemeClr val="tx1"/>
                </a:solidFill>
              </a:rPr>
              <a:t>Soon (after current submissions):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lvl="2">
              <a:buFont typeface="Arial" panose="020B0604020202020204" pitchFamily="34" charset="0"/>
              <a:buChar char="•"/>
            </a:pPr>
            <a:endParaRPr lang="en-US" sz="100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19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0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0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26Mar20–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lvl="4">
              <a:buFont typeface="Arial" panose="020B0604020202020204" pitchFamily="34" charset="0"/>
              <a:buChar char="•"/>
            </a:pPr>
            <a:endParaRPr lang="en-US" b="1"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15:___________________57et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(so far.) of the 802.18 RR-TAG will be at IEEE 802, 11-15 May 2020 Wireless Interim in Marriott Hotel, Warsaw, Poland</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submission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47</a:t>
            </a:fld>
            <a:endParaRPr lang="en-US" altLang="en-US" sz="1200" b="0" dirty="0"/>
          </a:p>
        </p:txBody>
      </p:sp>
      <p:sp>
        <p:nvSpPr>
          <p:cNvPr id="2" name="Date Placeholder 1"/>
          <p:cNvSpPr>
            <a:spLocks noGrp="1"/>
          </p:cNvSpPr>
          <p:nvPr>
            <p:ph type="dt" idx="15"/>
          </p:nvPr>
        </p:nvSpPr>
        <p:spPr/>
        <p:txBody>
          <a:bodyPr/>
          <a:lstStyle/>
          <a:p>
            <a:r>
              <a:rPr lang="en-US"/>
              <a:t>19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19 Mar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19 Mar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19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Warsaw is cancelled. </a:t>
            </a:r>
          </a:p>
          <a:p>
            <a:pPr lvl="1">
              <a:buFont typeface="Arial" panose="020B0604020202020204" pitchFamily="34" charset="0"/>
              <a:buChar char="•"/>
            </a:pPr>
            <a:r>
              <a:rPr lang="en-US" altLang="en-US" sz="1400" dirty="0">
                <a:solidFill>
                  <a:schemeClr val="tx1"/>
                </a:solidFill>
              </a:rPr>
              <a:t>Approve teleconference moving forward</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GB" sz="1400" dirty="0">
                <a:solidFill>
                  <a:schemeClr val="tx1"/>
                </a:solidFill>
              </a:rPr>
              <a:t>FCC NPRM on 5.9GHz reply comments </a:t>
            </a:r>
          </a:p>
          <a:p>
            <a:pPr lvl="1">
              <a:spcBef>
                <a:spcPts val="0"/>
              </a:spcBef>
              <a:buFont typeface="Arial" panose="020B0604020202020204" pitchFamily="34" charset="0"/>
              <a:buChar char="•"/>
            </a:pPr>
            <a:r>
              <a:rPr lang="en-US" altLang="en-US" sz="1400" dirty="0">
                <a:solidFill>
                  <a:schemeClr val="tx1"/>
                </a:solidFill>
              </a:rPr>
              <a:t>If time permits: </a:t>
            </a:r>
          </a:p>
          <a:p>
            <a:pPr lvl="2">
              <a:spcBef>
                <a:spcPts val="0"/>
              </a:spcBef>
              <a:buFont typeface="Arial" panose="020B0604020202020204" pitchFamily="34" charset="0"/>
              <a:buChar char="•"/>
            </a:pPr>
            <a:r>
              <a:rPr lang="en-US" altLang="en-US" sz="1200" dirty="0">
                <a:solidFill>
                  <a:schemeClr val="tx1"/>
                </a:solidFill>
              </a:rPr>
              <a:t>EU Items</a:t>
            </a:r>
          </a:p>
          <a:p>
            <a:pPr lvl="2">
              <a:spcBef>
                <a:spcPts val="0"/>
              </a:spcBef>
              <a:buFont typeface="Arial" panose="020B0604020202020204" pitchFamily="34" charset="0"/>
              <a:buChar char="•"/>
            </a:pPr>
            <a:r>
              <a:rPr lang="en-US" altLang="en-US" sz="1200" dirty="0">
                <a:solidFill>
                  <a:schemeClr val="tx1"/>
                </a:solidFill>
              </a:rPr>
              <a:t>ITU-R Items</a:t>
            </a:r>
          </a:p>
          <a:p>
            <a:pPr lvl="2">
              <a:spcBef>
                <a:spcPts val="0"/>
              </a:spcBef>
              <a:buFont typeface="Arial" panose="020B0604020202020204" pitchFamily="34" charset="0"/>
              <a:buChar char="•"/>
            </a:pPr>
            <a:r>
              <a:rPr lang="en-US" altLang="en-US" sz="1200" dirty="0"/>
              <a:t>ITU-R M.1450/M.1801 submissions</a:t>
            </a:r>
          </a:p>
          <a:p>
            <a:pPr lvl="2">
              <a:spcBef>
                <a:spcPts val="0"/>
              </a:spcBef>
              <a:buFont typeface="Arial" panose="020B0604020202020204" pitchFamily="34" charset="0"/>
              <a:buChar char="•"/>
            </a:pPr>
            <a:r>
              <a:rPr lang="en-US" altLang="en-US" sz="12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on 5.9 GHz to EC Ballot</a:t>
            </a:r>
          </a:p>
          <a:p>
            <a:pPr lvl="1">
              <a:buFont typeface="Arial" panose="020B0604020202020204" pitchFamily="34" charset="0"/>
              <a:buChar char="•"/>
            </a:pP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Reply comments due 06 April,  </a:t>
            </a:r>
          </a:p>
          <a:p>
            <a:pPr lvl="1">
              <a:spcBef>
                <a:spcPts val="0"/>
              </a:spcBef>
              <a:buFont typeface="Arial" panose="020B0604020202020204" pitchFamily="34" charset="0"/>
              <a:buChar char="•"/>
            </a:pPr>
            <a:r>
              <a:rPr lang="en-GB" sz="1400" dirty="0">
                <a:solidFill>
                  <a:schemeClr val="tx1"/>
                </a:solidFill>
              </a:rPr>
              <a:t>Need to approve today, the 19th.</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ITU-R M.1450/M.1801 submissions</a:t>
            </a:r>
          </a:p>
          <a:p>
            <a:pPr lvl="1">
              <a:spcBef>
                <a:spcPts val="0"/>
              </a:spcBef>
              <a:buFont typeface="Arial" panose="020B0604020202020204" pitchFamily="34" charset="0"/>
              <a:buChar char="•"/>
            </a:pPr>
            <a:r>
              <a:rPr lang="en-US" altLang="en-US" sz="1400" kern="0" dirty="0"/>
              <a:t>Review if time  permits, preparing to approve in next week or two. </a:t>
            </a:r>
          </a:p>
          <a:p>
            <a:pPr lvl="1">
              <a:spcBef>
                <a:spcPts val="0"/>
              </a:spcBef>
              <a:buFont typeface="Arial" panose="020B0604020202020204" pitchFamily="34" charset="0"/>
              <a:buChar char="•"/>
            </a:pPr>
            <a:r>
              <a:rPr lang="en-US" altLang="en-US" sz="1400" kern="0" dirty="0"/>
              <a:t>Need to send to ITU-R by 13 Apri</a:t>
            </a:r>
            <a:r>
              <a:rPr lang="en-US" altLang="en-US" sz="1400" strike="sngStrike" kern="0" dirty="0"/>
              <a:t>l.  </a:t>
            </a:r>
            <a:endParaRPr lang="en-US" altLang="en-US" sz="1400" b="0" strike="sngStrike"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APAC update for March 2020  (26March)</a:t>
            </a:r>
          </a:p>
          <a:p>
            <a:pPr lvl="1">
              <a:spcBef>
                <a:spcPts val="0"/>
              </a:spcBef>
              <a:buFont typeface="Arial" panose="020B0604020202020204" pitchFamily="34" charset="0"/>
              <a:buChar char="•"/>
            </a:pPr>
            <a:r>
              <a:rPr lang="en-US" sz="1400" dirty="0"/>
              <a:t>ITU-R SM.2352 on THz update for ITU-R</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400"/>
              </a:spcBef>
            </a:pPr>
            <a:r>
              <a:rPr lang="en-US" altLang="en-US" sz="1600" b="0" dirty="0">
                <a:solidFill>
                  <a:schemeClr val="bg1">
                    <a:lumMod val="75000"/>
                  </a:schemeClr>
                </a:solidFill>
              </a:rPr>
              <a:t>		Seconded by: 	</a:t>
            </a:r>
          </a:p>
          <a:p>
            <a:pPr>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12 Mar 2020 in document  </a:t>
            </a:r>
            <a:r>
              <a:rPr lang="en-GB" sz="1600" b="0" u="sng" dirty="0">
                <a:hlinkClick r:id="rId3"/>
              </a:rPr>
              <a:t>https://mentor.ieee.org/802.18/dcn/20/18-20-0035-00-0000-minutes-12mar20-rrtag-teleconference.docx</a:t>
            </a:r>
            <a:r>
              <a:rPr lang="en-GB" sz="1600" b="0" u="sng" dirty="0"/>
              <a:t> </a:t>
            </a:r>
            <a:r>
              <a:rPr lang="en-GB" sz="1600" b="0" dirty="0"/>
              <a:t>  </a:t>
            </a:r>
            <a:r>
              <a:rPr lang="en-US" sz="1600" b="0" dirty="0"/>
              <a:t>12-Mar-2020 18:51:33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marL="0" indent="0">
              <a:spcBef>
                <a:spcPts val="400"/>
              </a:spcBef>
            </a:pPr>
            <a:r>
              <a:rPr lang="en-US" altLang="en-US" sz="1600" b="0" dirty="0">
                <a:solidFill>
                  <a:schemeClr val="bg1">
                    <a:lumMod val="75000"/>
                  </a:schemeClr>
                </a:solidFill>
              </a:rPr>
              <a:t>	Seconded by:	Peter E</a:t>
            </a:r>
          </a:p>
          <a:p>
            <a:pPr marL="0" indent="0">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a:p>
            <a:pPr lvl="4">
              <a:buFont typeface="Arial" panose="020B0604020202020204" pitchFamily="34" charset="0"/>
              <a:buChar char="•"/>
            </a:pPr>
            <a:endParaRPr lang="en-US" altLang="en-US" sz="10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Warsaw Wireless Interim is cancelled. </a:t>
            </a:r>
            <a:endParaRPr lang="en-US" altLang="en-US" sz="1400" dirty="0">
              <a:solidFill>
                <a:schemeClr val="tx1"/>
              </a:solidFill>
            </a:endParaRPr>
          </a:p>
          <a:p>
            <a:pPr lvl="1">
              <a:spcBef>
                <a:spcPts val="400"/>
              </a:spcBef>
              <a:buFont typeface="Arial" panose="020B0604020202020204" pitchFamily="34" charset="0"/>
              <a:buChar char="•"/>
            </a:pPr>
            <a:r>
              <a:rPr lang="en-US" sz="1600" dirty="0">
                <a:solidFill>
                  <a:schemeClr val="tx1"/>
                </a:solidFill>
              </a:rPr>
              <a:t>Notification came out this morning.</a:t>
            </a: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19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 moving forward</a:t>
            </a:r>
            <a:endParaRPr lang="en-US" sz="2400" dirty="0"/>
          </a:p>
        </p:txBody>
      </p:sp>
      <p:sp>
        <p:nvSpPr>
          <p:cNvPr id="3" name="Content Placeholder 2"/>
          <p:cNvSpPr>
            <a:spLocks noGrp="1"/>
          </p:cNvSpPr>
          <p:nvPr>
            <p:ph idx="1"/>
          </p:nvPr>
        </p:nvSpPr>
        <p:spPr>
          <a:xfrm>
            <a:off x="685800" y="1111249"/>
            <a:ext cx="7770813" cy="5213351"/>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03 September 2020.</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r>
              <a:rPr lang="en-US" dirty="0">
                <a:solidFill>
                  <a:schemeClr val="bg1">
                    <a:lumMod val="75000"/>
                  </a:schemeClr>
                </a:solidFill>
              </a:rPr>
              <a:t>	</a:t>
            </a:r>
          </a:p>
          <a:p>
            <a:pPr lvl="1">
              <a:buFont typeface="Arial" panose="020B0604020202020204" pitchFamily="34" charset="0"/>
              <a:buChar char="•"/>
            </a:pPr>
            <a:r>
              <a:rPr lang="en-US" dirty="0">
                <a:solidFill>
                  <a:schemeClr val="bg1">
                    <a:lumMod val="75000"/>
                  </a:schemeClr>
                </a:solidFill>
              </a:rPr>
              <a:t>Seconded by: 	Peter E. </a:t>
            </a:r>
          </a:p>
          <a:p>
            <a:pPr lvl="1">
              <a:buFont typeface="Arial" panose="020B0604020202020204" pitchFamily="34" charset="0"/>
              <a:buChar char="•"/>
            </a:pPr>
            <a:r>
              <a:rPr lang="en-US" dirty="0">
                <a:solidFill>
                  <a:schemeClr val="bg1">
                    <a:lumMod val="75000"/>
                  </a:schemeClr>
                </a:solidFill>
              </a:rPr>
              <a:t>Discussion?     None</a:t>
            </a:r>
          </a:p>
          <a:p>
            <a:pPr lvl="1"/>
            <a:r>
              <a:rPr lang="en-US" altLang="en-US" b="1" dirty="0">
                <a:solidFill>
                  <a:schemeClr val="tx1"/>
                </a:solidFill>
              </a:rPr>
              <a:t>Vote:  		__Y   /  __N   /  __A </a:t>
            </a:r>
          </a:p>
          <a:p>
            <a:pPr lvl="1"/>
            <a:r>
              <a:rPr lang="en-US" altLang="en-US" b="1" dirty="0">
                <a:solidFill>
                  <a:schemeClr val="tx1"/>
                </a:solidFill>
              </a:rPr>
              <a:t>Voters:   _____</a:t>
            </a:r>
          </a:p>
          <a:p>
            <a:pPr lvl="1"/>
            <a:r>
              <a:rPr lang="en-US" altLang="en-US" b="1" dirty="0">
                <a:solidFill>
                  <a:schemeClr val="tx1"/>
                </a:solidFill>
              </a:rPr>
              <a:t>Motion - Passes</a:t>
            </a:r>
          </a:p>
          <a:p>
            <a:pPr lvl="1"/>
            <a:r>
              <a:rPr lang="en-US" altLang="en-US" b="1" dirty="0">
                <a:solidFill>
                  <a:schemeClr val="tx1"/>
                </a:solidFill>
              </a:rPr>
              <a:t>__ on the call</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sz="1600" b="0" dirty="0">
                <a:solidFill>
                  <a:schemeClr val="tx1"/>
                </a:solidFill>
              </a:rPr>
              <a:t>Side note, will be changing over to using the IEEE 802 </a:t>
            </a:r>
            <a:r>
              <a:rPr lang="en-US" sz="1600" b="0" dirty="0" err="1">
                <a:solidFill>
                  <a:schemeClr val="tx1"/>
                </a:solidFill>
              </a:rPr>
              <a:t>Webex</a:t>
            </a:r>
            <a:r>
              <a:rPr lang="en-US" sz="1600" b="0" dirty="0">
                <a:solidFill>
                  <a:schemeClr val="tx1"/>
                </a:solidFill>
              </a:rPr>
              <a:t> (seat 4). </a:t>
            </a:r>
          </a:p>
          <a:p>
            <a:pPr>
              <a:buFont typeface="Arial" panose="020B0604020202020204" pitchFamily="34" charset="0"/>
              <a:buChar char="•"/>
            </a:pPr>
            <a:r>
              <a:rPr lang="en-US" sz="1600" dirty="0">
                <a:hlinkClick r:id="rId3"/>
              </a:rPr>
              <a:t>http://ieee802.org/802tele_calendar.html</a:t>
            </a:r>
            <a:r>
              <a:rPr lang="en-US" sz="1600" dirty="0"/>
              <a:t> </a:t>
            </a:r>
            <a:endParaRPr lang="en-US" sz="1600" b="0" dirty="0">
              <a:solidFill>
                <a:schemeClr val="tx1"/>
              </a:solidFill>
            </a:endParaRPr>
          </a:p>
          <a:p>
            <a:pPr lvl="1">
              <a:buFont typeface="Arial" panose="020B0604020202020204" pitchFamily="34" charset="0"/>
              <a:buChar char="•"/>
            </a:pPr>
            <a:endParaRPr lang="en-US" dirty="0">
              <a:solidFill>
                <a:schemeClr val="tx1"/>
              </a:solidFill>
            </a:endParaRPr>
          </a:p>
          <a:p>
            <a:pPr marL="457200" lvl="1" indent="0"/>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19 March 2020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45532</TotalTime>
  <Words>11069</Words>
  <Application>Microsoft Office PowerPoint</Application>
  <PresentationFormat>On-screen Show (4:3)</PresentationFormat>
  <Paragraphs>1150</Paragraphs>
  <Slides>52</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62"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Teleconferences moving forward</vt:lpstr>
      <vt:lpstr>FCC NPRM on 5.9 GHz reply comments-1</vt:lpstr>
      <vt:lpstr>FCC NPRM on 5.9 GHz reply comments-2</vt:lpstr>
      <vt:lpstr>FCC NPRM – reply comments  Revisiting-use-of-the-5850-5925-MHz-band</vt:lpstr>
      <vt:lpstr>EU items to share -1</vt:lpstr>
      <vt:lpstr>EU items to share -2 </vt:lpstr>
      <vt:lpstr>ITU-R items to share</vt:lpstr>
      <vt:lpstr>ITU-R M.1450/M.1801 updates</vt:lpstr>
      <vt:lpstr>ITU-R M.1450/M.1801 submission – standing by</vt:lpstr>
      <vt:lpstr>General Discussion Items -1</vt:lpstr>
      <vt:lpstr>Actions Required</vt:lpstr>
      <vt:lpstr>Any Other Business</vt:lpstr>
      <vt:lpstr>Adjourn</vt:lpstr>
      <vt:lpstr>PowerPoint Presentation</vt:lpstr>
      <vt:lpstr>ITU-R SM.2352 on THz</vt:lpstr>
      <vt:lpstr>ITU-R THz SM.2352 submission – standing by</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2514</cp:revision>
  <cp:lastPrinted>1601-01-01T00:00:00Z</cp:lastPrinted>
  <dcterms:created xsi:type="dcterms:W3CDTF">2016-03-03T14:54:45Z</dcterms:created>
  <dcterms:modified xsi:type="dcterms:W3CDTF">2020-03-19T17:38:58Z</dcterms:modified>
</cp:coreProperties>
</file>