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341" r:id="rId3"/>
    <p:sldId id="329" r:id="rId4"/>
    <p:sldId id="604" r:id="rId5"/>
    <p:sldId id="624" r:id="rId6"/>
    <p:sldId id="605" r:id="rId7"/>
    <p:sldId id="516" r:id="rId8"/>
    <p:sldId id="626" r:id="rId9"/>
    <p:sldId id="659" r:id="rId10"/>
    <p:sldId id="657" r:id="rId11"/>
    <p:sldId id="667" r:id="rId12"/>
    <p:sldId id="650" r:id="rId13"/>
    <p:sldId id="498" r:id="rId14"/>
    <p:sldId id="402" r:id="rId15"/>
    <p:sldId id="403" r:id="rId16"/>
    <p:sldId id="664" r:id="rId17"/>
    <p:sldId id="668" r:id="rId18"/>
    <p:sldId id="669" r:id="rId19"/>
    <p:sldId id="670" r:id="rId20"/>
    <p:sldId id="662"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3300"/>
    <a:srgbClr val="CC6600"/>
    <a:srgbClr val="85DF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33" autoAdjust="0"/>
    <p:restoredTop sz="93946" autoAdjust="0"/>
  </p:normalViewPr>
  <p:slideViewPr>
    <p:cSldViewPr>
      <p:cViewPr varScale="1">
        <p:scale>
          <a:sx n="86" d="100"/>
          <a:sy n="86" d="100"/>
        </p:scale>
        <p:origin x="96" y="576"/>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14-Mar-20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26Mar. </a:t>
            </a:r>
            <a:r>
              <a:rPr lang="en-US" sz="1600" dirty="0">
                <a:solidFill>
                  <a:schemeClr val="tx1"/>
                </a:solidFill>
              </a:rPr>
              <a:t>10 days,  26Mar(a 2</a:t>
            </a:r>
            <a:r>
              <a:rPr lang="en-US" sz="1600" baseline="30000" dirty="0">
                <a:solidFill>
                  <a:schemeClr val="tx1"/>
                </a:solidFill>
              </a:rPr>
              <a:t>nd</a:t>
            </a:r>
            <a:r>
              <a:rPr lang="en-US" sz="1600" dirty="0">
                <a:solidFill>
                  <a:schemeClr val="tx1"/>
                </a:solidFill>
              </a:rPr>
              <a:t> and Paul in queue to approve </a:t>
            </a:r>
            <a:r>
              <a:rPr lang="en-US" sz="1600" b="1" dirty="0">
                <a:solidFill>
                  <a:schemeClr val="tx1"/>
                </a:solidFill>
              </a:rPr>
              <a:t>hours</a:t>
            </a:r>
            <a:r>
              <a:rPr lang="en-US" sz="1600" dirty="0">
                <a:solidFill>
                  <a:schemeClr val="tx1"/>
                </a:solidFill>
              </a:rPr>
              <a:t> (normally it is day) after telecon, through to 05</a:t>
            </a:r>
            <a:r>
              <a:rPr lang="en-US" sz="1200" dirty="0">
                <a:solidFill>
                  <a:schemeClr val="tx1"/>
                </a:solidFill>
              </a:rPr>
              <a:t>(Sunday)</a:t>
            </a:r>
            <a:r>
              <a:rPr lang="en-US" sz="1600" dirty="0">
                <a:solidFill>
                  <a:schemeClr val="tx1"/>
                </a:solidFill>
              </a:rPr>
              <a:t>&gt;06</a:t>
            </a:r>
            <a:r>
              <a:rPr lang="en-US" sz="1200" dirty="0">
                <a:solidFill>
                  <a:schemeClr val="tx1"/>
                </a:solidFill>
              </a:rPr>
              <a:t>(rules)</a:t>
            </a:r>
            <a:r>
              <a:rPr lang="en-US" sz="1600" dirty="0">
                <a:solidFill>
                  <a:schemeClr val="tx1"/>
                </a:solidFill>
              </a:rPr>
              <a:t> then </a:t>
            </a:r>
            <a:r>
              <a:rPr lang="en-US" sz="1600" b="1" dirty="0">
                <a:solidFill>
                  <a:schemeClr val="tx1"/>
                </a:solidFill>
              </a:rPr>
              <a:t>hours (normally it is a day) </a:t>
            </a:r>
            <a:r>
              <a:rPr lang="en-US" sz="1600" dirty="0">
                <a:solidFill>
                  <a:schemeClr val="tx1"/>
                </a:solidFill>
              </a:rPr>
              <a:t>to close ballot and review with Paul, and then upload late 09April</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early close has not always been successful.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9553567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014376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13 Mar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13 Mar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13 Mar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4724400" y="357166"/>
            <a:ext cx="377669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802.18-20/0039r01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google.com/url?q=https://ieee802.my.webex.com/ieee802.my/j.php?MTID%3Dm1c98d52922245f58dcd61f5417910a6b&amp;sa=D&amp;ust=1583989616433000&amp;usg=AOvVaw2seePHGTVPwIDLjDb0nRfF" TargetMode="External"/><Relationship Id="rId7" Type="http://schemas.openxmlformats.org/officeDocument/2006/relationships/hyperlink" Target="https://urldefense.proofpoint.com/v2/url?u=http-3A__help.webex.com&amp;d=DwMGaQ&amp;c=pqcuzKEN_84c78MOSc5_fw&amp;r=z8R-nWJ8GIxwjOjNKhEFByb-tZ6XE3GZXWSggNdVo-w&amp;m=ieyH4h6KAHMf6PTR0jR3anpKg4U90C3qCLywWfmKJaU&amp;s=J3pZ8MVfXvkJP0Y7qzvQcj-dmn6uWr3D-E1ksciNCzc&amp;e=" TargetMode="External"/><Relationship Id="rId2" Type="http://schemas.openxmlformats.org/officeDocument/2006/relationships/hyperlink" Target="https://urldefense.proofpoint.com/v2/url?u=https-3A__ieee802.my.webex.com_ieee802.my_j.php-3FMTID-3Dm1c98d52922245f58dcd61f5417910a6b&amp;d=DwMGaQ&amp;c=pqcuzKEN_84c78MOSc5_fw&amp;r=z8R-nWJ8GIxwjOjNKhEFByb-tZ6XE3GZXWSggNdVo-w&amp;m=ieyH4h6KAHMf6PTR0jR3anpKg4U90C3qCLywWfmKJaU&amp;s=C0xmnTcdayBQBPcW8l2JmapzsP7a_PXzpZ2xTkkvHWk&amp;e=" TargetMode="External"/><Relationship Id="rId1" Type="http://schemas.openxmlformats.org/officeDocument/2006/relationships/slideLayout" Target="../slideLayouts/slideLayout2.xml"/><Relationship Id="rId6" Type="http://schemas.openxmlformats.org/officeDocument/2006/relationships/hyperlink" Target="https://urldefense.proofpoint.com/v2/url?u=https-3A__ieee802.my.webex.com_ieee802.my_globalcallin.php-3FMTID-3Dm4bb759ab17362d8eb9015d25d95b04b4&amp;d=DwMGaQ&amp;c=pqcuzKEN_84c78MOSc5_fw&amp;r=z8R-nWJ8GIxwjOjNKhEFByb-tZ6XE3GZXWSggNdVo-w&amp;m=ieyH4h6KAHMf6PTR0jR3anpKg4U90C3qCLywWfmKJaU&amp;s=jOrqIrsgJE1BZa9y5IuXZNJBt0CyoSPyWKUJO3y3ufk&amp;e=" TargetMode="External"/><Relationship Id="rId5" Type="http://schemas.openxmlformats.org/officeDocument/2006/relationships/hyperlink" Target="tel:%2B44-20-3198-8144,,*01*795762140%23%23*01*" TargetMode="External"/><Relationship Id="rId4" Type="http://schemas.openxmlformats.org/officeDocument/2006/relationships/hyperlink" Target="tel:%2B1-510-338-9438,,*01*795762140%23%23*01*"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616c076dfafbaada5d63b351745f9a6e" TargetMode="External"/><Relationship Id="rId2" Type="http://schemas.openxmlformats.org/officeDocument/2006/relationships/hyperlink" Target="https://ieee802.my.webex.com/ieee802.my/j.php?MTID=m616c076dfafbaada5d63b351745f9a6e" TargetMode="External"/><Relationship Id="rId1" Type="http://schemas.openxmlformats.org/officeDocument/2006/relationships/slideLayout" Target="../slideLayouts/slideLayout2.xml"/><Relationship Id="rId4" Type="http://schemas.openxmlformats.org/officeDocument/2006/relationships/hyperlink" Target="tel:%2B44-20-3198-8144,,*01*794492115%23%23*01*"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7186222baf1b5083fb2f34471e73e483" TargetMode="External"/><Relationship Id="rId2" Type="http://schemas.openxmlformats.org/officeDocument/2006/relationships/hyperlink" Target="https://ieee802.my.webex.com/ieee802.my/j.php?MTID=m7186222baf1b5083fb2f34471e73e483" TargetMode="External"/><Relationship Id="rId1" Type="http://schemas.openxmlformats.org/officeDocument/2006/relationships/slideLayout" Target="../slideLayouts/slideLayout2.xml"/><Relationship Id="rId4" Type="http://schemas.openxmlformats.org/officeDocument/2006/relationships/hyperlink" Target="tel:%2B44-20-3198-8144,,*01*792240390%23%23*01*"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bf389dd6919e19fa8f4e7eee6ad2cd93" TargetMode="External"/><Relationship Id="rId2" Type="http://schemas.openxmlformats.org/officeDocument/2006/relationships/hyperlink" Target="https://ieee802.my.webex.com/ieee802.my/j.php?MTID=mbf389dd6919e19fa8f4e7eee6ad2cd93" TargetMode="External"/><Relationship Id="rId1" Type="http://schemas.openxmlformats.org/officeDocument/2006/relationships/slideLayout" Target="../slideLayouts/slideLayout2.xml"/><Relationship Id="rId4" Type="http://schemas.openxmlformats.org/officeDocument/2006/relationships/hyperlink" Target="tel:%2B44-20-3198-8144,,*01*797786549%23%23*01*"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9/18-19-0163-02-0000-fcc19-138-nprm-revisiting-use-of-the-5-850-5-925-ghz-band.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hyperlink" Target="https://www.fcc.gov/ecfs/search/filings?proceedings_name=19-138&amp;sort=date_disseminated,DESC" TargetMode="External"/><Relationship Id="rId4" Type="http://schemas.openxmlformats.org/officeDocument/2006/relationships/hyperlink" Target="https://www.federalregister.gov/documents/2020/02/06/2020-02086/use-of-the-5850-5925-ghz-band"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0/18-20-0038"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13 Mar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13 March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367"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a:t>
            </a:r>
            <a:r>
              <a:rPr lang="en-US" sz="1200" dirty="0">
                <a:highlight>
                  <a:srgbClr val="C0C0C0"/>
                </a:highlight>
              </a:rPr>
              <a:t>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2000" dirty="0">
                <a:solidFill>
                  <a:schemeClr val="tx1"/>
                </a:solidFill>
              </a:rPr>
              <a:t>Remember from discussions in Irvine.</a:t>
            </a:r>
          </a:p>
          <a:p>
            <a:pPr marL="400050">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13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3"/>
            <a:ext cx="8415144" cy="362108"/>
          </a:xfrm>
        </p:spPr>
        <p:txBody>
          <a:bodyPr/>
          <a:lstStyle/>
          <a:p>
            <a:r>
              <a:rPr lang="en-US" sz="2400" dirty="0">
                <a:solidFill>
                  <a:schemeClr val="tx1"/>
                </a:solidFill>
              </a:rPr>
              <a:t>FCC NPRM on 5.9 GHz reply comments</a:t>
            </a:r>
            <a:r>
              <a:rPr lang="en-US" altLang="en-US" sz="1200" dirty="0"/>
              <a:t>-timeline</a:t>
            </a:r>
            <a:endParaRPr lang="en-US" sz="2400" dirty="0">
              <a:highlight>
                <a:srgbClr val="C0C0C0"/>
              </a:highlight>
            </a:endParaRPr>
          </a:p>
        </p:txBody>
      </p:sp>
      <p:sp>
        <p:nvSpPr>
          <p:cNvPr id="3" name="Content Placeholder 2"/>
          <p:cNvSpPr>
            <a:spLocks noGrp="1"/>
          </p:cNvSpPr>
          <p:nvPr>
            <p:ph idx="1"/>
          </p:nvPr>
        </p:nvSpPr>
        <p:spPr>
          <a:xfrm>
            <a:off x="685800" y="914400"/>
            <a:ext cx="8292711" cy="5561013"/>
          </a:xfrm>
        </p:spPr>
        <p:txBody>
          <a:bodyPr/>
          <a:lstStyle/>
          <a:p>
            <a:pPr marL="400050">
              <a:spcBef>
                <a:spcPts val="0"/>
              </a:spcBef>
              <a:buFont typeface="Arial" panose="020B0604020202020204" pitchFamily="34" charset="0"/>
              <a:buChar char="•"/>
            </a:pPr>
            <a:r>
              <a:rPr lang="en-US" sz="2000" b="0" dirty="0">
                <a:solidFill>
                  <a:schemeClr val="tx1"/>
                </a:solidFill>
              </a:rPr>
              <a:t>Proposed timeline</a:t>
            </a:r>
          </a:p>
          <a:p>
            <a:pPr marL="400050">
              <a:spcBef>
                <a:spcPts val="0"/>
              </a:spcBef>
              <a:buFont typeface="Arial" panose="020B0604020202020204" pitchFamily="34" charset="0"/>
              <a:buChar char="•"/>
            </a:pPr>
            <a:endParaRPr lang="en-US" sz="2000" b="0"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Ad hoc Fri 13th - 	3pm–et-2hr</a:t>
            </a:r>
          </a:p>
          <a:p>
            <a:pPr marL="800100" lvl="1">
              <a:spcBef>
                <a:spcPts val="0"/>
              </a:spcBef>
              <a:buFont typeface="Arial" panose="020B0604020202020204" pitchFamily="34" charset="0"/>
              <a:buChar char="•"/>
            </a:pPr>
            <a:r>
              <a:rPr lang="en-US" sz="1600" dirty="0">
                <a:solidFill>
                  <a:schemeClr val="tx1"/>
                </a:solidFill>
              </a:rPr>
              <a:t> put the points/sections/outline together on our potential comments. </a:t>
            </a:r>
          </a:p>
          <a:p>
            <a:pPr marL="514350" lvl="1" indent="0">
              <a:spcBef>
                <a:spcPts val="0"/>
              </a:spcBef>
            </a:pPr>
            <a:endParaRPr lang="en-US" sz="1600" b="0"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Ad hoc Mon 16th - 	3pm–et-2hr</a:t>
            </a:r>
          </a:p>
          <a:p>
            <a:pPr marL="800100" lvl="1">
              <a:spcBef>
                <a:spcPts val="0"/>
              </a:spcBef>
              <a:buFont typeface="Arial" panose="020B0604020202020204" pitchFamily="34" charset="0"/>
              <a:buChar char="•"/>
            </a:pPr>
            <a:r>
              <a:rPr lang="en-US" sz="1600" dirty="0">
                <a:solidFill>
                  <a:schemeClr val="tx1"/>
                </a:solidFill>
              </a:rPr>
              <a:t>Core doc in place, by end of Monday, e.g. primary sections </a:t>
            </a:r>
            <a:r>
              <a:rPr lang="en-US" sz="1600" dirty="0" err="1">
                <a:solidFill>
                  <a:schemeClr val="tx1"/>
                </a:solidFill>
              </a:rPr>
              <a:t>ID’d</a:t>
            </a:r>
            <a:r>
              <a:rPr lang="en-US" sz="1600" dirty="0">
                <a:solidFill>
                  <a:schemeClr val="tx1"/>
                </a:solidFill>
              </a:rPr>
              <a:t>  </a:t>
            </a:r>
          </a:p>
          <a:p>
            <a:pPr marL="800100" lvl="1">
              <a:spcBef>
                <a:spcPts val="0"/>
              </a:spcBef>
              <a:buFont typeface="Arial" panose="020B0604020202020204" pitchFamily="34" charset="0"/>
              <a:buChar char="•"/>
            </a:pPr>
            <a:r>
              <a:rPr lang="en-US" sz="1600" dirty="0">
                <a:solidFill>
                  <a:schemeClr val="tx1"/>
                </a:solidFill>
              </a:rPr>
              <a:t> </a:t>
            </a:r>
          </a:p>
          <a:p>
            <a:pPr marL="400050">
              <a:spcBef>
                <a:spcPts val="0"/>
              </a:spcBef>
              <a:buFont typeface="Arial" panose="020B0604020202020204" pitchFamily="34" charset="0"/>
              <a:buChar char="•"/>
            </a:pPr>
            <a:r>
              <a:rPr lang="en-US" sz="2000" b="0" dirty="0">
                <a:solidFill>
                  <a:schemeClr val="tx1"/>
                </a:solidFill>
              </a:rPr>
              <a:t>Ad hoc Tues 17th - 	3pm–et-2hr</a:t>
            </a:r>
          </a:p>
          <a:p>
            <a:pPr marL="800100" lvl="1">
              <a:spcBef>
                <a:spcPts val="0"/>
              </a:spcBef>
              <a:buFont typeface="Arial" panose="020B0604020202020204" pitchFamily="34" charset="0"/>
              <a:buChar char="•"/>
            </a:pPr>
            <a:r>
              <a:rPr lang="en-US" sz="1600" dirty="0">
                <a:solidFill>
                  <a:schemeClr val="tx1"/>
                </a:solidFill>
              </a:rPr>
              <a:t> Doc is coming together </a:t>
            </a:r>
          </a:p>
          <a:p>
            <a:pPr marL="800100" lvl="1">
              <a:spcBef>
                <a:spcPts val="0"/>
              </a:spcBef>
              <a:buFont typeface="Arial" panose="020B0604020202020204" pitchFamily="34" charset="0"/>
              <a:buChar char="•"/>
            </a:pPr>
            <a:r>
              <a:rPr lang="en-US" sz="1600" dirty="0">
                <a:solidFill>
                  <a:schemeClr val="tx1"/>
                </a:solidFill>
              </a:rPr>
              <a:t> </a:t>
            </a:r>
          </a:p>
          <a:p>
            <a:pPr marL="400050">
              <a:spcBef>
                <a:spcPts val="0"/>
              </a:spcBef>
              <a:buFont typeface="Arial" panose="020B0604020202020204" pitchFamily="34" charset="0"/>
              <a:buChar char="•"/>
            </a:pPr>
            <a:r>
              <a:rPr lang="en-US" sz="2000" b="0" dirty="0">
                <a:solidFill>
                  <a:schemeClr val="tx1"/>
                </a:solidFill>
              </a:rPr>
              <a:t>Ad hoc Wed 18th - 	3pm–et-2hr</a:t>
            </a:r>
          </a:p>
          <a:p>
            <a:pPr marL="800100" lvl="1">
              <a:spcBef>
                <a:spcPts val="0"/>
              </a:spcBef>
              <a:buFont typeface="Arial" panose="020B0604020202020204" pitchFamily="34" charset="0"/>
              <a:buChar char="•"/>
            </a:pPr>
            <a:r>
              <a:rPr lang="en-US" sz="1600" dirty="0">
                <a:solidFill>
                  <a:schemeClr val="tx1"/>
                </a:solidFill>
              </a:rPr>
              <a:t> need to finish reply comments for a clean version for Thursday vote. </a:t>
            </a:r>
          </a:p>
          <a:p>
            <a:pPr marL="800100" lvl="1">
              <a:spcBef>
                <a:spcPts val="0"/>
              </a:spcBef>
              <a:buFont typeface="Arial" panose="020B0604020202020204" pitchFamily="34" charset="0"/>
              <a:buChar char="•"/>
            </a:pPr>
            <a:r>
              <a:rPr lang="en-US" sz="1600" dirty="0">
                <a:solidFill>
                  <a:schemeClr val="tx1"/>
                </a:solidFill>
              </a:rPr>
              <a:t> </a:t>
            </a:r>
            <a:endParaRPr lang="en-US" sz="1600" b="0"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Normal 802.18 Thursday 19</a:t>
            </a:r>
            <a:r>
              <a:rPr lang="en-US" sz="2000" b="0" baseline="30000" dirty="0">
                <a:solidFill>
                  <a:schemeClr val="tx1"/>
                </a:solidFill>
              </a:rPr>
              <a:t>th</a:t>
            </a:r>
            <a:r>
              <a:rPr lang="en-US" sz="2000" b="0" dirty="0">
                <a:solidFill>
                  <a:schemeClr val="tx1"/>
                </a:solidFill>
              </a:rPr>
              <a:t> is target for .18 approve </a:t>
            </a:r>
          </a:p>
          <a:p>
            <a:pPr marL="800100" lvl="1">
              <a:spcBef>
                <a:spcPts val="0"/>
              </a:spcBef>
              <a:buFont typeface="Arial" panose="020B0604020202020204" pitchFamily="34" charset="0"/>
              <a:buChar char="•"/>
            </a:pPr>
            <a:r>
              <a:rPr lang="en-US" b="0" dirty="0">
                <a:solidFill>
                  <a:schemeClr val="tx1"/>
                </a:solidFill>
              </a:rPr>
              <a:t>Extremely fast read and vote.  </a:t>
            </a:r>
          </a:p>
          <a:p>
            <a:pPr marL="800100" lvl="1">
              <a:spcBef>
                <a:spcPts val="0"/>
              </a:spcBef>
              <a:buFont typeface="Arial" panose="020B0604020202020204" pitchFamily="34" charset="0"/>
              <a:buChar char="•"/>
            </a:pPr>
            <a:endParaRPr lang="en-US"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20March, Friday – EC close will bring up on agenda –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13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588956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400050">
              <a:buFont typeface="Wingdings" panose="05000000000000000000" pitchFamily="2" charset="2"/>
              <a:buChar char="q"/>
            </a:pPr>
            <a:r>
              <a:rPr lang="en-US" altLang="en-US" sz="1800" dirty="0">
                <a:solidFill>
                  <a:srgbClr val="00B0F0"/>
                </a:solidFill>
              </a:rPr>
              <a:t>A</a:t>
            </a:r>
            <a:r>
              <a:rPr lang="en-US" sz="1800" dirty="0">
                <a:solidFill>
                  <a:srgbClr val="00B0F0"/>
                </a:solidFill>
              </a:rPr>
              <a:t>re there NPRM comments that we should consider reply comments on?  Need input from members. </a:t>
            </a:r>
          </a:p>
          <a:p>
            <a:pPr marL="400050">
              <a:buFont typeface="Wingdings" panose="05000000000000000000" pitchFamily="2" charset="2"/>
              <a:buChar char="q"/>
            </a:pPr>
            <a:r>
              <a:rPr lang="en-US" sz="1800" dirty="0">
                <a:solidFill>
                  <a:srgbClr val="00B0F0"/>
                </a:solidFill>
              </a:rPr>
              <a:t>Any other points we should consider in our reply comments?  need input from members. </a:t>
            </a:r>
          </a:p>
          <a:p>
            <a:pPr marL="685800" lvl="1">
              <a:buFont typeface="Wingdings" panose="05000000000000000000" pitchFamily="2" charset="2"/>
              <a:buChar char="q"/>
            </a:pPr>
            <a:r>
              <a:rPr lang="en-US" altLang="en-US" sz="1400" dirty="0">
                <a:solidFill>
                  <a:srgbClr val="00B0F0"/>
                </a:solidFill>
              </a:rPr>
              <a:t>Chair to send out call-in info for ad hoc calls</a:t>
            </a:r>
          </a:p>
          <a:p>
            <a:pPr marL="285750" indent="-285750">
              <a:buFont typeface="Wingdings" panose="05000000000000000000" pitchFamily="2" charset="2"/>
              <a:buChar char="q"/>
            </a:pPr>
            <a:r>
              <a:rPr lang="en-US" altLang="en-US" sz="2000" dirty="0">
                <a:solidFill>
                  <a:srgbClr val="00B0F0"/>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13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Nothing heard</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13 Mar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weekly teleconference </a:t>
            </a:r>
            <a:r>
              <a:rPr lang="en-US" sz="1400" dirty="0"/>
              <a:t>(scheduled to 07May)</a:t>
            </a:r>
            <a:r>
              <a:rPr lang="en-US" sz="2000" dirty="0"/>
              <a:t>: 19Mar20–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endParaRPr lang="en-US" altLang="en-US" sz="1800" b="1" i="1" dirty="0"/>
          </a:p>
          <a:p>
            <a:pPr lvl="1">
              <a:buFont typeface="Arial" panose="020B0604020202020204" pitchFamily="34" charset="0"/>
              <a:buChar char="•"/>
            </a:pPr>
            <a:r>
              <a:rPr lang="en-US" sz="1800" dirty="0"/>
              <a:t>All late changes/cancellations will be sent out to the 802.18 list server. </a:t>
            </a:r>
          </a:p>
          <a:p>
            <a:pPr marL="0" indent="0"/>
            <a:endParaRPr lang="en-US" sz="2000" dirty="0"/>
          </a:p>
          <a:p>
            <a:pPr>
              <a:buFont typeface="Arial" panose="020B0604020202020204" pitchFamily="34" charset="0"/>
              <a:buChar char="•"/>
            </a:pPr>
            <a:r>
              <a:rPr lang="en-US" sz="2000" dirty="0"/>
              <a:t>Next ad hoc:  Monday 16Mar20–</a:t>
            </a:r>
            <a:r>
              <a:rPr lang="en-US" sz="2000" i="1" u="sng" dirty="0"/>
              <a:t>15:00–17:00</a:t>
            </a:r>
            <a:r>
              <a:rPr lang="en-US" sz="2000" dirty="0"/>
              <a:t> ET </a:t>
            </a:r>
          </a:p>
          <a:p>
            <a:pPr lvl="1">
              <a:buFont typeface="Arial" panose="020B0604020202020204" pitchFamily="34" charset="0"/>
              <a:buChar char="•"/>
            </a:pPr>
            <a:r>
              <a:rPr lang="en-US" sz="1600" dirty="0"/>
              <a:t>See backup slides for call ins </a:t>
            </a:r>
          </a:p>
          <a:p>
            <a:pPr marL="0" indent="0"/>
            <a:r>
              <a:rPr lang="en-US" sz="2000" dirty="0"/>
              <a:t>	</a:t>
            </a: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16:57et</a:t>
            </a:r>
          </a:p>
          <a:p>
            <a:pPr lvl="1">
              <a:buFont typeface="Arial" panose="020B0604020202020204" pitchFamily="34" charset="0"/>
              <a:buChar char="•"/>
            </a:pPr>
            <a:endParaRPr lang="en-US" sz="1000" b="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Mar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13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13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Friday 13Mar20-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4708981"/>
          </a:xfrm>
          <a:prstGeom prst="rect">
            <a:avLst/>
          </a:prstGeom>
        </p:spPr>
        <p:txBody>
          <a:bodyPr wrap="square">
            <a:spAutoFit/>
          </a:bodyPr>
          <a:lstStyle/>
          <a:p>
            <a:r>
              <a:rPr lang="en-US" sz="2000" b="1" dirty="0">
                <a:solidFill>
                  <a:schemeClr val="tx1"/>
                </a:solidFill>
              </a:rPr>
              <a:t>Seat4 802Webex changed the </a:t>
            </a:r>
            <a:r>
              <a:rPr lang="en-US" sz="2000" b="1" dirty="0" err="1">
                <a:solidFill>
                  <a:schemeClr val="tx1"/>
                </a:solidFill>
              </a:rPr>
              <a:t>Webex</a:t>
            </a:r>
            <a:r>
              <a:rPr lang="en-US" sz="2000" b="1" dirty="0">
                <a:solidFill>
                  <a:schemeClr val="tx1"/>
                </a:solidFill>
              </a:rPr>
              <a:t> meeting information. </a:t>
            </a:r>
            <a:endParaRPr lang="en-US" sz="2000" dirty="0">
              <a:solidFill>
                <a:schemeClr val="tx1"/>
              </a:solidFill>
            </a:endParaRPr>
          </a:p>
          <a:p>
            <a:r>
              <a:rPr lang="en-US" sz="2000" dirty="0">
                <a:solidFill>
                  <a:schemeClr val="tx1"/>
                </a:solidFill>
              </a:rPr>
              <a:t>When it's time, join the </a:t>
            </a:r>
            <a:r>
              <a:rPr lang="en-US" sz="2000" dirty="0" err="1">
                <a:solidFill>
                  <a:schemeClr val="tx1"/>
                </a:solidFill>
              </a:rPr>
              <a:t>Webex</a:t>
            </a:r>
            <a:r>
              <a:rPr lang="en-US" sz="2000" dirty="0">
                <a:solidFill>
                  <a:schemeClr val="tx1"/>
                </a:solidFill>
              </a:rPr>
              <a:t> meeting here. </a:t>
            </a:r>
          </a:p>
          <a:p>
            <a:r>
              <a:rPr lang="en-US" sz="2000" dirty="0">
                <a:solidFill>
                  <a:schemeClr val="tx1"/>
                </a:solidFill>
              </a:rPr>
              <a:t>Meeting number (access code): 795 762 140 </a:t>
            </a:r>
          </a:p>
          <a:p>
            <a:r>
              <a:rPr lang="en-US" sz="2000" dirty="0">
                <a:solidFill>
                  <a:schemeClr val="tx1"/>
                </a:solidFill>
              </a:rPr>
              <a:t>Meeting password: rrtag13</a:t>
            </a:r>
          </a:p>
          <a:p>
            <a:r>
              <a:rPr lang="en-US" sz="2000" dirty="0">
                <a:solidFill>
                  <a:schemeClr val="tx1"/>
                </a:solidFill>
              </a:rPr>
              <a:t>Friday, March 13, 2020 </a:t>
            </a:r>
          </a:p>
          <a:p>
            <a:r>
              <a:rPr lang="en-US" sz="2000" dirty="0">
                <a:solidFill>
                  <a:schemeClr val="tx1"/>
                </a:solidFill>
              </a:rPr>
              <a:t>3:00 pm  |  (UTC-05:00) Eastern Time (US &amp; Canada)  |  2 </a:t>
            </a:r>
            <a:r>
              <a:rPr lang="en-US" sz="2000" dirty="0" err="1">
                <a:solidFill>
                  <a:schemeClr val="tx1"/>
                </a:solidFill>
              </a:rPr>
              <a:t>hrs</a:t>
            </a:r>
            <a:r>
              <a:rPr lang="en-US" sz="2000" dirty="0">
                <a:solidFill>
                  <a:schemeClr val="tx1"/>
                </a:solidFill>
              </a:rPr>
              <a:t> </a:t>
            </a:r>
          </a:p>
          <a:p>
            <a:r>
              <a:rPr lang="en-US" sz="2000" u="sng" dirty="0">
                <a:hlinkClick r:id="rId2"/>
              </a:rPr>
              <a:t>Join meeting</a:t>
            </a:r>
            <a:endParaRPr lang="en-US" sz="2000" dirty="0"/>
          </a:p>
          <a:p>
            <a:r>
              <a:rPr lang="en-US" sz="2000" u="sng" dirty="0">
                <a:hlinkClick r:id="rId3"/>
              </a:rPr>
              <a:t>https://ieee802.my.webex.com/ieee802.my/j.php?MTID=m1c98d52922245f58dcd61f5417910a6b</a:t>
            </a:r>
            <a:endParaRPr lang="en-US" sz="2000" dirty="0"/>
          </a:p>
          <a:p>
            <a:r>
              <a:rPr lang="en-US" sz="2000" dirty="0">
                <a:solidFill>
                  <a:schemeClr val="tx1"/>
                </a:solidFill>
              </a:rPr>
              <a:t>Join by phone</a:t>
            </a:r>
          </a:p>
          <a:p>
            <a:r>
              <a:rPr lang="en-US" sz="2000" dirty="0">
                <a:solidFill>
                  <a:schemeClr val="tx1"/>
                </a:solidFill>
              </a:rPr>
              <a:t>Tap to call in from a mobile device (attendees only)</a:t>
            </a:r>
          </a:p>
          <a:p>
            <a:r>
              <a:rPr lang="en-US" sz="2000" u="sng" dirty="0">
                <a:hlinkClick r:id="rId4"/>
              </a:rPr>
              <a:t>+1-510-338-9438</a:t>
            </a:r>
            <a:r>
              <a:rPr lang="en-US" sz="2000" dirty="0"/>
              <a:t> USA Toll</a:t>
            </a:r>
          </a:p>
          <a:p>
            <a:r>
              <a:rPr lang="en-US" sz="2000" u="sng" dirty="0">
                <a:hlinkClick r:id="rId5"/>
              </a:rPr>
              <a:t>+44-20-3198-8144</a:t>
            </a:r>
            <a:r>
              <a:rPr lang="en-US" sz="2000" dirty="0"/>
              <a:t> UK Toll</a:t>
            </a:r>
          </a:p>
          <a:p>
            <a:r>
              <a:rPr lang="en-US" sz="2000" u="sng" dirty="0">
                <a:hlinkClick r:id="rId6"/>
              </a:rPr>
              <a:t>Global call-in numbers</a:t>
            </a:r>
            <a:endParaRPr lang="en-US" sz="2000" dirty="0"/>
          </a:p>
          <a:p>
            <a:r>
              <a:rPr lang="en-US" sz="2000" dirty="0">
                <a:solidFill>
                  <a:schemeClr val="tx1"/>
                </a:solidFill>
              </a:rPr>
              <a:t>Need help? Go to </a:t>
            </a:r>
            <a:r>
              <a:rPr lang="en-US" sz="2000" u="sng" dirty="0">
                <a:hlinkClick r:id="rId7"/>
              </a:rPr>
              <a:t>http://help.webex.com</a:t>
            </a:r>
            <a:r>
              <a:rPr lang="en-US" sz="2000" dirty="0"/>
              <a:t> </a:t>
            </a:r>
          </a:p>
        </p:txBody>
      </p:sp>
    </p:spTree>
    <p:extLst>
      <p:ext uri="{BB962C8B-B14F-4D97-AF65-F5344CB8AC3E}">
        <p14:creationId xmlns:p14="http://schemas.microsoft.com/office/powerpoint/2010/main" val="30111880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13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Monday 16Mar20-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5047536"/>
          </a:xfrm>
          <a:prstGeom prst="rect">
            <a:avLst/>
          </a:prstGeom>
        </p:spPr>
        <p:txBody>
          <a:bodyPr wrap="square">
            <a:spAutoFit/>
          </a:bodyPr>
          <a:lstStyle/>
          <a:p>
            <a:r>
              <a:rPr lang="en-US" sz="1400" b="1" dirty="0">
                <a:solidFill>
                  <a:schemeClr val="tx1"/>
                </a:solidFill>
              </a:rPr>
              <a:t>802.18 ad hoc 5.9 GHz reply comments</a:t>
            </a:r>
            <a:endParaRPr lang="en-US" sz="1400" dirty="0">
              <a:solidFill>
                <a:schemeClr val="tx1"/>
              </a:solidFill>
            </a:endParaRPr>
          </a:p>
          <a:p>
            <a:r>
              <a:rPr lang="en-US" sz="1400" b="1" dirty="0">
                <a:solidFill>
                  <a:schemeClr val="tx1"/>
                </a:solidFill>
              </a:rPr>
              <a:t>When   </a:t>
            </a:r>
            <a:r>
              <a:rPr lang="en-US" sz="1400" dirty="0">
                <a:solidFill>
                  <a:schemeClr val="tx1"/>
                </a:solidFill>
              </a:rPr>
              <a:t>Mon, March 16, 12pm – 2pm</a:t>
            </a:r>
          </a:p>
          <a:p>
            <a:r>
              <a:rPr lang="en-US" sz="1400" b="1" dirty="0">
                <a:solidFill>
                  <a:schemeClr val="tx1"/>
                </a:solidFill>
              </a:rPr>
              <a:t>Where  </a:t>
            </a:r>
            <a:r>
              <a:rPr lang="en-US" sz="1400" u="sng" dirty="0">
                <a:hlinkClick r:id="rId2"/>
              </a:rPr>
              <a:t>https://ieee802.my.webex.com/ieee802.my/j.php?MTID=m616c076dfafbaada5d63b351745f9a6e</a:t>
            </a:r>
            <a:r>
              <a:rPr lang="en-US" sz="1400" dirty="0"/>
              <a:t>  (</a:t>
            </a:r>
            <a:r>
              <a:rPr lang="en-US" sz="1400" u="sng" dirty="0">
                <a:hlinkClick r:id="rId3"/>
              </a:rPr>
              <a:t>map</a:t>
            </a:r>
            <a:r>
              <a:rPr lang="en-US" sz="1400" dirty="0"/>
              <a:t>)</a:t>
            </a:r>
          </a:p>
          <a:p>
            <a:r>
              <a:rPr lang="en-US" sz="1400" b="1" dirty="0">
                <a:solidFill>
                  <a:schemeClr val="tx1"/>
                </a:solidFill>
              </a:rPr>
              <a:t> </a:t>
            </a:r>
            <a:endParaRPr lang="en-US" sz="1400" dirty="0">
              <a:solidFill>
                <a:schemeClr val="tx1"/>
              </a:solidFill>
            </a:endParaRP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https://ieee802.my.webex.com/ieee802.my/j.php?MTID=m616c076dfafbaada5d63b351745f9a6e</a:t>
            </a:r>
            <a:endParaRPr lang="en-US" sz="1400" dirty="0"/>
          </a:p>
          <a:p>
            <a:endParaRPr lang="en-US" sz="1400" dirty="0">
              <a:solidFill>
                <a:schemeClr val="tx1"/>
              </a:solidFill>
            </a:endParaRPr>
          </a:p>
          <a:p>
            <a:r>
              <a:rPr lang="en-US" sz="1400" dirty="0">
                <a:solidFill>
                  <a:schemeClr val="tx1"/>
                </a:solidFill>
              </a:rPr>
              <a:t>Meeting number (access code): 794 492 115 </a:t>
            </a:r>
          </a:p>
          <a:p>
            <a:r>
              <a:rPr lang="en-US" sz="1400" dirty="0">
                <a:solidFill>
                  <a:schemeClr val="tx1"/>
                </a:solidFill>
              </a:rPr>
              <a:t>Meeting password: rrtag16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p>
          <a:p>
            <a:r>
              <a:rPr lang="en-US" sz="1400" dirty="0">
                <a:solidFill>
                  <a:schemeClr val="tx1"/>
                </a:solidFill>
              </a:rPr>
              <a:t> </a:t>
            </a:r>
          </a:p>
          <a:p>
            <a:r>
              <a:rPr lang="en-US" sz="1400" dirty="0" err="1">
                <a:solidFill>
                  <a:schemeClr val="tx1"/>
                </a:solidFill>
              </a:rPr>
              <a:t>tel</a:t>
            </a:r>
            <a:r>
              <a:rPr lang="en-US" sz="1400" dirty="0">
                <a:solidFill>
                  <a:schemeClr val="tx1"/>
                </a:solidFill>
              </a:rPr>
              <a:t>:%2B1-510-338-9438,,*01*794492115%23%23*01* +44-20-3198-8144 UK Toll Tap here to call (mobile phones only, hosts not supported): </a:t>
            </a:r>
            <a:r>
              <a:rPr lang="en-US" sz="1400" u="sng" dirty="0" err="1">
                <a:hlinkClick r:id="rId4"/>
              </a:rPr>
              <a:t>tel</a:t>
            </a:r>
            <a:r>
              <a:rPr lang="en-US" sz="1400" u="sng" dirty="0">
                <a:hlinkClick r:id="rId4"/>
              </a:rPr>
              <a:t>:%2B44-20-3198-8144,,*01*794492115%23%23*01*</a:t>
            </a:r>
            <a:r>
              <a:rPr lang="en-US" sz="1400" dirty="0"/>
              <a:t> </a:t>
            </a:r>
            <a:endParaRPr lang="en-US" sz="1400" dirty="0">
              <a:solidFill>
                <a:schemeClr val="tx1"/>
              </a:solidFill>
            </a:endParaRPr>
          </a:p>
          <a:p>
            <a:r>
              <a:rPr lang="en-US" sz="1400" dirty="0">
                <a:solidFill>
                  <a:schemeClr val="tx1"/>
                </a:solidFill>
              </a:rPr>
              <a:t> </a:t>
            </a:r>
          </a:p>
          <a:p>
            <a:r>
              <a:rPr lang="en-US" sz="1400" dirty="0">
                <a:solidFill>
                  <a:schemeClr val="tx1"/>
                </a:solidFill>
              </a:rPr>
              <a:t>Global call-in numbers https://ieee802.my.webex.com/ieee802.my/globalcallin.php?MTID=m616245ea64a36aa0c303fc26b56b8e7a </a:t>
            </a:r>
          </a:p>
          <a:p>
            <a:endParaRPr lang="en-US" sz="1400" dirty="0">
              <a:solidFill>
                <a:schemeClr val="tx1"/>
              </a:solidFill>
            </a:endParaRPr>
          </a:p>
          <a:p>
            <a:r>
              <a:rPr lang="en-US" sz="1400" dirty="0">
                <a:solidFill>
                  <a:schemeClr val="tx1"/>
                </a:solidFill>
              </a:rPr>
              <a:t>Can't join the meeting? </a:t>
            </a:r>
          </a:p>
          <a:p>
            <a:r>
              <a:rPr lang="en-US" sz="1400" dirty="0">
                <a:solidFill>
                  <a:schemeClr val="tx1"/>
                </a:solidFill>
              </a:rPr>
              <a:t>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p:txBody>
      </p:sp>
    </p:spTree>
    <p:extLst>
      <p:ext uri="{BB962C8B-B14F-4D97-AF65-F5344CB8AC3E}">
        <p14:creationId xmlns:p14="http://schemas.microsoft.com/office/powerpoint/2010/main" val="19082222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13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Tuesday 17Mar20-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5047536"/>
          </a:xfrm>
          <a:prstGeom prst="rect">
            <a:avLst/>
          </a:prstGeom>
        </p:spPr>
        <p:txBody>
          <a:bodyPr wrap="square">
            <a:spAutoFit/>
          </a:bodyPr>
          <a:lstStyle/>
          <a:p>
            <a:r>
              <a:rPr lang="en-US" sz="1400" b="1" dirty="0">
                <a:solidFill>
                  <a:schemeClr val="tx1"/>
                </a:solidFill>
              </a:rPr>
              <a:t>802.18 ad hoc 5.9 GHz reply comments</a:t>
            </a:r>
            <a:endParaRPr lang="en-US" sz="1400" dirty="0">
              <a:solidFill>
                <a:schemeClr val="tx1"/>
              </a:solidFill>
            </a:endParaRPr>
          </a:p>
          <a:p>
            <a:r>
              <a:rPr lang="en-US" sz="1400" b="1" dirty="0">
                <a:solidFill>
                  <a:schemeClr val="tx1"/>
                </a:solidFill>
              </a:rPr>
              <a:t>When   </a:t>
            </a:r>
            <a:r>
              <a:rPr lang="en-US" sz="1400" dirty="0">
                <a:solidFill>
                  <a:schemeClr val="tx1"/>
                </a:solidFill>
              </a:rPr>
              <a:t>Tue, March 17, 12pm – 2pm</a:t>
            </a:r>
          </a:p>
          <a:p>
            <a:r>
              <a:rPr lang="en-US" sz="1400" b="1" dirty="0">
                <a:solidFill>
                  <a:schemeClr val="tx1"/>
                </a:solidFill>
              </a:rPr>
              <a:t>Where  </a:t>
            </a:r>
            <a:r>
              <a:rPr lang="en-US" sz="1400" u="sng" dirty="0">
                <a:hlinkClick r:id="rId2"/>
              </a:rPr>
              <a:t>https://ieee802.my.webex.com/ieee802.my/j.php?MTID=m7186222baf1b5083fb2f34471e73e483</a:t>
            </a:r>
            <a:r>
              <a:rPr lang="en-US" sz="1400" dirty="0"/>
              <a:t>  (</a:t>
            </a:r>
            <a:r>
              <a:rPr lang="en-US" sz="1400" u="sng" dirty="0">
                <a:hlinkClick r:id="rId3"/>
              </a:rPr>
              <a:t>map</a:t>
            </a:r>
            <a:r>
              <a:rPr lang="en-US" sz="1400" dirty="0"/>
              <a:t>)</a:t>
            </a:r>
            <a:endParaRPr lang="en-US" sz="1400" dirty="0">
              <a:solidFill>
                <a:schemeClr val="tx1"/>
              </a:solidFill>
            </a:endParaRPr>
          </a:p>
          <a:p>
            <a:r>
              <a:rPr lang="en-US" sz="1400" b="1" dirty="0">
                <a:solidFill>
                  <a:schemeClr val="tx1"/>
                </a:solidFill>
              </a:rPr>
              <a:t> </a:t>
            </a:r>
            <a:endParaRPr lang="en-US" sz="1400" dirty="0">
              <a:solidFill>
                <a:schemeClr val="tx1"/>
              </a:solidFill>
            </a:endParaRP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https://ieee802.my.webex.com/ieee802.my/j.php?MTID=m7186222baf1b5083fb2f34471e73e483</a:t>
            </a:r>
            <a:endParaRPr lang="en-US" sz="1400" dirty="0">
              <a:solidFill>
                <a:schemeClr val="tx1"/>
              </a:solidFill>
            </a:endParaRPr>
          </a:p>
          <a:p>
            <a:r>
              <a:rPr lang="en-US" sz="1400" dirty="0">
                <a:solidFill>
                  <a:schemeClr val="tx1"/>
                </a:solidFill>
              </a:rPr>
              <a:t> </a:t>
            </a:r>
          </a:p>
          <a:p>
            <a:r>
              <a:rPr lang="en-US" sz="1400" dirty="0">
                <a:solidFill>
                  <a:schemeClr val="tx1"/>
                </a:solidFill>
              </a:rPr>
              <a:t>Meeting number (access code): 792 240 390 </a:t>
            </a:r>
          </a:p>
          <a:p>
            <a:r>
              <a:rPr lang="en-US" sz="1400" dirty="0">
                <a:solidFill>
                  <a:schemeClr val="tx1"/>
                </a:solidFill>
              </a:rPr>
              <a:t>Meeting password: rrtag17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p>
          <a:p>
            <a:r>
              <a:rPr lang="en-US" sz="1400" dirty="0">
                <a:solidFill>
                  <a:schemeClr val="tx1"/>
                </a:solidFill>
              </a:rPr>
              <a:t> </a:t>
            </a:r>
          </a:p>
          <a:p>
            <a:r>
              <a:rPr lang="en-US" sz="1400" dirty="0" err="1">
                <a:solidFill>
                  <a:schemeClr val="tx1"/>
                </a:solidFill>
              </a:rPr>
              <a:t>tel</a:t>
            </a:r>
            <a:r>
              <a:rPr lang="en-US" sz="1400" dirty="0">
                <a:solidFill>
                  <a:schemeClr val="tx1"/>
                </a:solidFill>
              </a:rPr>
              <a:t>:%2B1-510-338-9438,,*01*792240390%23%23*01* +44-20-3198-8144 UK Toll Tap here to call (mobile phones only, hosts not supported): </a:t>
            </a:r>
            <a:r>
              <a:rPr lang="en-US" sz="1400" u="sng" dirty="0" err="1">
                <a:hlinkClick r:id="rId4"/>
              </a:rPr>
              <a:t>tel</a:t>
            </a:r>
            <a:r>
              <a:rPr lang="en-US" sz="1400" u="sng" dirty="0">
                <a:hlinkClick r:id="rId4"/>
              </a:rPr>
              <a:t>:%2B44-20-3198-8144,,*01*792240390%23%23*01*</a:t>
            </a:r>
            <a:r>
              <a:rPr lang="en-US" sz="1400" dirty="0"/>
              <a:t> </a:t>
            </a:r>
            <a:r>
              <a:rPr lang="en-US" sz="1400" dirty="0">
                <a:solidFill>
                  <a:schemeClr val="tx1"/>
                </a:solidFill>
              </a:rPr>
              <a:t> </a:t>
            </a:r>
          </a:p>
          <a:p>
            <a:endParaRPr lang="en-US" sz="1400" dirty="0">
              <a:solidFill>
                <a:schemeClr val="tx1"/>
              </a:solidFill>
            </a:endParaRPr>
          </a:p>
          <a:p>
            <a:r>
              <a:rPr lang="en-US" sz="1400" dirty="0">
                <a:solidFill>
                  <a:schemeClr val="tx1"/>
                </a:solidFill>
              </a:rPr>
              <a:t>Global call-in numbers https://ieee802.my.webex.com/ieee802.my/globalcallin.php?MTID=m45f86b2585e7509171bc6241c95fb445 </a:t>
            </a:r>
          </a:p>
          <a:p>
            <a:endParaRPr lang="en-US" sz="1400" dirty="0">
              <a:solidFill>
                <a:schemeClr val="tx1"/>
              </a:solidFill>
            </a:endParaRPr>
          </a:p>
          <a:p>
            <a:r>
              <a:rPr lang="en-US" sz="1400" dirty="0">
                <a:solidFill>
                  <a:schemeClr val="tx1"/>
                </a:solidFill>
              </a:rPr>
              <a:t>Can't join the meeting? </a:t>
            </a:r>
          </a:p>
          <a:p>
            <a:r>
              <a:rPr lang="en-US" sz="1400" dirty="0">
                <a:solidFill>
                  <a:schemeClr val="tx1"/>
                </a:solidFill>
              </a:rPr>
              <a:t>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endParaRPr lang="en-US" sz="1200" dirty="0">
              <a:solidFill>
                <a:schemeClr val="tx1"/>
              </a:solidFill>
            </a:endParaRPr>
          </a:p>
        </p:txBody>
      </p:sp>
    </p:spTree>
    <p:extLst>
      <p:ext uri="{BB962C8B-B14F-4D97-AF65-F5344CB8AC3E}">
        <p14:creationId xmlns:p14="http://schemas.microsoft.com/office/powerpoint/2010/main" val="25261047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13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Wednesday 18Mar20-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5047536"/>
          </a:xfrm>
          <a:prstGeom prst="rect">
            <a:avLst/>
          </a:prstGeom>
        </p:spPr>
        <p:txBody>
          <a:bodyPr wrap="square">
            <a:spAutoFit/>
          </a:bodyPr>
          <a:lstStyle/>
          <a:p>
            <a:r>
              <a:rPr lang="en-US" sz="1400" b="1" dirty="0">
                <a:solidFill>
                  <a:schemeClr val="tx1"/>
                </a:solidFill>
              </a:rPr>
              <a:t>802.18 ad hoc 5.9 GHz reply comments</a:t>
            </a:r>
            <a:endParaRPr lang="en-US" sz="1400" dirty="0">
              <a:solidFill>
                <a:schemeClr val="tx1"/>
              </a:solidFill>
            </a:endParaRPr>
          </a:p>
          <a:p>
            <a:r>
              <a:rPr lang="en-US" sz="1400" b="1" dirty="0">
                <a:solidFill>
                  <a:schemeClr val="tx1"/>
                </a:solidFill>
              </a:rPr>
              <a:t>When   </a:t>
            </a:r>
            <a:r>
              <a:rPr lang="en-US" sz="1400" dirty="0">
                <a:solidFill>
                  <a:schemeClr val="tx1"/>
                </a:solidFill>
              </a:rPr>
              <a:t>Wed, March 18, 12pm – 2pm -pacific time</a:t>
            </a:r>
          </a:p>
          <a:p>
            <a:r>
              <a:rPr lang="en-US" sz="1400" b="1" dirty="0">
                <a:solidFill>
                  <a:schemeClr val="tx1"/>
                </a:solidFill>
              </a:rPr>
              <a:t>Where  </a:t>
            </a:r>
            <a:r>
              <a:rPr lang="en-US" sz="1400" u="sng" dirty="0">
                <a:hlinkClick r:id="rId2"/>
              </a:rPr>
              <a:t>https://ieee802.my.webex.com/ieee802.my/j.php?MTID=mbf389dd6919e19fa8f4e7eee6ad2cd93</a:t>
            </a:r>
            <a:r>
              <a:rPr lang="en-US" sz="1400" dirty="0"/>
              <a:t>    (</a:t>
            </a:r>
            <a:r>
              <a:rPr lang="en-US" sz="1400" u="sng" dirty="0">
                <a:hlinkClick r:id="rId3"/>
              </a:rPr>
              <a:t>map</a:t>
            </a:r>
            <a:r>
              <a:rPr lang="en-US" sz="1400" dirty="0">
                <a:solidFill>
                  <a:schemeClr val="tx1"/>
                </a:solidFill>
              </a:rPr>
              <a:t>)</a:t>
            </a:r>
          </a:p>
          <a:p>
            <a:r>
              <a:rPr lang="en-US" sz="1400" b="1" dirty="0">
                <a:solidFill>
                  <a:schemeClr val="tx1"/>
                </a:solidFill>
              </a:rPr>
              <a:t> </a:t>
            </a:r>
            <a:endParaRPr lang="en-US" sz="1400" dirty="0">
              <a:solidFill>
                <a:schemeClr val="tx1"/>
              </a:solidFill>
            </a:endParaRP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https://ieee802.my.webex.com/ieee802.my/j.php?MTID=mbf389dd6919e19fa8f4e7eee6ad2cd93</a:t>
            </a:r>
            <a:endParaRPr lang="en-US" sz="1400" dirty="0">
              <a:solidFill>
                <a:schemeClr val="tx1"/>
              </a:solidFill>
            </a:endParaRPr>
          </a:p>
          <a:p>
            <a:r>
              <a:rPr lang="en-US" sz="1400" dirty="0">
                <a:solidFill>
                  <a:schemeClr val="tx1"/>
                </a:solidFill>
              </a:rPr>
              <a:t> </a:t>
            </a:r>
          </a:p>
          <a:p>
            <a:r>
              <a:rPr lang="en-US" sz="1400" dirty="0">
                <a:solidFill>
                  <a:schemeClr val="tx1"/>
                </a:solidFill>
              </a:rPr>
              <a:t>Meeting number (access code): 797 786 549 </a:t>
            </a:r>
          </a:p>
          <a:p>
            <a:r>
              <a:rPr lang="en-US" sz="1400" dirty="0">
                <a:solidFill>
                  <a:schemeClr val="tx1"/>
                </a:solidFill>
              </a:rPr>
              <a:t>Meeting password: rrtag18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p>
          <a:p>
            <a:r>
              <a:rPr lang="en-US" sz="1400" dirty="0">
                <a:solidFill>
                  <a:schemeClr val="tx1"/>
                </a:solidFill>
              </a:rPr>
              <a:t> </a:t>
            </a:r>
          </a:p>
          <a:p>
            <a:r>
              <a:rPr lang="en-US" sz="1400" dirty="0" err="1">
                <a:solidFill>
                  <a:schemeClr val="tx1"/>
                </a:solidFill>
              </a:rPr>
              <a:t>tel</a:t>
            </a:r>
            <a:r>
              <a:rPr lang="en-US" sz="1400" dirty="0">
                <a:solidFill>
                  <a:schemeClr val="tx1"/>
                </a:solidFill>
              </a:rPr>
              <a:t>:%2B1-510-338-9438,,*01*797786549%23%23*01* +44-20-3198-8144 UK Toll Tap here to call (mobile phones only, hosts not supported): </a:t>
            </a:r>
            <a:r>
              <a:rPr lang="en-US" sz="1400" u="sng" dirty="0" err="1">
                <a:hlinkClick r:id="rId4"/>
              </a:rPr>
              <a:t>tel</a:t>
            </a:r>
            <a:r>
              <a:rPr lang="en-US" sz="1400" u="sng" dirty="0">
                <a:hlinkClick r:id="rId4"/>
              </a:rPr>
              <a:t>:%2B44-20-3198-8144,,*01*797786549%23%23*01*</a:t>
            </a:r>
            <a:r>
              <a:rPr lang="en-US" sz="1400" dirty="0"/>
              <a:t> </a:t>
            </a:r>
            <a:endParaRPr lang="en-US" sz="1400" dirty="0">
              <a:solidFill>
                <a:schemeClr val="tx1"/>
              </a:solidFill>
            </a:endParaRPr>
          </a:p>
          <a:p>
            <a:endParaRPr lang="en-US" sz="1400" dirty="0">
              <a:solidFill>
                <a:schemeClr val="tx1"/>
              </a:solidFill>
            </a:endParaRPr>
          </a:p>
          <a:p>
            <a:r>
              <a:rPr lang="en-US" sz="1400" dirty="0">
                <a:solidFill>
                  <a:schemeClr val="tx1"/>
                </a:solidFill>
              </a:rPr>
              <a:t>Global call-in numbers https://ieee802.my.webex.com/ieee802.my/globalcallin.php?MTID=m2fcbd30dde81f736b42fbbdc27571d8c </a:t>
            </a:r>
          </a:p>
          <a:p>
            <a:endParaRPr lang="en-US" sz="1400" dirty="0">
              <a:solidFill>
                <a:schemeClr val="tx1"/>
              </a:solidFill>
            </a:endParaRPr>
          </a:p>
          <a:p>
            <a:r>
              <a:rPr lang="en-US" sz="1400" dirty="0">
                <a:solidFill>
                  <a:schemeClr val="tx1"/>
                </a:solidFill>
              </a:rPr>
              <a:t>Can't join the meeting? </a:t>
            </a:r>
          </a:p>
          <a:p>
            <a:r>
              <a:rPr lang="en-US" sz="1400" dirty="0">
                <a:solidFill>
                  <a:schemeClr val="tx1"/>
                </a:solidFill>
              </a:rPr>
              <a:t>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p:txBody>
      </p:sp>
    </p:spTree>
    <p:extLst>
      <p:ext uri="{BB962C8B-B14F-4D97-AF65-F5344CB8AC3E}">
        <p14:creationId xmlns:p14="http://schemas.microsoft.com/office/powerpoint/2010/main" val="4093484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buFont typeface="Arial" panose="020B0604020202020204" pitchFamily="34" charset="0"/>
              <a:buChar char="•"/>
            </a:pPr>
            <a:r>
              <a:rPr lang="en-US" sz="1400" dirty="0">
                <a:solidFill>
                  <a:schemeClr val="bg1"/>
                </a:solidFill>
              </a:rPr>
              <a:t>A quorum is met since this meeting was announced more then 45 days ago.</a:t>
            </a:r>
          </a:p>
          <a:p>
            <a:pPr lvl="1">
              <a:buFont typeface="Arial" panose="020B0604020202020204" pitchFamily="34" charset="0"/>
              <a:buChar char="•"/>
            </a:pPr>
            <a:endParaRPr lang="en-US" sz="1400" dirty="0">
              <a:solidFill>
                <a:schemeClr val="bg1"/>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13 Mar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582"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583"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13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3228497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13 Mar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Mar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Mar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Mar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13796" y="613591"/>
            <a:ext cx="7770813" cy="609600"/>
          </a:xfrm>
        </p:spPr>
        <p:txBody>
          <a:bodyPr/>
          <a:lstStyle/>
          <a:p>
            <a:pPr eaLnBrk="1" hangingPunct="1"/>
            <a:r>
              <a:rPr lang="en-US" sz="2400" dirty="0">
                <a:latin typeface="Times New Roman" charset="0"/>
              </a:rPr>
              <a:t>Ad hoc 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13 Mar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jay . </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5.9 GHz FCC’s NPRM</a:t>
            </a:r>
          </a:p>
          <a:p>
            <a:pPr lvl="1">
              <a:spcBef>
                <a:spcPts val="0"/>
              </a:spcBef>
              <a:buFont typeface="Arial" panose="020B0604020202020204" pitchFamily="34" charset="0"/>
              <a:buChar char="•"/>
            </a:pPr>
            <a:r>
              <a:rPr lang="en-US" altLang="en-US" sz="1400" dirty="0">
                <a:solidFill>
                  <a:schemeClr val="bg1">
                    <a:lumMod val="85000"/>
                  </a:schemeClr>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5.9 GHz NPRM contributions</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dirty="0">
                <a:solidFill>
                  <a:schemeClr val="tx1"/>
                </a:solidFill>
              </a:rPr>
              <a:t>AOB and Adjourn</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None heard.</a:t>
            </a:r>
          </a:p>
          <a:p>
            <a:pPr lvl="1"/>
            <a:r>
              <a:rPr lang="en-US" altLang="en-US" sz="1600" b="1" dirty="0">
                <a:solidFill>
                  <a:schemeClr val="tx1"/>
                </a:solidFill>
              </a:rPr>
              <a:t>Vote:  Approved by unanimous consent</a:t>
            </a:r>
          </a:p>
          <a:p>
            <a:pPr>
              <a:buFont typeface="Arial" panose="020B0604020202020204" pitchFamily="34" charset="0"/>
              <a:buChar char="•"/>
            </a:pPr>
            <a:endParaRPr lang="en-US" altLang="en-US" sz="1200" dirty="0">
              <a:solidFill>
                <a:schemeClr val="tx1"/>
              </a:solidFill>
            </a:endParaRPr>
          </a:p>
        </p:txBody>
      </p:sp>
      <p:pic>
        <p:nvPicPr>
          <p:cNvPr id="10242" name="Picture 2">
            <a:extLst>
              <a:ext uri="{FF2B5EF4-FFF2-40B4-BE49-F238E27FC236}">
                <a16:creationId xmlns:a16="http://schemas.microsoft.com/office/drawing/2014/main" id="{0598A02F-24B9-49B8-BC93-F033EE5B58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4801" y="2416985"/>
            <a:ext cx="4122026" cy="235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24FEE6A3-1EC2-4AE2-938E-4CFD526B60BF}"/>
              </a:ext>
            </a:extLst>
          </p:cNvPr>
          <p:cNvSpPr txBox="1"/>
          <p:nvPr/>
        </p:nvSpPr>
        <p:spPr>
          <a:xfrm>
            <a:off x="4701478" y="1711922"/>
            <a:ext cx="3691730" cy="830997"/>
          </a:xfrm>
          <a:prstGeom prst="rect">
            <a:avLst/>
          </a:prstGeom>
          <a:noFill/>
        </p:spPr>
        <p:txBody>
          <a:bodyPr wrap="square" rtlCol="0">
            <a:spAutoFit/>
          </a:bodyPr>
          <a:lstStyle/>
          <a:p>
            <a:r>
              <a:rPr lang="en-US" dirty="0">
                <a:solidFill>
                  <a:schemeClr val="tx1"/>
                </a:solidFill>
              </a:rPr>
              <a:t>Happy Birthday to us, #40.   </a:t>
            </a:r>
            <a:r>
              <a:rPr lang="en-US" dirty="0"/>
              <a:t>,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solidFill>
                  <a:schemeClr val="tx1"/>
                </a:solidFill>
              </a:rPr>
              <a:t>FCC NPRM on 5.9 GHz reply comments</a:t>
            </a:r>
            <a:r>
              <a:rPr lang="en-US" altLang="en-US" sz="1200" dirty="0"/>
              <a:t>-1</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FCC NPRM on 5.9 GHz</a:t>
            </a:r>
            <a:endParaRPr lang="en-US" sz="1800" dirty="0">
              <a:solidFill>
                <a:schemeClr val="bg1">
                  <a:lumMod val="75000"/>
                </a:schemeClr>
              </a:solidFill>
            </a:endParaRPr>
          </a:p>
          <a:p>
            <a:pPr lvl="1">
              <a:buFont typeface="Arial" panose="020B0604020202020204" pitchFamily="34" charset="0"/>
              <a:buChar char="•"/>
            </a:pPr>
            <a:r>
              <a:rPr lang="en-US" sz="1600" dirty="0"/>
              <a:t>Mentor: </a:t>
            </a:r>
            <a:r>
              <a:rPr lang="en-US" sz="1600" dirty="0">
                <a:hlinkClick r:id="rId3"/>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lvl="1">
              <a:buFont typeface="Arial" panose="020B0604020202020204" pitchFamily="34" charset="0"/>
              <a:buChar char="•"/>
            </a:pPr>
            <a:r>
              <a:rPr lang="en-US" sz="1600" u="sng" dirty="0">
                <a:hlinkClick r:id="rId4"/>
              </a:rPr>
              <a:t>https://www.federalregister.gov/documents/2020/02/06/2020-02086/use-of-the-5850-5925-ghz-band</a:t>
            </a:r>
            <a:endParaRPr lang="en-US" sz="1600" b="1" u="sng" dirty="0"/>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5"/>
              </a:rPr>
              <a:t>https://www.fcc.gov/ecfs/search/filings?proceedings_name=19-138&amp;sort=date_disseminated,DESC</a:t>
            </a:r>
            <a:endParaRPr lang="en-US" sz="1400" dirty="0"/>
          </a:p>
          <a:p>
            <a:pPr marL="800100" lvl="1">
              <a:buFont typeface="Arial" panose="020B0604020202020204" pitchFamily="34" charset="0"/>
              <a:buChar char="•"/>
            </a:pPr>
            <a:r>
              <a:rPr lang="en-US" sz="1400" dirty="0">
                <a:solidFill>
                  <a:schemeClr val="tx1"/>
                </a:solidFill>
              </a:rPr>
              <a:t>390 filings at the end of yesterday / 12</a:t>
            </a:r>
            <a:r>
              <a:rPr lang="en-US" sz="1400" baseline="30000" dirty="0">
                <a:solidFill>
                  <a:schemeClr val="tx1"/>
                </a:solidFill>
              </a:rPr>
              <a:t>th</a:t>
            </a:r>
            <a:r>
              <a:rPr lang="en-US" sz="1400" dirty="0">
                <a:solidFill>
                  <a:schemeClr val="tx1"/>
                </a:solidFill>
              </a:rPr>
              <a:t>. </a:t>
            </a:r>
          </a:p>
          <a:p>
            <a:pPr marL="800100" lvl="1">
              <a:buFont typeface="Arial" panose="020B0604020202020204" pitchFamily="34" charset="0"/>
              <a:buChar char="•"/>
            </a:pPr>
            <a:endParaRPr lang="en-US" sz="1400" dirty="0">
              <a:solidFill>
                <a:schemeClr val="tx1"/>
              </a:solidFill>
            </a:endParaRPr>
          </a:p>
          <a:p>
            <a:pPr marL="400050">
              <a:buFont typeface="Arial" panose="020B0604020202020204" pitchFamily="34" charset="0"/>
              <a:buChar char="•"/>
            </a:pPr>
            <a:r>
              <a:rPr lang="en-US" sz="1800" dirty="0">
                <a:solidFill>
                  <a:schemeClr val="tx1"/>
                </a:solidFill>
              </a:rPr>
              <a:t>Reply comments timeline </a:t>
            </a:r>
            <a:r>
              <a:rPr lang="en-US" sz="1600" dirty="0">
                <a:solidFill>
                  <a:schemeClr val="tx1"/>
                </a:solidFill>
              </a:rPr>
              <a:t>due Monday 06 April</a:t>
            </a:r>
          </a:p>
          <a:p>
            <a:pPr marL="800100" lvl="1">
              <a:buFont typeface="Arial" panose="020B0604020202020204" pitchFamily="34" charset="0"/>
              <a:buChar char="•"/>
            </a:pPr>
            <a:r>
              <a:rPr lang="en-US" sz="1600" dirty="0">
                <a:solidFill>
                  <a:schemeClr val="tx1"/>
                </a:solidFill>
              </a:rPr>
              <a:t>For Friday EC close or 10-day LMSC ballot, </a:t>
            </a:r>
          </a:p>
          <a:p>
            <a:pPr marL="1200150" lvl="2">
              <a:buFont typeface="Arial" panose="020B0604020202020204" pitchFamily="34" charset="0"/>
              <a:buChar char="•"/>
            </a:pPr>
            <a:r>
              <a:rPr lang="en-US" sz="1600" dirty="0">
                <a:solidFill>
                  <a:schemeClr val="tx1"/>
                </a:solidFill>
              </a:rPr>
              <a:t>need to approve next Thursday, 19March in either case.</a:t>
            </a:r>
          </a:p>
          <a:p>
            <a:pPr marL="800100" lvl="1">
              <a:buFont typeface="Arial" panose="020B0604020202020204" pitchFamily="34" charset="0"/>
              <a:buChar char="•"/>
            </a:pPr>
            <a:r>
              <a:rPr lang="en-US" sz="1600" dirty="0">
                <a:solidFill>
                  <a:schemeClr val="tx1"/>
                </a:solidFill>
              </a:rPr>
              <a:t>From the 802 chair it is on the closing meeting agenda. 	</a:t>
            </a:r>
            <a:r>
              <a:rPr lang="en-US" sz="1800" b="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13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solidFill>
                  <a:schemeClr val="tx1"/>
                </a:solidFill>
              </a:rPr>
              <a:t>FCC NPRM on 5.9 GHz reply comments</a:t>
            </a:r>
            <a:r>
              <a:rPr lang="en-US" altLang="en-US" sz="1200" dirty="0"/>
              <a:t>-2</a:t>
            </a:r>
            <a:endParaRPr lang="en-US" sz="2400" dirty="0">
              <a:highlight>
                <a:srgbClr val="C0C0C0"/>
              </a:highlight>
            </a:endParaRPr>
          </a:p>
        </p:txBody>
      </p:sp>
      <p:sp>
        <p:nvSpPr>
          <p:cNvPr id="3" name="Content Placeholder 2"/>
          <p:cNvSpPr>
            <a:spLocks noGrp="1"/>
          </p:cNvSpPr>
          <p:nvPr>
            <p:ph idx="1"/>
          </p:nvPr>
        </p:nvSpPr>
        <p:spPr>
          <a:xfrm>
            <a:off x="608405" y="1066800"/>
            <a:ext cx="8292711" cy="5589588"/>
          </a:xfrm>
        </p:spPr>
        <p:txBody>
          <a:bodyPr/>
          <a:lstStyle/>
          <a:p>
            <a:pPr marL="400050">
              <a:buFont typeface="Arial" panose="020B0604020202020204" pitchFamily="34" charset="0"/>
              <a:buChar char="•"/>
            </a:pPr>
            <a:r>
              <a:rPr lang="en-US" sz="1800" dirty="0">
                <a:solidFill>
                  <a:srgbClr val="00B0F0"/>
                </a:solidFill>
              </a:rPr>
              <a:t>Are there comments that we should consider reply comments on?  Need input from members. </a:t>
            </a:r>
          </a:p>
          <a:p>
            <a:pPr marL="400050">
              <a:buFont typeface="Arial" panose="020B0604020202020204" pitchFamily="34" charset="0"/>
              <a:buChar char="•"/>
            </a:pPr>
            <a:r>
              <a:rPr lang="en-US" sz="1800" b="1" dirty="0">
                <a:solidFill>
                  <a:schemeClr val="tx1"/>
                </a:solidFill>
              </a:rPr>
              <a:t>A summary of the comments has been done with focus on 3 points: </a:t>
            </a:r>
          </a:p>
          <a:p>
            <a:pPr marL="800100" lvl="1">
              <a:spcBef>
                <a:spcPts val="0"/>
              </a:spcBef>
              <a:buFont typeface="Arial" panose="020B0604020202020204" pitchFamily="34" charset="0"/>
              <a:buChar char="•"/>
            </a:pPr>
            <a:r>
              <a:rPr lang="en-US" sz="1600" dirty="0">
                <a:solidFill>
                  <a:schemeClr val="tx1"/>
                </a:solidFill>
              </a:rPr>
              <a:t>Pro/Con/Neutral – </a:t>
            </a:r>
            <a:r>
              <a:rPr lang="en-US" altLang="en-US" sz="1600" dirty="0">
                <a:solidFill>
                  <a:schemeClr val="tx1"/>
                </a:solidFill>
                <a:cs typeface="Calibri" panose="020F0502020204030204" pitchFamily="34" charset="0"/>
              </a:rPr>
              <a:t>Supportive of </a:t>
            </a:r>
            <a:r>
              <a:rPr lang="en-US" sz="1600" dirty="0">
                <a:solidFill>
                  <a:schemeClr val="tx1"/>
                </a:solidFill>
                <a:cs typeface="Calibri" panose="020F0502020204030204" pitchFamily="34" charset="0"/>
              </a:rPr>
              <a:t>reallocation of 45 MHz from ITS to U-NII</a:t>
            </a:r>
            <a:endParaRPr lang="en-US" sz="1600" dirty="0">
              <a:solidFill>
                <a:schemeClr val="tx1"/>
              </a:solidFill>
            </a:endParaRPr>
          </a:p>
          <a:p>
            <a:pPr marL="800100" lvl="1">
              <a:spcBef>
                <a:spcPts val="0"/>
              </a:spcBef>
              <a:buFont typeface="Arial" panose="020B0604020202020204" pitchFamily="34" charset="0"/>
              <a:buChar char="•"/>
            </a:pPr>
            <a:r>
              <a:rPr lang="en-US" altLang="en-US" sz="1600" dirty="0">
                <a:solidFill>
                  <a:schemeClr val="tx1"/>
                </a:solidFill>
                <a:cs typeface="Calibri" panose="020F0502020204030204" pitchFamily="34" charset="0"/>
              </a:rPr>
              <a:t>Pro/Con/Neutral - Commented on DSRC</a:t>
            </a:r>
          </a:p>
          <a:p>
            <a:pPr marL="800100" lvl="1">
              <a:spcBef>
                <a:spcPts val="0"/>
              </a:spcBef>
              <a:buFont typeface="Arial" panose="020B0604020202020204" pitchFamily="34" charset="0"/>
              <a:buChar char="•"/>
            </a:pPr>
            <a:r>
              <a:rPr lang="en-US" altLang="en-US" sz="1600" dirty="0">
                <a:solidFill>
                  <a:schemeClr val="tx1"/>
                </a:solidFill>
                <a:cs typeface="Calibri" panose="020F0502020204030204" pitchFamily="34" charset="0"/>
              </a:rPr>
              <a:t>Yes/No - Discussed technical issues regarding OOBE</a:t>
            </a:r>
          </a:p>
          <a:p>
            <a:pPr marL="800100" lvl="1">
              <a:spcBef>
                <a:spcPts val="0"/>
              </a:spcBef>
              <a:buFont typeface="Arial" panose="020B0604020202020204" pitchFamily="34" charset="0"/>
              <a:buChar char="•"/>
            </a:pPr>
            <a:r>
              <a:rPr lang="en-US" sz="1600" dirty="0">
                <a:solidFill>
                  <a:schemeClr val="tx1"/>
                </a:solidFill>
                <a:hlinkClick r:id="rId3"/>
              </a:rPr>
              <a:t>https://mentor.ieee.org/802.18/dcn/20/18-20-0038</a:t>
            </a:r>
            <a:endParaRPr lang="en-US" sz="1600" dirty="0">
              <a:solidFill>
                <a:schemeClr val="tx1"/>
              </a:solidFill>
            </a:endParaRPr>
          </a:p>
          <a:p>
            <a:pPr marL="800100" lvl="1">
              <a:spcBef>
                <a:spcPts val="0"/>
              </a:spcBef>
              <a:buFont typeface="Arial" panose="020B0604020202020204" pitchFamily="34" charset="0"/>
              <a:buChar char="•"/>
            </a:pPr>
            <a:r>
              <a:rPr lang="en-US" sz="1600" dirty="0">
                <a:solidFill>
                  <a:schemeClr val="tx1"/>
                </a:solidFill>
              </a:rPr>
              <a:t>Initial feedback from the review of comments: </a:t>
            </a:r>
          </a:p>
          <a:p>
            <a:pPr marL="800100" lvl="1">
              <a:buFont typeface="Arial" panose="020B0604020202020204" pitchFamily="34" charset="0"/>
              <a:buChar char="•"/>
            </a:pPr>
            <a:r>
              <a:rPr lang="en-US" sz="1600" dirty="0">
                <a:solidFill>
                  <a:schemeClr val="tx1"/>
                </a:solidFill>
              </a:rPr>
              <a:t>1) on the CONs on DSRC, can we find errors to point out and correct. </a:t>
            </a:r>
          </a:p>
          <a:p>
            <a:pPr marL="800100" lvl="1">
              <a:buFont typeface="Arial" panose="020B0604020202020204" pitchFamily="34" charset="0"/>
              <a:buChar char="•"/>
            </a:pPr>
            <a:r>
              <a:rPr lang="en-US" sz="1600" dirty="0">
                <a:solidFill>
                  <a:schemeClr val="tx1"/>
                </a:solidFill>
              </a:rPr>
              <a:t>2) OOBE: 1) all okay (limited sources) 2) lots on interference  3) in-between </a:t>
            </a:r>
          </a:p>
          <a:p>
            <a:pPr marL="400050">
              <a:buFont typeface="Arial" panose="020B0604020202020204" pitchFamily="34" charset="0"/>
              <a:buChar char="•"/>
            </a:pPr>
            <a:r>
              <a:rPr lang="en-US" sz="1800" dirty="0"/>
              <a:t>Would like to send to the .11 folks and ask for specific contributions for the reply comments.</a:t>
            </a:r>
            <a:endParaRPr lang="en-US" sz="1800" dirty="0">
              <a:solidFill>
                <a:schemeClr val="tx1"/>
              </a:solidFill>
            </a:endParaRPr>
          </a:p>
          <a:p>
            <a:pPr marL="400050">
              <a:buFont typeface="Arial" panose="020B0604020202020204" pitchFamily="34" charset="0"/>
              <a:buChar char="•"/>
            </a:pPr>
            <a:r>
              <a:rPr lang="en-US" sz="1800" dirty="0">
                <a:solidFill>
                  <a:schemeClr val="tx1"/>
                </a:solidFill>
              </a:rPr>
              <a:t>Potential direction for reply comments from earlier:  </a:t>
            </a:r>
          </a:p>
          <a:p>
            <a:pPr marL="800100" lvl="1">
              <a:spcBef>
                <a:spcPts val="0"/>
              </a:spcBef>
              <a:buFont typeface="Arial" panose="020B0604020202020204" pitchFamily="34" charset="0"/>
              <a:buChar char="•"/>
            </a:pPr>
            <a:r>
              <a:rPr lang="en-US" sz="1600" dirty="0">
                <a:solidFill>
                  <a:schemeClr val="tx1"/>
                </a:solidFill>
              </a:rPr>
              <a:t>Stay away from band split, we are neutral, though a big point by many. </a:t>
            </a:r>
          </a:p>
          <a:p>
            <a:pPr marL="800100" lvl="1">
              <a:spcBef>
                <a:spcPts val="0"/>
              </a:spcBef>
              <a:buFont typeface="Arial" panose="020B0604020202020204" pitchFamily="34" charset="0"/>
              <a:buChar char="•"/>
            </a:pPr>
            <a:r>
              <a:rPr lang="en-US" sz="1600" b="1" dirty="0">
                <a:solidFill>
                  <a:schemeClr val="tx1"/>
                </a:solidFill>
              </a:rPr>
              <a:t>What about anti-DSRC (/IEEE) comments? This may be a priority.  </a:t>
            </a:r>
          </a:p>
          <a:p>
            <a:pPr marL="1200150" lvl="2">
              <a:spcBef>
                <a:spcPts val="0"/>
              </a:spcBef>
              <a:buFont typeface="Arial" panose="020B0604020202020204" pitchFamily="34" charset="0"/>
              <a:buChar char="•"/>
            </a:pPr>
            <a:r>
              <a:rPr lang="en-US" sz="1600" dirty="0">
                <a:solidFill>
                  <a:schemeClr val="tx1"/>
                </a:solidFill>
              </a:rPr>
              <a:t>With this respond to pro-C-V2X comments with our pro-DSRC.</a:t>
            </a:r>
          </a:p>
          <a:p>
            <a:pPr marL="800100" lvl="1">
              <a:spcBef>
                <a:spcPts val="0"/>
              </a:spcBef>
              <a:buFont typeface="Arial" panose="020B0604020202020204" pitchFamily="34" charset="0"/>
              <a:buChar char="•"/>
            </a:pPr>
            <a:r>
              <a:rPr lang="en-US" sz="1600" dirty="0">
                <a:solidFill>
                  <a:schemeClr val="tx1"/>
                </a:solidFill>
              </a:rPr>
              <a:t>Should consider “fit for purpose” and can support other commenters with this.   We should be able to do this and stay away from band split. </a:t>
            </a:r>
          </a:p>
          <a:p>
            <a:pPr marL="800100" lvl="1">
              <a:spcBef>
                <a:spcPts val="0"/>
              </a:spcBef>
              <a:buFont typeface="Arial" panose="020B0604020202020204" pitchFamily="34" charset="0"/>
              <a:buChar char="•"/>
            </a:pPr>
            <a:r>
              <a:rPr lang="en-US" sz="1600" dirty="0">
                <a:solidFill>
                  <a:srgbClr val="00B0F0"/>
                </a:solidFill>
              </a:rPr>
              <a:t>Any other points we should consider in our reply comments?  need input from members. </a:t>
            </a:r>
          </a:p>
          <a:p>
            <a:pPr marL="400050">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13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45423</TotalTime>
  <Words>3243</Words>
  <Application>Microsoft Office PowerPoint</Application>
  <PresentationFormat>On-screen Show (4:3)</PresentationFormat>
  <Paragraphs>353</Paragraphs>
  <Slides>20</Slides>
  <Notes>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20</vt:i4>
      </vt:variant>
    </vt:vector>
  </HeadingPairs>
  <TitlesOfParts>
    <vt:vector size="29" baseType="lpstr">
      <vt:lpstr>Arial</vt:lpstr>
      <vt:lpstr>Calibri</vt:lpstr>
      <vt:lpstr>Helvetica</vt:lpstr>
      <vt:lpstr>Monotype Sorts</vt:lpstr>
      <vt:lpstr>Times New Roman</vt:lpstr>
      <vt:lpstr>Wingdings</vt:lpstr>
      <vt:lpstr>Office Theme</vt:lpstr>
      <vt:lpstr>Document</vt:lpstr>
      <vt:lpstr>Packager Shell Object</vt:lpstr>
      <vt:lpstr>IEEE 802.18 RR-TAG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 hoc Agenda</vt:lpstr>
      <vt:lpstr>FCC NPRM on 5.9 GHz reply comments-1</vt:lpstr>
      <vt:lpstr>FCC NPRM on 5.9 GHz reply comments-2</vt:lpstr>
      <vt:lpstr>5.9 GHz NPRM –  </vt:lpstr>
      <vt:lpstr>FCC NPRM on 5.9 GHz reply comments-timeline</vt:lpstr>
      <vt:lpstr>Actions Required</vt:lpstr>
      <vt:lpstr>Any Other Business</vt:lpstr>
      <vt:lpstr>Adjourn</vt:lpstr>
      <vt:lpstr>PowerPoint Presentation</vt:lpstr>
      <vt:lpstr>PowerPoint Presentation</vt:lpstr>
      <vt:lpstr>PowerPoint Presentation</vt:lpstr>
      <vt:lpstr>PowerPoint Presentation</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2427</cp:revision>
  <cp:lastPrinted>1601-01-01T00:00:00Z</cp:lastPrinted>
  <dcterms:created xsi:type="dcterms:W3CDTF">2016-03-03T14:54:45Z</dcterms:created>
  <dcterms:modified xsi:type="dcterms:W3CDTF">2020-03-14T23:35:32Z</dcterms:modified>
</cp:coreProperties>
</file>