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56" r:id="rId5"/>
    <p:sldMasterId id="2147483669" r:id="rId6"/>
  </p:sldMasterIdLst>
  <p:notesMasterIdLst>
    <p:notesMasterId r:id="rId13"/>
  </p:notesMasterIdLst>
  <p:handoutMasterIdLst>
    <p:handoutMasterId r:id="rId14"/>
  </p:handoutMasterIdLst>
  <p:sldIdLst>
    <p:sldId id="256" r:id="rId7"/>
    <p:sldId id="341" r:id="rId8"/>
    <p:sldId id="329" r:id="rId9"/>
    <p:sldId id="342" r:id="rId10"/>
    <p:sldId id="344" r:id="rId11"/>
    <p:sldId id="34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1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4FF"/>
    <a:srgbClr val="993300"/>
    <a:srgbClr val="CC6600"/>
    <a:srgbClr val="85D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3" autoAdjust="0"/>
    <p:restoredTop sz="95704" autoAdjust="0"/>
  </p:normalViewPr>
  <p:slideViewPr>
    <p:cSldViewPr>
      <p:cViewPr varScale="1">
        <p:scale>
          <a:sx n="73" d="100"/>
          <a:sy n="73" d="100"/>
        </p:scale>
        <p:origin x="44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6888"/>
    </p:cViewPr>
  </p:sorterViewPr>
  <p:notesViewPr>
    <p:cSldViewPr>
      <p:cViewPr varScale="1">
        <p:scale>
          <a:sx n="58" d="100"/>
          <a:sy n="58" d="100"/>
        </p:scale>
        <p:origin x="261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13 Mar 2020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B74565-DA30-4EFD-BCC6-D186FC88022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219200" y="3048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4CD29-9F15-49BE-A8ED-36EE3860A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E656F-E07E-4B75-A155-AAB027D10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38CE04-5968-4E6C-BAF1-EDA174AFB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9ABBD-20AF-405C-BB1B-60FDBA00D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86BC5-8CA2-4290-9DED-4732A18D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EB34B-8D7F-42F6-B007-E1681751B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08159-4D40-439D-8C62-961031D6C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EFDA3-A205-455F-A389-9F4466E82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80AC7-0F3B-4649-8FA9-89E87DED8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70E3F-C4AD-4540-8D2A-D178A6CB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FBA47-8FFB-4621-9722-5BEEDD41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23326-D679-4459-89AA-8C8B0B4F7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70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9A4D3-82DC-495C-B6AE-2C4F8B90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4849A-6331-4822-BDCB-D6CC74EE0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BCA24-E9B2-4175-997F-A9D4115A0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8EA25-96C1-4402-AC35-8497A6D4A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F053E-8DF7-45C9-92B7-F7092B2E1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49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2278EB-1295-4BC3-A7CB-360656B9FC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94E60-BCAC-4059-A645-F1E63F5F8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676D9-722D-4E09-BA25-48CE3FB2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C5FF7-0C2A-428D-9670-F38FC5AE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99273-FE81-481E-8352-62D7780A4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05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381D6-6F2E-4096-9FC5-159FDB5B9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78DE5E-22A7-4F68-BFE1-FE0EC40F1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0893C-60E1-4687-ACFA-162102DC6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392725-B4AB-4B28-901B-5832BFC91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89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7EE93-9580-4F79-BFC8-5F4AA89C0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A34748-E332-4692-AB4A-9DB2B7BBA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F464C-AF2E-4C6F-BBB4-EFF731FCD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6DD9E-4D28-4705-B617-4F90C68BE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E60DA-8909-4775-910D-4A0610368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74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C8AFA-61C5-47DF-97E9-2F1EFF2F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B1EAB-4939-4EDF-B6EF-5762DDFB4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BAEFB-4C9E-408B-9C86-041606DD6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45D6A-B680-4873-A41D-49A4CE7AB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7803E-BD81-4C1D-8AD0-FD401039C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53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22C81-0BDB-402E-A5D2-E5CA30AE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65AE9-422B-490F-854D-D27FAC8DC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93D07-6284-488E-8036-218B19F6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C3E31-DAC5-4CD5-83CF-53023F79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DC2FC-E46F-4FBA-9434-FC0EA2172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64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600B-A684-45DA-90BC-CF5A7C29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168B9-6C9C-4E6E-B71C-4104E1BC3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CBD0E-FBFA-4678-85C4-D92999089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4987F-0CFB-4C9C-9F8C-08B3885D1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4F374E-E605-4ECE-BF86-BF31E4791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F3690-8793-4929-9C8B-E5815EF86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59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4BFC5-564B-4537-B32B-220765D1C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5C239-E4CA-4A07-A89D-D8595B851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E24CEA-39C1-42D2-9A03-151ADEB09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48980C-EB9B-41CE-9591-CF76C1AA7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9D64A8-898A-448D-BBBD-4D207FBC8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02EEF7-8D4B-4A60-A2ED-AEA307A5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71E619-5EBB-4BD3-A62B-9C6B9C4F6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EFAC65-9F42-4315-91FF-FC84E17CA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6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13 Mar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5CC8F-A767-4CC9-B4C8-8D602F50B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28BB85-1318-4524-9ECE-CD6B1E79F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180D1-E711-4B2D-BD97-59171CA8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184D4-B4B8-4C77-A786-5E9440BE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95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68799C-D89C-4472-9135-A29D75C6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3F0665-C68E-4273-8F5B-68F620D2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EC724-FEDD-493C-BF28-3D2ED27E0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70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A4D40-0044-4A0C-94E3-C490935B8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0F702-F756-4C9D-BFEA-3E67608AB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240E1-232B-4EAC-A2D6-83B024098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B42D0-90A4-4293-B773-B8B2060E8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49DA9-9F9B-4179-AE04-85D18DBC9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EA4FB-8D31-4B90-8AC6-AAA7259E4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07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F3E15-713D-40E4-B6C0-06E5B328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331D24-0D39-4EB7-BF60-BB9398B952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EDE1D-8AAD-4BF4-84EB-9E638F816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A1248-BEC7-47CE-A775-2F11C4F95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2EECBC-4633-4451-B403-A6503EFE2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F9AEC-46F0-40A8-8136-71E013B5E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27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230B8-65FC-4BC5-AE91-1DF45465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3AB9F-05F2-44FB-BC21-CA1206C56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549DF-00CA-4603-B2AA-E06B7D96C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991DA-2E7C-4B96-AE78-EF06BE8E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42B5D-CFD9-4B12-A589-0588B237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11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74B782-E3BD-465C-90DC-80F807DB42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DC887-A078-43FF-95CB-E83CEA95E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11FB4-5523-4ED4-BB52-E3E4EA6D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90D8F-CAEA-4EC3-B1E0-C08D25DD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39B27-7FAE-4EE3-80CD-134263048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2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E7EC3-9AEC-49DC-9658-C96F24F39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C4E4D-2AED-42A5-B344-D6D05EB54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12C20-42FB-4A2B-BB16-F0A852D8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B283E-08DA-4C35-9FC1-73D868AD5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A75C2-86FB-445D-AE3C-700C0C57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9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29CE8-2A9F-4687-B2E6-7E12C2D3C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2D00B-6855-468D-8194-DC68A6037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2130D-827F-471D-9E52-544829615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C9B92-8F20-4A23-907B-C01ECED88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CBC0F-9AC8-4CF3-8ACA-E069998A4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0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A2555-9D80-44FC-A2C6-20A73671E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AC775-1D61-4376-A5A8-C2779E4D7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FFDDC-E718-4833-B4AE-C102F80E4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683C2-D231-4124-BD93-22C69D10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8784D-C484-433C-85D2-81845517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483F0-50BD-419F-89E1-2FECD1127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549A-E115-4F07-99AE-A5C91764C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51B6DD-799D-48AC-B033-252518474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C7098-0D8C-4DD0-A04C-1CF5E950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E3478-A69F-4FEB-B79D-0216E2C3E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8078D-87E4-4A5A-8463-494EC00A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0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B0D9C-1969-4820-AAED-EC021E25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5680A-F37F-4F52-A6E9-FBBD3C927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02947-A8D5-41C5-BB7D-5B351A05F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15E760-14AB-40F1-93BC-CCE71B649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771F9-8520-4604-B944-0A39C86293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1D2F3F-532E-4E65-BF99-A22AA945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462375-04AB-4551-8D25-77E936D00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55D6D5-DAAE-4694-A9F7-97507867D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1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E083E-4C79-4230-92A8-E55B66938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BA8800-0630-43DD-98FD-ACCC27004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E8FA73-0D95-484B-9FBC-D3EFF0F4D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C5B2B-F44F-4448-9587-AA28323A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1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08E8B3-5C0E-4E86-99E7-891C4D18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9EA50A-BA5E-4069-835A-62DC047D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4824C-8DA6-4922-B285-BB61E2C26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1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8133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13 Mar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724400" y="357166"/>
            <a:ext cx="37766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802.18-20/0038r02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B6C379-AC72-4D15-A7EE-62DDC0BC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28F6F-CD34-4C02-84E8-FAF963C24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646C4-1339-4ABC-805E-CCE141389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22B37-A6AE-4510-A9BE-701453319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A46A5-0BC7-4046-8C23-CD723EFCF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5A826-B0F3-412D-971D-673C9E10D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3166D-1393-4002-9D60-D2D529FD5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9C408-FD53-4251-B7F8-1E1B5A384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F1A8D-9719-46DA-B638-B70AD62A1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4B32D-D6AF-4924-AE51-32C17B408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30957873656/5G%20Americas%205.9%20GHz%20Comments%203.9.20%20FINAL.pdf" TargetMode="External"/><Relationship Id="rId13" Type="http://schemas.openxmlformats.org/officeDocument/2006/relationships/hyperlink" Target="https://ecfsapi.fcc.gov/file/10309001614572/Intel%20Corporation%20-%20FCC%20NPRM%20COMMENT_5_9GHz.pdf" TargetMode="External"/><Relationship Id="rId18" Type="http://schemas.openxmlformats.org/officeDocument/2006/relationships/hyperlink" Target="https://ecfsapi.fcc.gov/file/103090512222473/Final%20R%20Street%205.9%20GHz%20Comments.pdf" TargetMode="External"/><Relationship Id="rId3" Type="http://schemas.openxmlformats.org/officeDocument/2006/relationships/hyperlink" Target="https://ecfsapi.fcc.gov/file/103102450728782/3-09-20%20GM%20FINAL.pdf" TargetMode="External"/><Relationship Id="rId21" Type="http://schemas.openxmlformats.org/officeDocument/2006/relationships/hyperlink" Target="https://ecfsapi.fcc.gov/file/1206923927562/5.9%20GHz%20Ex%20Parte%20Notice%2012.05.19.pdf" TargetMode="External"/><Relationship Id="rId7" Type="http://schemas.openxmlformats.org/officeDocument/2006/relationships/hyperlink" Target="https://ecfsapi.fcc.gov/file/1030957937118/T-Mobile%205.9%20GHz%20Comments%20(As-Filed)%203.9.20.pdf" TargetMode="External"/><Relationship Id="rId12" Type="http://schemas.openxmlformats.org/officeDocument/2006/relationships/hyperlink" Target="https://ecfsapi.fcc.gov/file/10309029866264/Ford%20Submission%20to%20FCC%20Mar%209%202020.pdf" TargetMode="External"/><Relationship Id="rId17" Type="http://schemas.openxmlformats.org/officeDocument/2006/relationships/hyperlink" Target="https://ecfsapi.fcc.gov/file/10309972629234/Scribner%20and%20Hedger%20-%20CEI%20comments%20to%20FCC%20in%2019-138%20proceeding.pdf" TargetMode="External"/><Relationship Id="rId2" Type="http://schemas.openxmlformats.org/officeDocument/2006/relationships/hyperlink" Target="https://ecfsapi.fcc.gov/file/1031040719061/BMW%20Submission%20ET%20Docket%20No.%2019-138%20(003).pdf" TargetMode="External"/><Relationship Id="rId16" Type="http://schemas.openxmlformats.org/officeDocument/2006/relationships/hyperlink" Target="https://ecfsapi.fcc.gov/file/1030911977889/5.9%20GHz%20comments%20Garretson-IPI.pdf" TargetMode="External"/><Relationship Id="rId20" Type="http://schemas.openxmlformats.org/officeDocument/2006/relationships/hyperlink" Target="https://ecfsapi.fcc.gov/file/1210262591093/Ex%20Parte_AGoldberger_6GHzC-band5.9GHz_FINAL_120919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09941330157/Qualcomm%20Comments%20on%205.9%20GHz%20NPRM.pdf" TargetMode="External"/><Relationship Id="rId11" Type="http://schemas.openxmlformats.org/officeDocument/2006/relationships/hyperlink" Target="https://ecfsapi.fcc.gov/file/10309096401111/5GAA%20Comments%20(3-9-2020).pdf" TargetMode="External"/><Relationship Id="rId5" Type="http://schemas.openxmlformats.org/officeDocument/2006/relationships/hyperlink" Target="https://ecfsapi.fcc.gov/file/103101033822776/5.9%20GHz%20NPRM_Comments_OTI+PK_FINAL_030920.pdf" TargetMode="External"/><Relationship Id="rId15" Type="http://schemas.openxmlformats.org/officeDocument/2006/relationships/hyperlink" Target="https://ecfsapi.fcc.gov/file/10309220153782/Jaguar%20Land%20Rover%20response%20for%20Comment%20Submission%20(ET%2019-138)%20in%20Support%20of%20C-V2X.pdf" TargetMode="External"/><Relationship Id="rId10" Type="http://schemas.openxmlformats.org/officeDocument/2006/relationships/hyperlink" Target="https://ecfsapi.fcc.gov/file/10309256962088/HARMAN%20Comments_ET%20Docket%20No.%2019-138_Mar%209%202020.pdf" TargetMode="External"/><Relationship Id="rId19" Type="http://schemas.openxmlformats.org/officeDocument/2006/relationships/hyperlink" Target="https://ecfsapi.fcc.gov/file/10306110000646/FSF%20Comments%205.9%20GHz.Final.030620.pdf" TargetMode="External"/><Relationship Id="rId4" Type="http://schemas.openxmlformats.org/officeDocument/2006/relationships/hyperlink" Target="https://ecfsapi.fcc.gov/file/103101043510278/OTI_Issue%20Brief_5.9%20GHz%20Comments_CoverLetter_030920.pdf" TargetMode="External"/><Relationship Id="rId9" Type="http://schemas.openxmlformats.org/officeDocument/2006/relationships/hyperlink" Target="https://ecfsapi.fcc.gov/file/103093006307544/Final%20FCA%20Comments%20to%20FCC%20NPRM.pdf" TargetMode="External"/><Relationship Id="rId14" Type="http://schemas.openxmlformats.org/officeDocument/2006/relationships/hyperlink" Target="https://ecfsapi.fcc.gov/file/10309650308798/NPRM%20Traffic%20Products%20Ai%20support.pdf" TargetMode="External"/><Relationship Id="rId22" Type="http://schemas.openxmlformats.org/officeDocument/2006/relationships/hyperlink" Target="https://ecfsapi.fcc.gov/file/1125134298476/Hackett%20Letter%20to%20The%20Honorable%20Ajit%20Pai%2011-21-19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30940656307/FCC%20Proposed%20Rule-%20Docket%20No.%2019-138-%20NYC%20Comment.pdf" TargetMode="External"/><Relationship Id="rId13" Type="http://schemas.openxmlformats.org/officeDocument/2006/relationships/hyperlink" Target="https://ecfsapi.fcc.gov/file/1030955870143/FCC_NPRM_2019_5.9%20GHz_CAR2CAR_Communication_Consortium.pdf" TargetMode="External"/><Relationship Id="rId18" Type="http://schemas.openxmlformats.org/officeDocument/2006/relationships/hyperlink" Target="https://ecfsapi.fcc.gov/file/1030910833573/Dortch,%20Marlene%20-%20GHz%20Band%20Rulemaking%20-%2003092020.pdf" TargetMode="External"/><Relationship Id="rId26" Type="http://schemas.openxmlformats.org/officeDocument/2006/relationships/hyperlink" Target="https://ecfsapi.fcc.gov/file/10306228437963/APTA%20Comments%20on%20FCC%20Spectrum%20Proposal%20(03.04.20)%20(FNL).pdf" TargetMode="External"/><Relationship Id="rId39" Type="http://schemas.openxmlformats.org/officeDocument/2006/relationships/hyperlink" Target="https://ecfsapi.fcc.gov/file/103032087627649/GhZLetter.pdf" TargetMode="External"/><Relationship Id="rId3" Type="http://schemas.openxmlformats.org/officeDocument/2006/relationships/hyperlink" Target="https://ecfsapi.fcc.gov/file/1031011558337/DSRC%20Auto%20Safety%20Coalition%205.9%20GHz%20Band%20Comment.pdf" TargetMode="External"/><Relationship Id="rId21" Type="http://schemas.openxmlformats.org/officeDocument/2006/relationships/hyperlink" Target="https://ecfsapi.fcc.gov/file/1030604241399/Minnesota%20DOT%20regarding%20FCC%20ET%20Docket%20No.%2019-138.pdf" TargetMode="External"/><Relationship Id="rId34" Type="http://schemas.openxmlformats.org/officeDocument/2006/relationships/hyperlink" Target="https://ecfsapi.fcc.gov/file/10305553710246/FCC%205.850-5.925%20GHZ%20Band.pdf" TargetMode="External"/><Relationship Id="rId42" Type="http://schemas.openxmlformats.org/officeDocument/2006/relationships/hyperlink" Target="https://ecfsapi.fcc.gov/file/10116988711863/Comments%20ET%20Docket%20No.19-138.pdf" TargetMode="External"/><Relationship Id="rId7" Type="http://schemas.openxmlformats.org/officeDocument/2006/relationships/hyperlink" Target="https://ecfsapi.fcc.gov/file/1030947720450/GWTCA%20Comments%20On%20DSRC%20-%20ET%20Docket%20No.%2019-138.pdf" TargetMode="External"/><Relationship Id="rId12" Type="http://schemas.openxmlformats.org/officeDocument/2006/relationships/hyperlink" Target="https://ecfsapi.fcc.gov/file/10309744024712/u-Blox_Comments_on_FCC-19-138-NPRM-5.9GHz.pdf" TargetMode="External"/><Relationship Id="rId17" Type="http://schemas.openxmlformats.org/officeDocument/2006/relationships/hyperlink" Target="https://ecfsapi.fcc.gov/file/103093098827306/CDOT_Response_5.8-5.9GHz_Band.pdf" TargetMode="External"/><Relationship Id="rId25" Type="http://schemas.openxmlformats.org/officeDocument/2006/relationships/hyperlink" Target="https://ecfsapi.fcc.gov/file/1030664357986/2020%20APWA%20March%20FCC%20Comments%20on%205.9%20GHz%20v2.pdf" TargetMode="External"/><Relationship Id="rId33" Type="http://schemas.openxmlformats.org/officeDocument/2006/relationships/hyperlink" Target="https://ecfsapi.fcc.gov/file/103051093012136/20200304_FCC-NPRM_Comments-je.pdf" TargetMode="External"/><Relationship Id="rId38" Type="http://schemas.openxmlformats.org/officeDocument/2006/relationships/hyperlink" Target="https://ecfsapi.fcc.gov/file/1030344745140/Wyoming%20Comments%20FCC%20Docket%20ET%20Docket%20No.%2019-138.docx" TargetMode="External"/><Relationship Id="rId2" Type="http://schemas.openxmlformats.org/officeDocument/2006/relationships/hyperlink" Target="https://ecfsapi.fcc.gov/file/1031090626347/RR%20Filing%20on%20FCC%20NPRM%2019-138%2009%20Mar%202020.docx" TargetMode="External"/><Relationship Id="rId16" Type="http://schemas.openxmlformats.org/officeDocument/2006/relationships/hyperlink" Target="https://ecfsapi.fcc.gov/file/10309006218484/TDOT_FCC%20Docket%20No.%2019-138_%20Comments.pdf" TargetMode="External"/><Relationship Id="rId20" Type="http://schemas.openxmlformats.org/officeDocument/2006/relationships/hyperlink" Target="https://ecfsapi.fcc.gov/file/1030659241775/City%20of%20Fremont%20Comments%20Regarding%20FCC%20Proposed%205.9%20Reallocation.pdf" TargetMode="External"/><Relationship Id="rId29" Type="http://schemas.openxmlformats.org/officeDocument/2006/relationships/hyperlink" Target="https://ecfsapi.fcc.gov/file/10306237520735/VisionZeroNetwork_Docket%20No.%2019-138_Letter.pdf" TargetMode="External"/><Relationship Id="rId41" Type="http://schemas.openxmlformats.org/officeDocument/2006/relationships/hyperlink" Target="https://ecfsapi.fcc.gov/file/1020715721618/AREDN%20Comments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0961985083/UPS%20Comments%20docket%2019-138.pdf" TargetMode="External"/><Relationship Id="rId11" Type="http://schemas.openxmlformats.org/officeDocument/2006/relationships/hyperlink" Target="https://ecfsapi.fcc.gov/file/10309215237674/APPENDIX%20B%20191219_Performance%20Analysis%20of%20LTE-V2X%20v7.pptx" TargetMode="External"/><Relationship Id="rId24" Type="http://schemas.openxmlformats.org/officeDocument/2006/relationships/hyperlink" Target="https://ecfsapi.fcc.gov/file/103060223618228/03-06%20Use%20of%205.850-5.925%20GHz%20Band%20%5bET%2019-138,%20FCC%2019-129%5d.pdf" TargetMode="External"/><Relationship Id="rId32" Type="http://schemas.openxmlformats.org/officeDocument/2006/relationships/hyperlink" Target="https://ecfsapi.fcc.gov/file/10305193628209/Center%20for%20Auto%20Safety%20Response%20to%20FCC%20comment%20request%20on%20Docket%20No.%2019-138.pdf" TargetMode="External"/><Relationship Id="rId37" Type="http://schemas.openxmlformats.org/officeDocument/2006/relationships/hyperlink" Target="https://ecfsapi.fcc.gov/file/1030550515269/Idaho%20Comments%20on%20FCC%20proposal%20to%20reduce%20spectrum%20for%20transportation%20safety.docx" TargetMode="External"/><Relationship Id="rId40" Type="http://schemas.openxmlformats.org/officeDocument/2006/relationships/hyperlink" Target="https://ecfsapi.fcc.gov/file/1021437648138/2020%20IBTTA%20comments%20to%20FCC%20re%205.9%20GHz%20band.docx" TargetMode="External"/><Relationship Id="rId5" Type="http://schemas.openxmlformats.org/officeDocument/2006/relationships/hyperlink" Target="https://ecfsapi.fcc.gov/file/1030975378045/KYTC%20Comment%20-%20FCC%20NPRM%20-%2019-138%20-%205.9%20GHz%20Band.pdf" TargetMode="External"/><Relationship Id="rId15" Type="http://schemas.openxmlformats.org/officeDocument/2006/relationships/hyperlink" Target="https://ecfsapi.fcc.gov/file/10309954204447/NXP%20TC%201028.pdf" TargetMode="External"/><Relationship Id="rId23" Type="http://schemas.openxmlformats.org/officeDocument/2006/relationships/hyperlink" Target="https://ecfsapi.fcc.gov/file/103060697908992/FCC%20Letter%20Signed%20Comment%20Letter.pdf" TargetMode="External"/><Relationship Id="rId28" Type="http://schemas.openxmlformats.org/officeDocument/2006/relationships/hyperlink" Target="https://ecfsapi.fcc.gov/file/10306304656001/Columbus_5.9GHz_Comments.pdf" TargetMode="External"/><Relationship Id="rId36" Type="http://schemas.openxmlformats.org/officeDocument/2006/relationships/hyperlink" Target="https://ecfsapi.fcc.gov/file/103050191209354/18-20-0020-19-0000-comments-on-fcc19-138-nprm-revisiting-use-of-the-5-850-5-925-ghz-band.pdf" TargetMode="External"/><Relationship Id="rId10" Type="http://schemas.openxmlformats.org/officeDocument/2006/relationships/hyperlink" Target="https://ecfsapi.fcc.gov/file/103092408113954/SES%20and%20Intelsat%20Comments%20on%205%20GHz%20UNII%20NPRM%209%20March%202020.pdf" TargetMode="External"/><Relationship Id="rId19" Type="http://schemas.openxmlformats.org/officeDocument/2006/relationships/hyperlink" Target="https://ecfsapi.fcc.gov/file/103072922007764/FCC%20letter%20on%20behalf%20of%20FSS.pdf" TargetMode="External"/><Relationship Id="rId31" Type="http://schemas.openxmlformats.org/officeDocument/2006/relationships/hyperlink" Target="https://ecfsapi.fcc.gov/file/1030571326657/Maricopa%20County%20DOT%20(ET%20Docket%2019-138%20FCC%20Docket%2019-129)%20-%20Marlene%20Dortch%20-%203-5-20.pdf" TargetMode="External"/><Relationship Id="rId4" Type="http://schemas.openxmlformats.org/officeDocument/2006/relationships/hyperlink" Target="https://ecfsapi.fcc.gov/file/10310066302855/USTAG%20TC204%20Comments%20on%20FCC%20NPRM%2019-138%202020-03-09.pdf" TargetMode="External"/><Relationship Id="rId9" Type="http://schemas.openxmlformats.org/officeDocument/2006/relationships/hyperlink" Target="https://ecfsapi.fcc.gov/file/10309310557834/Oregon%20DOT%20Comments_FCC%205.9%20GHz%20Band%20NPRM.docx.pdf" TargetMode="External"/><Relationship Id="rId14" Type="http://schemas.openxmlformats.org/officeDocument/2006/relationships/hyperlink" Target="https://ecfsapi.fcc.gov/file/10309120472304/NACTO%20DSRC%20Comment%20Letter.pdf" TargetMode="External"/><Relationship Id="rId22" Type="http://schemas.openxmlformats.org/officeDocument/2006/relationships/hyperlink" Target="https://ecfsapi.fcc.gov/file/10306146608644/20200304_FCC-NPRM_CommentsRSH.pdf" TargetMode="External"/><Relationship Id="rId27" Type="http://schemas.openxmlformats.org/officeDocument/2006/relationships/hyperlink" Target="https://ecfsapi.fcc.gov/file/10306322523086/ITE%20Comments%20to%20FCC%20on%205.9%20GHz%20NPRM%20March%202020%20-%20030420%20final.pdf" TargetMode="External"/><Relationship Id="rId30" Type="http://schemas.openxmlformats.org/officeDocument/2006/relationships/hyperlink" Target="https://ecfsapi.fcc.gov/file/10306112705168/M%20H%20Dortch-Secretary%20FCC%2003052020%20THEA%20Waggoner.pdf" TargetMode="External"/><Relationship Id="rId35" Type="http://schemas.openxmlformats.org/officeDocument/2006/relationships/hyperlink" Target="https://ecfsapi.fcc.gov/file/10305240144053/ET%20Docket%20No.%2019-138Hawaii%20Bicycling%20League.pdf" TargetMode="External"/><Relationship Id="rId43" Type="http://schemas.openxmlformats.org/officeDocument/2006/relationships/hyperlink" Target="https://ecfsapi.fcc.gov/file/1127129347340/Global%20Automakers%20Ex%20Parte%20Dkts%2019-138%2013-49%2018-357.pd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31002252608/FINAL%20OMNIAIR%20CONSORTIUM%20COMMENTS%20-%20FCC%20Doc%20No%2019-138%20(03.09.20).pdf" TargetMode="External"/><Relationship Id="rId13" Type="http://schemas.openxmlformats.org/officeDocument/2006/relationships/hyperlink" Target="https://ecfsapi.fcc.gov/file/1030962192620/Pai%20Ex%20Parte%20Letter_(CBRS%20%206%20GHz_and%205.9%20GHz).pdf" TargetMode="External"/><Relationship Id="rId18" Type="http://schemas.openxmlformats.org/officeDocument/2006/relationships/hyperlink" Target="https://ecfsapi.fcc.gov/file/10309096401111/5GAA%20Comments%20(3-9-2020).pdf" TargetMode="External"/><Relationship Id="rId3" Type="http://schemas.openxmlformats.org/officeDocument/2006/relationships/hyperlink" Target="https://ecfsapi.fcc.gov/file/1031038240347/FCC%205.9%20GHz%20NPRM%20Honda%20Comments%20(85%20FR%206841)%2020200309.pdf" TargetMode="External"/><Relationship Id="rId21" Type="http://schemas.openxmlformats.org/officeDocument/2006/relationships/hyperlink" Target="https://ecfsapi.fcc.gov/file/10309029866264/Ford%20Submission%20to%20FCC%20Mar%209%202020.pdf" TargetMode="External"/><Relationship Id="rId7" Type="http://schemas.openxmlformats.org/officeDocument/2006/relationships/hyperlink" Target="https://ecfsapi.fcc.gov/file/10310066302855/USTAG%20TC204%20Comments%20on%20FCC%20NPRM%2019-138%202020-03-09.pdf" TargetMode="External"/><Relationship Id="rId12" Type="http://schemas.openxmlformats.org/officeDocument/2006/relationships/hyperlink" Target="https://ecfsapi.fcc.gov/file/1030974615271/5.9%20GHz%20Comments%20FINAL%203.9.20.docx" TargetMode="External"/><Relationship Id="rId17" Type="http://schemas.openxmlformats.org/officeDocument/2006/relationships/hyperlink" Target="https://ecfsapi.fcc.gov/file/103091487707603/Microsoft%20Comments%20on%20the%20use%20of%20the%205.850%20-%205.925%20GHz%20Band.pdf" TargetMode="External"/><Relationship Id="rId2" Type="http://schemas.openxmlformats.org/officeDocument/2006/relationships/hyperlink" Target="https://ecfsapi.fcc.gov/file/10310836615501/Panasonic%20V2X%20NPRM%20Comments.pdf" TargetMode="External"/><Relationship Id="rId16" Type="http://schemas.openxmlformats.org/officeDocument/2006/relationships/hyperlink" Target="https://ecfsapi.fcc.gov/file/10309215237674/APPENDIX%20B%20191219_Performance%20Analysis%20of%20LTE-V2X%20v7.pptx" TargetMode="External"/><Relationship Id="rId20" Type="http://schemas.openxmlformats.org/officeDocument/2006/relationships/hyperlink" Target="https://ecfsapi.fcc.gov/file/103090439523240/IEEE%201609%20Filing%20on%20FCC%20NPRM%2019-138%2009%20Mar%202020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100962402071/NCTA%205.9%20NPRM%20Comments.pdf" TargetMode="External"/><Relationship Id="rId11" Type="http://schemas.openxmlformats.org/officeDocument/2006/relationships/hyperlink" Target="https://ecfsapi.fcc.gov/file/10309920421085/FINAL392020CommentsinResponseto5.9GHzNPRM392020%20(1).pdf" TargetMode="External"/><Relationship Id="rId24" Type="http://schemas.openxmlformats.org/officeDocument/2006/relationships/hyperlink" Target="https://ecfsapi.fcc.gov/file/1206923927562/5.9%20GHz%20Ex%20Parte%20Notice%2012.05.19.pdf" TargetMode="External"/><Relationship Id="rId5" Type="http://schemas.openxmlformats.org/officeDocument/2006/relationships/hyperlink" Target="https://ecfsapi.fcc.gov/file/10310240313921/Final%205.9%20GHz%20Comments.pdf" TargetMode="External"/><Relationship Id="rId15" Type="http://schemas.openxmlformats.org/officeDocument/2006/relationships/hyperlink" Target="https://ecfsapi.fcc.gov/file/10309265621757/DENSO_FCC_Comments_March_9_2020.pdf" TargetMode="External"/><Relationship Id="rId23" Type="http://schemas.openxmlformats.org/officeDocument/2006/relationships/hyperlink" Target="https://ecfsapi.fcc.gov/file/10304962123988/64852_out.pdf" TargetMode="External"/><Relationship Id="rId10" Type="http://schemas.openxmlformats.org/officeDocument/2006/relationships/hyperlink" Target="https://ecfsapi.fcc.gov/file/10309941330157/Qualcomm%20Comments%20on%205.9%20GHz%20NPRM.pdf" TargetMode="External"/><Relationship Id="rId19" Type="http://schemas.openxmlformats.org/officeDocument/2006/relationships/hyperlink" Target="https://ecfsapi.fcc.gov/file/103090568508167/Comcast%205.9%20GHz%20Comments%2003.09.2020.pdf" TargetMode="External"/><Relationship Id="rId4" Type="http://schemas.openxmlformats.org/officeDocument/2006/relationships/hyperlink" Target="https://ecfsapi.fcc.gov/file/103102450728782/3-09-20%20GM%20FINAL.pdf" TargetMode="External"/><Relationship Id="rId9" Type="http://schemas.openxmlformats.org/officeDocument/2006/relationships/hyperlink" Target="https://ecfsapi.fcc.gov/file/10309977620621/NAFA%20Comments%20FCC%20ET%20Docket%20No.%2019-138%20-%20Use%20of%20the%205.850-5.925%20GHz%20Band.pdf" TargetMode="External"/><Relationship Id="rId14" Type="http://schemas.openxmlformats.org/officeDocument/2006/relationships/hyperlink" Target="https://ecfsapi.fcc.gov/file/1030943863280/DSA%20Comments%20to%20FCC%20on%20the%20use%20of%20the%205.850-5.925%20GHz%20Band.pdf" TargetMode="External"/><Relationship Id="rId22" Type="http://schemas.openxmlformats.org/officeDocument/2006/relationships/hyperlink" Target="https://ecfsapi.fcc.gov/file/1030955870143/FCC_NPRM_2019_5.9%20GHz_CAR2CAR_Communication_Consortium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13 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NPRM 19-138 5.9 GHz Comment Review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12 March 2020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783951"/>
              </p:ext>
            </p:extLst>
          </p:nvPr>
        </p:nvGraphicFramePr>
        <p:xfrm>
          <a:off x="541338" y="3602038"/>
          <a:ext cx="77438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67030" imgH="2656866" progId="Word.Document.8">
                  <p:embed/>
                </p:oleObj>
              </mc:Choice>
              <mc:Fallback>
                <p:oleObj name="Document" r:id="rId4" imgW="8267030" imgH="265686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602038"/>
                        <a:ext cx="7743825" cy="2481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Abstract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35900" y="1175544"/>
            <a:ext cx="8303266" cy="52252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This document summarizes a quick review done by the authors of the filings received by the FCC in regard to Docket 19-138, Use of the 5.850-5.925 GHz Band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Total Filings: 390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The focus of this review was to determine which of these filings may require additional review and possibly the generation of reply comments.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areas that we agreed were of concern at the 11 March 802.18 ad hoc meeting are: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is supportive of reallocation of 45 MHz from ITS to U-NII (Pro/Con)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comments on DSRC either positively or negatively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comments on OOBE</a:t>
            </a:r>
          </a:p>
          <a:p>
            <a:pPr marL="457200">
              <a:buFont typeface="Arial" panose="020B0604020202020204" pitchFamily="34" charset="0"/>
              <a:buChar char="•"/>
              <a:defRPr/>
            </a:pPr>
            <a:r>
              <a:rPr lang="en-US" sz="2000" b="0" dirty="0"/>
              <a:t>Note: there were many documents filed by amateur radio operators which uniformly protested the changes which would impact their access to the band.  This review did not address these comments. </a:t>
            </a:r>
          </a:p>
          <a:p>
            <a:pPr marL="114300" indent="0">
              <a:defRPr/>
            </a:pPr>
            <a:r>
              <a:rPr lang="en-US" sz="2000" b="0" dirty="0"/>
              <a:t>r1- Corrected some typos and cut and past errors.</a:t>
            </a:r>
          </a:p>
          <a:p>
            <a:pPr marL="114300" indent="0">
              <a:defRPr/>
            </a:pPr>
            <a:r>
              <a:rPr lang="en-US" sz="2000" b="0" dirty="0"/>
              <a:t>r2 – Updated to include additional filing reviews</a:t>
            </a:r>
          </a:p>
          <a:p>
            <a:pPr marL="114300" indent="0">
              <a:defRPr/>
            </a:pPr>
            <a:endParaRPr lang="en-US" sz="2000" b="0" dirty="0"/>
          </a:p>
          <a:p>
            <a:pPr lvl="1" algn="r">
              <a:spcBef>
                <a:spcPts val="0"/>
              </a:spcBef>
              <a:defRPr/>
            </a:pPr>
            <a:endParaRPr lang="en-US" sz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81000"/>
            <a:ext cx="2579688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13 Mar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2" y="333375"/>
            <a:ext cx="2211387" cy="273050"/>
          </a:xfrm>
          <a:noFill/>
        </p:spPr>
        <p:txBody>
          <a:bodyPr/>
          <a:lstStyle/>
          <a:p>
            <a:r>
              <a:rPr lang="en-US" dirty="0"/>
              <a:t>13 Mar 2020</a:t>
            </a:r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Joseph Levy (InterDigital)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606426"/>
            <a:ext cx="7873995" cy="488950"/>
          </a:xfrm>
        </p:spPr>
        <p:txBody>
          <a:bodyPr lIns="91440" tIns="45720" rIns="91440" bIns="45720"/>
          <a:lstStyle/>
          <a:p>
            <a:r>
              <a:rPr lang="en-US" sz="2400" dirty="0"/>
              <a:t>Review Summary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400" b="1" u="sng" dirty="0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533400" y="1051718"/>
            <a:ext cx="8229600" cy="510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lnSpc>
                <a:spcPct val="80000"/>
              </a:lnSpc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393 total filings – the authors have reviewed 182 filings</a:t>
            </a: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these: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Supportive of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reallocation of 45 MHz from ITS to U-NII</a:t>
            </a: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Pro:        21 (11.8%)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Con:     151 (84.8%)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Neutral:   6   (3.4%)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Commented on DSRC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Pro:                         43 (23.6 %)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Con:                        21 (11.5%)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 tech Neutral   118  (64.8%)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Discussed technical issues regarding OOBE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Yes:          23 (13.2%)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No:        151 (86.8%)</a:t>
            </a:r>
            <a:endParaRPr lang="en-US" altLang="en-US" sz="18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defRPr/>
            </a:pPr>
            <a:r>
              <a:rPr lang="en-US" altLang="en-US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reviewers only provided feed back on filings where in their opinion it made sense to, hence the different number of total positions.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pPr lvl="1">
              <a:lnSpc>
                <a:spcPct val="80000"/>
              </a:lnSpc>
              <a:spcAft>
                <a:spcPct val="40000"/>
              </a:spcAft>
              <a:defRPr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DSRC – Con Filings</a:t>
            </a:r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13 Mar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03E91A8-F8DA-4780-981A-3E93D5BFD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482339"/>
              </p:ext>
            </p:extLst>
          </p:nvPr>
        </p:nvGraphicFramePr>
        <p:xfrm>
          <a:off x="685800" y="1479552"/>
          <a:ext cx="7856538" cy="46120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819344355"/>
                    </a:ext>
                  </a:extLst>
                </a:gridCol>
                <a:gridCol w="4046538">
                  <a:extLst>
                    <a:ext uri="{9D8B030D-6E8A-4147-A177-3AD203B41FA5}">
                      <a16:colId xmlns:a16="http://schemas.microsoft.com/office/drawing/2014/main" val="2724391761"/>
                    </a:ext>
                  </a:extLst>
                </a:gridCol>
              </a:tblGrid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BMW 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2"/>
                        </a:rPr>
                        <a:t>BMW Submission ET Docket No. 19-138 (003).pdf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2944859047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General Motors LLC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3"/>
                        </a:rPr>
                        <a:t>3-09-20 GM FINAL.pdf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988171501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Open Technology Institute at New America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4"/>
                        </a:rPr>
                        <a:t>OTI_Issue Brief_5.9 GHz Comments_CoverLetter_030920.pdf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2726484919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Open Technology Institute and Public Knowledge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5"/>
                        </a:rPr>
                        <a:t>5.9 GHz NPRM_Comments_OTI+PK_FINAL_030920.pdf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2108286067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6"/>
                        </a:rPr>
                        <a:t>Qualcomm Comments on 5.9 GHz NPRM.pdf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463050443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T-Mobile USA, Inc.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7"/>
                        </a:rPr>
                        <a:t>T-Mobile 5.9 GHz Comments (As-Filed) 3.9.20.pdf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786839725"/>
                  </a:ext>
                </a:extLst>
              </a:tr>
              <a:tr h="182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5G Americas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8"/>
                        </a:rPr>
                        <a:t>5G Americas 5.9 GHz Comments 3.9.20 FINAL.pdf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600658631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FCA US LLC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9"/>
                        </a:rPr>
                        <a:t>Final FCA Comments to FCC NPRM.pdf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2745550808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HARMAN International Inc.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hlinkClick r:id="rId10"/>
                        </a:rPr>
                        <a:t>HARMAN Comments_ET Docket No. 19-138_Mar 9 2020.pdf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6513412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5G Automotive Association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11"/>
                        </a:rPr>
                        <a:t>5GAA Comments (3-9-2020).pdf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28236409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Ford Motor Company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12"/>
                        </a:rPr>
                        <a:t>Ford Submission to FCC Mar 9 2020.pdf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1575265645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Intel Corp.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13"/>
                        </a:rPr>
                        <a:t>Intel Corporation - FCC NPRM COMMENT_5_9GHz.pdf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851457112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Applied Information Inc.,Temple, Inc.,Traffic Products LLC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14"/>
                        </a:rPr>
                        <a:t>NPRM Traffic Products Ai support.pdf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1808808888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Jaguar Land Rover Limited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15"/>
                        </a:rPr>
                        <a:t>Jaguar Land Rover response for Comment Submission (ET 19-138) in Support of C-V2X.pdf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528089611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Institute for Policy </a:t>
                      </a:r>
                      <a:r>
                        <a:rPr lang="en-US" sz="1200" u="none" strike="noStrike" dirty="0" err="1">
                          <a:effectLst/>
                        </a:rPr>
                        <a:t>Innovation,Dan</a:t>
                      </a:r>
                      <a:r>
                        <a:rPr lang="en-US" sz="1200" u="none" strike="noStrike" dirty="0">
                          <a:effectLst/>
                        </a:rPr>
                        <a:t> Garretson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hlinkClick r:id="rId16"/>
                        </a:rPr>
                        <a:t>5.9 GHz </a:t>
                      </a:r>
                      <a:r>
                        <a:rPr lang="fr-FR" sz="1200" u="none" strike="noStrike" dirty="0" err="1">
                          <a:effectLst/>
                          <a:hlinkClick r:id="rId16"/>
                        </a:rPr>
                        <a:t>comments</a:t>
                      </a:r>
                      <a:r>
                        <a:rPr lang="fr-FR" sz="1200" u="none" strike="noStrike" dirty="0">
                          <a:effectLst/>
                          <a:hlinkClick r:id="rId16"/>
                        </a:rPr>
                        <a:t> Garretson-IPI.pdf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1489878840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Competitive Enterprise Institute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7"/>
                        </a:rPr>
                        <a:t>Scribner and Hedger - CEI comments to FCC in 19-138 proceeding.pdf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463780373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 Street Institute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8"/>
                        </a:rPr>
                        <a:t>Final R Street 5.9 GHz Comments.pdf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4242353831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The Free State Foundation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9"/>
                        </a:rPr>
                        <a:t>FSF Comments 5.9 GHz.Final.030620.pdf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866970306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Open Technology Institute at New America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20"/>
                        </a:rPr>
                        <a:t>Ex Parte_AGoldberger_6GHzC-band5.9GHz_FINAL_120919.pdf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246446018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5G Automotive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21"/>
                        </a:rPr>
                        <a:t>5.9 GHz Ex Parte Notice 12.05.19.pdf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994981269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Ford Motor Company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22"/>
                        </a:rPr>
                        <a:t>Hackett Letter to The Honorable </a:t>
                      </a:r>
                      <a:r>
                        <a:rPr lang="en-US" sz="1200" u="none" strike="noStrike" dirty="0" err="1">
                          <a:effectLst/>
                          <a:hlinkClick r:id="rId22"/>
                        </a:rPr>
                        <a:t>Ajit</a:t>
                      </a:r>
                      <a:r>
                        <a:rPr lang="en-US" sz="1200" u="none" strike="noStrike" dirty="0">
                          <a:effectLst/>
                          <a:hlinkClick r:id="rId22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hlinkClick r:id="rId22"/>
                        </a:rPr>
                        <a:t>Pai</a:t>
                      </a:r>
                      <a:r>
                        <a:rPr lang="en-US" sz="1200" u="none" strike="noStrike" dirty="0">
                          <a:effectLst/>
                          <a:hlinkClick r:id="rId22"/>
                        </a:rPr>
                        <a:t> 11-21-19.pdf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927678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88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3642"/>
            <a:ext cx="7770813" cy="435992"/>
          </a:xfrm>
        </p:spPr>
        <p:txBody>
          <a:bodyPr/>
          <a:lstStyle/>
          <a:p>
            <a:pPr lvl="1">
              <a:lnSpc>
                <a:spcPct val="80000"/>
              </a:lnSpc>
              <a:spcAft>
                <a:spcPct val="40000"/>
              </a:spcAft>
              <a:defRPr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DSRC – Pro Filings</a:t>
            </a:r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13 Mar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CFAF85-D878-4DAD-977A-401F7682E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666815"/>
              </p:ext>
            </p:extLst>
          </p:nvPr>
        </p:nvGraphicFramePr>
        <p:xfrm>
          <a:off x="666206" y="990600"/>
          <a:ext cx="7923213" cy="5390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534402091"/>
                    </a:ext>
                  </a:extLst>
                </a:gridCol>
                <a:gridCol w="4646613">
                  <a:extLst>
                    <a:ext uri="{9D8B030D-6E8A-4147-A177-3AD203B41FA5}">
                      <a16:colId xmlns:a16="http://schemas.microsoft.com/office/drawing/2014/main" val="4135044686"/>
                    </a:ext>
                  </a:extLst>
                </a:gridCol>
              </a:tblGrid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Dr. Richard Roy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"/>
                        </a:rPr>
                        <a:t>RR Filing on FCC NPRM 19-138 09 Mar 2020.docx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081108498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DSRC Auto Safety Coalition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3"/>
                        </a:rPr>
                        <a:t>DSRC Auto Safety Coalition 5.9 GHz Band Comment.pdf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541714408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US Technical Advisory Group to ISO/TC 204 Intelligent Transport Systems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4"/>
                        </a:rPr>
                        <a:t>USTAG TC204 Comments on FCC NPRM 19-138 2020-03-09.pdf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771377079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Kentucky Transportation Cabinet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5"/>
                        </a:rPr>
                        <a:t>KYTC Comment - FCC NPRM - 19-138 - 5.9 GHz Band.pdf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220726975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United Parcel Service, Inc.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6"/>
                        </a:rPr>
                        <a:t>UPS Comments docket 19-138.pdf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38324460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Government Wireless Technology &amp; Communications Association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  <a:hlinkClick r:id="rId7"/>
                        </a:rPr>
                        <a:t>GWTCA Comments On DSRC - ET Docket No. 19-138.pdf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32748452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The City of New York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8"/>
                        </a:rPr>
                        <a:t>FCC Proposed Rule- Docket No. 19-138- NYC Comment.pdf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47878266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Oregon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9"/>
                        </a:rPr>
                        <a:t>Oregon DOT Comments_FCC 5.9 GHz Band NPRM.docx.pdf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17604640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SES Americom, Inc.,Intelsat License LLC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0"/>
                        </a:rPr>
                        <a:t>SES and Intelsat Comments on 5 GHz UNII NPRM 9 March 2020.pdf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249454165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Toyota Motor Corporation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1"/>
                        </a:rPr>
                        <a:t>APPENDIX B 191219_Performance Analysis of LTE-V2X v7.pptx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47734625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u-blox America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2"/>
                        </a:rPr>
                        <a:t>u-Blox_Comments_on_FCC-19-138-NPRM-5.9GHz.pdf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08529241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CAr 2 CAR Communication Consortium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  <a:hlinkClick r:id="rId13"/>
                        </a:rPr>
                        <a:t>FCC_NPRM_2019_5.9 GHz_CAR2CAR_Communication_Consortium.pdf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21097221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National Association of City Transportation Officials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  <a:hlinkClick r:id="rId14"/>
                        </a:rPr>
                        <a:t>NACTO DSRC Comment Letter.pdf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53547314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NXP Semiconductors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5"/>
                        </a:rPr>
                        <a:t>NXP TC 1028.pdf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049626765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Tennessee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6"/>
                        </a:rPr>
                        <a:t>TDOT_FCC Docket No. 19-138_ Comments.pdf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99881962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Colorado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7"/>
                        </a:rPr>
                        <a:t>CDOT_Response_5.8-5.9GHz_Band.pdf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9062293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Pennsylvania Department of Transportation (PennDOT)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8"/>
                        </a:rPr>
                        <a:t>Dortch, Marlene - GHz Band Rulemaking - 03092020.pdf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088491380"/>
                  </a:ext>
                </a:extLst>
              </a:tr>
              <a:tr h="23196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Aly Geller,Stephen Bingham,Alvin Lester,Julie Mitchell,John Alex Lowell,Fenell Doyle,Jen Holt,Nancy Harrison,Jenny Yu,Amanda Lamb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9"/>
                        </a:rPr>
                        <a:t>FCC letter on behalf of FSS.pdf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62390933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City of Fremont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0"/>
                        </a:rPr>
                        <a:t>City of Fremont Comments Regarding FCC Proposed 5.9 Reallocation.pdf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74402017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Kristin R. White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1"/>
                        </a:rPr>
                        <a:t>Minnesota DOT regarding FCC ET Docket No. 19-138.pdf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2404808165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RS&amp;H, Inc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2"/>
                        </a:rPr>
                        <a:t>20200304_FCC-NPRM_CommentsRSH.pdf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79333630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Mr. Gregory Slater, Secretary, Maryland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3"/>
                        </a:rPr>
                        <a:t>FCC Letter Signed Comment Letter.pdf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95442488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Washington State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4"/>
                        </a:rPr>
                        <a:t>03-06 Use of 5.850-5.925 GHz Band [ET 19-138, FCC 19-129].pdf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45386438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American Public Works Association (APWA)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5"/>
                        </a:rPr>
                        <a:t>2020 APWA March FCC Comments on 5.9 GHz v2.pdf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228768423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American Public Transportation Association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6"/>
                        </a:rPr>
                        <a:t>APTA Comments on FCC Spectrum Proposal (03.04.20) (FNL).pdf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90518619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Institute of Transportation Engineers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7"/>
                        </a:rPr>
                        <a:t>ITE Comments to FCC on 5.9 GHz NPRM March 2020 - 030420 final.pdf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401287288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Michael H. Stevens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8"/>
                        </a:rPr>
                        <a:t>Columbus_5.9GHz_Comments.pdf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94504726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Vision Zero Network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9"/>
                        </a:rPr>
                        <a:t>VisionZeroNetwork_Docket No. 19-138_Letter.pdf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56498050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Tampa Hillsborough County Expressway Authority (THEA)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30"/>
                        </a:rPr>
                        <a:t>M H Dortch-Secretary FCC 03052020 THEA Waggoner.pdf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92680608"/>
                  </a:ext>
                </a:extLst>
              </a:tr>
              <a:tr h="13952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Maricopa County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31"/>
                        </a:rPr>
                        <a:t>Maricopa County DOT (ET Docket 19-138 FCC Docket 19-129) - Marlene Dortch - 3-5-20.pdf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23478505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Jason Levine - Center for Auto Safety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32"/>
                        </a:rPr>
                        <a:t>Center for Auto Safety Response to FCC comment request on Docket No. 19-138.pdf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2813232628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Julie Evans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33"/>
                        </a:rPr>
                        <a:t>20200304_FCC-NPRM_Comments-je.pdf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96332345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William T. </a:t>
                      </a:r>
                      <a:r>
                        <a:rPr lang="en-US" sz="800" u="none" strike="noStrike" dirty="0" err="1">
                          <a:effectLst/>
                        </a:rPr>
                        <a:t>Panos</a:t>
                      </a:r>
                      <a:r>
                        <a:rPr lang="en-US" sz="800" u="none" strike="noStrike" dirty="0">
                          <a:effectLst/>
                        </a:rPr>
                        <a:t>, Director - North Dakota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4"/>
                        </a:rPr>
                        <a:t>FCC 5.850-5.925 GHZ Band.pdf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66642079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Hawaii Bicycling League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5"/>
                        </a:rPr>
                        <a:t>ET Docket No. 19-138Hawaii Bicycling League.pdf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923354295"/>
                  </a:ext>
                </a:extLst>
              </a:tr>
              <a:tr h="1091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IEEE 802 LAN/MAN Standards Committee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6"/>
                        </a:rPr>
                        <a:t>18-20-0020-19-0000-comments-on-fcc19-138-nprm-revisiting-use-of-the-5-850-5-925-ghz-band.pdf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54282320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Matthew E. Moore, M.A.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7"/>
                        </a:rPr>
                        <a:t>Idaho Comments on FCC proposal to reduce spectrum for transportation safety.docx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017085653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Wyoming Department of Transportation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8"/>
                        </a:rPr>
                        <a:t>Wyoming Comments FCC Docket ET Docket No. 19-138.docx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83969440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Montana Department of Transportation Director Mike Tooley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9"/>
                        </a:rPr>
                        <a:t>GhZLetter.pdf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701981115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Neil Gray,Patrick Jones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40"/>
                        </a:rPr>
                        <a:t>2020 IBTTA comments to FCC re 5.9 GHz band.docx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518906784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AREDN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41"/>
                        </a:rPr>
                        <a:t>AREDN Comments.pdf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35813925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Transbase.US, PBC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  <a:hlinkClick r:id="rId42"/>
                        </a:rPr>
                        <a:t>Comments ET </a:t>
                      </a:r>
                      <a:r>
                        <a:rPr lang="fr-FR" sz="800" u="none" strike="noStrike" dirty="0" err="1">
                          <a:effectLst/>
                          <a:hlinkClick r:id="rId42"/>
                        </a:rPr>
                        <a:t>Docket</a:t>
                      </a:r>
                      <a:r>
                        <a:rPr lang="fr-FR" sz="800" u="none" strike="noStrike" dirty="0">
                          <a:effectLst/>
                          <a:hlinkClick r:id="rId42"/>
                        </a:rPr>
                        <a:t> No.19-138.pdf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27701859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Association of Global Automakers, Inc.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43"/>
                        </a:rPr>
                        <a:t>Global Automakers Ex </a:t>
                      </a:r>
                      <a:r>
                        <a:rPr lang="en-US" sz="800" u="none" strike="noStrike" dirty="0" err="1">
                          <a:effectLst/>
                          <a:hlinkClick r:id="rId43"/>
                        </a:rPr>
                        <a:t>Parte</a:t>
                      </a:r>
                      <a:r>
                        <a:rPr lang="en-US" sz="800" u="none" strike="noStrike" dirty="0">
                          <a:effectLst/>
                          <a:hlinkClick r:id="rId43"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  <a:hlinkClick r:id="rId43"/>
                        </a:rPr>
                        <a:t>Dkts</a:t>
                      </a:r>
                      <a:r>
                        <a:rPr lang="en-US" sz="800" u="none" strike="noStrike" dirty="0">
                          <a:effectLst/>
                          <a:hlinkClick r:id="rId43"/>
                        </a:rPr>
                        <a:t> 19-138 13-49 18-357.pdf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580185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66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42215"/>
            <a:ext cx="7856538" cy="685800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spcAft>
                <a:spcPct val="40000"/>
              </a:spcAft>
              <a:buSzPct val="150000"/>
              <a:defRPr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Discussed technical issues regarding OOBE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13 Mar 2020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802CD73-124E-4071-9B3C-F28F4C3712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271577"/>
              </p:ext>
            </p:extLst>
          </p:nvPr>
        </p:nvGraphicFramePr>
        <p:xfrm>
          <a:off x="381000" y="1143000"/>
          <a:ext cx="8534400" cy="4814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834478382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1160996887"/>
                    </a:ext>
                  </a:extLst>
                </a:gridCol>
              </a:tblGrid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Panasonic Corporation of North America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2"/>
                        </a:rPr>
                        <a:t>Panasonic V2X NPRM Comments.pdf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795895515"/>
                  </a:ext>
                </a:extLst>
              </a:tr>
              <a:tr h="1383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American Honda Motor Co.,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3"/>
                        </a:rPr>
                        <a:t>FCC 5.9 GHz NPRM Honda Comments (85 FR 6841) 20200309.pdf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476946840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General Motors LLC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4"/>
                        </a:rPr>
                        <a:t>3-09-20 GM FINAL.pdf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454823301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Alliance for Automotive Innovation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5"/>
                        </a:rPr>
                        <a:t>Final 5.9 GHz Comments.pdf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2156052082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NCTA - The Internet &amp; Television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6"/>
                        </a:rPr>
                        <a:t>NCTA 5.9 NPRM Comments.pdf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318959019"/>
                  </a:ext>
                </a:extLst>
              </a:tr>
              <a:tr h="117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US Technical Advisory Group to ISO/TC 204 Intelligent Transport Systems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7"/>
                        </a:rPr>
                        <a:t>USTAG TC204 Comments on FCC NPRM 19-138 2020-03-09.pdf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255371823"/>
                  </a:ext>
                </a:extLst>
              </a:tr>
              <a:tr h="1365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OmniAir Consortium,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8"/>
                        </a:rPr>
                        <a:t>FINAL OMNIAIR CONSORTIUM COMMENTS - FCC Doc No 19-138 (03.09.20).pdf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424290322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NAFA Fleet Management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9"/>
                        </a:rPr>
                        <a:t>NAFA Comments FCC ET Docket No. 19-138 - Use of the 5.850-5.925 GHz Band.pdf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712280407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0"/>
                        </a:rPr>
                        <a:t>Qualcomm Comments on 5.9 GHz NPRM.pdf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2327944727"/>
                  </a:ext>
                </a:extLst>
              </a:tr>
              <a:tr h="16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Broadcom, Inc.,Facebook,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1"/>
                        </a:rPr>
                        <a:t>FINAL392020CommentsinResponseto5.9GHzNPRM392020 (1).pdf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688159546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Wi-Fi Alliance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2"/>
                        </a:rPr>
                        <a:t>5.9 GHz Comments FINAL 3.9.20.docx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175099632"/>
                  </a:ext>
                </a:extLst>
              </a:tr>
              <a:tr h="170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Wireless Internet Service Providers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3"/>
                        </a:rPr>
                        <a:t>Pai Ex Parte Letter_(CBRS  6 GHz_and 5.9 GHz).pdf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4059375527"/>
                  </a:ext>
                </a:extLst>
              </a:tr>
              <a:tr h="115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Dynamic Spectrum Alliance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4"/>
                        </a:rPr>
                        <a:t>DSA Comments to FCC on the use of the 5.850-5.925 GHz Band.pdf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258882286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Denso International America,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5"/>
                        </a:rPr>
                        <a:t>DENSO_FCC_Comments_March_9_2020.pdf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2246399224"/>
                  </a:ext>
                </a:extLst>
              </a:tr>
              <a:tr h="1227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Toyota Motor Corporation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6"/>
                        </a:rPr>
                        <a:t>APPENDIX B 191219_Performance Analysis of LTE-V2X v7.pptx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599221908"/>
                  </a:ext>
                </a:extLst>
              </a:tr>
              <a:tr h="1441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Microsoft Corporation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7"/>
                        </a:rPr>
                        <a:t>Microsoft Comments on the use of the 5.850 - 5.925 GHz Band.pdf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85252725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5G Automotive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8"/>
                        </a:rPr>
                        <a:t>5GAA Comments (3-9-2020).pdf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557548862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Comcast Corporation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9"/>
                        </a:rPr>
                        <a:t>Comcast 5.9 GHz Comments 03.09.2020.pdf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2559822635"/>
                  </a:ext>
                </a:extLst>
              </a:tr>
              <a:tr h="283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IEEE 1609 Working Group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20"/>
                        </a:rPr>
                        <a:t>IEEE 1609 Filing on FCC NPRM 19-138 09 Mar 2020.pdf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62243069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Ford Motor Company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21"/>
                        </a:rPr>
                        <a:t>Ford Submission to FCC Mar 9 2020.pdf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358046064"/>
                  </a:ext>
                </a:extLst>
              </a:tr>
              <a:tr h="14474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CAr 2 CAR Communication Consortium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hlinkClick r:id="rId22"/>
                        </a:rPr>
                        <a:t>FCC_NPRM_2019_5.9 GHz_CAR2CAR_Communication_Consortium.pdf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2627502647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Robert L. Sumwalt, III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23"/>
                        </a:rPr>
                        <a:t>64852_out.pdf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975833509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5G Automotive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24"/>
                        </a:rPr>
                        <a:t>5.9 GHz Ex </a:t>
                      </a:r>
                      <a:r>
                        <a:rPr lang="en-US" sz="1200" u="none" strike="noStrike" dirty="0" err="1">
                          <a:effectLst/>
                          <a:hlinkClick r:id="rId24"/>
                        </a:rPr>
                        <a:t>Parte</a:t>
                      </a:r>
                      <a:r>
                        <a:rPr lang="en-US" sz="1200" u="none" strike="noStrike" dirty="0">
                          <a:effectLst/>
                          <a:hlinkClick r:id="rId24"/>
                        </a:rPr>
                        <a:t> Notice 12.05.19.pdf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55230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31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0D4703-8619-43AF-8CDE-ECFD4B08DFED}">
  <ds:schemaRefs>
    <ds:schemaRef ds:uri="http://schemas.microsoft.com/office/2006/metadata/properties"/>
    <ds:schemaRef ds:uri="http://purl.org/dc/terms/"/>
    <ds:schemaRef ds:uri="60873816-0101-4504-946e-6fdefec58fb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4e36d776-f4f9-4739-bb28-fcc060563e1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ECD0AA-4E85-41BD-8CE6-5F249F526F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FDFCA3-423E-4449-9C8D-A3DDF968BF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44897</TotalTime>
  <Words>1675</Words>
  <Application>Microsoft Office PowerPoint</Application>
  <PresentationFormat>On-screen Show (4:3)</PresentationFormat>
  <Paragraphs>233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Calibri Light</vt:lpstr>
      <vt:lpstr>Consolas</vt:lpstr>
      <vt:lpstr>Helvetica</vt:lpstr>
      <vt:lpstr>Monotype Sorts</vt:lpstr>
      <vt:lpstr>Times New Roman</vt:lpstr>
      <vt:lpstr>Office Theme</vt:lpstr>
      <vt:lpstr>Custom Design</vt:lpstr>
      <vt:lpstr>1_Custom Design</vt:lpstr>
      <vt:lpstr>Document</vt:lpstr>
      <vt:lpstr>NPRM 19-138 5.9 GHz Comment Review</vt:lpstr>
      <vt:lpstr>Abstract</vt:lpstr>
      <vt:lpstr>Review Summary</vt:lpstr>
      <vt:lpstr>DSRC – Con Filings</vt:lpstr>
      <vt:lpstr>DSRC – Pro Filings</vt:lpstr>
      <vt:lpstr>Discussed technical issues regarding OOBE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RR-TAG Meeting Agenda</dc:title>
  <dc:creator>Joseph Levy</dc:creator>
  <cp:lastModifiedBy>Joseph Levy</cp:lastModifiedBy>
  <cp:revision>2429</cp:revision>
  <cp:lastPrinted>1601-01-01T00:00:00Z</cp:lastPrinted>
  <dcterms:created xsi:type="dcterms:W3CDTF">2016-03-03T14:54:45Z</dcterms:created>
  <dcterms:modified xsi:type="dcterms:W3CDTF">2020-03-13T22:38:04Z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