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6" r:id="rId5"/>
    <p:sldMasterId id="2147483669" r:id="rId6"/>
  </p:sldMasterIdLst>
  <p:notesMasterIdLst>
    <p:notesMasterId r:id="rId13"/>
  </p:notesMasterIdLst>
  <p:handoutMasterIdLst>
    <p:handoutMasterId r:id="rId14"/>
  </p:handoutMasterIdLst>
  <p:sldIdLst>
    <p:sldId id="256" r:id="rId7"/>
    <p:sldId id="341" r:id="rId8"/>
    <p:sldId id="329" r:id="rId9"/>
    <p:sldId id="342" r:id="rId10"/>
    <p:sldId id="344" r:id="rId11"/>
    <p:sldId id="34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993300"/>
    <a:srgbClr val="CC6600"/>
    <a:srgbClr val="85D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3" autoAdjust="0"/>
    <p:restoredTop sz="95704" autoAdjust="0"/>
  </p:normalViewPr>
  <p:slideViewPr>
    <p:cSldViewPr>
      <p:cViewPr varScale="1">
        <p:scale>
          <a:sx n="73" d="100"/>
          <a:sy n="73" d="100"/>
        </p:scale>
        <p:origin x="139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B74565-DA30-4EFD-BCC6-D186FC880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19200" y="3048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CD29-9F15-49BE-A8ED-36EE3860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656F-E07E-4B75-A155-AAB027D1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8CE04-5968-4E6C-BAF1-EDA174AFB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9ABBD-20AF-405C-BB1B-60FDBA00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86BC5-8CA2-4290-9DED-4732A18D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EB34B-8D7F-42F6-B007-E1681751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8159-4D40-439D-8C62-961031D6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EFDA3-A205-455F-A389-9F4466E82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0AC7-0F3B-4649-8FA9-89E87DED8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70E3F-C4AD-4540-8D2A-D178A6C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FBA47-8FFB-4621-9722-5BEEDD41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23326-D679-4459-89AA-8C8B0B4F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A4D3-82DC-495C-B6AE-2C4F8B90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4849A-6331-4822-BDCB-D6CC74EE0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CA24-E9B2-4175-997F-A9D4115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8EA25-96C1-4402-AC35-8497A6D4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F053E-8DF7-45C9-92B7-F7092B2E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9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278EB-1295-4BC3-A7CB-360656B9F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94E60-BCAC-4059-A645-F1E63F5F8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676D9-722D-4E09-BA25-48CE3FB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C5FF7-0C2A-428D-9670-F38FC5AE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99273-FE81-481E-8352-62D7780A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81D6-6F2E-4096-9FC5-159FDB5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8DE5E-22A7-4F68-BFE1-FE0EC40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0893C-60E1-4687-ACFA-162102DC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92725-B4AB-4B28-901B-5832BFC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EE93-9580-4F79-BFC8-5F4AA89C0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34748-E332-4692-AB4A-9DB2B7BBA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F464C-AF2E-4C6F-BBB4-EFF731FC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DD9E-4D28-4705-B617-4F90C68B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60DA-8909-4775-910D-4A061036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8AFA-61C5-47DF-97E9-2F1EFF2F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1EAB-4939-4EDF-B6EF-5762DDFB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AEFB-4C9E-408B-9C86-041606DD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5D6A-B680-4873-A41D-49A4CE7A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803E-BD81-4C1D-8AD0-FD401039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2C81-0BDB-402E-A5D2-E5CA30AE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5AE9-422B-490F-854D-D27FAC8DC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93D07-6284-488E-8036-218B19F6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C3E31-DAC5-4CD5-83CF-53023F79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C2FC-E46F-4FBA-9434-FC0EA217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64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600B-A684-45DA-90BC-CF5A7C29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68B9-6C9C-4E6E-B71C-4104E1BC3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BD0E-FBFA-4678-85C4-D92999089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4987F-0CFB-4C9C-9F8C-08B3885D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F374E-E605-4ECE-BF86-BF31E479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F3690-8793-4929-9C8B-E5815EF8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BFC5-564B-4537-B32B-220765D1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C239-E4CA-4A07-A89D-D8595B85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24CEA-39C1-42D2-9A03-151ADEB09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8980C-EB9B-41CE-9591-CF76C1AA7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D64A8-898A-448D-BBBD-4D207FBC8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2EEF7-8D4B-4A60-A2ED-AEA307A5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1E619-5EBB-4BD3-A62B-9C6B9C4F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FAC65-9F42-4315-91FF-FC84E17C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CC8F-A767-4CC9-B4C8-8D602F50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8BB85-1318-4524-9ECE-CD6B1E79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180D1-E711-4B2D-BD97-59171CA8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184D4-B4B8-4C77-A786-5E9440BE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5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8799C-D89C-4472-9135-A29D75C6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F0665-C68E-4273-8F5B-68F620D2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EC724-FEDD-493C-BF28-3D2ED27E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7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4D40-0044-4A0C-94E3-C490935B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0F702-F756-4C9D-BFEA-3E67608A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240E1-232B-4EAC-A2D6-83B024098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B42D0-90A4-4293-B773-B8B2060E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49DA9-9F9B-4179-AE04-85D18DBC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EA4FB-8D31-4B90-8AC6-AAA7259E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7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3E15-713D-40E4-B6C0-06E5B328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31D24-0D39-4EB7-BF60-BB9398B95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EDE1D-8AAD-4BF4-84EB-9E638F816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A1248-BEC7-47CE-A775-2F11C4F9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EECBC-4633-4451-B403-A6503EFE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F9AEC-46F0-40A8-8136-71E013B5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7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30B8-65FC-4BC5-AE91-1DF45465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3AB9F-05F2-44FB-BC21-CA1206C5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49DF-00CA-4603-B2AA-E06B7D96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91DA-2E7C-4B96-AE78-EF06BE8E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42B5D-CFD9-4B12-A589-0588B237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1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4B782-E3BD-465C-90DC-80F807DB4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DC887-A078-43FF-95CB-E83CEA95E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11FB4-5523-4ED4-BB52-E3E4EA6D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90D8F-CAEA-4EC3-B1E0-C08D25DD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39B27-7FAE-4EE3-80CD-13426304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2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7EC3-9AEC-49DC-9658-C96F24F39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C4E4D-2AED-42A5-B344-D6D05EB54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12C20-42FB-4A2B-BB16-F0A852D8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B283E-08DA-4C35-9FC1-73D868AD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75C2-86FB-445D-AE3C-700C0C5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9CE8-2A9F-4687-B2E6-7E12C2D3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D00B-6855-468D-8194-DC68A6037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130D-827F-471D-9E52-54482961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C9B92-8F20-4A23-907B-C01ECED8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BC0F-9AC8-4CF3-8ACA-E069998A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2555-9D80-44FC-A2C6-20A73671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AC775-1D61-4376-A5A8-C2779E4D7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FDDC-E718-4833-B4AE-C102F80E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83C2-D231-4124-BD93-22C69D10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784D-C484-433C-85D2-81845517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83F0-50BD-419F-89E1-2FECD112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549A-E115-4F07-99AE-A5C91764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1B6DD-799D-48AC-B033-25251847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C7098-0D8C-4DD0-A04C-1CF5E950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E3478-A69F-4FEB-B79D-0216E2C3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8078D-87E4-4A5A-8463-494EC00A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0D9C-1969-4820-AAED-EC021E25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5680A-F37F-4F52-A6E9-FBBD3C92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02947-A8D5-41C5-BB7D-5B351A05F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5E760-14AB-40F1-93BC-CCE71B649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771F9-8520-4604-B944-0A39C8629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D2F3F-532E-4E65-BF99-A22AA945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62375-04AB-4551-8D25-77E936D0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5D6D5-DAAE-4694-A9F7-97507867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083E-4C79-4230-92A8-E55B6693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A8800-0630-43DD-98FD-ACCC2700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8FA73-0D95-484B-9FBC-D3EFF0F4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C5B2B-F44F-4448-9587-AA28323A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8E8B3-5C0E-4E86-99E7-891C4D18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EA50A-BA5E-4069-835A-62DC047D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4824C-8DA6-4922-B285-BB61E2C2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8133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802.18-20/0038r01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6C379-AC72-4D15-A7EE-62DDC0BC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28F6F-CD34-4C02-84E8-FAF963C2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46C4-1339-4ABC-805E-CCE141389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2B37-A6AE-4510-A9BE-70145331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A46A5-0BC7-4046-8C23-CD723EFCF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A826-B0F3-412D-971D-673C9E10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3166D-1393-4002-9D60-D2D529FD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9C408-FD53-4251-B7F8-1E1B5A384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1A8D-9719-46DA-B638-B70AD62A1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B32D-D6AF-4924-AE51-32C17B408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57873656/5G%20Americas%205.9%20GHz%20Comments%203.9.20%20FINAL.pdf" TargetMode="External"/><Relationship Id="rId13" Type="http://schemas.openxmlformats.org/officeDocument/2006/relationships/hyperlink" Target="https://ecfsapi.fcc.gov/file/10309972629234/Scribner%20and%20Hedger%20-%20CEI%20comments%20to%20FCC%20in%2019-138%20proceeding.pdf" TargetMode="External"/><Relationship Id="rId18" Type="http://schemas.openxmlformats.org/officeDocument/2006/relationships/hyperlink" Target="https://ecfsapi.fcc.gov/file/1125134298476/Hackett%20Letter%20to%20The%20Honorable%20Ajit%20Pai%2011-21-19.pdf" TargetMode="External"/><Relationship Id="rId3" Type="http://schemas.openxmlformats.org/officeDocument/2006/relationships/hyperlink" Target="https://ecfsapi.fcc.gov/file/103102450728782/3-09-20%20GM%20FINAL.pdf" TargetMode="External"/><Relationship Id="rId7" Type="http://schemas.openxmlformats.org/officeDocument/2006/relationships/hyperlink" Target="https://ecfsapi.fcc.gov/file/1030957937118/T-Mobile%205.9%20GHz%20Comments%20(As-Filed)%203.9.20.pdf" TargetMode="External"/><Relationship Id="rId12" Type="http://schemas.openxmlformats.org/officeDocument/2006/relationships/hyperlink" Target="https://ecfsapi.fcc.gov/file/1030911977889/5.9%20GHz%20comments%20Garretson-IPI.pdf" TargetMode="External"/><Relationship Id="rId17" Type="http://schemas.openxmlformats.org/officeDocument/2006/relationships/hyperlink" Target="https://ecfsapi.fcc.gov/file/1206923927562/5.9%20GHz%20Ex%20Parte%20Notice%2012.05.19.pdf" TargetMode="External"/><Relationship Id="rId2" Type="http://schemas.openxmlformats.org/officeDocument/2006/relationships/hyperlink" Target="https://ecfsapi.fcc.gov/file/1031040719061/BMW%20Submission%20ET%20Docket%20No.%2019-138%20(003).pdf" TargetMode="External"/><Relationship Id="rId16" Type="http://schemas.openxmlformats.org/officeDocument/2006/relationships/hyperlink" Target="https://ecfsapi.fcc.gov/file/1210262591093/Ex%20Parte_AGoldberger_6GHzC-band5.9GHz_FINAL_12091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941330157/Qualcomm%20Comments%20on%205.9%20GHz%20NPRM.pdf" TargetMode="External"/><Relationship Id="rId11" Type="http://schemas.openxmlformats.org/officeDocument/2006/relationships/hyperlink" Target="https://ecfsapi.fcc.gov/file/10309220153782/Jaguar%20Land%20Rover%20response%20for%20Comment%20Submission%20(ET%2019-138)%20in%20Support%20of%20C-V2X.pdf" TargetMode="External"/><Relationship Id="rId5" Type="http://schemas.openxmlformats.org/officeDocument/2006/relationships/hyperlink" Target="https://ecfsapi.fcc.gov/file/103101033822776/5.9%20GHz%20NPRM_Comments_OTI+PK_FINAL_030920.pdf" TargetMode="External"/><Relationship Id="rId15" Type="http://schemas.openxmlformats.org/officeDocument/2006/relationships/hyperlink" Target="https://ecfsapi.fcc.gov/file/10306110000646/FSF%20Comments%205.9%20GHz.Final.030620.pdf" TargetMode="External"/><Relationship Id="rId10" Type="http://schemas.openxmlformats.org/officeDocument/2006/relationships/hyperlink" Target="https://ecfsapi.fcc.gov/file/10309029866264/Ford%20Submission%20to%20FCC%20Mar%209%202020.pdf" TargetMode="External"/><Relationship Id="rId4" Type="http://schemas.openxmlformats.org/officeDocument/2006/relationships/hyperlink" Target="https://ecfsapi.fcc.gov/file/103101043510278/OTI_Issue%20Brief_5.9%20GHz%20Comments_CoverLetter_030920.pdf" TargetMode="External"/><Relationship Id="rId9" Type="http://schemas.openxmlformats.org/officeDocument/2006/relationships/hyperlink" Target="https://ecfsapi.fcc.gov/file/10309096401111/5GAA%20Comments%20(3-9-2020).pdf" TargetMode="External"/><Relationship Id="rId14" Type="http://schemas.openxmlformats.org/officeDocument/2006/relationships/hyperlink" Target="https://ecfsapi.fcc.gov/file/103090512222473/Final%20R%20Street%205.9%20GHz%20Comments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55870143/FCC_NPRM_2019_5.9%20GHz_CAR2CAR_Communication_Consortium.pdf" TargetMode="External"/><Relationship Id="rId13" Type="http://schemas.openxmlformats.org/officeDocument/2006/relationships/hyperlink" Target="https://ecfsapi.fcc.gov/file/1030659241775/City%20of%20Fremont%20Comments%20Regarding%20FCC%20Proposed%205.9%20Reallocation.pdf" TargetMode="External"/><Relationship Id="rId18" Type="http://schemas.openxmlformats.org/officeDocument/2006/relationships/hyperlink" Target="https://ecfsapi.fcc.gov/file/1030664357986/2020%20APWA%20March%20FCC%20Comments%20on%205.9%20GHz%20v2.pdf" TargetMode="External"/><Relationship Id="rId26" Type="http://schemas.openxmlformats.org/officeDocument/2006/relationships/hyperlink" Target="https://ecfsapi.fcc.gov/file/103051093012136/20200304_FCC-NPRM_Comments-je.pdf" TargetMode="External"/><Relationship Id="rId3" Type="http://schemas.openxmlformats.org/officeDocument/2006/relationships/hyperlink" Target="https://ecfsapi.fcc.gov/file/1031011558337/DSRC%20Auto%20Safety%20Coalition%205.9%20GHz%20Band%20Comment.pdf" TargetMode="External"/><Relationship Id="rId21" Type="http://schemas.openxmlformats.org/officeDocument/2006/relationships/hyperlink" Target="https://ecfsapi.fcc.gov/file/10306304656001/Columbus_5.9GHz_Comments.pdf" TargetMode="External"/><Relationship Id="rId34" Type="http://schemas.openxmlformats.org/officeDocument/2006/relationships/hyperlink" Target="https://ecfsapi.fcc.gov/file/1020715721618/AREDN%20Comments.pdf" TargetMode="External"/><Relationship Id="rId7" Type="http://schemas.openxmlformats.org/officeDocument/2006/relationships/hyperlink" Target="https://ecfsapi.fcc.gov/file/10309215237674/APPENDIX%20B%20191219_Performance%20Analysis%20of%20LTE-V2X%20v7.pptx" TargetMode="External"/><Relationship Id="rId12" Type="http://schemas.openxmlformats.org/officeDocument/2006/relationships/hyperlink" Target="https://ecfsapi.fcc.gov/file/103072922007764/FCC%20letter%20on%20behalf%20of%20FSS.pdf" TargetMode="External"/><Relationship Id="rId17" Type="http://schemas.openxmlformats.org/officeDocument/2006/relationships/hyperlink" Target="https://ecfsapi.fcc.gov/file/103060223618228/03-06%20Use%20of%205.850-5.925%20GHz%20Band%20%5bET%2019-138,%20FCC%2019-129%5d.pdf" TargetMode="External"/><Relationship Id="rId25" Type="http://schemas.openxmlformats.org/officeDocument/2006/relationships/hyperlink" Target="https://ecfsapi.fcc.gov/file/10305193628209/Center%20for%20Auto%20Safety%20Response%20to%20FCC%20comment%20request%20on%20Docket%20No.%2019-138.pdf" TargetMode="External"/><Relationship Id="rId33" Type="http://schemas.openxmlformats.org/officeDocument/2006/relationships/hyperlink" Target="https://ecfsapi.fcc.gov/file/1021437648138/2020%20IBTTA%20comments%20to%20FCC%20re%205.9%20GHz%20band.docx" TargetMode="External"/><Relationship Id="rId2" Type="http://schemas.openxmlformats.org/officeDocument/2006/relationships/hyperlink" Target="https://ecfsapi.fcc.gov/file/1031090626347/RR%20Filing%20on%20FCC%20NPRM%2019-138%2009%20Mar%202020.docx" TargetMode="External"/><Relationship Id="rId16" Type="http://schemas.openxmlformats.org/officeDocument/2006/relationships/hyperlink" Target="https://ecfsapi.fcc.gov/file/103060697908992/FCC%20Letter%20Signed%20Comment%20Letter.pdf" TargetMode="External"/><Relationship Id="rId20" Type="http://schemas.openxmlformats.org/officeDocument/2006/relationships/hyperlink" Target="https://ecfsapi.fcc.gov/file/10306322523086/ITE%20Comments%20to%20FCC%20on%205.9%20GHz%20NPRM%20March%202020%20-%20030420%20final.pdf" TargetMode="External"/><Relationship Id="rId29" Type="http://schemas.openxmlformats.org/officeDocument/2006/relationships/hyperlink" Target="https://ecfsapi.fcc.gov/file/103050191209354/18-20-0020-19-0000-comments-on-fcc19-138-nprm-revisiting-use-of-the-5-850-5-925-ghz-band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61985083/UPS%20Comments%20docket%2019-138.pdf" TargetMode="External"/><Relationship Id="rId11" Type="http://schemas.openxmlformats.org/officeDocument/2006/relationships/hyperlink" Target="https://ecfsapi.fcc.gov/file/1030910833573/Dortch,%20Marlene%20-%20GHz%20Band%20Rulemaking%20-%2003092020.pdf" TargetMode="External"/><Relationship Id="rId24" Type="http://schemas.openxmlformats.org/officeDocument/2006/relationships/hyperlink" Target="https://ecfsapi.fcc.gov/file/1030571326657/Maricopa%20County%20DOT%20(ET%20Docket%2019-138%20FCC%20Docket%2019-129)%20-%20Marlene%20Dortch%20-%203-5-20.pdf" TargetMode="External"/><Relationship Id="rId32" Type="http://schemas.openxmlformats.org/officeDocument/2006/relationships/hyperlink" Target="https://ecfsapi.fcc.gov/file/103032087627649/GhZLetter.pdf" TargetMode="External"/><Relationship Id="rId5" Type="http://schemas.openxmlformats.org/officeDocument/2006/relationships/hyperlink" Target="https://ecfsapi.fcc.gov/file/1030975378045/KYTC%20Comment%20-%20FCC%20NPRM%20-%2019-138%20-%205.9%20GHz%20Band.pdf" TargetMode="External"/><Relationship Id="rId15" Type="http://schemas.openxmlformats.org/officeDocument/2006/relationships/hyperlink" Target="https://ecfsapi.fcc.gov/file/10306146608644/20200304_FCC-NPRM_CommentsRSH.pdf" TargetMode="External"/><Relationship Id="rId23" Type="http://schemas.openxmlformats.org/officeDocument/2006/relationships/hyperlink" Target="https://ecfsapi.fcc.gov/file/10306112705168/M%20H%20Dortch-Secretary%20FCC%2003052020%20THEA%20Waggoner.pdf" TargetMode="External"/><Relationship Id="rId28" Type="http://schemas.openxmlformats.org/officeDocument/2006/relationships/hyperlink" Target="https://ecfsapi.fcc.gov/file/10305240144053/ET%20Docket%20No.%2019-138Hawaii%20Bicycling%20League.pdf" TargetMode="External"/><Relationship Id="rId36" Type="http://schemas.openxmlformats.org/officeDocument/2006/relationships/hyperlink" Target="https://ecfsapi.fcc.gov/file/1127129347340/Global%20Automakers%20Ex%20Parte%20Dkts%2019-138%2013-49%2018-357.pdf" TargetMode="External"/><Relationship Id="rId10" Type="http://schemas.openxmlformats.org/officeDocument/2006/relationships/hyperlink" Target="https://ecfsapi.fcc.gov/file/103093098827306/CDOT_Response_5.8-5.9GHz_Band.pdf" TargetMode="External"/><Relationship Id="rId19" Type="http://schemas.openxmlformats.org/officeDocument/2006/relationships/hyperlink" Target="https://ecfsapi.fcc.gov/file/10306228437963/APTA%20Comments%20on%20FCC%20Spectrum%20Proposal%20(03.04.20)%20(FNL).pdf" TargetMode="External"/><Relationship Id="rId31" Type="http://schemas.openxmlformats.org/officeDocument/2006/relationships/hyperlink" Target="https://ecfsapi.fcc.gov/file/1030344745140/Wyoming%20Comments%20FCC%20Docket%20ET%20Docket%20No.%2019-138.docx" TargetMode="External"/><Relationship Id="rId4" Type="http://schemas.openxmlformats.org/officeDocument/2006/relationships/hyperlink" Target="https://ecfsapi.fcc.gov/file/10310066302855/USTAG%20TC204%20Comments%20on%20FCC%20NPRM%2019-138%202020-03-09.pdf" TargetMode="External"/><Relationship Id="rId9" Type="http://schemas.openxmlformats.org/officeDocument/2006/relationships/hyperlink" Target="https://ecfsapi.fcc.gov/file/10309006218484/TDOT_FCC%20Docket%20No.%2019-138_%20Comments.pdf" TargetMode="External"/><Relationship Id="rId14" Type="http://schemas.openxmlformats.org/officeDocument/2006/relationships/hyperlink" Target="https://ecfsapi.fcc.gov/file/1030604241399/Minnesota%20DOT%20regarding%20FCC%20ET%20Docket%20No.%2019-138.pdf" TargetMode="External"/><Relationship Id="rId22" Type="http://schemas.openxmlformats.org/officeDocument/2006/relationships/hyperlink" Target="https://ecfsapi.fcc.gov/file/10306237520735/VisionZeroNetwork_Docket%20No.%2019-138_Letter.pdf" TargetMode="External"/><Relationship Id="rId27" Type="http://schemas.openxmlformats.org/officeDocument/2006/relationships/hyperlink" Target="https://ecfsapi.fcc.gov/file/10305553710246/FCC%205.850-5.925%20GHZ%20Band.pdf" TargetMode="External"/><Relationship Id="rId30" Type="http://schemas.openxmlformats.org/officeDocument/2006/relationships/hyperlink" Target="https://ecfsapi.fcc.gov/file/1030550515269/Idaho%20Comments%20on%20FCC%20proposal%20to%20reduce%20spectrum%20for%20transportation%20safety.docx" TargetMode="External"/><Relationship Id="rId35" Type="http://schemas.openxmlformats.org/officeDocument/2006/relationships/hyperlink" Target="https://ecfsapi.fcc.gov/file/10116988711863/Comments%20ET%20Docket%20No.19-138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977620621/NAFA%20Comments%20FCC%20ET%20Docket%20No.%2019-138%20-%20Use%20of%20the%205.850-5.925%20GHz%20Band.pdf" TargetMode="External"/><Relationship Id="rId13" Type="http://schemas.openxmlformats.org/officeDocument/2006/relationships/hyperlink" Target="https://ecfsapi.fcc.gov/file/103091487707603/Microsoft%20Comments%20on%20the%20use%20of%20the%205.850%20-%205.925%20GHz%20Band.pdf" TargetMode="External"/><Relationship Id="rId18" Type="http://schemas.openxmlformats.org/officeDocument/2006/relationships/hyperlink" Target="https://ecfsapi.fcc.gov/file/10304962123988/64852_out.pdf" TargetMode="External"/><Relationship Id="rId3" Type="http://schemas.openxmlformats.org/officeDocument/2006/relationships/hyperlink" Target="https://ecfsapi.fcc.gov/file/103102450728782/3-09-20%20GM%20FINAL.pdf" TargetMode="External"/><Relationship Id="rId7" Type="http://schemas.openxmlformats.org/officeDocument/2006/relationships/hyperlink" Target="https://ecfsapi.fcc.gov/file/1031002252608/FINAL%20OMNIAIR%20CONSORTIUM%20COMMENTS%20-%20FCC%20Doc%20No%2019-138%20(03.09.20).pdf" TargetMode="External"/><Relationship Id="rId12" Type="http://schemas.openxmlformats.org/officeDocument/2006/relationships/hyperlink" Target="https://ecfsapi.fcc.gov/file/10309215237674/APPENDIX%20B%20191219_Performance%20Analysis%20of%20LTE-V2X%20v7.pptx" TargetMode="External"/><Relationship Id="rId17" Type="http://schemas.openxmlformats.org/officeDocument/2006/relationships/hyperlink" Target="https://ecfsapi.fcc.gov/file/1030955870143/FCC_NPRM_2019_5.9%20GHz_CAR2CAR_Communication_Consortium.pdf" TargetMode="External"/><Relationship Id="rId2" Type="http://schemas.openxmlformats.org/officeDocument/2006/relationships/hyperlink" Target="https://ecfsapi.fcc.gov/file/1031038240347/FCC%205.9%20GHz%20NPRM%20Honda%20Comments%20(85%20FR%206841)%2020200309.pdf" TargetMode="External"/><Relationship Id="rId16" Type="http://schemas.openxmlformats.org/officeDocument/2006/relationships/hyperlink" Target="https://ecfsapi.fcc.gov/file/10309029866264/Ford%20Submission%20to%20FCC%20Mar%209%20202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10066302855/USTAG%20TC204%20Comments%20on%20FCC%20NPRM%2019-138%202020-03-09.pdf" TargetMode="External"/><Relationship Id="rId11" Type="http://schemas.openxmlformats.org/officeDocument/2006/relationships/hyperlink" Target="https://ecfsapi.fcc.gov/file/1030974615271/5.9%20GHz%20Comments%20FINAL%203.9.20.docx" TargetMode="External"/><Relationship Id="rId5" Type="http://schemas.openxmlformats.org/officeDocument/2006/relationships/hyperlink" Target="https://ecfsapi.fcc.gov/file/103100962402071/NCTA%205.9%20NPRM%20Comments.pdf" TargetMode="External"/><Relationship Id="rId15" Type="http://schemas.openxmlformats.org/officeDocument/2006/relationships/hyperlink" Target="https://ecfsapi.fcc.gov/file/103090439523240/IEEE%201609%20Filing%20on%20FCC%20NPRM%2019-138%2009%20Mar%202020.pdf" TargetMode="External"/><Relationship Id="rId10" Type="http://schemas.openxmlformats.org/officeDocument/2006/relationships/hyperlink" Target="https://ecfsapi.fcc.gov/file/10309920421085/FINAL392020CommentsinResponseto5.9GHzNPRM392020%20(1).pdf" TargetMode="External"/><Relationship Id="rId19" Type="http://schemas.openxmlformats.org/officeDocument/2006/relationships/hyperlink" Target="https://ecfsapi.fcc.gov/file/1206923927562/5.9%20GHz%20Ex%20Parte%20Notice%2012.05.19.pdf" TargetMode="External"/><Relationship Id="rId4" Type="http://schemas.openxmlformats.org/officeDocument/2006/relationships/hyperlink" Target="https://ecfsapi.fcc.gov/file/10310240313921/Final%205.9%20GHz%20Comments.pdf" TargetMode="External"/><Relationship Id="rId9" Type="http://schemas.openxmlformats.org/officeDocument/2006/relationships/hyperlink" Target="https://ecfsapi.fcc.gov/file/10309941330157/Qualcomm%20Comments%20on%205.9%20GHz%20NPRM.pdf" TargetMode="External"/><Relationship Id="rId14" Type="http://schemas.openxmlformats.org/officeDocument/2006/relationships/hyperlink" Target="https://ecfsapi.fcc.gov/file/10309096401111/5GAA%20Comments%20(3-9-2020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NPRM 19-138 5.9 GHz Comment Review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March 2020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783951"/>
              </p:ext>
            </p:extLst>
          </p:nvPr>
        </p:nvGraphicFramePr>
        <p:xfrm>
          <a:off x="541338" y="3602038"/>
          <a:ext cx="77438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2656866" progId="Word.Document.8">
                  <p:embed/>
                </p:oleObj>
              </mc:Choice>
              <mc:Fallback>
                <p:oleObj name="Document" r:id="rId4" imgW="8267030" imgH="26568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02038"/>
                        <a:ext cx="7743825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Abstract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5225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This document summarizes a quick review done by the authors of the filings received by the FCC in regard to Docket 19-138, Use of the 5.850-5.925 GHz Band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Total Filings: 390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focus of this review was to determine which of these filings may require additional review and possibly the generation of reply comments.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areas that we agreed were of concern at the 11 March 802.18 ad hoc meeting are: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is supportive of reallocation of 45 MHz from ITS to U-NII (Pro/Con)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DSRC either positively or negatively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OOBE</a:t>
            </a:r>
          </a:p>
          <a:p>
            <a:pPr marL="457200"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Note: there were many documents filed by amateur radio operators which uniformly protested the changes which would impact their access to the band.  This review did not address these comments. </a:t>
            </a:r>
          </a:p>
          <a:p>
            <a:pPr marL="114300" indent="0">
              <a:defRPr/>
            </a:pPr>
            <a:r>
              <a:rPr lang="en-US" sz="2000" b="0" dirty="0"/>
              <a:t>r1- Corrected </a:t>
            </a:r>
            <a:r>
              <a:rPr lang="en-US" sz="2000" b="0"/>
              <a:t>some typos and cut </a:t>
            </a:r>
            <a:r>
              <a:rPr lang="en-US" sz="2000" b="0" dirty="0"/>
              <a:t>and </a:t>
            </a:r>
            <a:r>
              <a:rPr lang="en-US" sz="2000" b="0"/>
              <a:t>past errors.</a:t>
            </a:r>
            <a:endParaRPr lang="en-US" sz="2000" b="0" dirty="0"/>
          </a:p>
          <a:p>
            <a:pPr lvl="1" algn="r">
              <a:spcBef>
                <a:spcPts val="0"/>
              </a:spcBef>
              <a:defRPr/>
            </a:pP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13 Mar 2020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/>
              <a:t>13 Mar 2020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Joseph Levy (InterDigital)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6"/>
            <a:ext cx="7873995" cy="488950"/>
          </a:xfrm>
        </p:spPr>
        <p:txBody>
          <a:bodyPr lIns="91440" tIns="45720" rIns="91440" bIns="45720"/>
          <a:lstStyle/>
          <a:p>
            <a:r>
              <a:rPr lang="en-US" sz="2400" dirty="0"/>
              <a:t>Review Summary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390 total filings – the authors have reviewed 142 filings</a:t>
            </a: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these: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Supportive of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reallocation of 45 MHz from ITS to U-NII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Pro:        18 (12.9%)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Con:     117 (84.2%)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Neutral:   4   (2.9%)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Commented on DSRC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Pro:                         36 (25.3 %)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Con:                        17 (12.0%)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tech Neutral   89  (62.7%)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Yes:          19 (14%)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No:        117 (86%)</a:t>
            </a:r>
            <a:endParaRPr lang="en-US" altLang="en-US" sz="1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reviewers only provided feed back on filings where in their opinion it made sense to, hence the different number of total positions.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Con Filings</a:t>
            </a:r>
            <a:endParaRPr lang="en-US" sz="54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929319B-B76F-4E78-BD49-4569BA49C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461707"/>
              </p:ext>
            </p:extLst>
          </p:nvPr>
        </p:nvGraphicFramePr>
        <p:xfrm>
          <a:off x="685800" y="1219200"/>
          <a:ext cx="8229600" cy="4788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1247">
                  <a:extLst>
                    <a:ext uri="{9D8B030D-6E8A-4147-A177-3AD203B41FA5}">
                      <a16:colId xmlns:a16="http://schemas.microsoft.com/office/drawing/2014/main" val="3189097773"/>
                    </a:ext>
                  </a:extLst>
                </a:gridCol>
                <a:gridCol w="4558353">
                  <a:extLst>
                    <a:ext uri="{9D8B030D-6E8A-4147-A177-3AD203B41FA5}">
                      <a16:colId xmlns:a16="http://schemas.microsoft.com/office/drawing/2014/main" val="4141708102"/>
                    </a:ext>
                  </a:extLst>
                </a:gridCol>
              </a:tblGrid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BMW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2"/>
                        </a:rPr>
                        <a:t>BMW Submission ET Docket No. 19-138 (003).pdf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574907119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Motors LLC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3"/>
                        </a:rPr>
                        <a:t>3-09-20 GM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750249856"/>
                  </a:ext>
                </a:extLst>
              </a:tr>
              <a:tr h="34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at New America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4"/>
                        </a:rPr>
                        <a:t>OTI_Issue Brief_5.9 GHz Comments_CoverLetter_030920.pdf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998866513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and Public Knowledge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5"/>
                        </a:rPr>
                        <a:t>5.9 GHz NPRM_Comments_OTI+PK_FINAL_030920.pdf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969019299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Qualcomm Incorporated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6"/>
                        </a:rPr>
                        <a:t>Qualcomm Comments on 5.9 GHz NPRM.pdf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681744788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T-Mobile USA,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7"/>
                        </a:rPr>
                        <a:t>T-Mobile 5.9 GHz Comments (As-Filed) 3.9.20.pdf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48363303"/>
                  </a:ext>
                </a:extLst>
              </a:tr>
              <a:tr h="19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Americas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8"/>
                        </a:rPr>
                        <a:t>5G Americas 5.9 GHz Comments 3.9.20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67326750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9"/>
                        </a:rPr>
                        <a:t>5GAA Comments (3-9-2020).pdf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980117490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0"/>
                        </a:rPr>
                        <a:t>Ford Submission to FCC Mar 9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466561589"/>
                  </a:ext>
                </a:extLst>
              </a:tr>
              <a:tr h="16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Jaguar Land Rover Limited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1"/>
                        </a:rPr>
                        <a:t>Jaguar Land Rover response for Comment Submission (ET 19-138) in Support of C-V2X.pdf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59115418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Institute for Policy Innovation,Dan Garretson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hlinkClick r:id="rId12"/>
                        </a:rPr>
                        <a:t>5.9 GHz comments Garretson-IPI.pdf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495443338"/>
                  </a:ext>
                </a:extLst>
              </a:tr>
              <a:tr h="17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Competitive Enterprise Institute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3"/>
                        </a:rPr>
                        <a:t>Scribner and Hedger - CEI comments to FCC in 19-138 proceeding.pdf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601820131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 Street Institute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4"/>
                        </a:rPr>
                        <a:t>Final R Street 5.9 GHz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275245657"/>
                  </a:ext>
                </a:extLst>
              </a:tr>
              <a:tr h="18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The Free State Foundation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5"/>
                        </a:rPr>
                        <a:t>FSF Comments 5.9 GHz.Final.030620.pdf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37880887"/>
                  </a:ext>
                </a:extLst>
              </a:tr>
              <a:tr h="20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Open Technology Institute at New America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6"/>
                        </a:rPr>
                        <a:t>Ex Parte_AGoldberger_6GHzC-band5.9GHz_FINAL_120919.pdf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86601192"/>
                  </a:ext>
                </a:extLst>
              </a:tr>
              <a:tr h="377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7"/>
                        </a:rPr>
                        <a:t>5.9 GHz Ex Parte Notice 12.05.19.pdf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140138169"/>
                  </a:ext>
                </a:extLst>
              </a:tr>
              <a:tr h="341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8"/>
                        </a:rPr>
                        <a:t>Hackett Letter to The Honorable Ajit Pai 11-21-19.pdf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17161601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88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04799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Pro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2F7B0A-A281-41AF-A07D-D6E1608FD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91835"/>
              </p:ext>
            </p:extLst>
          </p:nvPr>
        </p:nvGraphicFramePr>
        <p:xfrm>
          <a:off x="381000" y="1098554"/>
          <a:ext cx="8305800" cy="5380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7863">
                  <a:extLst>
                    <a:ext uri="{9D8B030D-6E8A-4147-A177-3AD203B41FA5}">
                      <a16:colId xmlns:a16="http://schemas.microsoft.com/office/drawing/2014/main" val="2253051202"/>
                    </a:ext>
                  </a:extLst>
                </a:gridCol>
                <a:gridCol w="3887937">
                  <a:extLst>
                    <a:ext uri="{9D8B030D-6E8A-4147-A177-3AD203B41FA5}">
                      <a16:colId xmlns:a16="http://schemas.microsoft.com/office/drawing/2014/main" val="2690624876"/>
                    </a:ext>
                  </a:extLst>
                </a:gridCol>
              </a:tblGrid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Dr. Richard Roy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"/>
                        </a:rPr>
                        <a:t>RR Filing on FCC NPRM 19-138 09 Mar 2020.docx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6525177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DSRC Auto Safety Coalition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"/>
                        </a:rPr>
                        <a:t>DSRC Auto Safety Coalition 5.9 GHz Band Comment.pdf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632659584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US Technical Advisory Group to ISO/TC 204 Intelligent Transport Systems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4"/>
                        </a:rPr>
                        <a:t>USTAG TC204 Comments on FCC NPRM 19-138 2020-03-09.pdf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848308957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Kentucky Transportation Cabinet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5"/>
                        </a:rPr>
                        <a:t>KYTC Comment - FCC NPRM - 19-138 - 5.9 GHz 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737036677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Parcel Service, Inc.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6"/>
                        </a:rPr>
                        <a:t>UPS Comments docket 19-138.pdf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724298335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Toyota Motor Corporation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7"/>
                        </a:rPr>
                        <a:t>APPENDIX B 191219_Performance Analysis of LTE-V2X v7.pptx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886186971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CAr 2 CAR Communication Consortium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  <a:hlinkClick r:id="rId8"/>
                        </a:rPr>
                        <a:t>FCC_NPRM_2019_5.9 GHz_CAR2CAR_Communication_Consortium.pdf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303311427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Tennessee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9"/>
                        </a:rPr>
                        <a:t>TDOT_FCC Docket No. 19-138_ Comments.pdf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74152348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Colorado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0"/>
                        </a:rPr>
                        <a:t>CDOT_Response_5.8-5.9GHz_Band.pdf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521082288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Pennsylvania Department of Transportation (PennDOT)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1"/>
                        </a:rPr>
                        <a:t>Dortch, Marlene - GHz Band Rulemaking - 03092020.pdf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130050030"/>
                  </a:ext>
                </a:extLst>
              </a:tr>
              <a:tr h="2472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Aly Geller,Stephen Bingham,Alvin Lester,Julie Mitchell,John Alex Lowell,Fenell Doyle,Jen Holt,Nancy Harrison,Jenny Yu,Amanda Lamb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2"/>
                        </a:rPr>
                        <a:t>FCC letter on behalf of FSS.pdf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693653134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City of Fremont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3"/>
                        </a:rPr>
                        <a:t>City of Fremont Comments Regarding FCC Proposed 5.9 Reallocation.pdf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792386955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Kristin R. White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4"/>
                        </a:rPr>
                        <a:t>Minnesota DOT regarding FCC ET Docket No. 19-138.pdf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859051787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RS&amp;H, Inc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5"/>
                        </a:rPr>
                        <a:t>20200304_FCC-NPRM_CommentsRSH.pdf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999872181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Mr. Gregory Slater, Secretary, Maryland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6"/>
                        </a:rPr>
                        <a:t>FCC Letter Signed Comment Letter.pdf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830271969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Washington State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7"/>
                        </a:rPr>
                        <a:t>03-06 Use of 5.850-5.925 GHz Band [ET 19-138, FCC 19-129].pdf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032762204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American Public Works Association (APWA)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8"/>
                        </a:rPr>
                        <a:t>2020 APWA March FCC Comments on 5.9 GHz v2.pdf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4010834871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American Public Transportation Association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19"/>
                        </a:rPr>
                        <a:t>APTA Comments on FCC Spectrum Proposal (03.04.20) (FNL).pdf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128974675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Institute of Transportation Engineers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0"/>
                        </a:rPr>
                        <a:t>ITE Comments to FCC on 5.9 GHz NPRM March 2020 - 030420 final.pdf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812709075"/>
                  </a:ext>
                </a:extLst>
              </a:tr>
              <a:tr h="14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Michael H. Stevens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1"/>
                        </a:rPr>
                        <a:t>Columbus_5.9GHz_Comments.pdf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759854326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Vision Zero Network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2"/>
                        </a:rPr>
                        <a:t>VisionZeroNetwork_Docket No. 19-138_Letter.pdf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551174734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Tampa Hillsborough County Expressway Authority (THEA)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3"/>
                        </a:rPr>
                        <a:t>M H Dortch-Secretary FCC 03052020 THEA Waggoner.pdf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599466175"/>
                  </a:ext>
                </a:extLst>
              </a:tr>
              <a:tr h="2472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Maricopa County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4"/>
                        </a:rPr>
                        <a:t>Maricopa County DOT (ET Docket 19-138 FCC Docket 19-129) - Marlene Dortch - 3-5-20.pdf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016955481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Jason Levine - Center for Auto Safety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5"/>
                        </a:rPr>
                        <a:t>Center for Auto Safety Response to FCC comment request on Docket No. 19-138.pdf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4078927677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Julie Evans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6"/>
                        </a:rPr>
                        <a:t>20200304_FCC-NPRM_Comments-je.pdf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058330083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William T. Panos, Director - North Dakota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7"/>
                        </a:rPr>
                        <a:t>FCC 5.850-5.925 GHZ 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26410040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Hawaii Bicycling League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8"/>
                        </a:rPr>
                        <a:t>ET Docket No. 19-138Hawaii Bicycling League.pdf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953579529"/>
                  </a:ext>
                </a:extLst>
              </a:tr>
              <a:tr h="2472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IEEE 802 LAN/MAN Standards Committee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29"/>
                        </a:rPr>
                        <a:t>18-20-0020-19-0000-comments-on-fcc19-138-nprm-revisiting-use-of-the-5-850-5-925-ghz-band.pdf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556260131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Matthew E. Moore, M.A.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0"/>
                        </a:rPr>
                        <a:t>Idaho Comments on FCC proposal to reduce spectrum for transportation safety.docx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803656339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Wyoming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1"/>
                        </a:rPr>
                        <a:t>Wyoming Comments FCC Docket ET Docket No. 19-138.docx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3553335962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Montana Department of Transportation Director Mike Tooley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2"/>
                        </a:rPr>
                        <a:t>GhZLetter.pdf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429199396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Neil Gray,Patrick Jones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3"/>
                        </a:rPr>
                        <a:t>2020 IBTTA comments to FCC re 5.9 GHz band.docx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4160807601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AREDN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4"/>
                        </a:rPr>
                        <a:t>AREDN Comments.pdf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100819447"/>
                  </a:ext>
                </a:extLst>
              </a:tr>
              <a:tr h="12552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Transbase.US, PBC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  <a:hlinkClick r:id="rId35"/>
                        </a:rPr>
                        <a:t>Comments ET Docket No.19-138.pdf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2446063473"/>
                  </a:ext>
                </a:extLst>
              </a:tr>
              <a:tr h="156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Association of Global Automakers, Inc.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6"/>
                        </a:rPr>
                        <a:t>Global Automakers Ex </a:t>
                      </a:r>
                      <a:r>
                        <a:rPr lang="en-US" sz="800" u="none" strike="noStrike" dirty="0" err="1">
                          <a:effectLst/>
                          <a:hlinkClick r:id="rId36"/>
                        </a:rPr>
                        <a:t>Parte</a:t>
                      </a:r>
                      <a:r>
                        <a:rPr lang="en-US" sz="800" u="none" strike="noStrike" dirty="0">
                          <a:effectLst/>
                          <a:hlinkClick r:id="rId36"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  <a:hlinkClick r:id="rId36"/>
                        </a:rPr>
                        <a:t>Dkts</a:t>
                      </a:r>
                      <a:r>
                        <a:rPr lang="en-US" sz="800" u="none" strike="noStrike" dirty="0">
                          <a:effectLst/>
                          <a:hlinkClick r:id="rId36"/>
                        </a:rPr>
                        <a:t> 19-138 13-49 18-357.pdf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781" marR="3781" marT="3781" marB="0" anchor="b"/>
                </a:tc>
                <a:extLst>
                  <a:ext uri="{0D108BD9-81ED-4DB2-BD59-A6C34878D82A}">
                    <a16:rowId xmlns:a16="http://schemas.microsoft.com/office/drawing/2014/main" val="173905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6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42215"/>
            <a:ext cx="7856538" cy="685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F6F738A-AC76-4CA8-B367-3B13AD834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85944"/>
              </p:ext>
            </p:extLst>
          </p:nvPr>
        </p:nvGraphicFramePr>
        <p:xfrm>
          <a:off x="381000" y="1328015"/>
          <a:ext cx="8534399" cy="5022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420">
                  <a:extLst>
                    <a:ext uri="{9D8B030D-6E8A-4147-A177-3AD203B41FA5}">
                      <a16:colId xmlns:a16="http://schemas.microsoft.com/office/drawing/2014/main" val="2725508030"/>
                    </a:ext>
                  </a:extLst>
                </a:gridCol>
                <a:gridCol w="5029979">
                  <a:extLst>
                    <a:ext uri="{9D8B030D-6E8A-4147-A177-3AD203B41FA5}">
                      <a16:colId xmlns:a16="http://schemas.microsoft.com/office/drawing/2014/main" val="1104883991"/>
                    </a:ext>
                  </a:extLst>
                </a:gridCol>
              </a:tblGrid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American Honda Motor Co.,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2"/>
                        </a:rPr>
                        <a:t>FCC 5.9 GHz NPRM Honda Comments (85 FR 6841) 20200309.pdf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936078969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Motors LLC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3"/>
                        </a:rPr>
                        <a:t>3-09-20 GM FINAL.pdf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102108570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Alliance for Automotive Innovation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4"/>
                        </a:rPr>
                        <a:t>Final 5.9 GHz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657520770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NCTA - The Internet &amp; Television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5"/>
                        </a:rPr>
                        <a:t>NCTA 5.9 NPRM Comments.pdf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725301299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 Technical Advisory Group to ISO/TC 204 Intelligent Transport Systems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6"/>
                        </a:rPr>
                        <a:t>USTAG TC204 Comments on FCC NPRM 19-138 2020-03-09.pdf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094203738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OmniAir Consortium,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7"/>
                        </a:rPr>
                        <a:t>FINAL OMNIAIR CONSORTIUM COMMENTS - FCC Doc No 19-138 (03.09.20).pdf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027717832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NAFA Fleet Management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8"/>
                        </a:rPr>
                        <a:t>NAFA Comments FCC ET Docket No. 19-138 - Use of the 5.850-5.925 GHz Band.pdf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241943065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Qualcomm Incorporated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9"/>
                        </a:rPr>
                        <a:t>Qualcomm Comments on 5.9 GHz NPRM.pdf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458134642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Broadcom, Inc.,Facebook, Inc.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0"/>
                        </a:rPr>
                        <a:t>FINAL392020CommentsinResponseto5.9GHzNPRM392020 (1).pdf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0997067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Wi-Fi Alliance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1"/>
                        </a:rPr>
                        <a:t>5.9 GHz Comments FINAL 3.9.20.docx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59279390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Toyota Motor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2"/>
                        </a:rPr>
                        <a:t>APPENDIX B 191219_Performance Analysis of LTE-V2X v7.pptx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231058795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Microsoft Corporation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3"/>
                        </a:rPr>
                        <a:t>Microsoft Comments on the use of the 5.850 - 5.925 GHz Band.pdf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58807717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4"/>
                        </a:rPr>
                        <a:t>5GAA Comments (3-9-2020).pdf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115884381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IEEE 1609 Working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5"/>
                        </a:rPr>
                        <a:t>IEEE 1609 Filing on FCC NPRM 19-138 09 Mar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403786321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Ford Motor Company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6"/>
                        </a:rPr>
                        <a:t>Ford Submission to FCC Mar 9 2020.pdf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020452296"/>
                  </a:ext>
                </a:extLst>
              </a:tr>
              <a:tr h="26046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CAr 2 CAR Communication Consortium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hlinkClick r:id="rId17"/>
                        </a:rPr>
                        <a:t>FCC_NPRM_2019_5.9 GHz_CAR2CAR_Communication_Consortium.pdf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1646205396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Robert L. Sumwalt, 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8"/>
                        </a:rPr>
                        <a:t>64852_out.pdf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3958345025"/>
                  </a:ext>
                </a:extLst>
              </a:tr>
              <a:tr h="143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5G Automotive Association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19"/>
                        </a:rPr>
                        <a:t>5.9 GHz Ex Parte Notice 12.05.19.pdf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195" marR="7195" marT="7195" marB="0" anchor="b"/>
                </a:tc>
                <a:extLst>
                  <a:ext uri="{0D108BD9-81ED-4DB2-BD59-A6C34878D82A}">
                    <a16:rowId xmlns:a16="http://schemas.microsoft.com/office/drawing/2014/main" val="224025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31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0D4703-8619-43AF-8CDE-ECFD4B08DFED}">
  <ds:schemaRefs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4e36d776-f4f9-4739-bb28-fcc060563e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ECD0AA-4E85-41BD-8CE6-5F249F526F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FDFCA3-423E-4449-9C8D-A3DDF968BF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44853</TotalTime>
  <Words>1431</Words>
  <Application>Microsoft Office PowerPoint</Application>
  <PresentationFormat>On-screen Show (4:3)</PresentationFormat>
  <Paragraphs>200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Calibri Light</vt:lpstr>
      <vt:lpstr>Consolas</vt:lpstr>
      <vt:lpstr>Helvetica</vt:lpstr>
      <vt:lpstr>Monotype Sorts</vt:lpstr>
      <vt:lpstr>Times New Roman</vt:lpstr>
      <vt:lpstr>Office Theme</vt:lpstr>
      <vt:lpstr>Custom Design</vt:lpstr>
      <vt:lpstr>1_Custom Design</vt:lpstr>
      <vt:lpstr>Document</vt:lpstr>
      <vt:lpstr>NPRM 19-138 5.9 GHz Comment Review</vt:lpstr>
      <vt:lpstr>Abstract</vt:lpstr>
      <vt:lpstr>Review Summary</vt:lpstr>
      <vt:lpstr>DSRC – Con Filings</vt:lpstr>
      <vt:lpstr>DSRC – Pro Filings</vt:lpstr>
      <vt:lpstr>Discussed technical issues regarding OOBE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Joseph Levy</dc:creator>
  <cp:lastModifiedBy>Joseph Levy</cp:lastModifiedBy>
  <cp:revision>2427</cp:revision>
  <cp:lastPrinted>1601-01-01T00:00:00Z</cp:lastPrinted>
  <dcterms:created xsi:type="dcterms:W3CDTF">2016-03-03T14:54:45Z</dcterms:created>
  <dcterms:modified xsi:type="dcterms:W3CDTF">2020-03-13T18:42:03Z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