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41" r:id="rId3"/>
    <p:sldId id="329" r:id="rId4"/>
    <p:sldId id="342" r:id="rId5"/>
    <p:sldId id="344" r:id="rId6"/>
    <p:sldId id="343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1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4FF"/>
    <a:srgbClr val="993300"/>
    <a:srgbClr val="CC6600"/>
    <a:srgbClr val="85D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3" autoAdjust="0"/>
    <p:restoredTop sz="95704" autoAdjust="0"/>
  </p:normalViewPr>
  <p:slideViewPr>
    <p:cSldViewPr>
      <p:cViewPr varScale="1">
        <p:scale>
          <a:sx n="49" d="100"/>
          <a:sy n="49" d="100"/>
        </p:scale>
        <p:origin x="1074" y="4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6888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12 Mar 2020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B74565-DA30-4EFD-BCC6-D186FC88022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219200" y="3048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12 Mar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08133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12 Mar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724400" y="357166"/>
            <a:ext cx="37766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802.18-20/0038r00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30957873656/5G%20Americas%205.9%20GHz%20Comments%203.9.20%20FINAL.pdf" TargetMode="External"/><Relationship Id="rId13" Type="http://schemas.openxmlformats.org/officeDocument/2006/relationships/hyperlink" Target="https://ecfsapi.fcc.gov/file/10309972629234/Scribner%20and%20Hedger%20-%20CEI%20comments%20to%20FCC%20in%2019-138%20proceeding.pdf" TargetMode="External"/><Relationship Id="rId18" Type="http://schemas.openxmlformats.org/officeDocument/2006/relationships/hyperlink" Target="https://ecfsapi.fcc.gov/file/1125134298476/Hackett%20Letter%20to%20The%20Honorable%20Ajit%20Pai%2011-21-19.pdf" TargetMode="External"/><Relationship Id="rId3" Type="http://schemas.openxmlformats.org/officeDocument/2006/relationships/hyperlink" Target="https://ecfsapi.fcc.gov/file/103102450728782/3-09-20%20GM%20FINAL.pdf" TargetMode="External"/><Relationship Id="rId7" Type="http://schemas.openxmlformats.org/officeDocument/2006/relationships/hyperlink" Target="https://ecfsapi.fcc.gov/file/1030957937118/T-Mobile%205.9%20GHz%20Comments%20(As-Filed)%203.9.20.pdf" TargetMode="External"/><Relationship Id="rId12" Type="http://schemas.openxmlformats.org/officeDocument/2006/relationships/hyperlink" Target="https://ecfsapi.fcc.gov/file/1030911977889/5.9%20GHz%20comments%20Garretson-IPI.pdf" TargetMode="External"/><Relationship Id="rId17" Type="http://schemas.openxmlformats.org/officeDocument/2006/relationships/hyperlink" Target="https://ecfsapi.fcc.gov/file/1206923927562/5.9%20GHz%20Ex%20Parte%20Notice%2012.05.19.pdf" TargetMode="External"/><Relationship Id="rId2" Type="http://schemas.openxmlformats.org/officeDocument/2006/relationships/hyperlink" Target="https://ecfsapi.fcc.gov/file/1031040719061/BMW%20Submission%20ET%20Docket%20No.%2019-138%20(003).pdf" TargetMode="External"/><Relationship Id="rId16" Type="http://schemas.openxmlformats.org/officeDocument/2006/relationships/hyperlink" Target="https://ecfsapi.fcc.gov/file/1210262591093/Ex%20Parte_AGoldberger_6GHzC-band5.9GHz_FINAL_120919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309941330157/Qualcomm%20Comments%20on%205.9%20GHz%20NPRM.pdf" TargetMode="External"/><Relationship Id="rId11" Type="http://schemas.openxmlformats.org/officeDocument/2006/relationships/hyperlink" Target="https://ecfsapi.fcc.gov/file/10309220153782/Jaguar%20Land%20Rover%20response%20for%20Comment%20Submission%20(ET%2019-138)%20in%20Support%20of%20C-V2X.pdf" TargetMode="External"/><Relationship Id="rId5" Type="http://schemas.openxmlformats.org/officeDocument/2006/relationships/hyperlink" Target="https://ecfsapi.fcc.gov/file/103101033822776/5.9%20GHz%20NPRM_Comments_OTI+PK_FINAL_030920.pdf" TargetMode="External"/><Relationship Id="rId15" Type="http://schemas.openxmlformats.org/officeDocument/2006/relationships/hyperlink" Target="https://ecfsapi.fcc.gov/file/10306110000646/FSF%20Comments%205.9%20GHz.Final.030620.pdf" TargetMode="External"/><Relationship Id="rId10" Type="http://schemas.openxmlformats.org/officeDocument/2006/relationships/hyperlink" Target="https://ecfsapi.fcc.gov/file/10309029866264/Ford%20Submission%20to%20FCC%20Mar%209%202020.pdf" TargetMode="External"/><Relationship Id="rId4" Type="http://schemas.openxmlformats.org/officeDocument/2006/relationships/hyperlink" Target="https://ecfsapi.fcc.gov/file/103101043510278/OTI_Issue%20Brief_5.9%20GHz%20Comments_CoverLetter_030920.pdf" TargetMode="External"/><Relationship Id="rId9" Type="http://schemas.openxmlformats.org/officeDocument/2006/relationships/hyperlink" Target="https://ecfsapi.fcc.gov/file/10309096401111/5GAA%20Comments%20(3-9-2020).pdf" TargetMode="External"/><Relationship Id="rId14" Type="http://schemas.openxmlformats.org/officeDocument/2006/relationships/hyperlink" Target="https://ecfsapi.fcc.gov/file/103090512222473/Final%20R%20Street%205.9%20GHz%20Comments.pd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30659241775/City%20of%20Fremont%20Comments%20Regarding%20FCC%20Proposed%205.9%20Reallocation.pdf" TargetMode="External"/><Relationship Id="rId13" Type="http://schemas.openxmlformats.org/officeDocument/2006/relationships/hyperlink" Target="https://ecfsapi.fcc.gov/file/1030664357986/2020%20APWA%20March%20FCC%20Comments%20on%205.9%20GHz%20v2.pdf" TargetMode="External"/><Relationship Id="rId18" Type="http://schemas.openxmlformats.org/officeDocument/2006/relationships/hyperlink" Target="https://ecfsapi.fcc.gov/file/10306112705168/M%20H%20Dortch-Secretary%20FCC%2003052020%20THEA%20Waggoner.pdf" TargetMode="External"/><Relationship Id="rId26" Type="http://schemas.openxmlformats.org/officeDocument/2006/relationships/hyperlink" Target="https://ecfsapi.fcc.gov/file/1030344745140/Wyoming%20Comments%20FCC%20Docket%20ET%20Docket%20No.%2019-138.docx" TargetMode="External"/><Relationship Id="rId3" Type="http://schemas.openxmlformats.org/officeDocument/2006/relationships/hyperlink" Target="https://ecfsapi.fcc.gov/file/1030955870143/FCC_NPRM_2019_5.9%20GHz_CAR2CAR_Communication_Consortium.pdf" TargetMode="External"/><Relationship Id="rId21" Type="http://schemas.openxmlformats.org/officeDocument/2006/relationships/hyperlink" Target="https://ecfsapi.fcc.gov/file/103051093012136/20200304_FCC-NPRM_Comments-je.pdf" TargetMode="External"/><Relationship Id="rId7" Type="http://schemas.openxmlformats.org/officeDocument/2006/relationships/hyperlink" Target="https://ecfsapi.fcc.gov/file/103072922007764/FCC%20letter%20on%20behalf%20of%20FSS.pdf" TargetMode="External"/><Relationship Id="rId12" Type="http://schemas.openxmlformats.org/officeDocument/2006/relationships/hyperlink" Target="https://ecfsapi.fcc.gov/file/103060223618228/03-06%20Use%20of%205.850-5.925%20GHz%20Band%20%5bET%2019-138,%20FCC%2019-129%5d.pdf" TargetMode="External"/><Relationship Id="rId17" Type="http://schemas.openxmlformats.org/officeDocument/2006/relationships/hyperlink" Target="https://ecfsapi.fcc.gov/file/10306237520735/VisionZeroNetwork_Docket%20No.%2019-138_Letter.pdf" TargetMode="External"/><Relationship Id="rId25" Type="http://schemas.openxmlformats.org/officeDocument/2006/relationships/hyperlink" Target="https://ecfsapi.fcc.gov/file/1030550515269/Idaho%20Comments%20on%20FCC%20proposal%20to%20reduce%20spectrum%20for%20transportation%20safety.docx" TargetMode="External"/><Relationship Id="rId2" Type="http://schemas.openxmlformats.org/officeDocument/2006/relationships/hyperlink" Target="https://ecfsapi.fcc.gov/file/10309215237674/APPENDIX%20B%20191219_Performance%20Analysis%20of%20LTE-V2X%20v7.pptx" TargetMode="External"/><Relationship Id="rId16" Type="http://schemas.openxmlformats.org/officeDocument/2006/relationships/hyperlink" Target="https://ecfsapi.fcc.gov/file/10306304656001/Columbus_5.9GHz_Comments.pdf" TargetMode="External"/><Relationship Id="rId20" Type="http://schemas.openxmlformats.org/officeDocument/2006/relationships/hyperlink" Target="https://ecfsapi.fcc.gov/file/10305193628209/Center%20for%20Auto%20Safety%20Response%20to%20FCC%20comment%20request%20on%20Docket%20No.%2019-138.pdf" TargetMode="External"/><Relationship Id="rId29" Type="http://schemas.openxmlformats.org/officeDocument/2006/relationships/hyperlink" Target="https://ecfsapi.fcc.gov/file/1020715721618/AREDN%20Comments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30910833573/Dortch,%20Marlene%20-%20GHz%20Band%20Rulemaking%20-%2003092020.pdf" TargetMode="External"/><Relationship Id="rId11" Type="http://schemas.openxmlformats.org/officeDocument/2006/relationships/hyperlink" Target="https://ecfsapi.fcc.gov/file/103060697908992/FCC%20Letter%20Signed%20Comment%20Letter.pdf" TargetMode="External"/><Relationship Id="rId24" Type="http://schemas.openxmlformats.org/officeDocument/2006/relationships/hyperlink" Target="https://ecfsapi.fcc.gov/file/103050191209354/18-20-0020-19-0000-comments-on-fcc19-138-nprm-revisiting-use-of-the-5-850-5-925-ghz-band.pdf" TargetMode="External"/><Relationship Id="rId5" Type="http://schemas.openxmlformats.org/officeDocument/2006/relationships/hyperlink" Target="https://ecfsapi.fcc.gov/file/103093098827306/CDOT_Response_5.8-5.9GHz_Band.pdf" TargetMode="External"/><Relationship Id="rId15" Type="http://schemas.openxmlformats.org/officeDocument/2006/relationships/hyperlink" Target="https://ecfsapi.fcc.gov/file/10306322523086/ITE%20Comments%20to%20FCC%20on%205.9%20GHz%20NPRM%20March%202020%20-%20030420%20final.pdf" TargetMode="External"/><Relationship Id="rId23" Type="http://schemas.openxmlformats.org/officeDocument/2006/relationships/hyperlink" Target="https://ecfsapi.fcc.gov/file/10305240144053/ET%20Docket%20No.%2019-138Hawaii%20Bicycling%20League.pdf" TargetMode="External"/><Relationship Id="rId28" Type="http://schemas.openxmlformats.org/officeDocument/2006/relationships/hyperlink" Target="https://ecfsapi.fcc.gov/file/1021437648138/2020%20IBTTA%20comments%20to%20FCC%20re%205.9%20GHz%20band.docx" TargetMode="External"/><Relationship Id="rId10" Type="http://schemas.openxmlformats.org/officeDocument/2006/relationships/hyperlink" Target="https://ecfsapi.fcc.gov/file/10306146608644/20200304_FCC-NPRM_CommentsRSH.pdf" TargetMode="External"/><Relationship Id="rId19" Type="http://schemas.openxmlformats.org/officeDocument/2006/relationships/hyperlink" Target="https://ecfsapi.fcc.gov/file/1030571326657/Maricopa%20County%20DOT%20(ET%20Docket%2019-138%20FCC%20Docket%2019-129)%20-%20Marlene%20Dortch%20-%203-5-20.pdf" TargetMode="External"/><Relationship Id="rId31" Type="http://schemas.openxmlformats.org/officeDocument/2006/relationships/hyperlink" Target="https://ecfsapi.fcc.gov/file/1127129347340/Global%20Automakers%20Ex%20Parte%20Dkts%2019-138%2013-49%2018-357.pdf" TargetMode="External"/><Relationship Id="rId4" Type="http://schemas.openxmlformats.org/officeDocument/2006/relationships/hyperlink" Target="https://ecfsapi.fcc.gov/file/10309006218484/TDOT_FCC%20Docket%20No.%2019-138_%20Comments.pdf" TargetMode="External"/><Relationship Id="rId9" Type="http://schemas.openxmlformats.org/officeDocument/2006/relationships/hyperlink" Target="https://ecfsapi.fcc.gov/file/1030604241399/Minnesota%20DOT%20regarding%20FCC%20ET%20Docket%20No.%2019-138.pdf" TargetMode="External"/><Relationship Id="rId14" Type="http://schemas.openxmlformats.org/officeDocument/2006/relationships/hyperlink" Target="https://ecfsapi.fcc.gov/file/10306228437963/APTA%20Comments%20on%20FCC%20Spectrum%20Proposal%20(03.04.20)%20(FNL).pdf" TargetMode="External"/><Relationship Id="rId22" Type="http://schemas.openxmlformats.org/officeDocument/2006/relationships/hyperlink" Target="https://ecfsapi.fcc.gov/file/10305553710246/FCC%205.850-5.925%20GHZ%20Band.pdf" TargetMode="External"/><Relationship Id="rId27" Type="http://schemas.openxmlformats.org/officeDocument/2006/relationships/hyperlink" Target="https://ecfsapi.fcc.gov/file/103032087627649/GhZLetter.pdf" TargetMode="External"/><Relationship Id="rId30" Type="http://schemas.openxmlformats.org/officeDocument/2006/relationships/hyperlink" Target="https://ecfsapi.fcc.gov/file/10116988711863/Comments%20ET%20Docket%20No.19-138.pd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309977620621/NAFA%20Comments%20FCC%20ET%20Docket%20No.%2019-138%20-%20Use%20of%20the%205.850-5.925%20GHz%20Band.pdf" TargetMode="External"/><Relationship Id="rId13" Type="http://schemas.openxmlformats.org/officeDocument/2006/relationships/hyperlink" Target="https://ecfsapi.fcc.gov/file/103091487707603/Microsoft%20Comments%20on%20the%20use%20of%20the%205.850%20-%205.925%20GHz%20Band.pdf" TargetMode="External"/><Relationship Id="rId18" Type="http://schemas.openxmlformats.org/officeDocument/2006/relationships/hyperlink" Target="https://ecfsapi.fcc.gov/file/10304962123988/64852_out.pdf" TargetMode="External"/><Relationship Id="rId3" Type="http://schemas.openxmlformats.org/officeDocument/2006/relationships/hyperlink" Target="https://ecfsapi.fcc.gov/file/103102450728782/3-09-20%20GM%20FINAL.pdf" TargetMode="External"/><Relationship Id="rId7" Type="http://schemas.openxmlformats.org/officeDocument/2006/relationships/hyperlink" Target="https://ecfsapi.fcc.gov/file/1031002252608/FINAL%20OMNIAIR%20CONSORTIUM%20COMMENTS%20-%20FCC%20Doc%20No%2019-138%20(03.09.20).pdf" TargetMode="External"/><Relationship Id="rId12" Type="http://schemas.openxmlformats.org/officeDocument/2006/relationships/hyperlink" Target="https://ecfsapi.fcc.gov/file/10309215237674/APPENDIX%20B%20191219_Performance%20Analysis%20of%20LTE-V2X%20v7.pptx" TargetMode="External"/><Relationship Id="rId17" Type="http://schemas.openxmlformats.org/officeDocument/2006/relationships/hyperlink" Target="https://ecfsapi.fcc.gov/file/1030955870143/FCC_NPRM_2019_5.9%20GHz_CAR2CAR_Communication_Consortium.pdf" TargetMode="External"/><Relationship Id="rId2" Type="http://schemas.openxmlformats.org/officeDocument/2006/relationships/hyperlink" Target="https://ecfsapi.fcc.gov/file/1031038240347/FCC%205.9%20GHz%20NPRM%20Honda%20Comments%20(85%20FR%206841)%2020200309.pdf" TargetMode="External"/><Relationship Id="rId16" Type="http://schemas.openxmlformats.org/officeDocument/2006/relationships/hyperlink" Target="https://ecfsapi.fcc.gov/file/10309029866264/Ford%20Submission%20to%20FCC%20Mar%209%202020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310066302855/USTAG%20TC204%20Comments%20on%20FCC%20NPRM%2019-138%202020-03-09.pdf" TargetMode="External"/><Relationship Id="rId11" Type="http://schemas.openxmlformats.org/officeDocument/2006/relationships/hyperlink" Target="https://ecfsapi.fcc.gov/file/1030974615271/5.9%20GHz%20Comments%20FINAL%203.9.20.docx" TargetMode="External"/><Relationship Id="rId5" Type="http://schemas.openxmlformats.org/officeDocument/2006/relationships/hyperlink" Target="https://ecfsapi.fcc.gov/file/103100962402071/NCTA%205.9%20NPRM%20Comments.pdf" TargetMode="External"/><Relationship Id="rId15" Type="http://schemas.openxmlformats.org/officeDocument/2006/relationships/hyperlink" Target="https://ecfsapi.fcc.gov/file/103090439523240/IEEE%201609%20Filing%20on%20FCC%20NPRM%2019-138%2009%20Mar%202020.pdf" TargetMode="External"/><Relationship Id="rId10" Type="http://schemas.openxmlformats.org/officeDocument/2006/relationships/hyperlink" Target="https://ecfsapi.fcc.gov/file/10309920421085/FINAL392020CommentsinResponseto5.9GHzNPRM392020%20(1).pdf" TargetMode="External"/><Relationship Id="rId19" Type="http://schemas.openxmlformats.org/officeDocument/2006/relationships/hyperlink" Target="https://ecfsapi.fcc.gov/file/1206923927562/5.9%20GHz%20Ex%20Parte%20Notice%2012.05.19.pdf" TargetMode="External"/><Relationship Id="rId4" Type="http://schemas.openxmlformats.org/officeDocument/2006/relationships/hyperlink" Target="https://ecfsapi.fcc.gov/file/10310240313921/Final%205.9%20GHz%20Comments.pdf" TargetMode="External"/><Relationship Id="rId9" Type="http://schemas.openxmlformats.org/officeDocument/2006/relationships/hyperlink" Target="https://ecfsapi.fcc.gov/file/10309941330157/Qualcomm%20Comments%20on%205.9%20GHz%20NPRM.pdf" TargetMode="External"/><Relationship Id="rId14" Type="http://schemas.openxmlformats.org/officeDocument/2006/relationships/hyperlink" Target="https://ecfsapi.fcc.gov/file/10309096401111/5GAA%20Comments%20(3-9-2020)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12 Mar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NPRM 19-138 5.9 GHz Comment Review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12 March 2020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783951"/>
              </p:ext>
            </p:extLst>
          </p:nvPr>
        </p:nvGraphicFramePr>
        <p:xfrm>
          <a:off x="541338" y="3602038"/>
          <a:ext cx="774382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8" name="Document" r:id="rId4" imgW="8267030" imgH="2656866" progId="Word.Document.8">
                  <p:embed/>
                </p:oleObj>
              </mc:Choice>
              <mc:Fallback>
                <p:oleObj name="Document" r:id="rId4" imgW="8267030" imgH="265686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602038"/>
                        <a:ext cx="7743825" cy="2481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Abstract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35900" y="1175544"/>
            <a:ext cx="8303266" cy="52252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This document summarizes a quick review done by the authors of the filings received by the FCC in regard to Docket 19-138, Use of the 5.850-5.925 GHz Band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Total Filings: 390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The focus of this review was to determine which of these filings may require additional review and possibly the generation of reply comments.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areas that we agreed were of concern at the 11 March 802.18 ad hoc meeting are: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sz="1400" dirty="0"/>
              <a:t>If the document is supportive of reallocation of 45 MHz from ITS to U-NII (Pro/Con)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sz="1400" dirty="0"/>
              <a:t>If the document comments on DSRC either positively or negatively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sz="1400" dirty="0"/>
              <a:t>If the document comments on OOBE</a:t>
            </a:r>
          </a:p>
          <a:p>
            <a:pPr marL="457200">
              <a:buFont typeface="Arial" panose="020B0604020202020204" pitchFamily="34" charset="0"/>
              <a:buChar char="•"/>
              <a:defRPr/>
            </a:pPr>
            <a:r>
              <a:rPr lang="en-US" sz="2000" b="0" dirty="0"/>
              <a:t>Note: there were many documents filed by amateur radio operators which uniformly protested the changes which would impact their access to the band.  This review did not address these comments. </a:t>
            </a:r>
          </a:p>
          <a:p>
            <a:pPr lvl="1" algn="r">
              <a:spcBef>
                <a:spcPts val="0"/>
              </a:spcBef>
              <a:defRPr/>
            </a:pPr>
            <a:endParaRPr lang="en-US" sz="1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81000"/>
            <a:ext cx="2579688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12 Mar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2" y="333375"/>
            <a:ext cx="2211387" cy="273050"/>
          </a:xfrm>
          <a:noFill/>
        </p:spPr>
        <p:txBody>
          <a:bodyPr/>
          <a:lstStyle/>
          <a:p>
            <a:r>
              <a:rPr lang="en-US" dirty="0"/>
              <a:t>12 Mar 2020</a:t>
            </a:r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Joseph Levy (InterDigital)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606426"/>
            <a:ext cx="7873995" cy="488950"/>
          </a:xfrm>
        </p:spPr>
        <p:txBody>
          <a:bodyPr lIns="91440" tIns="45720" rIns="91440" bIns="45720"/>
          <a:lstStyle/>
          <a:p>
            <a:r>
              <a:rPr lang="en-US" sz="2400" dirty="0"/>
              <a:t>Review Summary</a:t>
            </a: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2400" b="1" u="sng" dirty="0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533400" y="1051718"/>
            <a:ext cx="8229600" cy="510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lnSpc>
                <a:spcPct val="80000"/>
              </a:lnSpc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390 total filings – the authors have reviewed 142 filings</a:t>
            </a: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these: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Supportive of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reallocation of 45 MHz from ITS to U-NII</a:t>
            </a: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Pro:        18 (12.9%)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Con:     117 (84.2%)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Neutral:   4   (2.9%)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Commented on DSRC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Pro:                         36 (25.3 %)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Con:                        17 (12.0%)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ITS tech Neutral   89  (62.7%)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Discussed technical issues regarding OOBE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Yes:          19 (86%)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No:        117 (14%)</a:t>
            </a:r>
            <a:endParaRPr lang="en-US" altLang="en-US" sz="18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defRPr/>
            </a:pPr>
            <a:r>
              <a:rPr lang="en-US" altLang="en-US" sz="1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reviewers only provided feed back on filings where in their opinion it made sense to, hence the different number of total positions.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65E6-F1BA-4BDA-9598-48D86051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pPr lvl="1">
              <a:lnSpc>
                <a:spcPct val="80000"/>
              </a:lnSpc>
              <a:spcAft>
                <a:spcPct val="40000"/>
              </a:spcAft>
              <a:defRPr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DSRC – Con Filings</a:t>
            </a:r>
            <a:endParaRPr lang="en-US" sz="540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929319B-B76F-4E78-BD49-4569BA49CA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461707"/>
              </p:ext>
            </p:extLst>
          </p:nvPr>
        </p:nvGraphicFramePr>
        <p:xfrm>
          <a:off x="685800" y="1219200"/>
          <a:ext cx="8229600" cy="47880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1247">
                  <a:extLst>
                    <a:ext uri="{9D8B030D-6E8A-4147-A177-3AD203B41FA5}">
                      <a16:colId xmlns:a16="http://schemas.microsoft.com/office/drawing/2014/main" val="3189097773"/>
                    </a:ext>
                  </a:extLst>
                </a:gridCol>
                <a:gridCol w="4558353">
                  <a:extLst>
                    <a:ext uri="{9D8B030D-6E8A-4147-A177-3AD203B41FA5}">
                      <a16:colId xmlns:a16="http://schemas.microsoft.com/office/drawing/2014/main" val="4141708102"/>
                    </a:ext>
                  </a:extLst>
                </a:gridCol>
              </a:tblGrid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BMW Group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2"/>
                        </a:rPr>
                        <a:t>BMW Submission ET Docket No. 19-138 (003).pdf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574907119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General Motors LLC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3"/>
                        </a:rPr>
                        <a:t>3-09-20 GM FINAL.pdf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750249856"/>
                  </a:ext>
                </a:extLst>
              </a:tr>
              <a:tr h="341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Open Technology Institute at New America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4"/>
                        </a:rPr>
                        <a:t>OTI_Issue Brief_5.9 GHz Comments_CoverLetter_030920.pdf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998866513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Open Technology Institute and Public Knowledge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5"/>
                        </a:rPr>
                        <a:t>5.9 GHz NPRM_Comments_OTI+PK_FINAL_030920.pdf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969019299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Qualcomm Incorporated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6"/>
                        </a:rPr>
                        <a:t>Qualcomm Comments on 5.9 GHz NPRM.pdf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681744788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T-Mobile USA, Inc.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7"/>
                        </a:rPr>
                        <a:t>T-Mobile 5.9 GHz Comments (As-Filed) 3.9.20.pdf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48363303"/>
                  </a:ext>
                </a:extLst>
              </a:tr>
              <a:tr h="198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5G Americas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8"/>
                        </a:rPr>
                        <a:t>5G Americas 5.9 GHz Comments 3.9.20 FINAL.pdf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67326750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5G Automotive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9"/>
                        </a:rPr>
                        <a:t>5GAA Comments (3-9-2020).pdf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980117490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Ford Motor Company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0"/>
                        </a:rPr>
                        <a:t>Ford Submission to FCC Mar 9 2020.pdf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466561589"/>
                  </a:ext>
                </a:extLst>
              </a:tr>
              <a:tr h="160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Jaguar Land Rover Limited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1"/>
                        </a:rPr>
                        <a:t>Jaguar Land Rover response for Comment Submission (ET 19-138) in Support of C-V2X.pdf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159115418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Institute for Policy Innovation,Dan Garretson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  <a:hlinkClick r:id="rId12"/>
                        </a:rPr>
                        <a:t>5.9 GHz comments Garretson-IPI.pdf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495443338"/>
                  </a:ext>
                </a:extLst>
              </a:tr>
              <a:tr h="1741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Competitive Enterprise Institute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3"/>
                        </a:rPr>
                        <a:t>Scribner and Hedger - CEI comments to FCC in 19-138 proceeding.pdf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601820131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 Street Institute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4"/>
                        </a:rPr>
                        <a:t>Final R Street 5.9 GHz Comments.pdf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275245657"/>
                  </a:ext>
                </a:extLst>
              </a:tr>
              <a:tr h="188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The Free State Foundation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5"/>
                        </a:rPr>
                        <a:t>FSF Comments 5.9 GHz.Final.030620.pdf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137880887"/>
                  </a:ext>
                </a:extLst>
              </a:tr>
              <a:tr h="20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Open Technology Institute at New America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6"/>
                        </a:rPr>
                        <a:t>Ex Parte_AGoldberger_6GHzC-band5.9GHz_FINAL_120919.pdf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486601192"/>
                  </a:ext>
                </a:extLst>
              </a:tr>
              <a:tr h="377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5G Automotive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7"/>
                        </a:rPr>
                        <a:t>5.9 GHz Ex Parte Notice 12.05.19.pdf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140138169"/>
                  </a:ext>
                </a:extLst>
              </a:tr>
              <a:tr h="341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Ford Motor Company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8"/>
                        </a:rPr>
                        <a:t>Hackett Letter to The Honorable Ajit Pai 11-21-19.pdf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17161601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1C0F0-7EAE-4DB2-A286-B555E81C7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1A005-8A33-48D0-B99A-B88EA372BF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5E7C6A-1BC7-417D-8134-A34E33580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12 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88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65E6-F1BA-4BDA-9598-48D86051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pPr lvl="1">
              <a:lnSpc>
                <a:spcPct val="80000"/>
              </a:lnSpc>
              <a:spcAft>
                <a:spcPct val="40000"/>
              </a:spcAft>
              <a:defRPr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DSRC – Pro Filings</a:t>
            </a:r>
            <a:endParaRPr lang="en-US" sz="5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1C0F0-7EAE-4DB2-A286-B555E81C7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1A005-8A33-48D0-B99A-B88EA372BF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5E7C6A-1BC7-417D-8134-A34E33580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12 Mar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6C2CF52-8BBE-4959-83C5-2A775EEBC2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363154"/>
              </p:ext>
            </p:extLst>
          </p:nvPr>
        </p:nvGraphicFramePr>
        <p:xfrm>
          <a:off x="457200" y="1219200"/>
          <a:ext cx="8458200" cy="51768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87729">
                  <a:extLst>
                    <a:ext uri="{9D8B030D-6E8A-4147-A177-3AD203B41FA5}">
                      <a16:colId xmlns:a16="http://schemas.microsoft.com/office/drawing/2014/main" val="1429925217"/>
                    </a:ext>
                  </a:extLst>
                </a:gridCol>
                <a:gridCol w="3870471">
                  <a:extLst>
                    <a:ext uri="{9D8B030D-6E8A-4147-A177-3AD203B41FA5}">
                      <a16:colId xmlns:a16="http://schemas.microsoft.com/office/drawing/2014/main" val="3133964360"/>
                    </a:ext>
                  </a:extLst>
                </a:gridCol>
              </a:tblGrid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Toyota Motor Corporation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2"/>
                        </a:rPr>
                        <a:t>APPENDIX B 191219_Performance Analysis of LTE-V2X v7.pptx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2166061548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CAr 2 CAR Communication Consortium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  <a:hlinkClick r:id="rId3"/>
                        </a:rPr>
                        <a:t>FCC_NPRM_2019_5.9 GHz_CAR2CAR_Communication_Consortium.pdf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2021252935"/>
                  </a:ext>
                </a:extLst>
              </a:tr>
              <a:tr h="87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Tennessee Department of Transportation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4"/>
                        </a:rPr>
                        <a:t>TDOT_FCC Docket No. 19-138_ Comments.pdf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2034477382"/>
                  </a:ext>
                </a:extLst>
              </a:tr>
              <a:tr h="87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Colorado Department of Transportation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5"/>
                        </a:rPr>
                        <a:t>CDOT_Response_5.8-5.9GHz_Band.pdf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2734178701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Pennsylvania Department of Transportation (PennDOT)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6"/>
                        </a:rPr>
                        <a:t>Dortch, Marlene - GHz Band Rulemaking - 03092020.pdf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961051803"/>
                  </a:ext>
                </a:extLst>
              </a:tr>
              <a:tr h="23556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Aly Geller,Stephen Bingham,Alvin Lester,Julie Mitchell,John Alex Lowell,Fenell Doyle,Jen Holt,Nancy Harrison,Jenny Yu,Amanda Lamb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7"/>
                        </a:rPr>
                        <a:t>FCC letter on behalf of FSS.pdf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2439584559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City of Fremont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8"/>
                        </a:rPr>
                        <a:t>City of Fremont Comments Regarding FCC Proposed 5.9 Reallocation.pdf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2903902693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Kristin R. White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9"/>
                        </a:rPr>
                        <a:t>Minnesota DOT regarding FCC ET Docket No. 19-138.pdf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1443957333"/>
                  </a:ext>
                </a:extLst>
              </a:tr>
              <a:tr h="87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RS&amp;H, Inc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10"/>
                        </a:rPr>
                        <a:t>20200304_FCC-NPRM_CommentsRSH.pdf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1634770729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Mr. Gregory Slater, Secretary, Maryland Department of Transportation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11"/>
                        </a:rPr>
                        <a:t>FCC Letter Signed Comment Letter.pdf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564525894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Washington State Department of Transportation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12"/>
                        </a:rPr>
                        <a:t>03-06 Use of 5.850-5.925 GHz Band [ET 19-138, FCC 19-129].pdf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686861531"/>
                  </a:ext>
                </a:extLst>
              </a:tr>
              <a:tr h="87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American Public Works Association (APWA)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13"/>
                        </a:rPr>
                        <a:t>2020 APWA March FCC Comments on 5.9 GHz v2.pdf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1806006878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American Public Transportation Association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14"/>
                        </a:rPr>
                        <a:t>APTA Comments on FCC Spectrum Proposal (03.04.20) (FNL).pdf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2931854019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Institute of Transportation Engineers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15"/>
                        </a:rPr>
                        <a:t>ITE Comments to FCC on 5.9 GHz NPRM March 2020 - 030420 final.pdf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4075354204"/>
                  </a:ext>
                </a:extLst>
              </a:tr>
              <a:tr h="1488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Michael H. Stevens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16"/>
                        </a:rPr>
                        <a:t>Columbus_5.9GHz_Comments.pdf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319023134"/>
                  </a:ext>
                </a:extLst>
              </a:tr>
              <a:tr h="87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Vision Zero Network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17"/>
                        </a:rPr>
                        <a:t>VisionZeroNetwork_Docket No. 19-138_Letter.pdf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1226651423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Tampa Hillsborough County Expressway Authority (THEA)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18"/>
                        </a:rPr>
                        <a:t>M H Dortch-Secretary FCC 03052020 THEA Waggoner.pdf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1876438999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Maricopa County Department of Transportation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19"/>
                        </a:rPr>
                        <a:t>Maricopa County DOT (ET Docket 19-138 FCC Docket 19-129) - Marlene Dortch - 3-5-20.pdf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2629843431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Jason Levine - Center for Auto Safety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20"/>
                        </a:rPr>
                        <a:t>Center for Auto Safety Response to FCC comment request on Docket No. 19-138.pdf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1254901549"/>
                  </a:ext>
                </a:extLst>
              </a:tr>
              <a:tr h="87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Julie Evans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21"/>
                        </a:rPr>
                        <a:t>20200304_FCC-NPRM_Comments-je.pdf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4139688999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William T. Panos, Director - North Dakota Department of Transportation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22"/>
                        </a:rPr>
                        <a:t>FCC 5.850-5.925 GHZ Band.pdf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309435802"/>
                  </a:ext>
                </a:extLst>
              </a:tr>
              <a:tr h="87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Hawaii Bicycling League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23"/>
                        </a:rPr>
                        <a:t>ET Docket No. 19-138Hawaii Bicycling League.pdf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1588018507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IEEE 802 LAN/MAN Standards Committee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24"/>
                        </a:rPr>
                        <a:t>18-20-0020-19-0000-comments-on-fcc19-138-nprm-revisiting-use-of-the-5-850-5-925-ghz-band.pdf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3916675780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Matthew E. Moore, M.A.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25"/>
                        </a:rPr>
                        <a:t>Idaho Comments on FCC proposal to reduce spectrum for transportation safety.docx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4000049054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Wyoming Department of Transportation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26"/>
                        </a:rPr>
                        <a:t>Wyoming Comments FCC Docket ET Docket No. 19-138.docx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564962150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Montana Department of Transportation Director Mike Tooley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27"/>
                        </a:rPr>
                        <a:t>GhZLetter.pdf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5036437"/>
                  </a:ext>
                </a:extLst>
              </a:tr>
              <a:tr h="87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Neil Gray,Patrick Jones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28"/>
                        </a:rPr>
                        <a:t>2020 IBTTA comments to FCC re 5.9 GHz band.docx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4156049992"/>
                  </a:ext>
                </a:extLst>
              </a:tr>
              <a:tr h="87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AREDN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29"/>
                        </a:rPr>
                        <a:t>AREDN Comments.pdf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2355483581"/>
                  </a:ext>
                </a:extLst>
              </a:tr>
              <a:tr h="8757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Transbase.US, PBC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  <a:hlinkClick r:id="rId30"/>
                        </a:rPr>
                        <a:t>Comments ET Docket No.19-138.pdf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1273358901"/>
                  </a:ext>
                </a:extLst>
              </a:tr>
              <a:tr h="1585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Association of Global Automakers, Inc.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hlinkClick r:id="rId31"/>
                        </a:rPr>
                        <a:t>Global Automakers Ex Parte Dkts 19-138 13-49 18-357.pdf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4379" marR="4379" marT="4379" marB="0" anchor="b"/>
                </a:tc>
                <a:extLst>
                  <a:ext uri="{0D108BD9-81ED-4DB2-BD59-A6C34878D82A}">
                    <a16:rowId xmlns:a16="http://schemas.microsoft.com/office/drawing/2014/main" val="1434224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66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65E6-F1BA-4BDA-9598-48D86051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42215"/>
            <a:ext cx="7856538" cy="685800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spcAft>
                <a:spcPct val="40000"/>
              </a:spcAft>
              <a:buSzPct val="150000"/>
              <a:defRPr/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Discussed technical issues regarding OOBE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1C0F0-7EAE-4DB2-A286-B555E81C7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1A005-8A33-48D0-B99A-B88EA372BF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5E7C6A-1BC7-417D-8134-A34E33580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12 Mar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F6F738A-AC76-4CA8-B367-3B13AD834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185944"/>
              </p:ext>
            </p:extLst>
          </p:nvPr>
        </p:nvGraphicFramePr>
        <p:xfrm>
          <a:off x="381000" y="1328015"/>
          <a:ext cx="8534399" cy="5022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4420">
                  <a:extLst>
                    <a:ext uri="{9D8B030D-6E8A-4147-A177-3AD203B41FA5}">
                      <a16:colId xmlns:a16="http://schemas.microsoft.com/office/drawing/2014/main" val="2725508030"/>
                    </a:ext>
                  </a:extLst>
                </a:gridCol>
                <a:gridCol w="5029979">
                  <a:extLst>
                    <a:ext uri="{9D8B030D-6E8A-4147-A177-3AD203B41FA5}">
                      <a16:colId xmlns:a16="http://schemas.microsoft.com/office/drawing/2014/main" val="1104883991"/>
                    </a:ext>
                  </a:extLst>
                </a:gridCol>
              </a:tblGrid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American Honda Motor Co., Inc.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2"/>
                        </a:rPr>
                        <a:t>FCC 5.9 GHz NPRM Honda Comments (85 FR 6841) 20200309.pdf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936078969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General Motors LLC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3"/>
                        </a:rPr>
                        <a:t>3-09-20 GM FINAL.pdf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102108570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Alliance for Automotive Innovation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4"/>
                        </a:rPr>
                        <a:t>Final 5.9 GHz Comments.pdf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657520770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NCTA - The Internet &amp; Television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5"/>
                        </a:rPr>
                        <a:t>NCTA 5.9 NPRM Comments.pdf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725301299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US Technical Advisory Group to ISO/TC 204 Intelligent Transport Systems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6"/>
                        </a:rPr>
                        <a:t>USTAG TC204 Comments on FCC NPRM 19-138 2020-03-09.pdf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094203738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OmniAir Consortium, Inc.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7"/>
                        </a:rPr>
                        <a:t>FINAL OMNIAIR CONSORTIUM COMMENTS - FCC Doc No 19-138 (03.09.20).pdf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027717832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NAFA Fleet Management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8"/>
                        </a:rPr>
                        <a:t>NAFA Comments FCC ET Docket No. 19-138 - Use of the 5.850-5.925 GHz Band.pdf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241943065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Qualcomm Incorporated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9"/>
                        </a:rPr>
                        <a:t>Qualcomm Comments on 5.9 GHz NPRM.pdf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458134642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Broadcom, Inc.,Facebook, Inc.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0"/>
                        </a:rPr>
                        <a:t>FINAL392020CommentsinResponseto5.9GHzNPRM392020 (1).pdf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0997067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Wi-Fi Alliance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1"/>
                        </a:rPr>
                        <a:t>5.9 GHz Comments FINAL 3.9.20.docx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59279390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Toyota Motor Corporation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2"/>
                        </a:rPr>
                        <a:t>APPENDIX B 191219_Performance Analysis of LTE-V2X v7.pptx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231058795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Microsoft Corporation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3"/>
                        </a:rPr>
                        <a:t>Microsoft Comments on the use of the 5.850 - 5.925 GHz Band.pdf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588077176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5G Automotive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4"/>
                        </a:rPr>
                        <a:t>5GAA Comments (3-9-2020).pdf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4115884381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IEEE 1609 Working Group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5"/>
                        </a:rPr>
                        <a:t>IEEE 1609 Filing on FCC NPRM 19-138 09 Mar 2020.pdf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4037863216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Ford Motor Company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6"/>
                        </a:rPr>
                        <a:t>Ford Submission to FCC Mar 9 2020.pdf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020452296"/>
                  </a:ext>
                </a:extLst>
              </a:tr>
              <a:tr h="26046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CAr 2 CAR Communication Consortium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  <a:hlinkClick r:id="rId17"/>
                        </a:rPr>
                        <a:t>FCC_NPRM_2019_5.9 GHz_CAR2CAR_Communication_Consortium.pdf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1646205396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Robert L. Sumwalt, III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8"/>
                        </a:rPr>
                        <a:t>64852_out.pdf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3958345025"/>
                  </a:ext>
                </a:extLst>
              </a:tr>
              <a:tr h="143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5G Automotive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hlinkClick r:id="rId19"/>
                        </a:rPr>
                        <a:t>5.9 GHz Ex Parte Notice 12.05.19.pdf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7195" marR="7195" marT="7195" marB="0" anchor="b"/>
                </a:tc>
                <a:extLst>
                  <a:ext uri="{0D108BD9-81ED-4DB2-BD59-A6C34878D82A}">
                    <a16:rowId xmlns:a16="http://schemas.microsoft.com/office/drawing/2014/main" val="224025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310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44763</TotalTime>
  <Words>1342</Words>
  <Application>Microsoft Office PowerPoint</Application>
  <PresentationFormat>On-screen Show (4:3)</PresentationFormat>
  <Paragraphs>189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Consolas</vt:lpstr>
      <vt:lpstr>Helvetica</vt:lpstr>
      <vt:lpstr>Monotype Sorts</vt:lpstr>
      <vt:lpstr>Times New Roman</vt:lpstr>
      <vt:lpstr>Office Theme</vt:lpstr>
      <vt:lpstr>Document</vt:lpstr>
      <vt:lpstr>NPRM 19-138 5.9 GHz Comment Review</vt:lpstr>
      <vt:lpstr>Abstract</vt:lpstr>
      <vt:lpstr>Review Summary</vt:lpstr>
      <vt:lpstr>DSRC – Con Filings</vt:lpstr>
      <vt:lpstr>DSRC – Pro Filings</vt:lpstr>
      <vt:lpstr>Discussed technical issues regarding OOBE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RR-TAG Meeting Agenda</dc:title>
  <dc:creator>Joseph Levy</dc:creator>
  <cp:lastModifiedBy>Joseph Levy</cp:lastModifiedBy>
  <cp:revision>2423</cp:revision>
  <cp:lastPrinted>1601-01-01T00:00:00Z</cp:lastPrinted>
  <dcterms:created xsi:type="dcterms:W3CDTF">2016-03-03T14:54:45Z</dcterms:created>
  <dcterms:modified xsi:type="dcterms:W3CDTF">2020-03-12T19:00:09Z</dcterms:modified>
</cp:coreProperties>
</file>