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4" r:id="rId17"/>
    <p:sldId id="668" r:id="rId18"/>
    <p:sldId id="669" r:id="rId19"/>
    <p:sldId id="670" r:id="rId20"/>
    <p:sldId id="662"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761" autoAdjust="0"/>
  </p:normalViewPr>
  <p:slideViewPr>
    <p:cSldViewPr>
      <p:cViewPr varScale="1">
        <p:scale>
          <a:sx n="112" d="100"/>
          <a:sy n="112" d="100"/>
        </p:scale>
        <p:origin x="888"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802.18-20/0036r00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ogle.com/url?q=https://ieee802.my.webex.com/ieee802.my/j.php?MTID%3Dm1c98d52922245f58dcd61f5417910a6b&amp;sa=D&amp;ust=1583989616433000&amp;usg=AOvVaw2seePHGTVPwIDLjDb0nRfF" TargetMode="External"/><Relationship Id="rId7" Type="http://schemas.openxmlformats.org/officeDocument/2006/relationships/hyperlink" Target="https://urldefense.proofpoint.com/v2/url?u=http-3A__help.webex.com&amp;d=DwMGaQ&amp;c=pqcuzKEN_84c78MOSc5_fw&amp;r=z8R-nWJ8GIxwjOjNKhEFByb-tZ6XE3GZXWSggNdVo-w&amp;m=ieyH4h6KAHMf6PTR0jR3anpKg4U90C3qCLywWfmKJaU&amp;s=J3pZ8MVfXvkJP0Y7qzvQcj-dmn6uWr3D-E1ksciNCzc&amp;e=" TargetMode="External"/><Relationship Id="rId2" Type="http://schemas.openxmlformats.org/officeDocument/2006/relationships/hyperlink" Target="https://urldefense.proofpoint.com/v2/url?u=https-3A__ieee802.my.webex.com_ieee802.my_j.php-3FMTID-3Dm1c98d52922245f58dcd61f5417910a6b&amp;d=DwMGaQ&amp;c=pqcuzKEN_84c78MOSc5_fw&amp;r=z8R-nWJ8GIxwjOjNKhEFByb-tZ6XE3GZXWSggNdVo-w&amp;m=ieyH4h6KAHMf6PTR0jR3anpKg4U90C3qCLywWfmKJaU&amp;s=C0xmnTcdayBQBPcW8l2JmapzsP7a_PXzpZ2xTkkvHWk&amp;e=" TargetMode="External"/><Relationship Id="rId1" Type="http://schemas.openxmlformats.org/officeDocument/2006/relationships/slideLayout" Target="../slideLayouts/slideLayout2.xml"/><Relationship Id="rId6" Type="http://schemas.openxmlformats.org/officeDocument/2006/relationships/hyperlink" Target="https://urldefense.proofpoint.com/v2/url?u=https-3A__ieee802.my.webex.com_ieee802.my_globalcallin.php-3FMTID-3Dm4bb759ab17362d8eb9015d25d95b04b4&amp;d=DwMGaQ&amp;c=pqcuzKEN_84c78MOSc5_fw&amp;r=z8R-nWJ8GIxwjOjNKhEFByb-tZ6XE3GZXWSggNdVo-w&amp;m=ieyH4h6KAHMf6PTR0jR3anpKg4U90C3qCLywWfmKJaU&amp;s=jOrqIrsgJE1BZa9y5IuXZNJBt0CyoSPyWKUJO3y3ufk&amp;e=" TargetMode="External"/><Relationship Id="rId5" Type="http://schemas.openxmlformats.org/officeDocument/2006/relationships/hyperlink" Target="tel:%2B44-20-3198-8144,,*01*795762140%23%23*01*" TargetMode="External"/><Relationship Id="rId4" Type="http://schemas.openxmlformats.org/officeDocument/2006/relationships/hyperlink" Target="tel:%2B1-510-338-9438,,*01*795762140%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616c076dfafbaada5d63b351745f9a6e" TargetMode="External"/><Relationship Id="rId2" Type="http://schemas.openxmlformats.org/officeDocument/2006/relationships/hyperlink" Target="https://ieee802.my.webex.com/ieee802.my/j.php?MTID=m616c076dfafbaada5d63b351745f9a6e" TargetMode="External"/><Relationship Id="rId1" Type="http://schemas.openxmlformats.org/officeDocument/2006/relationships/slideLayout" Target="../slideLayouts/slideLayout2.xml"/><Relationship Id="rId4" Type="http://schemas.openxmlformats.org/officeDocument/2006/relationships/hyperlink" Target="tel:%2B44-20-3198-8144,,*01*794492115%23%23*0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7186222baf1b5083fb2f34471e73e483" TargetMode="External"/><Relationship Id="rId2" Type="http://schemas.openxmlformats.org/officeDocument/2006/relationships/hyperlink" Target="https://ieee802.my.webex.com/ieee802.my/j.php?MTID=m7186222baf1b5083fb2f34471e73e483" TargetMode="External"/><Relationship Id="rId1" Type="http://schemas.openxmlformats.org/officeDocument/2006/relationships/slideLayout" Target="../slideLayouts/slideLayout2.xml"/><Relationship Id="rId4" Type="http://schemas.openxmlformats.org/officeDocument/2006/relationships/hyperlink" Target="tel:%2B44-20-3198-8144,,*01*792240390%23%23*0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www.fcc.gov/ecfs/search/filings?proceedings_name=19-138&amp;sort=date_disseminated,DESC"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11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4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solidFill>
                  <a:schemeClr val="tx1"/>
                </a:solidFill>
              </a:rPr>
              <a:t>FCC NPRM on 5.9 GHz reply comments</a:t>
            </a:r>
            <a:r>
              <a:rPr lang="en-US" altLang="en-US" sz="1200" dirty="0"/>
              <a:t>-timeline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Fri 13th - 	3pm–et-2hr</a:t>
            </a:r>
          </a:p>
          <a:p>
            <a:pPr marL="800100" lvl="1">
              <a:spcBef>
                <a:spcPts val="0"/>
              </a:spcBef>
              <a:buFont typeface="Arial" panose="020B0604020202020204" pitchFamily="34" charset="0"/>
              <a:buChar char="•"/>
            </a:pPr>
            <a:r>
              <a:rPr lang="en-US" sz="1600" dirty="0">
                <a:solidFill>
                  <a:schemeClr val="tx1"/>
                </a:solidFill>
              </a:rPr>
              <a:t> </a:t>
            </a:r>
          </a:p>
          <a:p>
            <a:pPr marL="800100" lvl="1">
              <a:spcBef>
                <a:spcPts val="0"/>
              </a:spcBef>
              <a:buFont typeface="Arial" panose="020B0604020202020204" pitchFamily="34" charset="0"/>
              <a:buChar char="•"/>
            </a:pPr>
            <a:r>
              <a:rPr lang="en-US" sz="1600" b="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Mon 16th - 	3pm–et-2hr</a:t>
            </a:r>
          </a:p>
          <a:p>
            <a:pPr marL="800100" lvl="1">
              <a:spcBef>
                <a:spcPts val="0"/>
              </a:spcBef>
              <a:buFont typeface="Arial" panose="020B0604020202020204" pitchFamily="34" charset="0"/>
              <a:buChar char="•"/>
            </a:pP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Tues 17th - 	3pm–et-2hr</a:t>
            </a:r>
          </a:p>
          <a:p>
            <a:pPr marL="800100" lvl="1">
              <a:spcBef>
                <a:spcPts val="0"/>
              </a:spcBef>
              <a:buFont typeface="Arial" panose="020B0604020202020204" pitchFamily="34" charset="0"/>
              <a:buChar char="•"/>
            </a:pP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a:t>
            </a:r>
          </a:p>
          <a:p>
            <a:pPr marL="800100" lvl="1">
              <a:spcBef>
                <a:spcPts val="0"/>
              </a:spcBef>
              <a:buFont typeface="Arial" panose="020B0604020202020204" pitchFamily="34" charset="0"/>
              <a:buChar char="•"/>
            </a:pPr>
            <a:r>
              <a:rPr lang="en-US" sz="16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 </a:t>
            </a: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to approve </a:t>
            </a:r>
          </a:p>
          <a:p>
            <a:pPr marL="800100" lvl="1">
              <a:spcBef>
                <a:spcPts val="0"/>
              </a:spcBef>
              <a:buFont typeface="Arial" panose="020B0604020202020204" pitchFamily="34" charset="0"/>
              <a:buChar char="•"/>
            </a:pPr>
            <a:r>
              <a:rPr lang="en-US" b="0" dirty="0">
                <a:solidFill>
                  <a:schemeClr val="tx1"/>
                </a:solidFill>
              </a:rPr>
              <a:t>Extremely fast read and vote.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 </a:t>
            </a:r>
          </a:p>
          <a:p>
            <a:pPr marL="800100" lvl="1">
              <a:spcBef>
                <a:spcPts val="0"/>
              </a:spcBef>
              <a:buFont typeface="Arial" panose="020B0604020202020204" pitchFamily="34" charset="0"/>
              <a:buChar char="•"/>
            </a:pPr>
            <a:r>
              <a:rPr lang="en-US" dirty="0">
                <a:solidFill>
                  <a:schemeClr val="tx1"/>
                </a:solidFill>
              </a:rPr>
              <a:t>M</a:t>
            </a:r>
            <a:r>
              <a:rPr lang="en-US" b="0" dirty="0">
                <a:solidFill>
                  <a:schemeClr val="tx1"/>
                </a:solidFill>
              </a:rPr>
              <a:t>ay not be able to vote on it.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2000" dirty="0">
                <a:solidFill>
                  <a:srgbClr val="00B0F0"/>
                </a:solidFill>
              </a:rPr>
              <a:t> </a:t>
            </a:r>
            <a:r>
              <a:rPr lang="en-US" altLang="en-US" sz="1800" dirty="0">
                <a:solidFill>
                  <a:srgbClr val="00B0F0"/>
                </a:solidFill>
              </a:rPr>
              <a:t>Reply comment contributions for FCC NPRM on 5.9 GHz.</a:t>
            </a:r>
          </a:p>
          <a:p>
            <a:pPr marL="685800" lvl="1">
              <a:buFont typeface="Wingdings" panose="05000000000000000000" pitchFamily="2" charset="2"/>
              <a:buChar char="q"/>
            </a:pPr>
            <a:r>
              <a:rPr lang="en-US" altLang="en-US" sz="1400" dirty="0">
                <a:solidFill>
                  <a:srgbClr val="00B0F0"/>
                </a:solidFill>
              </a:rPr>
              <a:t>Chair to send out call-in info for ad hoc calls</a:t>
            </a:r>
          </a:p>
          <a:p>
            <a:pPr marL="285750" indent="-285750">
              <a:buFont typeface="Wingdings" panose="05000000000000000000" pitchFamily="2" charset="2"/>
              <a:buChar char="q"/>
            </a:pPr>
            <a:r>
              <a:rPr lang="en-US" altLang="en-US" sz="2000" dirty="0">
                <a:solidFill>
                  <a:srgbClr val="00B0F0"/>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_____</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endParaRPr lang="en-US" sz="2000" dirty="0"/>
          </a:p>
          <a:p>
            <a:pPr>
              <a:buFont typeface="Arial" panose="020B0604020202020204" pitchFamily="34" charset="0"/>
              <a:buChar char="•"/>
            </a:pPr>
            <a:r>
              <a:rPr lang="en-US" sz="2000" dirty="0"/>
              <a:t>Next ad hoc:  Friday 13Mar20–</a:t>
            </a:r>
            <a:r>
              <a:rPr lang="en-US" sz="2000" i="1" u="sng" dirty="0"/>
              <a:t>15:00–17:00</a:t>
            </a:r>
            <a:r>
              <a:rPr lang="en-US" sz="2000" dirty="0"/>
              <a:t> ET </a:t>
            </a:r>
          </a:p>
          <a:p>
            <a:pPr lvl="1">
              <a:buFont typeface="Arial" panose="020B0604020202020204" pitchFamily="34" charset="0"/>
              <a:buChar char="•"/>
            </a:pPr>
            <a:r>
              <a:rPr lang="en-US" sz="1600" dirty="0"/>
              <a:t>See backup slides for call ins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Friday 13Mar20-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08981"/>
          </a:xfrm>
          <a:prstGeom prst="rect">
            <a:avLst/>
          </a:prstGeom>
        </p:spPr>
        <p:txBody>
          <a:bodyPr wrap="square">
            <a:spAutoFit/>
          </a:bodyPr>
          <a:lstStyle/>
          <a:p>
            <a:r>
              <a:rPr lang="en-US" sz="2000" b="1" dirty="0">
                <a:solidFill>
                  <a:schemeClr val="tx1"/>
                </a:solidFill>
              </a:rPr>
              <a:t>Seat4 802Webex changed the </a:t>
            </a:r>
            <a:r>
              <a:rPr lang="en-US" sz="2000" b="1" dirty="0" err="1">
                <a:solidFill>
                  <a:schemeClr val="tx1"/>
                </a:solidFill>
              </a:rPr>
              <a:t>Webex</a:t>
            </a:r>
            <a:r>
              <a:rPr lang="en-US" sz="2000" b="1" dirty="0">
                <a:solidFill>
                  <a:schemeClr val="tx1"/>
                </a:solidFill>
              </a:rPr>
              <a:t> meeting information. </a:t>
            </a:r>
            <a:endParaRPr lang="en-US" sz="2000" dirty="0">
              <a:solidFill>
                <a:schemeClr val="tx1"/>
              </a:solidFill>
            </a:endParaRPr>
          </a:p>
          <a:p>
            <a:r>
              <a:rPr lang="en-US" sz="2000" dirty="0">
                <a:solidFill>
                  <a:schemeClr val="tx1"/>
                </a:solidFill>
              </a:rPr>
              <a:t>When it's time, join the </a:t>
            </a:r>
            <a:r>
              <a:rPr lang="en-US" sz="2000" dirty="0" err="1">
                <a:solidFill>
                  <a:schemeClr val="tx1"/>
                </a:solidFill>
              </a:rPr>
              <a:t>Webex</a:t>
            </a:r>
            <a:r>
              <a:rPr lang="en-US" sz="2000" dirty="0">
                <a:solidFill>
                  <a:schemeClr val="tx1"/>
                </a:solidFill>
              </a:rPr>
              <a:t> meeting here. </a:t>
            </a:r>
          </a:p>
          <a:p>
            <a:r>
              <a:rPr lang="en-US" sz="2000" dirty="0">
                <a:solidFill>
                  <a:schemeClr val="tx1"/>
                </a:solidFill>
              </a:rPr>
              <a:t>Meeting number (access code): 795 762 140 </a:t>
            </a:r>
          </a:p>
          <a:p>
            <a:r>
              <a:rPr lang="en-US" sz="2000" dirty="0">
                <a:solidFill>
                  <a:schemeClr val="tx1"/>
                </a:solidFill>
              </a:rPr>
              <a:t>Meeting password: rrtag13</a:t>
            </a:r>
          </a:p>
          <a:p>
            <a:r>
              <a:rPr lang="en-US" sz="2000" dirty="0">
                <a:solidFill>
                  <a:schemeClr val="tx1"/>
                </a:solidFill>
              </a:rPr>
              <a:t>Friday, March 13, 2020 </a:t>
            </a:r>
          </a:p>
          <a:p>
            <a:r>
              <a:rPr lang="en-US" sz="2000" dirty="0">
                <a:solidFill>
                  <a:schemeClr val="tx1"/>
                </a:solidFill>
              </a:rPr>
              <a:t>3:00 pm  |  (UTC-05:00) Eastern Time (US &amp; Canada)  |  2 </a:t>
            </a:r>
            <a:r>
              <a:rPr lang="en-US" sz="2000" dirty="0" err="1">
                <a:solidFill>
                  <a:schemeClr val="tx1"/>
                </a:solidFill>
              </a:rPr>
              <a:t>hrs</a:t>
            </a:r>
            <a:r>
              <a:rPr lang="en-US" sz="2000" dirty="0">
                <a:solidFill>
                  <a:schemeClr val="tx1"/>
                </a:solidFill>
              </a:rPr>
              <a:t> </a:t>
            </a:r>
          </a:p>
          <a:p>
            <a:r>
              <a:rPr lang="en-US" sz="2000" u="sng" dirty="0">
                <a:hlinkClick r:id="rId2"/>
              </a:rPr>
              <a:t>Join meeting</a:t>
            </a:r>
            <a:endParaRPr lang="en-US" sz="2000" dirty="0"/>
          </a:p>
          <a:p>
            <a:r>
              <a:rPr lang="en-US" sz="2000" u="sng" dirty="0">
                <a:hlinkClick r:id="rId3"/>
              </a:rPr>
              <a:t>https://ieee802.my.webex.com/ieee802.my/j.php?MTID=m1c98d52922245f58dcd61f5417910a6b</a:t>
            </a:r>
            <a:endParaRPr lang="en-US" sz="2000" dirty="0"/>
          </a:p>
          <a:p>
            <a:r>
              <a:rPr lang="en-US" sz="2000" dirty="0">
                <a:solidFill>
                  <a:schemeClr val="tx1"/>
                </a:solidFill>
              </a:rPr>
              <a:t>Join by phone</a:t>
            </a:r>
          </a:p>
          <a:p>
            <a:r>
              <a:rPr lang="en-US" sz="2000" dirty="0">
                <a:solidFill>
                  <a:schemeClr val="tx1"/>
                </a:solidFill>
              </a:rPr>
              <a:t>Tap to call in from a mobile device (attendees only)</a:t>
            </a:r>
          </a:p>
          <a:p>
            <a:r>
              <a:rPr lang="en-US" sz="2000" u="sng" dirty="0">
                <a:hlinkClick r:id="rId4"/>
              </a:rPr>
              <a:t>+1-510-338-9438</a:t>
            </a:r>
            <a:r>
              <a:rPr lang="en-US" sz="2000" dirty="0"/>
              <a:t> USA Toll</a:t>
            </a:r>
          </a:p>
          <a:p>
            <a:r>
              <a:rPr lang="en-US" sz="2000" u="sng" dirty="0">
                <a:hlinkClick r:id="rId5"/>
              </a:rPr>
              <a:t>+44-20-3198-8144</a:t>
            </a:r>
            <a:r>
              <a:rPr lang="en-US" sz="2000" dirty="0"/>
              <a:t> UK Toll</a:t>
            </a:r>
          </a:p>
          <a:p>
            <a:r>
              <a:rPr lang="en-US" sz="2000" u="sng" dirty="0">
                <a:hlinkClick r:id="rId6"/>
              </a:rPr>
              <a:t>Global call-in numbers</a:t>
            </a:r>
            <a:endParaRPr lang="en-US" sz="2000" dirty="0"/>
          </a:p>
          <a:p>
            <a:r>
              <a:rPr lang="en-US" sz="2000" dirty="0">
                <a:solidFill>
                  <a:schemeClr val="tx1"/>
                </a:solidFill>
              </a:rPr>
              <a:t>Need help? Go to </a:t>
            </a:r>
            <a:r>
              <a:rPr lang="en-US" sz="2000" u="sng" dirty="0">
                <a:hlinkClick r:id="rId7"/>
              </a:rPr>
              <a:t>http://help.webex.com</a:t>
            </a:r>
            <a:r>
              <a:rPr lang="en-US" sz="2000" dirty="0"/>
              <a:t> </a:t>
            </a:r>
          </a:p>
        </p:txBody>
      </p:sp>
    </p:spTree>
    <p:extLst>
      <p:ext uri="{BB962C8B-B14F-4D97-AF65-F5344CB8AC3E}">
        <p14:creationId xmlns:p14="http://schemas.microsoft.com/office/powerpoint/2010/main" val="3011188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16Mar20-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Mon, March 16, 12pm – 2pm</a:t>
            </a:r>
          </a:p>
          <a:p>
            <a:r>
              <a:rPr lang="en-US" sz="1400" b="1" dirty="0">
                <a:solidFill>
                  <a:schemeClr val="tx1"/>
                </a:solidFill>
              </a:rPr>
              <a:t>Where  </a:t>
            </a:r>
            <a:r>
              <a:rPr lang="en-US" sz="1400" u="sng" dirty="0">
                <a:hlinkClick r:id="rId2"/>
              </a:rPr>
              <a:t>https://ieee802.my.webex.com/ieee802.my/j.php?MTID=m616c076dfafbaada5d63b351745f9a6e</a:t>
            </a:r>
            <a:r>
              <a:rPr lang="en-US" sz="1400" dirty="0"/>
              <a:t>  (</a:t>
            </a:r>
            <a:r>
              <a:rPr lang="en-US" sz="1400" u="sng" dirty="0">
                <a:hlinkClick r:id="rId3"/>
              </a:rPr>
              <a:t>map</a:t>
            </a:r>
            <a:r>
              <a:rPr lang="en-US" sz="1400" dirty="0"/>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https://ieee802.my.webex.com/ieee802.my/j.php?MTID=m616c076dfafbaada5d63b351745f9a6e</a:t>
            </a:r>
            <a:endParaRPr lang="en-US" sz="1400" dirty="0"/>
          </a:p>
          <a:p>
            <a:endParaRPr lang="en-US" sz="1400" dirty="0">
              <a:solidFill>
                <a:schemeClr val="tx1"/>
              </a:solidFill>
            </a:endParaRPr>
          </a:p>
          <a:p>
            <a:r>
              <a:rPr lang="en-US" sz="1400" dirty="0">
                <a:solidFill>
                  <a:schemeClr val="tx1"/>
                </a:solidFill>
              </a:rPr>
              <a:t>Meeting number (access code): 794 492 115 </a:t>
            </a:r>
          </a:p>
          <a:p>
            <a:r>
              <a:rPr lang="en-US" sz="1400" dirty="0">
                <a:solidFill>
                  <a:schemeClr val="tx1"/>
                </a:solidFill>
              </a:rPr>
              <a:t>Meeting password: rrtag16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:%2B1-510-338-9438,,*01*794492115%23%23*01* +44-20-3198-8144 UK Toll Tap here to call (mobile phones only, hosts not supported): </a:t>
            </a:r>
            <a:r>
              <a:rPr lang="en-US" sz="1400" u="sng" dirty="0" err="1">
                <a:hlinkClick r:id="rId4"/>
              </a:rPr>
              <a:t>tel</a:t>
            </a:r>
            <a:r>
              <a:rPr lang="en-US" sz="1400" u="sng" dirty="0">
                <a:hlinkClick r:id="rId4"/>
              </a:rPr>
              <a:t>:%2B44-20-3198-8144,,*01*794492115%23%23*01*</a:t>
            </a:r>
            <a:r>
              <a:rPr lang="en-US" sz="1400" dirty="0"/>
              <a:t> </a:t>
            </a:r>
            <a:endParaRPr lang="en-US" sz="1400" dirty="0">
              <a:solidFill>
                <a:schemeClr val="tx1"/>
              </a:solidFill>
            </a:endParaRPr>
          </a:p>
          <a:p>
            <a:r>
              <a:rPr lang="en-US" sz="1400" dirty="0">
                <a:solidFill>
                  <a:schemeClr val="tx1"/>
                </a:solidFill>
              </a:rPr>
              <a:t> </a:t>
            </a:r>
          </a:p>
          <a:p>
            <a:r>
              <a:rPr lang="en-US" sz="1400" dirty="0">
                <a:solidFill>
                  <a:schemeClr val="tx1"/>
                </a:solidFill>
              </a:rPr>
              <a:t>Global call-in numbers https://ieee802.my.webex.com/ieee802.my/globalcallin.php?MTID=m616245ea64a36aa0c303fc26b56b8e7a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190822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17Mar20-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Tue, March 17, 12pm – 2pm</a:t>
            </a:r>
          </a:p>
          <a:p>
            <a:r>
              <a:rPr lang="en-US" sz="1400" b="1" dirty="0">
                <a:solidFill>
                  <a:schemeClr val="tx1"/>
                </a:solidFill>
              </a:rPr>
              <a:t>Where  </a:t>
            </a:r>
            <a:r>
              <a:rPr lang="en-US" sz="1400" u="sng" dirty="0">
                <a:hlinkClick r:id="rId2"/>
              </a:rPr>
              <a:t>https://ieee802.my.webex.com/ieee802.my/j.php?MTID=m7186222baf1b5083fb2f34471e73e483</a:t>
            </a:r>
            <a:r>
              <a:rPr lang="en-US" sz="1400" dirty="0"/>
              <a:t>  (</a:t>
            </a:r>
            <a:r>
              <a:rPr lang="en-US" sz="1400" u="sng" dirty="0">
                <a:hlinkClick r:id="rId3"/>
              </a:rPr>
              <a:t>map</a:t>
            </a:r>
            <a:r>
              <a:rPr lang="en-US" sz="1400" dirty="0"/>
              <a:t>)</a:t>
            </a:r>
            <a:endParaRPr lang="en-US" sz="1400" dirty="0">
              <a:solidFill>
                <a:schemeClr val="tx1"/>
              </a:solidFill>
            </a:endParaRP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https://ieee802.my.webex.com/ieee802.my/j.php?MTID=m7186222baf1b5083fb2f34471e73e483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792 240 390 </a:t>
            </a:r>
          </a:p>
          <a:p>
            <a:r>
              <a:rPr lang="en-US" sz="1400" dirty="0">
                <a:solidFill>
                  <a:schemeClr val="tx1"/>
                </a:solidFill>
              </a:rPr>
              <a:t>Meeting password: rrtag17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:%2B1-510-338-9438,,*01*792240390%23%23*01* +44-20-3198-8144 UK Toll Tap here to call (mobile phones only, hosts not supported): </a:t>
            </a:r>
            <a:r>
              <a:rPr lang="en-US" sz="1400" u="sng" dirty="0" err="1">
                <a:hlinkClick r:id="rId4"/>
              </a:rPr>
              <a:t>tel</a:t>
            </a:r>
            <a:r>
              <a:rPr lang="en-US" sz="1400" u="sng" dirty="0">
                <a:hlinkClick r:id="rId4"/>
              </a:rPr>
              <a:t>:%2B44-20-3198-8144,,*01*792240390%23%23*01*</a:t>
            </a:r>
            <a:r>
              <a:rPr lang="en-US" sz="1400" dirty="0"/>
              <a:t> </a:t>
            </a:r>
            <a:r>
              <a:rPr lang="en-US" sz="1400" dirty="0">
                <a:solidFill>
                  <a:schemeClr val="tx1"/>
                </a:solidFill>
              </a:rPr>
              <a:t> </a:t>
            </a:r>
          </a:p>
          <a:p>
            <a:endParaRPr lang="en-US" sz="1400" dirty="0">
              <a:solidFill>
                <a:schemeClr val="tx1"/>
              </a:solidFill>
            </a:endParaRPr>
          </a:p>
          <a:p>
            <a:r>
              <a:rPr lang="en-US" sz="1400" dirty="0">
                <a:solidFill>
                  <a:schemeClr val="tx1"/>
                </a:solidFill>
              </a:rPr>
              <a:t>Global call-in numbers https://ieee802.my.webex.com/ieee802.my/globalcallin.php?MTID=m45f86b2585e7509171bc6241c95fb445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200" dirty="0">
              <a:solidFill>
                <a:schemeClr val="tx1"/>
              </a:solidFill>
            </a:endParaRPr>
          </a:p>
        </p:txBody>
      </p:sp>
    </p:spTree>
    <p:extLst>
      <p:ext uri="{BB962C8B-B14F-4D97-AF65-F5344CB8AC3E}">
        <p14:creationId xmlns:p14="http://schemas.microsoft.com/office/powerpoint/2010/main" val="2526104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53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53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a:t>
            </a:r>
            <a:r>
              <a:rPr lang="en-US" altLang="en-US" sz="1400" dirty="0">
                <a:solidFill>
                  <a:schemeClr val="bg1">
                    <a:lumMod val="85000"/>
                  </a:schemeClr>
                </a:solidFill>
              </a:rPr>
              <a:t>,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a:t>
            </a:r>
            <a:r>
              <a:rPr lang="en-US" altLang="en-US" sz="1600" dirty="0">
                <a:solidFill>
                  <a:schemeClr val="tx1"/>
                </a:solidFill>
              </a:rPr>
              <a:t>?  </a:t>
            </a:r>
            <a:r>
              <a:rPr lang="en-US" altLang="en-US" sz="1600" dirty="0">
                <a:solidFill>
                  <a:schemeClr val="bg1">
                    <a:lumMod val="85000"/>
                  </a:schemeClr>
                </a:solidFill>
              </a:rPr>
              <a:t>None heard.</a:t>
            </a:r>
          </a:p>
          <a:p>
            <a:pPr lvl="1"/>
            <a:r>
              <a:rPr lang="en-US" altLang="en-US" sz="1600" b="1" dirty="0">
                <a:solidFill>
                  <a:schemeClr val="bg1">
                    <a:lumMod val="8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 (208 results morning of 27</a:t>
            </a:r>
            <a:r>
              <a:rPr lang="en-US" sz="1800" baseline="30000" dirty="0"/>
              <a:t>th</a:t>
            </a:r>
            <a:r>
              <a:rPr lang="en-US" sz="1800" dirty="0"/>
              <a:t>) </a:t>
            </a:r>
          </a:p>
          <a:p>
            <a:pPr lvl="1">
              <a:buFont typeface="Arial" panose="020B0604020202020204" pitchFamily="34" charset="0"/>
              <a:buChar char="•"/>
            </a:pPr>
            <a:r>
              <a:rPr lang="en-US" sz="1400" dirty="0">
                <a:hlinkClick r:id="rId4"/>
              </a:rPr>
              <a:t>https://www.fcc.gov/ecfs/search/filings?proceedings_name=19-138&amp;sort=date_disseminated,DESC</a:t>
            </a:r>
            <a:endParaRPr lang="en-US" sz="1400" dirty="0"/>
          </a:p>
          <a:p>
            <a:pPr marL="800100" lvl="1">
              <a:buFont typeface="Arial" panose="020B0604020202020204" pitchFamily="34" charset="0"/>
              <a:buChar char="•"/>
            </a:pPr>
            <a:r>
              <a:rPr lang="en-US" sz="1400" dirty="0">
                <a:solidFill>
                  <a:schemeClr val="tx1"/>
                </a:solidFill>
              </a:rPr>
              <a:t>389 filings at the end of yesterday / 10</a:t>
            </a:r>
            <a:r>
              <a:rPr lang="en-US" sz="1400" baseline="30000" dirty="0">
                <a:solidFill>
                  <a:schemeClr val="tx1"/>
                </a:solidFill>
              </a:rPr>
              <a:t>th</a:t>
            </a:r>
            <a:r>
              <a:rPr lang="en-US" sz="1400" dirty="0">
                <a:solidFill>
                  <a:schemeClr val="tx1"/>
                </a:solidFill>
              </a:rPr>
              <a:t>. </a:t>
            </a:r>
          </a:p>
          <a:p>
            <a:pPr marL="800100" lvl="1">
              <a:buFont typeface="Arial" panose="020B0604020202020204" pitchFamily="34" charset="0"/>
              <a:buChar char="•"/>
            </a:pPr>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timeline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a:t>
            </a:r>
            <a:r>
              <a:rPr lang="en-US" sz="1600" strike="sngStrike" dirty="0">
                <a:solidFill>
                  <a:schemeClr val="tx1"/>
                </a:solidFill>
              </a:rPr>
              <a:t>Friday EC close or </a:t>
            </a:r>
            <a:r>
              <a:rPr lang="en-US" sz="1600" dirty="0">
                <a:solidFill>
                  <a:schemeClr val="tx1"/>
                </a:solidFill>
              </a:rPr>
              <a:t>10-day LMSC ballot, need to approve next Thursday, 19March.</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buFont typeface="Arial" panose="020B0604020202020204" pitchFamily="34" charset="0"/>
              <a:buChar char="•"/>
            </a:pPr>
            <a:r>
              <a:rPr lang="en-US" sz="1800" dirty="0">
                <a:solidFill>
                  <a:schemeClr val="tx1"/>
                </a:solidFill>
              </a:rPr>
              <a:t>Are there comments that have been seen we should consider reply comments on? </a:t>
            </a:r>
          </a:p>
          <a:p>
            <a:pPr marL="800100" lvl="1">
              <a:buFont typeface="Arial" panose="020B0604020202020204" pitchFamily="34" charset="0"/>
              <a:buChar char="•"/>
            </a:pPr>
            <a:r>
              <a:rPr lang="en-US" sz="1400" dirty="0">
                <a:solidFill>
                  <a:schemeClr val="tx1"/>
                </a:solidFill>
              </a:rPr>
              <a:t>Comments were due </a:t>
            </a:r>
            <a:r>
              <a:rPr lang="en-US" sz="1400">
                <a:solidFill>
                  <a:schemeClr val="tx1"/>
                </a:solidFill>
              </a:rPr>
              <a:t>Monday night.</a:t>
            </a:r>
            <a:endParaRPr lang="en-US" sz="1400" dirty="0">
              <a:solidFill>
                <a:schemeClr val="tx1"/>
              </a:solidFill>
            </a:endParaRPr>
          </a:p>
          <a:p>
            <a:pPr marL="800100" lvl="1">
              <a:buFont typeface="Arial" panose="020B0604020202020204" pitchFamily="34" charset="0"/>
              <a:buChar char="•"/>
            </a:pPr>
            <a:r>
              <a:rPr lang="en-US" sz="1600" b="1" dirty="0">
                <a:solidFill>
                  <a:srgbClr val="00B0F0"/>
                </a:solidFill>
              </a:rPr>
              <a:t>A summary of the comments, is being worked but need contributions?</a:t>
            </a:r>
          </a:p>
          <a:p>
            <a:pPr marL="1657350" lvl="3">
              <a:buFont typeface="Arial" panose="020B0604020202020204" pitchFamily="34" charset="0"/>
              <a:buChar char="•"/>
            </a:pPr>
            <a:endParaRPr lang="en-US" sz="1000" dirty="0">
              <a:solidFill>
                <a:schemeClr val="tx1"/>
              </a:solidFill>
            </a:endParaRPr>
          </a:p>
          <a:p>
            <a:pPr marL="1657350" lvl="3">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44599</TotalTime>
  <Words>2920</Words>
  <Application>Microsoft Office PowerPoint</Application>
  <PresentationFormat>On-screen Show (4:3)</PresentationFormat>
  <Paragraphs>346</Paragraphs>
  <Slides>20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FCC NPRM on 5.9 GHz reply comments-timeline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2400</cp:revision>
  <cp:lastPrinted>1601-01-01T00:00:00Z</cp:lastPrinted>
  <dcterms:created xsi:type="dcterms:W3CDTF">2016-03-03T14:54:45Z</dcterms:created>
  <dcterms:modified xsi:type="dcterms:W3CDTF">2020-03-11T14:55:20Z</dcterms:modified>
</cp:coreProperties>
</file>