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341" r:id="rId3"/>
    <p:sldId id="329" r:id="rId4"/>
    <p:sldId id="604" r:id="rId5"/>
    <p:sldId id="624" r:id="rId6"/>
    <p:sldId id="605" r:id="rId7"/>
    <p:sldId id="516" r:id="rId8"/>
    <p:sldId id="596" r:id="rId9"/>
    <p:sldId id="603" r:id="rId10"/>
    <p:sldId id="606" r:id="rId11"/>
    <p:sldId id="608" r:id="rId12"/>
    <p:sldId id="665" r:id="rId13"/>
    <p:sldId id="667" r:id="rId14"/>
    <p:sldId id="669" r:id="rId15"/>
    <p:sldId id="662" r:id="rId16"/>
    <p:sldId id="650" r:id="rId17"/>
    <p:sldId id="498" r:id="rId18"/>
    <p:sldId id="402" r:id="rId19"/>
    <p:sldId id="403" r:id="rId20"/>
    <p:sldId id="668" r:id="rId21"/>
    <p:sldId id="670" r:id="rId22"/>
    <p:sldId id="671" r:id="rId23"/>
    <p:sldId id="672" r:id="rId24"/>
    <p:sldId id="666" r:id="rId25"/>
    <p:sldId id="663" r:id="rId26"/>
    <p:sldId id="664" r:id="rId27"/>
    <p:sldId id="626" r:id="rId28"/>
    <p:sldId id="657" r:id="rId29"/>
    <p:sldId id="659" r:id="rId30"/>
    <p:sldId id="631" r:id="rId31"/>
    <p:sldId id="653" r:id="rId32"/>
    <p:sldId id="649" r:id="rId33"/>
    <p:sldId id="660" r:id="rId34"/>
    <p:sldId id="640" r:id="rId35"/>
    <p:sldId id="639" r:id="rId36"/>
    <p:sldId id="638" r:id="rId37"/>
    <p:sldId id="643" r:id="rId38"/>
    <p:sldId id="646" r:id="rId39"/>
    <p:sldId id="641" r:id="rId40"/>
    <p:sldId id="633" r:id="rId41"/>
    <p:sldId id="636" r:id="rId42"/>
    <p:sldId id="634" r:id="rId43"/>
    <p:sldId id="632" r:id="rId44"/>
    <p:sldId id="627" r:id="rId45"/>
    <p:sldId id="630" r:id="rId46"/>
    <p:sldId id="628" r:id="rId47"/>
    <p:sldId id="462" r:id="rId48"/>
    <p:sldId id="652" r:id="rId49"/>
    <p:sldId id="549" r:id="rId50"/>
    <p:sldId id="425" r:id="rId51"/>
    <p:sldId id="592" r:id="rId52"/>
    <p:sldId id="599" r:id="rId53"/>
    <p:sldId id="656" r:id="rId54"/>
    <p:sldId id="655" r:id="rId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071" autoAdjust="0"/>
    <p:restoredTop sz="96042" autoAdjust="0"/>
  </p:normalViewPr>
  <p:slideViewPr>
    <p:cSldViewPr>
      <p:cViewPr varScale="1">
        <p:scale>
          <a:sx n="86" d="100"/>
          <a:sy n="86" d="100"/>
        </p:scale>
        <p:origin x="90" y="630"/>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12-Mar-20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ept.org/ecc/groups/ecc/wg-se/se-24/"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cept.org/ecc/groups/ecc/wg-fm/fm-57/" TargetMode="External"/><Relationship Id="rId4" Type="http://schemas.openxmlformats.org/officeDocument/2006/relationships/hyperlink" Target="https://cept.org/ecc/groups/ecc/wg-se/se-45/"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9888529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kern="1200" dirty="0">
                <a:solidFill>
                  <a:srgbClr val="000000"/>
                </a:solidFill>
                <a:effectLst/>
                <a:latin typeface="Times New Roman" pitchFamily="16" charset="0"/>
                <a:ea typeface="+mn-ea"/>
                <a:cs typeface="+mn-cs"/>
              </a:rPr>
              <a:t>Bluetooth® is a registered trademark of the Bluetooth Special Interest Group (Bluetooth SIG)</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41911989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en-US" sz="1200" dirty="0">
                <a:solidFill>
                  <a:schemeClr val="bg1">
                    <a:lumMod val="75000"/>
                  </a:schemeClr>
                </a:solidFill>
              </a:rPr>
              <a:t>(normally f2f: Tuesday 10:30et/7:30pt;  Thursday 8:30et/5:30pt)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3"/>
            </a:endParaRPr>
          </a:p>
          <a:p>
            <a:endParaRPr lang="fr-FR" sz="1200" b="0" i="0" u="none" strike="noStrike" kern="1200" dirty="0">
              <a:solidFill>
                <a:srgbClr val="000000"/>
              </a:solidFill>
              <a:effectLst/>
              <a:latin typeface="Times New Roman" pitchFamily="16" charset="0"/>
              <a:ea typeface="+mn-ea"/>
              <a:cs typeface="+mn-cs"/>
              <a:hlinkClick r:id="rId3"/>
            </a:endParaRPr>
          </a:p>
          <a:p>
            <a:r>
              <a:rPr lang="fr-FR" sz="1200" b="0" i="0" u="none" strike="noStrike" kern="1200" dirty="0">
                <a:solidFill>
                  <a:srgbClr val="000000"/>
                </a:solidFill>
                <a:effectLst/>
                <a:latin typeface="Times New Roman" pitchFamily="16" charset="0"/>
                <a:ea typeface="+mn-ea"/>
                <a:cs typeface="+mn-cs"/>
                <a:hlinkClick r:id="rId3"/>
              </a:rPr>
              <a:t>SE 24 - Short Range </a:t>
            </a:r>
            <a:r>
              <a:rPr lang="fr-FR" sz="1200" b="0" i="0" u="none" strike="noStrike" kern="1200" dirty="0" err="1">
                <a:solidFill>
                  <a:srgbClr val="000000"/>
                </a:solidFill>
                <a:effectLst/>
                <a:latin typeface="Times New Roman" pitchFamily="16" charset="0"/>
                <a:ea typeface="+mn-ea"/>
                <a:cs typeface="+mn-cs"/>
                <a:hlinkClick r:id="rId3"/>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4"/>
            </a:endParaRPr>
          </a:p>
          <a:p>
            <a:r>
              <a:rPr lang="en-US" sz="1200" b="0" i="0" u="none" strike="noStrike" kern="1200" dirty="0">
                <a:solidFill>
                  <a:srgbClr val="000000"/>
                </a:solidFill>
                <a:effectLst/>
                <a:latin typeface="Times New Roman" pitchFamily="16" charset="0"/>
                <a:ea typeface="+mn-ea"/>
                <a:cs typeface="+mn-cs"/>
                <a:hlinkClick r:id="rId4"/>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5"/>
            </a:endParaRPr>
          </a:p>
          <a:p>
            <a:r>
              <a:rPr lang="en-US" sz="1200" b="0" i="0" u="none" strike="noStrike" kern="1200" dirty="0">
                <a:solidFill>
                  <a:srgbClr val="000000"/>
                </a:solidFill>
                <a:effectLst/>
                <a:latin typeface="Times New Roman" pitchFamily="16" charset="0"/>
                <a:ea typeface="+mn-ea"/>
                <a:cs typeface="+mn-cs"/>
                <a:hlinkClick r:id="rId5"/>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16950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831987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731737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 Mar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12 Mar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 Mar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802.18-20/0034r01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se-24/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itu.int/en/events/Pages/Calendar-Events.aspx?sector=ITU-R" TargetMode="External"/><Relationship Id="rId13" Type="http://schemas.openxmlformats.org/officeDocument/2006/relationships/hyperlink" Target="https://www.itu.int/go/ITU-R/wp5a" TargetMode="External"/><Relationship Id="rId3" Type="http://schemas.openxmlformats.org/officeDocument/2006/relationships/hyperlink" Target="https://cept.org/ecc/groups/ecc/cpg/page/weekly-report-from-wrc-19" TargetMode="External"/><Relationship Id="rId7" Type="http://schemas.openxmlformats.org/officeDocument/2006/relationships/hyperlink" Target="https://mentor.ieee.org/802.18/dcn/19/18-19-0152-00-0000-summary-of-the-decisions-of-selected-agenda-items-in-wrc-19.pptx" TargetMode="External"/><Relationship Id="rId12" Type="http://schemas.openxmlformats.org/officeDocument/2006/relationships/hyperlink" Target="https://www.itu.int/go/ITU-R/sg5"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mentor.ieee.org/802.18/dcn/17/18-17-0073-07-0000-ieee-802-viewpoints-on-wrc-19-agenda-items.pptx" TargetMode="External"/><Relationship Id="rId11" Type="http://schemas.openxmlformats.org/officeDocument/2006/relationships/hyperlink" Target="https://www.itu.int/go/ITU-R/wp1c" TargetMode="External"/><Relationship Id="rId5" Type="http://schemas.openxmlformats.org/officeDocument/2006/relationships/hyperlink" Target="https://www.itu.int/en/ITU-R/conferences/wrc/2019/Documents/PFA-WRC19-E.pdf" TargetMode="External"/><Relationship Id="rId15" Type="http://schemas.openxmlformats.org/officeDocument/2006/relationships/hyperlink" Target="https://www.itu.int/events/eventdetails.asp?eventid=17206" TargetMode="External"/><Relationship Id="rId10" Type="http://schemas.openxmlformats.org/officeDocument/2006/relationships/hyperlink" Target="https://www.itu.int/go/ITU-R/wp1a"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go/ITU-R/sg1" TargetMode="External"/><Relationship Id="rId14" Type="http://schemas.openxmlformats.org/officeDocument/2006/relationships/hyperlink" Target="https://www.itu.int/go/ITU-R/wp5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38-00-0000-nprm-19-138-5-9-ghz-comment-review.ppt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0/18-20-0033-00-0000-apac-update-march-2020.ppt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5/dcn/19/15-19-0276-03-0thz-ieee-802-15-tag-thz-input-to-the-revision-of-itu-r-sm-2352.docx" TargetMode="External"/><Relationship Id="rId5" Type="http://schemas.openxmlformats.org/officeDocument/2006/relationships/hyperlink" Target="https://mentor.ieee.org/802.11/dcn/20/11-20-0254-03-0itu-itu-ahg-m-1801-2-edits.docx" TargetMode="External"/><Relationship Id="rId4" Type="http://schemas.openxmlformats.org/officeDocument/2006/relationships/hyperlink" Target="https://mentor.ieee.org/802.11/dcn/20/11-20-0253-03-0itu-itu-ahg-m-1450-5-edit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ocs.fcc.gov/public/attachments/DOC-363007A1.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www.google.com/url?q=https://ieee802.my.webex.com/ieee802.my/j.php?MTID%3Dm1c98d52922245f58dcd61f5417910a6b&amp;sa=D&amp;ust=1583989616433000&amp;usg=AOvVaw2seePHGTVPwIDLjDb0nRfF" TargetMode="External"/><Relationship Id="rId7" Type="http://schemas.openxmlformats.org/officeDocument/2006/relationships/hyperlink" Target="https://urldefense.proofpoint.com/v2/url?u=http-3A__help.webex.com&amp;d=DwMGaQ&amp;c=pqcuzKEN_84c78MOSc5_fw&amp;r=z8R-nWJ8GIxwjOjNKhEFByb-tZ6XE3GZXWSggNdVo-w&amp;m=ieyH4h6KAHMf6PTR0jR3anpKg4U90C3qCLywWfmKJaU&amp;s=J3pZ8MVfXvkJP0Y7qzvQcj-dmn6uWr3D-E1ksciNCzc&amp;e=" TargetMode="External"/><Relationship Id="rId2" Type="http://schemas.openxmlformats.org/officeDocument/2006/relationships/hyperlink" Target="https://urldefense.proofpoint.com/v2/url?u=https-3A__ieee802.my.webex.com_ieee802.my_j.php-3FMTID-3Dm1c98d52922245f58dcd61f5417910a6b&amp;d=DwMGaQ&amp;c=pqcuzKEN_84c78MOSc5_fw&amp;r=z8R-nWJ8GIxwjOjNKhEFByb-tZ6XE3GZXWSggNdVo-w&amp;m=ieyH4h6KAHMf6PTR0jR3anpKg4U90C3qCLywWfmKJaU&amp;s=C0xmnTcdayBQBPcW8l2JmapzsP7a_PXzpZ2xTkkvHWk&amp;e=" TargetMode="External"/><Relationship Id="rId1" Type="http://schemas.openxmlformats.org/officeDocument/2006/relationships/slideLayout" Target="../slideLayouts/slideLayout2.xml"/><Relationship Id="rId6" Type="http://schemas.openxmlformats.org/officeDocument/2006/relationships/hyperlink" Target="https://urldefense.proofpoint.com/v2/url?u=https-3A__ieee802.my.webex.com_ieee802.my_globalcallin.php-3FMTID-3Dm4bb759ab17362d8eb9015d25d95b04b4&amp;d=DwMGaQ&amp;c=pqcuzKEN_84c78MOSc5_fw&amp;r=z8R-nWJ8GIxwjOjNKhEFByb-tZ6XE3GZXWSggNdVo-w&amp;m=ieyH4h6KAHMf6PTR0jR3anpKg4U90C3qCLywWfmKJaU&amp;s=jOrqIrsgJE1BZa9y5IuXZNJBt0CyoSPyWKUJO3y3ufk&amp;e=" TargetMode="External"/><Relationship Id="rId5" Type="http://schemas.openxmlformats.org/officeDocument/2006/relationships/hyperlink" Target="tel:%2B44-20-3198-8144,,*01*795762140%23%23*01*" TargetMode="External"/><Relationship Id="rId4" Type="http://schemas.openxmlformats.org/officeDocument/2006/relationships/hyperlink" Target="tel:%2B1-510-338-9438,,*01*795762140%23%23*01*"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616c076dfafbaada5d63b351745f9a6e" TargetMode="External"/><Relationship Id="rId2" Type="http://schemas.openxmlformats.org/officeDocument/2006/relationships/hyperlink" Target="https://ieee802.my.webex.com/ieee802.my/j.php?MTID=m616c076dfafbaada5d63b351745f9a6e" TargetMode="External"/><Relationship Id="rId1" Type="http://schemas.openxmlformats.org/officeDocument/2006/relationships/slideLayout" Target="../slideLayouts/slideLayout2.xml"/><Relationship Id="rId4" Type="http://schemas.openxmlformats.org/officeDocument/2006/relationships/hyperlink" Target="tel:%2B44-20-3198-8144,,*01*794492115%23%23*01*"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7186222baf1b5083fb2f34471e73e483" TargetMode="External"/><Relationship Id="rId2" Type="http://schemas.openxmlformats.org/officeDocument/2006/relationships/hyperlink" Target="https://ieee802.my.webex.com/ieee802.my/j.php?MTID=m7186222baf1b5083fb2f34471e73e483" TargetMode="External"/><Relationship Id="rId1" Type="http://schemas.openxmlformats.org/officeDocument/2006/relationships/slideLayout" Target="../slideLayouts/slideLayout2.xml"/><Relationship Id="rId4" Type="http://schemas.openxmlformats.org/officeDocument/2006/relationships/hyperlink" Target="tel:%2B44-20-3198-8144,,*01*792240390%23%23*0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bf389dd6919e19fa8f4e7eee6ad2cd93" TargetMode="External"/><Relationship Id="rId2" Type="http://schemas.openxmlformats.org/officeDocument/2006/relationships/hyperlink" Target="https://ieee802.my.webex.com/ieee802.my/j.php?MTID=mbf389dd6919e19fa8f4e7eee6ad2cd93" TargetMode="External"/><Relationship Id="rId1" Type="http://schemas.openxmlformats.org/officeDocument/2006/relationships/slideLayout" Target="../slideLayouts/slideLayout2.xml"/><Relationship Id="rId4" Type="http://schemas.openxmlformats.org/officeDocument/2006/relationships/hyperlink" Target="tel:%2B44-20-3198-8144,,*01*797786549%23%23*01*"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20/18-20-0020-16-0000-comments-on-fcc19-138-nprm-revisiting-use-of-the-5-850-5-925-ghz-band.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0/18-20-0020-09-0000-comments-on-fcc19-138-nprm-revisiting-use-of-the-5-850-5-925-ghz-band.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8/dcn/20/18-20-0020-10-0000-comments-on-fcc19-138-nprm-revisiting-use-of-the-5-850-5-925-ghz-band.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20/18-20-0020-11-0000-comments-on-fcc19-138-nprm-revisiting-use-of-the-5-850-5-925-ghz-band.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32-00-0000-minutes-05mar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620&amp;SubTB=620#/"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12 Mar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9477"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12 March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41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1662" y="1001727"/>
            <a:ext cx="8466138" cy="5473686"/>
          </a:xfrm>
        </p:spPr>
        <p:txBody>
          <a:bodyPr/>
          <a:lstStyle/>
          <a:p>
            <a:pPr>
              <a:buFont typeface="Arial" panose="020B0604020202020204" pitchFamily="34" charset="0"/>
              <a:buChar char="•"/>
            </a:pPr>
            <a:r>
              <a:rPr lang="en-US" sz="1600" dirty="0"/>
              <a:t>SE45, FM57, ECC WGs are all CEPT, going online until April 15</a:t>
            </a:r>
          </a:p>
          <a:p>
            <a:pPr>
              <a:buFont typeface="Arial" panose="020B0604020202020204" pitchFamily="34" charset="0"/>
              <a:buChar char="•"/>
            </a:pPr>
            <a:r>
              <a:rPr lang="en-GB" sz="1600" dirty="0"/>
              <a:t>Please be advised that all face-to-face meetings of CEPT groups planned between now and the end of March, and several meetings planned for April, have now been cancelled, postponed or replaced by web meetings. Furthermore, the number of CEPT administrations which have put in place travel restrictions continues to increase. </a:t>
            </a:r>
            <a:endParaRPr lang="en-US" sz="1600" dirty="0"/>
          </a:p>
          <a:p>
            <a:pPr>
              <a:buFont typeface="Arial" panose="020B0604020202020204" pitchFamily="34" charset="0"/>
              <a:buChar char="•"/>
            </a:pPr>
            <a:r>
              <a:rPr lang="en-US" sz="1800" dirty="0">
                <a:solidFill>
                  <a:schemeClr val="tx1"/>
                </a:solidFill>
              </a:rPr>
              <a:t>CEPT–ECC  </a:t>
            </a:r>
            <a:r>
              <a:rPr lang="en-US" sz="1800" b="0" dirty="0">
                <a:solidFill>
                  <a:schemeClr val="tx1"/>
                </a:solidFill>
                <a:hlinkClick r:id="rId3"/>
              </a:rPr>
              <a:t>&lt;ECC&gt;</a:t>
            </a:r>
            <a:r>
              <a:rPr lang="en-US" sz="1800" b="0" dirty="0">
                <a:solidFill>
                  <a:schemeClr val="tx1"/>
                </a:solidFill>
              </a:rPr>
              <a:t> </a:t>
            </a:r>
            <a:r>
              <a:rPr lang="en-US" sz="1800" dirty="0">
                <a:solidFill>
                  <a:schemeClr val="tx1"/>
                </a:solidFill>
              </a:rPr>
              <a:t> 50</a:t>
            </a:r>
            <a:r>
              <a:rPr lang="en-US" sz="1800" baseline="30000" dirty="0">
                <a:solidFill>
                  <a:schemeClr val="tx1"/>
                </a:solidFill>
              </a:rPr>
              <a:t>th</a:t>
            </a:r>
            <a:r>
              <a:rPr lang="en-US" sz="1800" dirty="0">
                <a:solidFill>
                  <a:schemeClr val="tx1"/>
                </a:solidFill>
              </a:rPr>
              <a:t> plenary </a:t>
            </a:r>
            <a:r>
              <a:rPr lang="en-US" sz="1800" u="sng" dirty="0">
                <a:solidFill>
                  <a:schemeClr val="tx1"/>
                </a:solidFill>
              </a:rPr>
              <a:t>last week</a:t>
            </a:r>
            <a:r>
              <a:rPr lang="en-US" sz="1800" dirty="0">
                <a:solidFill>
                  <a:schemeClr val="tx1"/>
                </a:solidFill>
              </a:rPr>
              <a:t>, 04-08March20, Brighton, UK </a:t>
            </a:r>
          </a:p>
          <a:p>
            <a:pPr lvl="1">
              <a:buFont typeface="Arial" panose="020B0604020202020204" pitchFamily="34" charset="0"/>
              <a:buChar char="•"/>
            </a:pPr>
            <a:r>
              <a:rPr lang="en-US" sz="1600" dirty="0">
                <a:solidFill>
                  <a:schemeClr val="tx1"/>
                </a:solidFill>
              </a:rPr>
              <a:t>Review the minutes (in link above) has lots of new information. </a:t>
            </a:r>
          </a:p>
          <a:p>
            <a:pPr lvl="1">
              <a:buFont typeface="Arial" panose="020B0604020202020204" pitchFamily="34" charset="0"/>
              <a:buChar char="•"/>
            </a:pPr>
            <a:r>
              <a:rPr lang="en-US" sz="1600" dirty="0">
                <a:solidFill>
                  <a:schemeClr val="tx1"/>
                </a:solidFill>
              </a:rPr>
              <a:t>Updates in last week’s meeting with changes/updated to ITS specs; see CEPT report 71.  </a:t>
            </a:r>
          </a:p>
          <a:p>
            <a:pPr lvl="2">
              <a:buFont typeface="Arial" panose="020B0604020202020204" pitchFamily="34" charset="0"/>
              <a:buChar char="•"/>
            </a:pPr>
            <a:r>
              <a:rPr lang="en-US" sz="1600" dirty="0">
                <a:solidFill>
                  <a:schemeClr val="tx1"/>
                </a:solidFill>
              </a:rPr>
              <a:t>Expanded 30MHz to 50MHz for traffic safety, channels 176-184 </a:t>
            </a:r>
          </a:p>
          <a:p>
            <a:pPr lvl="2">
              <a:buFont typeface="Arial" panose="020B0604020202020204" pitchFamily="34" charset="0"/>
              <a:buChar char="•"/>
            </a:pPr>
            <a:r>
              <a:rPr lang="en-US" sz="1600" dirty="0">
                <a:solidFill>
                  <a:schemeClr val="tx1"/>
                </a:solidFill>
              </a:rPr>
              <a:t>Expanded ITS spectrum 70 to 80 MHz, the 10 MHz is for Urban Rail, 5925-5935MHz</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CEPT–ECC  </a:t>
            </a:r>
            <a:r>
              <a:rPr lang="en-US" sz="1400" b="0" dirty="0">
                <a:solidFill>
                  <a:schemeClr val="tx1"/>
                </a:solidFill>
                <a:hlinkClick r:id="rId4"/>
              </a:rPr>
              <a:t>&lt;SE24&gt;</a:t>
            </a:r>
            <a:r>
              <a:rPr lang="en-US" sz="1400" b="0" dirty="0">
                <a:solidFill>
                  <a:schemeClr val="tx1"/>
                </a:solidFill>
              </a:rPr>
              <a:t> </a:t>
            </a:r>
            <a:r>
              <a:rPr lang="en-US" sz="1400" dirty="0">
                <a:solidFill>
                  <a:schemeClr val="tx1"/>
                </a:solidFill>
              </a:rPr>
              <a:t>next meeting, M100, 20-22Apr20, ECO Office (Web meetings till then)</a:t>
            </a:r>
          </a:p>
          <a:p>
            <a:pPr lvl="1">
              <a:spcBef>
                <a:spcPts val="0"/>
              </a:spcBef>
              <a:buFont typeface="Arial" panose="020B0604020202020204" pitchFamily="34" charset="0"/>
              <a:buChar char="•"/>
            </a:pPr>
            <a:r>
              <a:rPr lang="en-US" sz="1400" dirty="0">
                <a:solidFill>
                  <a:schemeClr val="bg1">
                    <a:lumMod val="75000"/>
                  </a:schemeClr>
                </a:solidFill>
              </a:rPr>
              <a:t> </a:t>
            </a:r>
            <a:r>
              <a:rPr lang="en-US" sz="1400" dirty="0">
                <a:solidFill>
                  <a:schemeClr val="tx1"/>
                </a:solidFill>
              </a:rPr>
              <a:t> nothing to share today</a:t>
            </a:r>
            <a:endParaRPr lang="en-US" sz="10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meeting  </a:t>
            </a:r>
            <a:r>
              <a:rPr lang="en-US" sz="1600" dirty="0"/>
              <a:t>#11, 15-16Apr20, Copenhagen, Denmark</a:t>
            </a:r>
          </a:p>
          <a:p>
            <a:pPr lvl="1">
              <a:buFont typeface="Arial" panose="020B0604020202020204" pitchFamily="34" charset="0"/>
              <a:buChar char="•"/>
            </a:pPr>
            <a:r>
              <a:rPr lang="en-US" sz="1400" dirty="0">
                <a:solidFill>
                  <a:schemeClr val="tx1"/>
                </a:solidFill>
              </a:rPr>
              <a:t>nothing to share today</a:t>
            </a: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#10, 12-14May20, Kristiansand, Norway</a:t>
            </a:r>
            <a:endParaRPr lang="en-US" sz="1800" dirty="0"/>
          </a:p>
          <a:p>
            <a:pPr lvl="1">
              <a:buFont typeface="Arial" panose="020B0604020202020204" pitchFamily="34" charset="0"/>
              <a:buChar char="•"/>
            </a:pPr>
            <a:r>
              <a:rPr lang="en-US" sz="1600" dirty="0">
                <a:solidFill>
                  <a:schemeClr val="bg1">
                    <a:lumMod val="75000"/>
                  </a:schemeClr>
                </a:solidFill>
              </a:rPr>
              <a:t> </a:t>
            </a:r>
            <a:r>
              <a:rPr lang="en-US" sz="1400" dirty="0">
                <a:solidFill>
                  <a:schemeClr val="tx1"/>
                </a:solidFill>
              </a:rPr>
              <a:t>nothing to share today</a:t>
            </a:r>
            <a:endParaRPr lang="en-US" sz="16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7"/>
              </a:rPr>
              <a:t>&lt;WGFM&gt;</a:t>
            </a:r>
            <a:r>
              <a:rPr lang="en-US" altLang="en-US" sz="1400" b="0" dirty="0"/>
              <a:t> </a:t>
            </a:r>
            <a:r>
              <a:rPr lang="en-US" altLang="en-US" sz="1400" dirty="0"/>
              <a:t>next meeting #96, 08-12June20,  Brussels</a:t>
            </a:r>
          </a:p>
          <a:p>
            <a:pPr lvl="1">
              <a:buFont typeface="Arial" panose="020B0604020202020204" pitchFamily="34" charset="0"/>
              <a:buChar char="•"/>
            </a:pPr>
            <a:r>
              <a:rPr lang="en-US" sz="1400" dirty="0">
                <a:solidFill>
                  <a:schemeClr val="tx1"/>
                </a:solidFill>
              </a:rPr>
              <a:t> nothing to share today, </a:t>
            </a: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Mar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800" dirty="0">
                <a:solidFill>
                  <a:schemeClr val="tx1"/>
                </a:solidFill>
              </a:rPr>
              <a:t> nothing to share today</a:t>
            </a:r>
          </a:p>
          <a:p>
            <a:pPr>
              <a:buFont typeface="Arial" panose="020B0604020202020204" pitchFamily="34" charset="0"/>
              <a:buChar char="•"/>
            </a:pPr>
            <a:r>
              <a:rPr lang="en-US" sz="1800" dirty="0">
                <a:solidFill>
                  <a:schemeClr val="tx1"/>
                </a:solidFill>
              </a:rPr>
              <a:t>  </a:t>
            </a:r>
          </a:p>
          <a:p>
            <a:pPr marL="0" indent="0"/>
            <a:endParaRPr lang="en-US" sz="1600" dirty="0">
              <a:solidFill>
                <a:schemeClr val="tx1"/>
              </a:solidFill>
            </a:endParaRP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3"/>
              </a:rPr>
              <a:t>https://cept.org/ecc/groups/ecc/cpg/page/weekly-report-from-wrc-19</a:t>
            </a:r>
            <a:r>
              <a:rPr lang="en-US" sz="1200" u="sng" dirty="0">
                <a:hlinkClick r:id="rId4"/>
              </a:rPr>
              <a:t>/</a:t>
            </a:r>
            <a:r>
              <a:rPr lang="en-US" sz="1200" dirty="0"/>
              <a:t> </a:t>
            </a:r>
          </a:p>
          <a:p>
            <a:pPr lvl="1">
              <a:spcBef>
                <a:spcPts val="0"/>
              </a:spcBef>
              <a:buFont typeface="Arial" panose="020B0604020202020204" pitchFamily="34" charset="0"/>
              <a:buChar char="•"/>
            </a:pPr>
            <a:r>
              <a:rPr lang="en-US" sz="1200" u="sng" dirty="0">
                <a:hlinkClick r:id="rId5"/>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6"/>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7"/>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7"/>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8"/>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9"/>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0"/>
              </a:rPr>
              <a:t>Working Party 1A (WP 1A) - Spectrum engineering techniques</a:t>
            </a:r>
            <a:r>
              <a:rPr lang="en-US" sz="900" u="sng" dirty="0"/>
              <a:t>     and     </a:t>
            </a:r>
            <a:r>
              <a:rPr lang="en-US" sz="900" dirty="0">
                <a:hlinkClick r:id="rId11"/>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2"/>
              </a:rPr>
              <a:t>Study Group 5 (SG 5) Terrestrial </a:t>
            </a:r>
            <a:r>
              <a:rPr lang="en-US" sz="1050" b="0" dirty="0">
                <a:hlinkClick r:id="rId12"/>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3"/>
              </a:rPr>
              <a:t>Working Party 5A (WP 5A) - Land mobile service above 30 MHz* (excluding IMT); wireless access in the fixed service; amateur and amateur-satellite services</a:t>
            </a:r>
            <a:r>
              <a:rPr lang="en-US" sz="900" dirty="0"/>
              <a:t>  </a:t>
            </a:r>
            <a:endParaRPr lang="en-US" sz="900" dirty="0">
              <a:hlinkClick r:id="rId14"/>
            </a:endParaRPr>
          </a:p>
          <a:p>
            <a:pPr lvl="1">
              <a:spcBef>
                <a:spcPts val="0"/>
              </a:spcBef>
              <a:buFont typeface="Arial" panose="020B0604020202020204" pitchFamily="34" charset="0"/>
              <a:buChar char="•"/>
            </a:pPr>
            <a:r>
              <a:rPr lang="en-US" sz="900" dirty="0">
                <a:hlinkClick r:id="rId14"/>
              </a:rPr>
              <a:t>Working Party 5D (WP 5D) - IMT Systems</a:t>
            </a:r>
            <a:r>
              <a:rPr lang="en-US" sz="900" dirty="0"/>
              <a:t>       </a:t>
            </a:r>
            <a:r>
              <a:rPr lang="en-US" sz="700" dirty="0">
                <a:hlinkClick r:id="rId15"/>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Mar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reply comments</a:t>
            </a:r>
            <a:r>
              <a:rPr lang="en-US" altLang="en-US" sz="1200" dirty="0"/>
              <a:t>-1</a:t>
            </a:r>
            <a:endParaRPr lang="en-US" sz="2400" dirty="0"/>
          </a:p>
        </p:txBody>
      </p:sp>
      <p:sp>
        <p:nvSpPr>
          <p:cNvPr id="3" name="Content Placeholder 2"/>
          <p:cNvSpPr>
            <a:spLocks noGrp="1"/>
          </p:cNvSpPr>
          <p:nvPr>
            <p:ph idx="1"/>
          </p:nvPr>
        </p:nvSpPr>
        <p:spPr>
          <a:xfrm>
            <a:off x="666562" y="962891"/>
            <a:ext cx="8325038" cy="5430764"/>
          </a:xfrm>
        </p:spPr>
        <p:txBody>
          <a:bodyPr/>
          <a:lstStyle/>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lvl="1">
              <a:buFont typeface="Arial" panose="020B0604020202020204" pitchFamily="34" charset="0"/>
              <a:buChar char="•"/>
            </a:pPr>
            <a:endParaRPr lang="en-US" sz="1600" b="1" u="sng" dirty="0"/>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800100" lvl="1">
              <a:buFont typeface="Arial" panose="020B0604020202020204" pitchFamily="34" charset="0"/>
              <a:buChar char="•"/>
            </a:pPr>
            <a:r>
              <a:rPr lang="en-US" sz="1600" dirty="0">
                <a:solidFill>
                  <a:schemeClr val="tx1"/>
                </a:solidFill>
              </a:rPr>
              <a:t>389 filings Tuesday night / 10</a:t>
            </a:r>
            <a:r>
              <a:rPr lang="en-US" sz="1600" baseline="30000" dirty="0">
                <a:solidFill>
                  <a:schemeClr val="tx1"/>
                </a:solidFill>
              </a:rPr>
              <a:t>th</a:t>
            </a:r>
            <a:r>
              <a:rPr lang="en-US" sz="1600" dirty="0">
                <a:solidFill>
                  <a:schemeClr val="tx1"/>
                </a:solidFill>
              </a:rPr>
              <a:t>. </a:t>
            </a: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dirty="0">
                <a:solidFill>
                  <a:schemeClr val="tx1"/>
                </a:solidFill>
              </a:rPr>
              <a:t>Reply comments timeline </a:t>
            </a:r>
            <a:r>
              <a:rPr lang="en-US" sz="1600" b="1" dirty="0">
                <a:solidFill>
                  <a:schemeClr val="tx1"/>
                </a:solidFill>
              </a:rPr>
              <a:t>due Monday 06 April</a:t>
            </a:r>
          </a:p>
          <a:p>
            <a:pPr marL="800100" lvl="1">
              <a:buFont typeface="Arial" panose="020B0604020202020204" pitchFamily="34" charset="0"/>
              <a:buChar char="•"/>
            </a:pPr>
            <a:r>
              <a:rPr lang="en-US" sz="1600" dirty="0">
                <a:solidFill>
                  <a:schemeClr val="tx1"/>
                </a:solidFill>
              </a:rPr>
              <a:t>For Friday EC close or 10-day LMSC ballot, need to approve next Thursday, 19March in either case.</a:t>
            </a:r>
          </a:p>
          <a:p>
            <a:pPr marL="800100" lvl="1">
              <a:buFont typeface="Arial" panose="020B0604020202020204" pitchFamily="34" charset="0"/>
              <a:buChar char="•"/>
            </a:pPr>
            <a:r>
              <a:rPr lang="en-US" sz="1600" dirty="0">
                <a:solidFill>
                  <a:schemeClr val="tx1"/>
                </a:solidFill>
              </a:rPr>
              <a:t>From the 802 chair it is on the closing meeting agenda. 		</a:t>
            </a:r>
          </a:p>
          <a:p>
            <a:pPr marL="400050">
              <a:buFont typeface="Arial" panose="020B0604020202020204" pitchFamily="34" charset="0"/>
              <a:buChar char="•"/>
            </a:pPr>
            <a:r>
              <a:rPr lang="en-US" sz="2000" dirty="0">
                <a:solidFill>
                  <a:schemeClr val="tx1"/>
                </a:solidFill>
              </a:rPr>
              <a:t> </a:t>
            </a:r>
          </a:p>
          <a:p>
            <a:pPr marL="400050">
              <a:buFont typeface="Arial" panose="020B0604020202020204" pitchFamily="34" charset="0"/>
              <a:buChar char="•"/>
            </a:pPr>
            <a:endParaRPr lang="en-US" sz="20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17977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reply comments</a:t>
            </a:r>
            <a:r>
              <a:rPr lang="en-US" altLang="en-US" sz="1200" dirty="0"/>
              <a:t>-2</a:t>
            </a:r>
            <a:endParaRPr lang="en-US" sz="2400" dirty="0"/>
          </a:p>
        </p:txBody>
      </p:sp>
      <p:sp>
        <p:nvSpPr>
          <p:cNvPr id="3" name="Content Placeholder 2"/>
          <p:cNvSpPr>
            <a:spLocks noGrp="1"/>
          </p:cNvSpPr>
          <p:nvPr>
            <p:ph idx="1"/>
          </p:nvPr>
        </p:nvSpPr>
        <p:spPr>
          <a:xfrm>
            <a:off x="666562" y="962891"/>
            <a:ext cx="8401238" cy="5430764"/>
          </a:xfrm>
        </p:spPr>
        <p:txBody>
          <a:bodyPr/>
          <a:lstStyle/>
          <a:p>
            <a:pPr marL="400050">
              <a:buFont typeface="Arial" panose="020B0604020202020204" pitchFamily="34" charset="0"/>
              <a:buChar char="•"/>
            </a:pPr>
            <a:r>
              <a:rPr lang="en-US" sz="1800" dirty="0">
                <a:solidFill>
                  <a:schemeClr val="tx1"/>
                </a:solidFill>
              </a:rPr>
              <a:t>Are there comments that we should consider reply comments on? </a:t>
            </a:r>
          </a:p>
          <a:p>
            <a:pPr marL="800100" lvl="1">
              <a:spcBef>
                <a:spcPts val="0"/>
              </a:spcBef>
              <a:buFont typeface="Arial" panose="020B0604020202020204" pitchFamily="34" charset="0"/>
              <a:buChar char="•"/>
            </a:pPr>
            <a:r>
              <a:rPr lang="en-US" sz="1600" b="1" dirty="0">
                <a:solidFill>
                  <a:srgbClr val="00B0F0"/>
                </a:solidFill>
              </a:rPr>
              <a:t>A summary of the comments, is being worked but need contributions?</a:t>
            </a:r>
          </a:p>
          <a:p>
            <a:pPr marL="800100" lvl="1">
              <a:buFont typeface="Arial" panose="020B0604020202020204" pitchFamily="34" charset="0"/>
              <a:buChar char="•"/>
            </a:pPr>
            <a:r>
              <a:rPr lang="en-US" sz="1600" b="1" dirty="0">
                <a:solidFill>
                  <a:schemeClr val="tx1"/>
                </a:solidFill>
              </a:rPr>
              <a:t>3 members working through  389 filings to categorize for 3 points. </a:t>
            </a:r>
          </a:p>
          <a:p>
            <a:pPr marL="1200150" lvl="2">
              <a:buFont typeface="Arial" panose="020B0604020202020204" pitchFamily="34" charset="0"/>
              <a:buChar char="•"/>
            </a:pPr>
            <a:r>
              <a:rPr lang="en-US" sz="1600" dirty="0">
                <a:solidFill>
                  <a:schemeClr val="tx1"/>
                </a:solidFill>
              </a:rPr>
              <a:t>Pro/Con to NPRM/split – informative as we are neutral</a:t>
            </a:r>
          </a:p>
          <a:p>
            <a:pPr marL="1200150" lvl="2">
              <a:buFont typeface="Arial" panose="020B0604020202020204" pitchFamily="34" charset="0"/>
              <a:buChar char="•"/>
            </a:pPr>
            <a:r>
              <a:rPr lang="en-US" sz="1600" dirty="0">
                <a:solidFill>
                  <a:schemeClr val="tx1"/>
                </a:solidFill>
              </a:rPr>
              <a:t>C-V2X / DSRC  (DSRC/IEEE pro/con)</a:t>
            </a:r>
          </a:p>
          <a:p>
            <a:pPr marL="1200150" lvl="2">
              <a:buFont typeface="Arial" panose="020B0604020202020204" pitchFamily="34" charset="0"/>
              <a:buChar char="•"/>
            </a:pPr>
            <a:r>
              <a:rPr lang="en-US" sz="1600" dirty="0">
                <a:solidFill>
                  <a:schemeClr val="tx1"/>
                </a:solidFill>
              </a:rPr>
              <a:t>OOBE  commented in detail or not</a:t>
            </a:r>
          </a:p>
          <a:p>
            <a:pPr marL="800100" lvl="1">
              <a:spcBef>
                <a:spcPts val="0"/>
              </a:spcBef>
              <a:buFont typeface="Arial" panose="020B0604020202020204" pitchFamily="34" charset="0"/>
              <a:buChar char="•"/>
            </a:pPr>
            <a:r>
              <a:rPr lang="en-US" sz="1600" b="1" dirty="0">
                <a:solidFill>
                  <a:schemeClr val="tx1"/>
                </a:solidFill>
              </a:rPr>
              <a:t>Most are Con comments to the NPRM/not in favor of the band split.</a:t>
            </a:r>
          </a:p>
          <a:p>
            <a:pPr marL="1200150" lvl="2">
              <a:spcBef>
                <a:spcPts val="0"/>
              </a:spcBef>
              <a:buFont typeface="Arial" panose="020B0604020202020204" pitchFamily="34" charset="0"/>
              <a:buChar char="•"/>
            </a:pPr>
            <a:r>
              <a:rPr lang="en-US" sz="1400" dirty="0">
                <a:solidFill>
                  <a:schemeClr val="tx1"/>
                </a:solidFill>
              </a:rPr>
              <a:t>7 of initial 44 - are for splitting of the band,   37 want to maintain the ITS band.  (see last bullet)</a:t>
            </a:r>
          </a:p>
          <a:p>
            <a:pPr marL="1200150" lvl="2">
              <a:spcBef>
                <a:spcPts val="0"/>
              </a:spcBef>
              <a:buFont typeface="Arial" panose="020B0604020202020204" pitchFamily="34" charset="0"/>
              <a:buChar char="•"/>
            </a:pPr>
            <a:r>
              <a:rPr lang="en-US" sz="1400" dirty="0">
                <a:solidFill>
                  <a:schemeClr val="tx1"/>
                </a:solidFill>
              </a:rPr>
              <a:t>Many are tech. neutral, then split between DSRC / C-V2X / etc. after that. </a:t>
            </a:r>
          </a:p>
          <a:p>
            <a:pPr marL="400050">
              <a:buFont typeface="Arial" panose="020B0604020202020204" pitchFamily="34" charset="0"/>
              <a:buChar char="•"/>
            </a:pPr>
            <a:r>
              <a:rPr lang="en-US" sz="1800" dirty="0">
                <a:solidFill>
                  <a:schemeClr val="tx1"/>
                </a:solidFill>
              </a:rPr>
              <a:t>Potential direction, for reply comments:  </a:t>
            </a:r>
          </a:p>
          <a:p>
            <a:pPr marL="800100" lvl="1">
              <a:buFont typeface="Arial" panose="020B0604020202020204" pitchFamily="34" charset="0"/>
              <a:buChar char="•"/>
            </a:pPr>
            <a:r>
              <a:rPr lang="en-US" sz="1600" dirty="0">
                <a:solidFill>
                  <a:schemeClr val="tx1"/>
                </a:solidFill>
              </a:rPr>
              <a:t>Stay away from band split, we are neutral , though a big point by many. </a:t>
            </a:r>
          </a:p>
          <a:p>
            <a:pPr marL="800100" lvl="1">
              <a:buFont typeface="Arial" panose="020B0604020202020204" pitchFamily="34" charset="0"/>
              <a:buChar char="•"/>
            </a:pPr>
            <a:r>
              <a:rPr lang="en-US" sz="1600" dirty="0">
                <a:solidFill>
                  <a:schemeClr val="tx1"/>
                </a:solidFill>
              </a:rPr>
              <a:t>Maybe can respond to pro-C-V2X comments  with our pro-DSRC.</a:t>
            </a:r>
          </a:p>
          <a:p>
            <a:pPr marL="800100" lvl="1">
              <a:buFont typeface="Arial" panose="020B0604020202020204" pitchFamily="34" charset="0"/>
              <a:buChar char="•"/>
            </a:pPr>
            <a:r>
              <a:rPr lang="en-US" sz="1600" dirty="0">
                <a:solidFill>
                  <a:schemeClr val="tx1"/>
                </a:solidFill>
              </a:rPr>
              <a:t>What about anti-DSRC (/IEEE) comments? This may be a priority.  </a:t>
            </a:r>
          </a:p>
          <a:p>
            <a:pPr marL="800100" lvl="1">
              <a:buFont typeface="Arial" panose="020B0604020202020204" pitchFamily="34" charset="0"/>
              <a:buChar char="•"/>
            </a:pPr>
            <a:r>
              <a:rPr lang="en-US" sz="1600" dirty="0">
                <a:solidFill>
                  <a:schemeClr val="tx1"/>
                </a:solidFill>
              </a:rPr>
              <a:t>Should consider “fit for purpose” needs to be considered and can support comments with this. </a:t>
            </a:r>
          </a:p>
          <a:p>
            <a:pPr marL="1200150" lvl="2">
              <a:buFont typeface="Arial" panose="020B0604020202020204" pitchFamily="34" charset="0"/>
              <a:buChar char="•"/>
            </a:pPr>
            <a:r>
              <a:rPr lang="en-US" sz="1600" dirty="0">
                <a:solidFill>
                  <a:schemeClr val="tx1"/>
                </a:solidFill>
              </a:rPr>
              <a:t>We can support and stay band split neutral  	</a:t>
            </a:r>
          </a:p>
          <a:p>
            <a:pPr marL="400050">
              <a:buFont typeface="Arial" panose="020B0604020202020204" pitchFamily="34" charset="0"/>
              <a:buChar char="•"/>
            </a:pPr>
            <a:r>
              <a:rPr lang="en-US" sz="2000" dirty="0">
                <a:solidFill>
                  <a:schemeClr val="tx1"/>
                </a:solidFill>
              </a:rPr>
              <a:t>For breakdown of most of the 389 filings in the 3 categories in: </a:t>
            </a:r>
          </a:p>
          <a:p>
            <a:pPr marL="800100" lvl="1">
              <a:buFont typeface="Arial" panose="020B0604020202020204" pitchFamily="34" charset="0"/>
              <a:buChar char="•"/>
            </a:pPr>
            <a:r>
              <a:rPr lang="en-US" sz="1600" dirty="0">
                <a:solidFill>
                  <a:schemeClr val="tx1"/>
                </a:solidFill>
                <a:hlinkClick r:id="rId3"/>
              </a:rPr>
              <a:t>https://mentor.ieee.org/802.18/dcn/20/18-20-0038-00-0000-nprm-19-138-5-9-ghz-comment-review.pptx</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8949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reply comments</a:t>
            </a:r>
            <a:r>
              <a:rPr lang="en-US" altLang="en-US" sz="1200" dirty="0"/>
              <a:t>-3</a:t>
            </a:r>
            <a:endParaRPr lang="en-US" sz="2400" dirty="0"/>
          </a:p>
        </p:txBody>
      </p:sp>
      <p:sp>
        <p:nvSpPr>
          <p:cNvPr id="3" name="Content Placeholder 2"/>
          <p:cNvSpPr>
            <a:spLocks noGrp="1"/>
          </p:cNvSpPr>
          <p:nvPr>
            <p:ph idx="1"/>
          </p:nvPr>
        </p:nvSpPr>
        <p:spPr>
          <a:xfrm>
            <a:off x="666562" y="962891"/>
            <a:ext cx="8325038" cy="5430764"/>
          </a:xfrm>
        </p:spPr>
        <p:txBody>
          <a:bodyPr/>
          <a:lstStyle/>
          <a:p>
            <a:pPr marL="400050">
              <a:spcBef>
                <a:spcPts val="0"/>
              </a:spcBef>
              <a:buFont typeface="Arial" panose="020B0604020202020204" pitchFamily="34" charset="0"/>
              <a:buChar char="•"/>
            </a:pPr>
            <a:r>
              <a:rPr lang="en-US" sz="2000" b="0" dirty="0">
                <a:solidFill>
                  <a:schemeClr val="tx1"/>
                </a:solidFill>
              </a:rPr>
              <a:t>Proposed timeline</a:t>
            </a:r>
          </a:p>
          <a:p>
            <a:pPr marL="400050">
              <a:spcBef>
                <a:spcPts val="0"/>
              </a:spcBef>
              <a:buFont typeface="Arial" panose="020B0604020202020204" pitchFamily="34" charset="0"/>
              <a:buChar char="•"/>
            </a:pPr>
            <a:r>
              <a:rPr lang="en-US" sz="2000" b="0" dirty="0">
                <a:solidFill>
                  <a:schemeClr val="tx1"/>
                </a:solidFill>
              </a:rPr>
              <a:t>Thursday – which comments to dig deeper into. </a:t>
            </a:r>
          </a:p>
          <a:p>
            <a:pPr marL="400050">
              <a:spcBef>
                <a:spcPts val="0"/>
              </a:spcBef>
              <a:buFont typeface="Arial" panose="020B0604020202020204" pitchFamily="34" charset="0"/>
              <a:buChar char="•"/>
            </a:pPr>
            <a:r>
              <a:rPr lang="en-US" sz="2000" b="0" dirty="0">
                <a:solidFill>
                  <a:schemeClr val="tx1"/>
                </a:solidFill>
              </a:rPr>
              <a:t>Ad hoc Fri 13th - 		3pm–et-2hr		 (call-in in backup slides later on)</a:t>
            </a:r>
          </a:p>
          <a:p>
            <a:pPr marL="800100" lvl="1">
              <a:spcBef>
                <a:spcPts val="0"/>
              </a:spcBef>
              <a:buFont typeface="Arial" panose="020B0604020202020204" pitchFamily="34" charset="0"/>
              <a:buChar char="•"/>
            </a:pPr>
            <a:r>
              <a:rPr lang="en-US" sz="1600" dirty="0">
                <a:solidFill>
                  <a:schemeClr val="tx1"/>
                </a:solidFill>
              </a:rPr>
              <a:t> put the points/sections/outline together on our potential comments. </a:t>
            </a:r>
          </a:p>
          <a:p>
            <a:pPr marL="514350" lvl="1" indent="0">
              <a:spcBef>
                <a:spcPts val="0"/>
              </a:spcBef>
            </a:pPr>
            <a:endParaRPr lang="en-US" sz="160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Ad hoc Mon 16th - 	3pm–et-2hr		(call-in in backup slides later on)</a:t>
            </a:r>
          </a:p>
          <a:p>
            <a:pPr marL="800100" lvl="1">
              <a:spcBef>
                <a:spcPts val="0"/>
              </a:spcBef>
              <a:buFont typeface="Arial" panose="020B0604020202020204" pitchFamily="34" charset="0"/>
              <a:buChar char="•"/>
            </a:pPr>
            <a:r>
              <a:rPr lang="en-US" sz="1600" dirty="0">
                <a:solidFill>
                  <a:schemeClr val="tx1"/>
                </a:solidFill>
              </a:rPr>
              <a:t>Core doc in place, by end of Monday, e.g. primary sections </a:t>
            </a:r>
            <a:r>
              <a:rPr lang="en-US" sz="1600" dirty="0" err="1">
                <a:solidFill>
                  <a:schemeClr val="tx1"/>
                </a:solidFill>
              </a:rPr>
              <a:t>ID’d</a:t>
            </a:r>
            <a:r>
              <a:rPr lang="en-US" sz="1600" dirty="0">
                <a:solidFill>
                  <a:schemeClr val="tx1"/>
                </a:solidFill>
              </a:rPr>
              <a:t>  </a:t>
            </a:r>
          </a:p>
          <a:p>
            <a:pPr marL="800100" lvl="1">
              <a:spcBef>
                <a:spcPts val="0"/>
              </a:spcBef>
              <a:buFont typeface="Arial" panose="020B0604020202020204" pitchFamily="34" charset="0"/>
              <a:buChar char="•"/>
            </a:pPr>
            <a:r>
              <a:rPr lang="en-US" sz="1600" dirty="0">
                <a:solidFill>
                  <a:schemeClr val="tx1"/>
                </a:solidFill>
              </a:rPr>
              <a:t> </a:t>
            </a:r>
          </a:p>
          <a:p>
            <a:pPr marL="400050">
              <a:spcBef>
                <a:spcPts val="0"/>
              </a:spcBef>
              <a:buFont typeface="Arial" panose="020B0604020202020204" pitchFamily="34" charset="0"/>
              <a:buChar char="•"/>
            </a:pPr>
            <a:r>
              <a:rPr lang="en-US" sz="2000" b="0" dirty="0">
                <a:solidFill>
                  <a:schemeClr val="tx1"/>
                </a:solidFill>
              </a:rPr>
              <a:t>Ad hoc Tues 17th - 	3pm–et-2hr		 (call-in in backup slides later on)</a:t>
            </a:r>
          </a:p>
          <a:p>
            <a:pPr marL="800100" lvl="1">
              <a:spcBef>
                <a:spcPts val="0"/>
              </a:spcBef>
              <a:buFont typeface="Arial" panose="020B0604020202020204" pitchFamily="34" charset="0"/>
              <a:buChar char="•"/>
            </a:pPr>
            <a:r>
              <a:rPr lang="en-US" sz="1600" dirty="0">
                <a:solidFill>
                  <a:schemeClr val="tx1"/>
                </a:solidFill>
              </a:rPr>
              <a:t> Doc is coming together </a:t>
            </a:r>
          </a:p>
          <a:p>
            <a:pPr marL="800100" lvl="1">
              <a:spcBef>
                <a:spcPts val="0"/>
              </a:spcBef>
              <a:buFont typeface="Arial" panose="020B0604020202020204" pitchFamily="34" charset="0"/>
              <a:buChar char="•"/>
            </a:pPr>
            <a:r>
              <a:rPr lang="en-US" sz="1600" dirty="0">
                <a:solidFill>
                  <a:schemeClr val="tx1"/>
                </a:solidFill>
              </a:rPr>
              <a:t> </a:t>
            </a:r>
          </a:p>
          <a:p>
            <a:pPr marL="400050">
              <a:spcBef>
                <a:spcPts val="0"/>
              </a:spcBef>
              <a:buFont typeface="Arial" panose="020B0604020202020204" pitchFamily="34" charset="0"/>
              <a:buChar char="•"/>
            </a:pPr>
            <a:r>
              <a:rPr lang="en-US" sz="2000" b="0" dirty="0">
                <a:solidFill>
                  <a:schemeClr val="tx1"/>
                </a:solidFill>
              </a:rPr>
              <a:t>Ad hoc Wed 18th - 	3pm–et-2hr		 (call-in in backup slides later on)</a:t>
            </a:r>
          </a:p>
          <a:p>
            <a:pPr marL="800100" lvl="1">
              <a:spcBef>
                <a:spcPts val="0"/>
              </a:spcBef>
              <a:buFont typeface="Arial" panose="020B0604020202020204" pitchFamily="34" charset="0"/>
              <a:buChar char="•"/>
            </a:pPr>
            <a:r>
              <a:rPr lang="en-US" sz="1600" dirty="0">
                <a:solidFill>
                  <a:schemeClr val="tx1"/>
                </a:solidFill>
              </a:rPr>
              <a:t> need to finish reply comments for a clean version for Thursday vote. </a:t>
            </a:r>
          </a:p>
          <a:p>
            <a:pPr marL="800100" lvl="1">
              <a:spcBef>
                <a:spcPts val="0"/>
              </a:spcBef>
              <a:buFont typeface="Arial" panose="020B0604020202020204" pitchFamily="34" charset="0"/>
              <a:buChar char="•"/>
            </a:pPr>
            <a:r>
              <a:rPr lang="en-US" sz="1600" dirty="0">
                <a:solidFill>
                  <a:schemeClr val="tx1"/>
                </a:solidFill>
              </a:rPr>
              <a:t> </a:t>
            </a:r>
          </a:p>
          <a:p>
            <a:pPr marL="400050">
              <a:spcBef>
                <a:spcPts val="0"/>
              </a:spcBef>
              <a:buFont typeface="Arial" panose="020B0604020202020204" pitchFamily="34" charset="0"/>
              <a:buChar char="•"/>
            </a:pPr>
            <a:r>
              <a:rPr lang="en-US" sz="2000" b="0" dirty="0">
                <a:solidFill>
                  <a:schemeClr val="tx1"/>
                </a:solidFill>
              </a:rPr>
              <a:t>Normal 802.18 Thursday 19</a:t>
            </a:r>
            <a:r>
              <a:rPr lang="en-US" sz="2000" b="0" baseline="30000" dirty="0">
                <a:solidFill>
                  <a:schemeClr val="tx1"/>
                </a:solidFill>
              </a:rPr>
              <a:t>th</a:t>
            </a:r>
            <a:r>
              <a:rPr lang="en-US" sz="2000" b="0" dirty="0">
                <a:solidFill>
                  <a:schemeClr val="tx1"/>
                </a:solidFill>
              </a:rPr>
              <a:t> is target for .18 approve </a:t>
            </a:r>
          </a:p>
          <a:p>
            <a:pPr marL="800100" lvl="1">
              <a:spcBef>
                <a:spcPts val="0"/>
              </a:spcBef>
              <a:buFont typeface="Arial" panose="020B0604020202020204" pitchFamily="34" charset="0"/>
              <a:buChar char="•"/>
            </a:pPr>
            <a:r>
              <a:rPr lang="en-US" dirty="0">
                <a:solidFill>
                  <a:schemeClr val="tx1"/>
                </a:solidFill>
              </a:rPr>
              <a:t>Extremely fast read and vote.  </a:t>
            </a:r>
          </a:p>
          <a:p>
            <a:pPr marL="800100" lvl="1">
              <a:spcBef>
                <a:spcPts val="0"/>
              </a:spcBef>
              <a:buFont typeface="Arial" panose="020B0604020202020204" pitchFamily="34" charset="0"/>
              <a:buChar char="•"/>
            </a:pPr>
            <a:endParaRPr lang="en-US"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20March, Friday – EC close will bring up on agenda – </a:t>
            </a:r>
          </a:p>
          <a:p>
            <a:pPr marL="800100" lvl="1">
              <a:spcBef>
                <a:spcPts val="0"/>
              </a:spcBef>
              <a:buFont typeface="Arial" panose="020B0604020202020204" pitchFamily="34" charset="0"/>
              <a:buChar char="•"/>
            </a:pPr>
            <a:r>
              <a:rPr lang="en-US"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22441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r>
              <a:rPr lang="en-US" sz="1800" dirty="0"/>
              <a:t>Warsaw,  May wireless interim.</a:t>
            </a:r>
          </a:p>
          <a:p>
            <a:pPr lvl="1">
              <a:spcBef>
                <a:spcPts val="0"/>
              </a:spcBef>
              <a:buFont typeface="Arial" panose="020B0604020202020204" pitchFamily="34" charset="0"/>
              <a:buChar char="•"/>
            </a:pPr>
            <a:r>
              <a:rPr lang="en-US" sz="1600" dirty="0"/>
              <a:t>The wireless chairs are meeting next week.  18 March - Wednesday, 1-et/10-pt</a:t>
            </a:r>
          </a:p>
          <a:p>
            <a:pPr marL="0" indent="0">
              <a:spcBef>
                <a:spcPts val="0"/>
              </a:spcBef>
            </a:pPr>
            <a:endParaRPr lang="en-US" sz="1800" dirty="0"/>
          </a:p>
          <a:p>
            <a:pPr>
              <a:spcBef>
                <a:spcPts val="0"/>
              </a:spcBef>
              <a:buFont typeface="Arial" panose="020B0604020202020204" pitchFamily="34" charset="0"/>
              <a:buChar char="•"/>
            </a:pPr>
            <a:r>
              <a:rPr lang="en-US" sz="1800" dirty="0"/>
              <a:t>APAC update March 2020 </a:t>
            </a:r>
            <a:r>
              <a:rPr lang="en-US" sz="1800" b="0" dirty="0"/>
              <a:t>(may wait until 26Mar)</a:t>
            </a:r>
          </a:p>
          <a:p>
            <a:pPr lvl="1">
              <a:spcBef>
                <a:spcPts val="0"/>
              </a:spcBef>
              <a:buFont typeface="Arial" panose="020B0604020202020204" pitchFamily="34" charset="0"/>
              <a:buChar char="•"/>
            </a:pPr>
            <a:r>
              <a:rPr lang="en-US" sz="1600" u="sng" dirty="0">
                <a:hlinkClick r:id="rId3"/>
              </a:rPr>
              <a:t>https://mentor.ieee.org/802.18/dcn/20/18-20-0033-00-0000-apac-update-march-2020.pptx</a:t>
            </a:r>
            <a:r>
              <a:rPr lang="en-US" sz="1600" u="sng" dirty="0"/>
              <a:t> </a:t>
            </a:r>
            <a:r>
              <a:rPr lang="en-US" sz="1600" dirty="0"/>
              <a:t> </a:t>
            </a:r>
            <a:endParaRPr lang="en-US" sz="1800" dirty="0"/>
          </a:p>
          <a:p>
            <a:pPr>
              <a:spcBef>
                <a:spcPts val="0"/>
              </a:spcBef>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1800" dirty="0">
                <a:solidFill>
                  <a:schemeClr val="tx1"/>
                </a:solidFill>
              </a:rPr>
              <a:t>From 802.11 ad hoc,  ITU-R M.1450/M.1801 updates</a:t>
            </a:r>
          </a:p>
          <a:p>
            <a:pPr lvl="1">
              <a:spcBef>
                <a:spcPts val="0"/>
              </a:spcBef>
              <a:buFont typeface="Arial" panose="020B0604020202020204" pitchFamily="34" charset="0"/>
              <a:buChar char="•"/>
            </a:pPr>
            <a:r>
              <a:rPr lang="en-US" sz="1600" dirty="0">
                <a:solidFill>
                  <a:schemeClr val="tx1"/>
                </a:solidFill>
              </a:rPr>
              <a:t>Due to cancellation of the ATL March Plenary, the 802.11 ad hoc will bring the submission to 802.18  for approval and then LMSC(EC) approval for submission to ITU-R. </a:t>
            </a:r>
          </a:p>
          <a:p>
            <a:pPr lvl="1">
              <a:spcBef>
                <a:spcPts val="0"/>
              </a:spcBef>
              <a:buFont typeface="Arial" panose="020B0604020202020204" pitchFamily="34" charset="0"/>
              <a:buChar char="•"/>
            </a:pPr>
            <a:r>
              <a:rPr lang="en-US" sz="1600" dirty="0">
                <a:solidFill>
                  <a:schemeClr val="tx1"/>
                </a:solidFill>
              </a:rPr>
              <a:t>Stable drafts are available; telecon on 19</a:t>
            </a:r>
            <a:r>
              <a:rPr lang="en-US" sz="1600" baseline="30000" dirty="0">
                <a:solidFill>
                  <a:schemeClr val="tx1"/>
                </a:solidFill>
              </a:rPr>
              <a:t>th</a:t>
            </a:r>
            <a:r>
              <a:rPr lang="en-US" sz="1600" dirty="0">
                <a:solidFill>
                  <a:schemeClr val="tx1"/>
                </a:solidFill>
              </a:rPr>
              <a:t> to complete the drafts.</a:t>
            </a:r>
          </a:p>
          <a:p>
            <a:pPr lvl="1">
              <a:spcBef>
                <a:spcPts val="0"/>
              </a:spcBef>
              <a:buFont typeface="Arial" panose="020B0604020202020204" pitchFamily="34" charset="0"/>
              <a:buChar char="•"/>
            </a:pPr>
            <a:r>
              <a:rPr lang="en-US" sz="1600" dirty="0">
                <a:solidFill>
                  <a:schemeClr val="tx1"/>
                </a:solidFill>
                <a:hlinkClick r:id="rId4"/>
              </a:rPr>
              <a:t>https://mentor.ieee.org/802.11/dcn/20/11-20-0253-03-0itu-itu-ahg-m-1450-5-edits.docx</a:t>
            </a:r>
            <a:endParaRPr lang="en-US" sz="1600" dirty="0">
              <a:solidFill>
                <a:schemeClr val="tx1"/>
              </a:solidFill>
            </a:endParaRPr>
          </a:p>
          <a:p>
            <a:pPr lvl="1">
              <a:spcBef>
                <a:spcPts val="0"/>
              </a:spcBef>
              <a:buFont typeface="Arial" panose="020B0604020202020204" pitchFamily="34" charset="0"/>
              <a:buChar char="•"/>
            </a:pPr>
            <a:r>
              <a:rPr lang="en-US" sz="1600" dirty="0">
                <a:hlinkClick r:id="rId5"/>
              </a:rPr>
              <a:t>https://mentor.ieee.org/802.11/dcn/20/11-20-0254-03-0itu-itu-ahg-m-1801-2-edits.docx</a:t>
            </a:r>
            <a:r>
              <a:rPr lang="en-US" sz="1600" dirty="0"/>
              <a:t> </a:t>
            </a:r>
          </a:p>
          <a:p>
            <a:pPr lvl="1">
              <a:spcBef>
                <a:spcPts val="0"/>
              </a:spcBef>
              <a:buFont typeface="Arial" panose="020B0604020202020204" pitchFamily="34" charset="0"/>
              <a:buChar char="•"/>
            </a:pPr>
            <a:r>
              <a:rPr lang="en-US" sz="1600" dirty="0">
                <a:solidFill>
                  <a:schemeClr val="tx1"/>
                </a:solidFill>
              </a:rPr>
              <a:t>Then will send to 802.11 </a:t>
            </a:r>
            <a:r>
              <a:rPr lang="en-US" sz="1600" dirty="0" err="1">
                <a:solidFill>
                  <a:schemeClr val="tx1"/>
                </a:solidFill>
              </a:rPr>
              <a:t>listserver</a:t>
            </a:r>
            <a:r>
              <a:rPr lang="en-US" sz="1600" dirty="0">
                <a:solidFill>
                  <a:schemeClr val="tx1"/>
                </a:solidFill>
              </a:rPr>
              <a:t>,  then look for endorsement 802.18, then to EC 10day ballot from .18  </a:t>
            </a:r>
          </a:p>
          <a:p>
            <a:pPr lvl="1">
              <a:spcBef>
                <a:spcPts val="0"/>
              </a:spcBef>
              <a:buFont typeface="Arial" panose="020B0604020202020204" pitchFamily="34" charset="0"/>
              <a:buChar char="•"/>
            </a:pPr>
            <a:r>
              <a:rPr lang="en-US" sz="1600" dirty="0">
                <a:solidFill>
                  <a:schemeClr val="tx1"/>
                </a:solidFill>
              </a:rPr>
              <a:t>Timing is in the next week or two, as it needs to be at ITU-R WP5A by 13 April</a:t>
            </a:r>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600" dirty="0"/>
              <a:t>802.15.3d has a draft of a submission to ITU-R on updates needed on SM.2352 to be passed through .18 this spring and approved to send by first of May. </a:t>
            </a:r>
          </a:p>
          <a:p>
            <a:pPr lvl="2">
              <a:spcBef>
                <a:spcPts val="600"/>
              </a:spcBef>
              <a:buFont typeface="Arial" panose="020B0604020202020204" pitchFamily="34" charset="0"/>
              <a:buChar char="•"/>
            </a:pPr>
            <a:r>
              <a:rPr lang="en-US" sz="1400" dirty="0">
                <a:solidFill>
                  <a:schemeClr val="tx1"/>
                </a:solidFill>
                <a:hlinkClick r:id="rId6"/>
              </a:rPr>
              <a:t>https://mentor.ieee.org/802.15/dcn/19/15-19-0276-03-0thz-ieee-802-15-tag-thz-input-to-the-revision-of-itu-r-sm-2352.docx</a:t>
            </a:r>
            <a:r>
              <a:rPr lang="en-US" sz="1400" dirty="0">
                <a:solidFill>
                  <a:schemeClr val="tx1"/>
                </a:solidFill>
              </a:rPr>
              <a:t>  </a:t>
            </a:r>
          </a:p>
          <a:p>
            <a:pPr lvl="1">
              <a:spcBef>
                <a:spcPts val="0"/>
              </a:spcBef>
              <a:buFont typeface="Arial" panose="020B0604020202020204" pitchFamily="34" charset="0"/>
              <a:buChar char="•"/>
            </a:pPr>
            <a:r>
              <a:rPr lang="en-US" sz="1600" dirty="0">
                <a:solidFill>
                  <a:schemeClr val="tx1"/>
                </a:solidFill>
              </a:rPr>
              <a:t>Reviewing now with ITU-R liaison and preparing to bring to .18 soon.</a:t>
            </a:r>
            <a:endParaRPr lang="en-US" sz="11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49203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Reply comment contributions for FCC NPRM on 5.9 GHz.</a:t>
            </a:r>
          </a:p>
          <a:p>
            <a:pPr marL="685800" lvl="1">
              <a:buFont typeface="Wingdings" panose="05000000000000000000" pitchFamily="2" charset="2"/>
              <a:buChar char="q"/>
            </a:pPr>
            <a:r>
              <a:rPr lang="en-US" altLang="en-US" sz="1400" dirty="0">
                <a:solidFill>
                  <a:srgbClr val="00B0F0"/>
                </a:solidFill>
              </a:rPr>
              <a:t>Chair to send out call-in info for ad hoc calls</a:t>
            </a:r>
          </a:p>
          <a:p>
            <a:pPr marL="285750" indent="-285750">
              <a:buFont typeface="Wingdings" panose="05000000000000000000" pitchFamily="2" charset="2"/>
              <a:buChar char="q"/>
            </a:pPr>
            <a:r>
              <a:rPr lang="en-US" sz="1800" dirty="0">
                <a:solidFill>
                  <a:srgbClr val="00B0F0"/>
                </a:solidFill>
              </a:rPr>
              <a:t>ITU-R THz SM.2352 submission (from last July)/802.15 Terahertz IG, inputs? </a:t>
            </a:r>
            <a:endParaRPr lang="en-US" altLang="en-US" sz="1800" b="0" dirty="0">
              <a:solidFill>
                <a:srgbClr val="00B0F0"/>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and Ofcom):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lvl="2">
              <a:buFont typeface="Arial" panose="020B0604020202020204" pitchFamily="34" charset="0"/>
              <a:buChar char="•"/>
            </a:pPr>
            <a:endParaRPr lang="en-US" sz="1000" b="0" dirty="0">
              <a:solidFill>
                <a:srgbClr val="002060"/>
              </a:solidFill>
            </a:endParaRPr>
          </a:p>
          <a:p>
            <a:pPr lvl="2">
              <a:buFont typeface="Arial" panose="020B0604020202020204" pitchFamily="34" charset="0"/>
              <a:buChar char="•"/>
            </a:pPr>
            <a:endParaRPr lang="en-US" sz="100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FCC working from home and open meeting likely a telecon., and no </a:t>
            </a:r>
            <a:r>
              <a:rPr lang="en-US" sz="1800" b="0" dirty="0" err="1">
                <a:solidFill>
                  <a:schemeClr val="tx1"/>
                </a:solidFill>
              </a:rPr>
              <a:t>vistors</a:t>
            </a:r>
            <a:r>
              <a:rPr lang="en-US" sz="1800" b="0" dirty="0">
                <a:solidFill>
                  <a:schemeClr val="tx1"/>
                </a:solidFill>
              </a:rPr>
              <a:t> in the building. </a:t>
            </a:r>
          </a:p>
          <a:p>
            <a:pPr marL="400050">
              <a:spcBef>
                <a:spcPts val="0"/>
              </a:spcBef>
              <a:buFont typeface="Arial" panose="020B0604020202020204" pitchFamily="34" charset="0"/>
              <a:buChar char="•"/>
            </a:pPr>
            <a:r>
              <a:rPr lang="en-US" sz="1800" b="0" dirty="0">
                <a:solidFill>
                  <a:schemeClr val="tx1"/>
                </a:solidFill>
                <a:hlinkClick r:id="rId3"/>
              </a:rPr>
              <a:t>https://docs.fcc.gov/public/attachments/DOC-363007A1.pdf</a:t>
            </a:r>
            <a:r>
              <a:rPr lang="en-US" sz="1800" b="0" dirty="0">
                <a:solidFill>
                  <a:schemeClr val="tx1"/>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12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07May)</a:t>
            </a:r>
            <a:r>
              <a:rPr lang="en-US" sz="2000" dirty="0"/>
              <a:t>: 19Mar20–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lvl="4">
              <a:buFont typeface="Arial" panose="020B0604020202020204" pitchFamily="34" charset="0"/>
              <a:buChar char="•"/>
            </a:pPr>
            <a:endParaRPr lang="en-US" b="1" dirty="0"/>
          </a:p>
          <a:p>
            <a:pPr>
              <a:buFont typeface="Arial" panose="020B0604020202020204" pitchFamily="34" charset="0"/>
              <a:buChar char="•"/>
            </a:pPr>
            <a:r>
              <a:rPr lang="en-US" sz="2000" b="1" dirty="0"/>
              <a:t>Next ad hoc:  Friday 13Mar20–</a:t>
            </a:r>
            <a:r>
              <a:rPr lang="en-US" sz="2000" b="1" i="1" u="sng" dirty="0"/>
              <a:t>15:00–17:00</a:t>
            </a:r>
            <a:r>
              <a:rPr lang="en-US" sz="2000" b="1" dirty="0"/>
              <a:t> ET </a:t>
            </a:r>
            <a:endParaRPr lang="en-US" sz="1800" dirty="0"/>
          </a:p>
          <a:p>
            <a:pPr lvl="1">
              <a:buFont typeface="Arial" panose="020B0604020202020204" pitchFamily="34" charset="0"/>
              <a:buChar char="•"/>
            </a:pPr>
            <a:r>
              <a:rPr lang="en-US" sz="1600" dirty="0"/>
              <a:t>Call-in sent to list server and in back up slides.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15:57et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(so far.) of the 802.18 RR-TAG will be at IEEE 802, 11-15 May 2020 Wireless Interim in Marriott Hotel, Warsaw, Poland</a:t>
            </a:r>
          </a:p>
          <a:p>
            <a:pPr>
              <a:buFont typeface="Arial" panose="020B0604020202020204" pitchFamily="34" charset="0"/>
              <a:buChar char="•"/>
            </a:pPr>
            <a:r>
              <a:rPr lang="en-US" sz="1600" b="0" dirty="0"/>
              <a:t>Normal time slots, Tuesday AM2 and Thursday AM1 (8:30 start)</a:t>
            </a:r>
            <a:r>
              <a:rPr lang="en-US" sz="1600" dirty="0">
                <a:solidFill>
                  <a:schemeClr val="accent6">
                    <a:lumMod val="40000"/>
                    <a:lumOff val="60000"/>
                  </a:schemeClr>
                </a:solidFill>
              </a:rPr>
              <a:t>–</a:t>
            </a:r>
            <a:r>
              <a:rPr lang="en-US" sz="1000" dirty="0">
                <a:solidFill>
                  <a:schemeClr val="accent6">
                    <a:lumMod val="40000"/>
                    <a:lumOff val="60000"/>
                  </a:schemeClr>
                </a:solidFill>
              </a:rPr>
              <a:t>remember no reciprocal from other WGs </a:t>
            </a:r>
            <a:endParaRPr lang="en-US" sz="1400" dirty="0">
              <a:solidFill>
                <a:schemeClr val="accent6">
                  <a:lumMod val="40000"/>
                  <a:lumOff val="60000"/>
                </a:schemeClr>
              </a:solidFill>
            </a:endParaRPr>
          </a:p>
          <a:p>
            <a:pPr>
              <a:buFont typeface="Arial" panose="020B0604020202020204" pitchFamily="34" charset="0"/>
              <a:buChar char="•"/>
            </a:pPr>
            <a:r>
              <a:rPr lang="en-US" sz="1800" b="0" dirty="0"/>
              <a:t>(Book rooms soon for Montreal 12-17Jul Plenary)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Mar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12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12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670"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671"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Friday 13Mar20-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708981"/>
          </a:xfrm>
          <a:prstGeom prst="rect">
            <a:avLst/>
          </a:prstGeom>
        </p:spPr>
        <p:txBody>
          <a:bodyPr wrap="square">
            <a:spAutoFit/>
          </a:bodyPr>
          <a:lstStyle/>
          <a:p>
            <a:r>
              <a:rPr lang="en-US" sz="2000" b="1" dirty="0">
                <a:solidFill>
                  <a:schemeClr val="tx1"/>
                </a:solidFill>
              </a:rPr>
              <a:t>Seat4 802Webex changed the </a:t>
            </a:r>
            <a:r>
              <a:rPr lang="en-US" sz="2000" b="1" dirty="0" err="1">
                <a:solidFill>
                  <a:schemeClr val="tx1"/>
                </a:solidFill>
              </a:rPr>
              <a:t>Webex</a:t>
            </a:r>
            <a:r>
              <a:rPr lang="en-US" sz="2000" b="1" dirty="0">
                <a:solidFill>
                  <a:schemeClr val="tx1"/>
                </a:solidFill>
              </a:rPr>
              <a:t> meeting information. </a:t>
            </a:r>
            <a:endParaRPr lang="en-US" sz="2000" dirty="0">
              <a:solidFill>
                <a:schemeClr val="tx1"/>
              </a:solidFill>
            </a:endParaRPr>
          </a:p>
          <a:p>
            <a:r>
              <a:rPr lang="en-US" sz="2000" dirty="0">
                <a:solidFill>
                  <a:schemeClr val="tx1"/>
                </a:solidFill>
              </a:rPr>
              <a:t>When it's time, join the </a:t>
            </a:r>
            <a:r>
              <a:rPr lang="en-US" sz="2000" dirty="0" err="1">
                <a:solidFill>
                  <a:schemeClr val="tx1"/>
                </a:solidFill>
              </a:rPr>
              <a:t>Webex</a:t>
            </a:r>
            <a:r>
              <a:rPr lang="en-US" sz="2000" dirty="0">
                <a:solidFill>
                  <a:schemeClr val="tx1"/>
                </a:solidFill>
              </a:rPr>
              <a:t> meeting here. </a:t>
            </a:r>
          </a:p>
          <a:p>
            <a:r>
              <a:rPr lang="en-US" sz="2000" dirty="0">
                <a:solidFill>
                  <a:schemeClr val="tx1"/>
                </a:solidFill>
              </a:rPr>
              <a:t>Meeting number (access code): 795 762 140 </a:t>
            </a:r>
          </a:p>
          <a:p>
            <a:r>
              <a:rPr lang="en-US" sz="2000" dirty="0">
                <a:solidFill>
                  <a:schemeClr val="tx1"/>
                </a:solidFill>
              </a:rPr>
              <a:t>Meeting password: rrtag13</a:t>
            </a:r>
          </a:p>
          <a:p>
            <a:r>
              <a:rPr lang="en-US" sz="2000" dirty="0">
                <a:solidFill>
                  <a:schemeClr val="tx1"/>
                </a:solidFill>
              </a:rPr>
              <a:t>Friday, March 13, 2020 </a:t>
            </a:r>
          </a:p>
          <a:p>
            <a:r>
              <a:rPr lang="en-US" sz="2000" dirty="0">
                <a:solidFill>
                  <a:schemeClr val="tx1"/>
                </a:solidFill>
              </a:rPr>
              <a:t>3:00 pm  |  (UTC-05:00) Eastern Time (US &amp; Canada)  |  2 </a:t>
            </a:r>
            <a:r>
              <a:rPr lang="en-US" sz="2000" dirty="0" err="1">
                <a:solidFill>
                  <a:schemeClr val="tx1"/>
                </a:solidFill>
              </a:rPr>
              <a:t>hrs</a:t>
            </a:r>
            <a:r>
              <a:rPr lang="en-US" sz="2000" dirty="0">
                <a:solidFill>
                  <a:schemeClr val="tx1"/>
                </a:solidFill>
              </a:rPr>
              <a:t> </a:t>
            </a:r>
          </a:p>
          <a:p>
            <a:r>
              <a:rPr lang="en-US" sz="2000" u="sng" dirty="0">
                <a:hlinkClick r:id="rId2"/>
              </a:rPr>
              <a:t>Join meeting</a:t>
            </a:r>
            <a:endParaRPr lang="en-US" sz="2000" dirty="0"/>
          </a:p>
          <a:p>
            <a:r>
              <a:rPr lang="en-US" sz="2000" u="sng" dirty="0">
                <a:hlinkClick r:id="rId3"/>
              </a:rPr>
              <a:t>https://ieee802.my.webex.com/ieee802.my/j.php?MTID=m1c98d52922245f58dcd61f5417910a6b</a:t>
            </a:r>
            <a:endParaRPr lang="en-US" sz="2000" dirty="0"/>
          </a:p>
          <a:p>
            <a:r>
              <a:rPr lang="en-US" sz="2000" dirty="0">
                <a:solidFill>
                  <a:schemeClr val="tx1"/>
                </a:solidFill>
              </a:rPr>
              <a:t>Join by phone</a:t>
            </a:r>
          </a:p>
          <a:p>
            <a:r>
              <a:rPr lang="en-US" sz="2000" dirty="0">
                <a:solidFill>
                  <a:schemeClr val="tx1"/>
                </a:solidFill>
              </a:rPr>
              <a:t>Tap to call in from a mobile device (attendees only)</a:t>
            </a:r>
          </a:p>
          <a:p>
            <a:r>
              <a:rPr lang="en-US" sz="2000" u="sng" dirty="0">
                <a:hlinkClick r:id="rId4"/>
              </a:rPr>
              <a:t>+1-510-338-9438</a:t>
            </a:r>
            <a:r>
              <a:rPr lang="en-US" sz="2000" dirty="0"/>
              <a:t> USA Toll</a:t>
            </a:r>
          </a:p>
          <a:p>
            <a:r>
              <a:rPr lang="en-US" sz="2000" u="sng" dirty="0">
                <a:hlinkClick r:id="rId5"/>
              </a:rPr>
              <a:t>+44-20-3198-8144</a:t>
            </a:r>
            <a:r>
              <a:rPr lang="en-US" sz="2000" dirty="0"/>
              <a:t> UK Toll</a:t>
            </a:r>
          </a:p>
          <a:p>
            <a:r>
              <a:rPr lang="en-US" sz="2000" u="sng" dirty="0">
                <a:hlinkClick r:id="rId6"/>
              </a:rPr>
              <a:t>Global call-in numbers</a:t>
            </a:r>
            <a:endParaRPr lang="en-US" sz="2000" dirty="0"/>
          </a:p>
          <a:p>
            <a:r>
              <a:rPr lang="en-US" sz="2000" dirty="0">
                <a:solidFill>
                  <a:schemeClr val="tx1"/>
                </a:solidFill>
              </a:rPr>
              <a:t>Need help? Go to </a:t>
            </a:r>
            <a:r>
              <a:rPr lang="en-US" sz="2000" u="sng" dirty="0">
                <a:hlinkClick r:id="rId7"/>
              </a:rPr>
              <a:t>http://help.webex.com</a:t>
            </a:r>
            <a:r>
              <a:rPr lang="en-US" sz="2000" dirty="0"/>
              <a:t> </a:t>
            </a:r>
          </a:p>
        </p:txBody>
      </p:sp>
    </p:spTree>
    <p:extLst>
      <p:ext uri="{BB962C8B-B14F-4D97-AF65-F5344CB8AC3E}">
        <p14:creationId xmlns:p14="http://schemas.microsoft.com/office/powerpoint/2010/main" val="3011188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Monday 16Mar20-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Mon, March 16, 12pm – 2pm</a:t>
            </a:r>
          </a:p>
          <a:p>
            <a:r>
              <a:rPr lang="en-US" sz="1400" b="1" dirty="0">
                <a:solidFill>
                  <a:schemeClr val="tx1"/>
                </a:solidFill>
              </a:rPr>
              <a:t>Where  </a:t>
            </a:r>
            <a:r>
              <a:rPr lang="en-US" sz="1400" u="sng" dirty="0">
                <a:hlinkClick r:id="rId2"/>
              </a:rPr>
              <a:t>https://ieee802.my.webex.com/ieee802.my/j.php?MTID=m616c076dfafbaada5d63b351745f9a6e</a:t>
            </a:r>
            <a:r>
              <a:rPr lang="en-US" sz="1400" dirty="0"/>
              <a:t>  (</a:t>
            </a:r>
            <a:r>
              <a:rPr lang="en-US" sz="1400" u="sng" dirty="0">
                <a:hlinkClick r:id="rId3"/>
              </a:rPr>
              <a:t>map</a:t>
            </a:r>
            <a:r>
              <a:rPr lang="en-US" sz="1400" dirty="0"/>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https://ieee802.my.webex.com/ieee802.my/j.php?MTID=m616c076dfafbaada5d63b351745f9a6e</a:t>
            </a:r>
            <a:endParaRPr lang="en-US" sz="1400" dirty="0"/>
          </a:p>
          <a:p>
            <a:endParaRPr lang="en-US" sz="1400" dirty="0">
              <a:solidFill>
                <a:schemeClr val="tx1"/>
              </a:solidFill>
            </a:endParaRPr>
          </a:p>
          <a:p>
            <a:r>
              <a:rPr lang="en-US" sz="1400" dirty="0">
                <a:solidFill>
                  <a:schemeClr val="tx1"/>
                </a:solidFill>
              </a:rPr>
              <a:t>Meeting number (access code): 794 492 115 </a:t>
            </a:r>
          </a:p>
          <a:p>
            <a:r>
              <a:rPr lang="en-US" sz="1400" dirty="0">
                <a:solidFill>
                  <a:schemeClr val="tx1"/>
                </a:solidFill>
              </a:rPr>
              <a:t>Meeting password: rrtag16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:%2B1-510-338-9438,,*01*794492115%23%23*01* +44-20-3198-8144 UK Toll Tap here to call (mobile phones only, hosts not supported): </a:t>
            </a:r>
            <a:r>
              <a:rPr lang="en-US" sz="1400" u="sng" dirty="0" err="1">
                <a:hlinkClick r:id="rId4"/>
              </a:rPr>
              <a:t>tel</a:t>
            </a:r>
            <a:r>
              <a:rPr lang="en-US" sz="1400" u="sng" dirty="0">
                <a:hlinkClick r:id="rId4"/>
              </a:rPr>
              <a:t>:%2B44-20-3198-8144,,*01*794492115%23%23*01*</a:t>
            </a:r>
            <a:r>
              <a:rPr lang="en-US" sz="1400" dirty="0"/>
              <a:t> </a:t>
            </a:r>
            <a:endParaRPr lang="en-US" sz="1400" dirty="0">
              <a:solidFill>
                <a:schemeClr val="tx1"/>
              </a:solidFill>
            </a:endParaRPr>
          </a:p>
          <a:p>
            <a:r>
              <a:rPr lang="en-US" sz="1400" dirty="0">
                <a:solidFill>
                  <a:schemeClr val="tx1"/>
                </a:solidFill>
              </a:rPr>
              <a:t> </a:t>
            </a:r>
          </a:p>
          <a:p>
            <a:r>
              <a:rPr lang="en-US" sz="1400" dirty="0">
                <a:solidFill>
                  <a:schemeClr val="tx1"/>
                </a:solidFill>
              </a:rPr>
              <a:t>Global call-in numbers https://ieee802.my.webex.com/ieee802.my/globalcallin.php?MTID=m616245ea64a36aa0c303fc26b56b8e7a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19082222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Tuesday 17Mar20-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Tue, March 17, 12pm – 2pm</a:t>
            </a:r>
          </a:p>
          <a:p>
            <a:r>
              <a:rPr lang="en-US" sz="1400" b="1" dirty="0">
                <a:solidFill>
                  <a:schemeClr val="tx1"/>
                </a:solidFill>
              </a:rPr>
              <a:t>Where  </a:t>
            </a:r>
            <a:r>
              <a:rPr lang="en-US" sz="1400" u="sng" dirty="0">
                <a:hlinkClick r:id="rId2"/>
              </a:rPr>
              <a:t>https://ieee802.my.webex.com/ieee802.my/j.php?MTID=m7186222baf1b5083fb2f34471e73e483</a:t>
            </a:r>
            <a:r>
              <a:rPr lang="en-US" sz="1400" dirty="0"/>
              <a:t>  (</a:t>
            </a:r>
            <a:r>
              <a:rPr lang="en-US" sz="1400" u="sng" dirty="0">
                <a:hlinkClick r:id="rId3"/>
              </a:rPr>
              <a:t>map</a:t>
            </a:r>
            <a:r>
              <a:rPr lang="en-US" sz="1400" dirty="0"/>
              <a:t>)</a:t>
            </a:r>
            <a:endParaRPr lang="en-US" sz="1400" dirty="0">
              <a:solidFill>
                <a:schemeClr val="tx1"/>
              </a:solidFill>
            </a:endParaRP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https://ieee802.my.webex.com/ieee802.my/j.php?MTID=m7186222baf1b5083fb2f34471e73e483</a:t>
            </a:r>
            <a:endParaRPr lang="en-US" sz="1400" dirty="0">
              <a:solidFill>
                <a:schemeClr val="tx1"/>
              </a:solidFill>
            </a:endParaRPr>
          </a:p>
          <a:p>
            <a:r>
              <a:rPr lang="en-US" sz="1400" dirty="0">
                <a:solidFill>
                  <a:schemeClr val="tx1"/>
                </a:solidFill>
              </a:rPr>
              <a:t> </a:t>
            </a:r>
          </a:p>
          <a:p>
            <a:r>
              <a:rPr lang="en-US" sz="1400" dirty="0">
                <a:solidFill>
                  <a:schemeClr val="tx1"/>
                </a:solidFill>
              </a:rPr>
              <a:t>Meeting number (access code): 792 240 390 </a:t>
            </a:r>
          </a:p>
          <a:p>
            <a:r>
              <a:rPr lang="en-US" sz="1400" dirty="0">
                <a:solidFill>
                  <a:schemeClr val="tx1"/>
                </a:solidFill>
              </a:rPr>
              <a:t>Meeting password: rrtag17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:%2B1-510-338-9438,,*01*792240390%23%23*01* +44-20-3198-8144 UK Toll Tap here to call (mobile phones only, hosts not supported): </a:t>
            </a:r>
            <a:r>
              <a:rPr lang="en-US" sz="1400" u="sng" dirty="0" err="1">
                <a:hlinkClick r:id="rId4"/>
              </a:rPr>
              <a:t>tel</a:t>
            </a:r>
            <a:r>
              <a:rPr lang="en-US" sz="1400" u="sng" dirty="0">
                <a:hlinkClick r:id="rId4"/>
              </a:rPr>
              <a:t>:%2B44-20-3198-8144,,*01*792240390%23%23*01*</a:t>
            </a:r>
            <a:r>
              <a:rPr lang="en-US" sz="1400" dirty="0"/>
              <a:t> </a:t>
            </a:r>
            <a:r>
              <a:rPr lang="en-US" sz="1400" dirty="0">
                <a:solidFill>
                  <a:schemeClr val="tx1"/>
                </a:solidFill>
              </a:rPr>
              <a:t> </a:t>
            </a:r>
          </a:p>
          <a:p>
            <a:endParaRPr lang="en-US" sz="1400" dirty="0">
              <a:solidFill>
                <a:schemeClr val="tx1"/>
              </a:solidFill>
            </a:endParaRPr>
          </a:p>
          <a:p>
            <a:r>
              <a:rPr lang="en-US" sz="1400" dirty="0">
                <a:solidFill>
                  <a:schemeClr val="tx1"/>
                </a:solidFill>
              </a:rPr>
              <a:t>Global call-in numbers https://ieee802.my.webex.com/ieee802.my/globalcallin.php?MTID=m45f86b2585e7509171bc6241c95fb445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200" dirty="0">
              <a:solidFill>
                <a:schemeClr val="tx1"/>
              </a:solidFill>
            </a:endParaRPr>
          </a:p>
        </p:txBody>
      </p:sp>
    </p:spTree>
    <p:extLst>
      <p:ext uri="{BB962C8B-B14F-4D97-AF65-F5344CB8AC3E}">
        <p14:creationId xmlns:p14="http://schemas.microsoft.com/office/powerpoint/2010/main" val="25261047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Wednesday 18Mar20-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Wed, March 18, 12pm – 2pm -pacific time</a:t>
            </a:r>
          </a:p>
          <a:p>
            <a:r>
              <a:rPr lang="en-US" sz="1400" b="1" dirty="0">
                <a:solidFill>
                  <a:schemeClr val="tx1"/>
                </a:solidFill>
              </a:rPr>
              <a:t>Where  </a:t>
            </a:r>
            <a:r>
              <a:rPr lang="en-US" sz="1400" u="sng" dirty="0">
                <a:hlinkClick r:id="rId2"/>
              </a:rPr>
              <a:t>https://ieee802.my.webex.com/ieee802.my/j.php?MTID=mbf389dd6919e19fa8f4e7eee6ad2cd93</a:t>
            </a:r>
            <a:r>
              <a:rPr lang="en-US" sz="1400" dirty="0"/>
              <a:t>    (</a:t>
            </a:r>
            <a:r>
              <a:rPr lang="en-US" sz="1400" u="sng" dirty="0">
                <a:hlinkClick r:id="rId3"/>
              </a:rPr>
              <a:t>map</a:t>
            </a:r>
            <a:r>
              <a:rPr lang="en-US" sz="1400" dirty="0">
                <a:solidFill>
                  <a:schemeClr val="tx1"/>
                </a:solidFill>
              </a:rPr>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https://ieee802.my.webex.com/ieee802.my/j.php?MTID=mbf389dd6919e19fa8f4e7eee6ad2cd93</a:t>
            </a:r>
            <a:endParaRPr lang="en-US" sz="1400" dirty="0">
              <a:solidFill>
                <a:schemeClr val="tx1"/>
              </a:solidFill>
            </a:endParaRPr>
          </a:p>
          <a:p>
            <a:r>
              <a:rPr lang="en-US" sz="1400" dirty="0">
                <a:solidFill>
                  <a:schemeClr val="tx1"/>
                </a:solidFill>
              </a:rPr>
              <a:t> </a:t>
            </a:r>
          </a:p>
          <a:p>
            <a:r>
              <a:rPr lang="en-US" sz="1400" dirty="0">
                <a:solidFill>
                  <a:schemeClr val="tx1"/>
                </a:solidFill>
              </a:rPr>
              <a:t>Meeting number (access code): 797 786 549 </a:t>
            </a:r>
          </a:p>
          <a:p>
            <a:r>
              <a:rPr lang="en-US" sz="1400" dirty="0">
                <a:solidFill>
                  <a:schemeClr val="tx1"/>
                </a:solidFill>
              </a:rPr>
              <a:t>Meeting password: rrtag18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:%2B1-510-338-9438,,*01*797786549%23%23*01* +44-20-3198-8144 UK Toll Tap here to call (mobile phones only, hosts not supported): </a:t>
            </a:r>
            <a:r>
              <a:rPr lang="en-US" sz="1400" u="sng" dirty="0" err="1">
                <a:hlinkClick r:id="rId4"/>
              </a:rPr>
              <a:t>tel</a:t>
            </a:r>
            <a:r>
              <a:rPr lang="en-US" sz="1400" u="sng" dirty="0">
                <a:hlinkClick r:id="rId4"/>
              </a:rPr>
              <a:t>:%2B44-20-3198-8144,,*01*797786549%23%23*01*</a:t>
            </a:r>
            <a:r>
              <a:rPr lang="en-US" sz="1400" dirty="0"/>
              <a:t> </a:t>
            </a:r>
            <a:endParaRPr lang="en-US" sz="1400" dirty="0">
              <a:solidFill>
                <a:schemeClr val="tx1"/>
              </a:solidFill>
            </a:endParaRPr>
          </a:p>
          <a:p>
            <a:endParaRPr lang="en-US" sz="1400" dirty="0">
              <a:solidFill>
                <a:schemeClr val="tx1"/>
              </a:solidFill>
            </a:endParaRPr>
          </a:p>
          <a:p>
            <a:r>
              <a:rPr lang="en-US" sz="1400" dirty="0">
                <a:solidFill>
                  <a:schemeClr val="tx1"/>
                </a:solidFill>
              </a:rPr>
              <a:t>Global call-in numbers https://ieee802.my.webex.com/ieee802.my/globalcallin.php?MTID=m2fcbd30dde81f736b42fbbdc27571d8c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40934843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solidFill>
                  <a:schemeClr val="bg1">
                    <a:lumMod val="75000"/>
                  </a:schemeClr>
                </a:solidFill>
              </a:rPr>
              <a:t>FCC NPRM – reply comments </a:t>
            </a:r>
            <a:r>
              <a:rPr lang="en-US" altLang="en-US" sz="2400" dirty="0">
                <a:solidFill>
                  <a:schemeClr val="tx1"/>
                </a:solidFill>
              </a:rPr>
              <a:t>– standing by </a:t>
            </a:r>
            <a:br>
              <a:rPr lang="en-US" altLang="en-US" sz="2400" dirty="0">
                <a:solidFill>
                  <a:schemeClr val="bg1">
                    <a:lumMod val="75000"/>
                  </a:schemeClr>
                </a:solidFill>
              </a:rPr>
            </a:br>
            <a:r>
              <a:rPr lang="en-US" altLang="en-US" sz="2400" dirty="0">
                <a:solidFill>
                  <a:schemeClr val="bg1">
                    <a:lumMod val="75000"/>
                  </a:schemeClr>
                </a:solidFill>
              </a:rPr>
              <a:t>R</a:t>
            </a:r>
            <a:r>
              <a:rPr lang="en-US" sz="2400" dirty="0">
                <a:solidFill>
                  <a:schemeClr val="bg1">
                    <a:lumMod val="75000"/>
                  </a:schemeClr>
                </a:solidFill>
              </a:rPr>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reply comments in </a:t>
            </a:r>
            <a:r>
              <a:rPr lang="en-US" sz="1800" b="0" dirty="0">
                <a:solidFill>
                  <a:schemeClr val="tx1"/>
                </a:solidFill>
                <a:hlinkClick r:id="rId3"/>
              </a:rPr>
              <a:t>https://mentor.ieee.org/802.18/dcn/20/18-20-00____-____-0000-comments-on-fcc19-138-nprm-revisiting-use-of-the-5-850-5-925-ghz-band.docx</a:t>
            </a:r>
            <a:r>
              <a:rPr lang="en-US" sz="1800" b="0" dirty="0">
                <a:solidFill>
                  <a:schemeClr val="tx1"/>
                </a:solidFill>
              </a:rPr>
              <a:t> ; response to FCC NPRM (ET 19-138) on revisiting use of the 5850-5925 MHz-band</a:t>
            </a:r>
            <a:r>
              <a:rPr lang="en-GB" sz="1800" b="0" dirty="0">
                <a:solidFill>
                  <a:schemeClr val="tx1"/>
                </a:solidFill>
              </a:rPr>
              <a:t>. For review and approval by the LMSC (EC) for uploading to the FCC on or before 07 April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solidFill>
                <a:schemeClr val="tx1"/>
              </a:solidFill>
            </a:endParaRPr>
          </a:p>
          <a:p>
            <a:r>
              <a:rPr lang="en-US" altLang="en-US" sz="1600" dirty="0">
                <a:solidFill>
                  <a:schemeClr val="tx1"/>
                </a:solidFill>
              </a:rPr>
              <a:t>		Moved by:  	 </a:t>
            </a:r>
          </a:p>
          <a:p>
            <a:pPr lvl="1"/>
            <a:r>
              <a:rPr lang="en-US" altLang="en-US" sz="1600" b="1" dirty="0">
                <a:solidFill>
                  <a:schemeClr val="tx1"/>
                </a:solidFill>
              </a:rPr>
              <a:t>Seconded by:  	 </a:t>
            </a:r>
          </a:p>
          <a:p>
            <a:pPr lvl="1"/>
            <a:r>
              <a:rPr lang="en-US" altLang="en-US" sz="1600" b="1" dirty="0">
                <a:solidFill>
                  <a:schemeClr val="tx1"/>
                </a:solidFill>
              </a:rPr>
              <a:t>Discussion?	none</a:t>
            </a:r>
          </a:p>
          <a:p>
            <a:pPr lvl="1"/>
            <a:r>
              <a:rPr lang="en-US" altLang="en-US" sz="1600" b="1" dirty="0">
                <a:solidFill>
                  <a:schemeClr val="tx1"/>
                </a:solidFill>
              </a:rPr>
              <a:t>Vote:  		__Y   /  __N   /  __A </a:t>
            </a:r>
          </a:p>
          <a:p>
            <a:pPr lvl="1"/>
            <a:r>
              <a:rPr lang="en-US" altLang="en-US" sz="1600" b="1" dirty="0">
                <a:solidFill>
                  <a:schemeClr val="tx1"/>
                </a:solidFill>
              </a:rPr>
              <a:t>Voters:   _____</a:t>
            </a:r>
          </a:p>
          <a:p>
            <a:pPr lvl="1"/>
            <a:r>
              <a:rPr lang="en-US" altLang="en-US" sz="1600" b="1" dirty="0">
                <a:solidFill>
                  <a:schemeClr val="tx1"/>
                </a:solidFill>
              </a:rPr>
              <a:t>Motion - Passes</a:t>
            </a:r>
          </a:p>
          <a:p>
            <a:pPr lvl="1"/>
            <a:r>
              <a:rPr lang="en-US" altLang="en-US" sz="1600" b="1" dirty="0">
                <a:solidFill>
                  <a:schemeClr val="tx1"/>
                </a:solidFill>
              </a:rPr>
              <a:t>__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530225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Mar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bg1">
                    <a:lumMod val="75000"/>
                  </a:schemeClr>
                </a:solidFill>
              </a:rPr>
              <a:t>ITU-R THz SM.2352 submission – standing by</a:t>
            </a:r>
            <a:endParaRPr lang="en-US" sz="1200" dirty="0">
              <a:solidFill>
                <a:schemeClr val="bg1">
                  <a:lumMod val="75000"/>
                </a:schemeClr>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ighlight>
                  <a:srgbClr val="FFFF00"/>
                </a:highlight>
                <a:hlinkClick r:id="rId3" invalidUrl="https:///"/>
              </a:rPr>
              <a:t>https://</a:t>
            </a:r>
            <a:r>
              <a:rPr lang="en-US" sz="1800" b="0" dirty="0">
                <a:highlight>
                  <a:srgbClr val="FFFF00"/>
                </a:highlight>
              </a:rPr>
              <a:t>_________ </a:t>
            </a:r>
            <a:r>
              <a:rPr lang="en-US" sz="1800" b="0" dirty="0"/>
              <a:t>on ITU-R SM.2352 report on THz communications updates. </a:t>
            </a:r>
            <a:r>
              <a:rPr lang="en-GB" sz="1800" b="0" dirty="0">
                <a:solidFill>
                  <a:schemeClr val="tx1"/>
                </a:solidFill>
              </a:rPr>
              <a:t>For review and approval by the EC for submission to ITU-R WP 1A via ITU-R Liaison before </a:t>
            </a:r>
            <a:r>
              <a:rPr lang="en-GB" sz="1800" b="0" dirty="0">
                <a:solidFill>
                  <a:schemeClr val="tx1"/>
                </a:solidFill>
                <a:highlight>
                  <a:srgbClr val="FFFF00"/>
                </a:highlight>
              </a:rPr>
              <a:t>01 May 2020. </a:t>
            </a:r>
            <a:r>
              <a:rPr lang="en-GB" sz="1800" b="0" dirty="0">
                <a:solidFill>
                  <a:schemeClr val="tx1"/>
                </a:solidFill>
              </a:rPr>
              <a:t>The Chair of 802.18 is authorized to make editorial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Mar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a:t>
            </a:r>
            <a:endParaRPr lang="en-US" sz="1600" b="1" dirty="0">
              <a:solidFill>
                <a:schemeClr val="tx1"/>
              </a:solidFill>
            </a:endParaRP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Before it was a 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(today)</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high level direction on comments</a:t>
            </a:r>
            <a:endParaRPr lang="en-US" sz="2400" dirty="0"/>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status</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In Wednesday’s ad hoc, was able to get through all the content.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Here is the last marked up revision r09: </a:t>
            </a:r>
          </a:p>
          <a:p>
            <a:pPr marL="800100" lvl="1">
              <a:spcBef>
                <a:spcPts val="0"/>
              </a:spcBef>
              <a:buFont typeface="Arial" panose="020B0604020202020204" pitchFamily="34" charset="0"/>
              <a:buChar char="•"/>
            </a:pPr>
            <a:r>
              <a:rPr lang="en-US" sz="1400" b="0" dirty="0">
                <a:hlinkClick r:id="rId3"/>
              </a:rPr>
              <a:t>https://mentor.ieee.org/802.18/dcn/20/18-20-0020-09-0000-comments-on-fcc19-138-nprm-revisiting-use-of-the-5-850-5-925-ghz-band.docx</a:t>
            </a:r>
            <a:endParaRPr lang="en-US" sz="1400" b="0" dirty="0"/>
          </a:p>
          <a:p>
            <a:pPr marL="400050">
              <a:spcBef>
                <a:spcPts val="0"/>
              </a:spcBef>
              <a:buFont typeface="Arial" panose="020B0604020202020204" pitchFamily="34" charset="0"/>
              <a:buChar char="•"/>
            </a:pPr>
            <a:r>
              <a:rPr lang="en-US" sz="1800" b="0" dirty="0"/>
              <a:t>Here is the last revision r10, a cleaned copy of r09. </a:t>
            </a:r>
          </a:p>
          <a:p>
            <a:pPr marL="800100" lvl="1">
              <a:spcBef>
                <a:spcPts val="0"/>
              </a:spcBef>
              <a:buFont typeface="Arial" panose="020B0604020202020204" pitchFamily="34" charset="0"/>
              <a:buChar char="•"/>
            </a:pPr>
            <a:r>
              <a:rPr lang="en-US" sz="1400" b="0" dirty="0">
                <a:hlinkClick r:id="rId4"/>
              </a:rPr>
              <a:t>https://mentor.ieee.org/802.18/dcn/20/18-20-0020-10-0000-comments-on-fcc19-138-nprm-revisiting-use-of-the-5-850-5-925-ghz-band.docx</a:t>
            </a:r>
            <a:r>
              <a:rPr lang="en-US" sz="1400" b="0" dirty="0"/>
              <a:t>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Will review r10</a:t>
            </a:r>
            <a:r>
              <a:rPr lang="en-US" sz="1800" b="0" dirty="0">
                <a:solidFill>
                  <a:schemeClr val="tx1"/>
                </a:solidFill>
                <a:sym typeface="Wingdings" panose="05000000000000000000" pitchFamily="2" charset="2"/>
              </a:rPr>
              <a:t></a:t>
            </a:r>
            <a:r>
              <a:rPr lang="en-US" sz="1800" b="0" dirty="0">
                <a:solidFill>
                  <a:schemeClr val="tx1"/>
                </a:solidFill>
              </a:rPr>
              <a:t>r11 with the goal to vote on it. </a:t>
            </a:r>
          </a:p>
          <a:p>
            <a:pPr marL="800100" lvl="1">
              <a:spcBef>
                <a:spcPts val="0"/>
              </a:spcBef>
              <a:buFont typeface="Arial" panose="020B0604020202020204" pitchFamily="34" charset="0"/>
              <a:buChar char="•"/>
            </a:pPr>
            <a:r>
              <a:rPr lang="en-US" sz="1400" dirty="0">
                <a:solidFill>
                  <a:schemeClr val="tx1"/>
                </a:solidFill>
              </a:rPr>
              <a:t>Note:  we need to at least add a draft watermark, hence will review r11, and there are a few grammar updates that have been sent in before the meeting. </a:t>
            </a:r>
          </a:p>
          <a:p>
            <a:pPr marL="800100" lvl="1">
              <a:spcBef>
                <a:spcPts val="0"/>
              </a:spcBef>
              <a:buFont typeface="Arial" panose="020B0604020202020204" pitchFamily="34" charset="0"/>
              <a:buChar char="•"/>
            </a:pPr>
            <a:r>
              <a:rPr lang="en-US" sz="1400" dirty="0">
                <a:solidFill>
                  <a:schemeClr val="tx1"/>
                </a:solidFill>
              </a:rPr>
              <a:t>In meeting, a member requested to remove end of introduction and section 3.2, approved</a:t>
            </a:r>
          </a:p>
          <a:p>
            <a:pPr marL="1200150" lvl="2">
              <a:spcBef>
                <a:spcPts val="0"/>
              </a:spcBef>
              <a:buFont typeface="Arial" panose="020B0604020202020204" pitchFamily="34" charset="0"/>
              <a:buChar char="•"/>
            </a:pPr>
            <a:r>
              <a:rPr lang="en-US" sz="1200" dirty="0">
                <a:solidFill>
                  <a:schemeClr val="tx1"/>
                </a:solidFill>
              </a:rPr>
              <a:t>This caused a reference to not  be used.  The voters approved to allow the chair editorial privilege to update all the reference numbering later, before submittal to LMSC ballot. </a:t>
            </a:r>
          </a:p>
          <a:p>
            <a:pPr marL="800100" lvl="1">
              <a:spcBef>
                <a:spcPts val="0"/>
              </a:spcBef>
              <a:buFont typeface="Arial" panose="020B0604020202020204" pitchFamily="34" charset="0"/>
              <a:buChar char="•"/>
            </a:pPr>
            <a:r>
              <a:rPr lang="en-US" sz="1400" dirty="0">
                <a:solidFill>
                  <a:schemeClr val="tx1"/>
                </a:solidFill>
              </a:rPr>
              <a:t>We updated some grammar and removed the 802.15 in front of Bluetooth® in section 4 </a:t>
            </a:r>
          </a:p>
          <a:p>
            <a:pPr marL="800100" lvl="1">
              <a:spcBef>
                <a:spcPts val="0"/>
              </a:spcBef>
              <a:buFont typeface="Arial" panose="020B0604020202020204" pitchFamily="34" charset="0"/>
              <a:buChar char="•"/>
            </a:pPr>
            <a:r>
              <a:rPr lang="en-US" sz="1400" dirty="0">
                <a:solidFill>
                  <a:schemeClr val="tx1"/>
                </a:solidFill>
              </a:rPr>
              <a:t>Difficult discussion on conclusion after time limit to get to vote. Not able to come to agreement by all on any updates, either more on WLAN or more on ITS, so with time negative, we left as it was.</a:t>
            </a:r>
          </a:p>
          <a:p>
            <a:pPr marL="800100" lvl="1">
              <a:spcBef>
                <a:spcPts val="0"/>
              </a:spcBef>
              <a:buFont typeface="Arial" panose="020B0604020202020204" pitchFamily="34" charset="0"/>
              <a:buChar char="•"/>
            </a:pPr>
            <a:r>
              <a:rPr lang="en-US" sz="1400" dirty="0">
                <a:solidFill>
                  <a:schemeClr val="tx1"/>
                </a:solidFill>
              </a:rPr>
              <a:t>This caused a delay in the voting and was not able to upload a clean copy, so voters approved to vote on marked up r11 and allow chair to use editorial privilege to upload clean copy later. </a:t>
            </a:r>
          </a:p>
          <a:p>
            <a:pPr marL="400050">
              <a:spcBef>
                <a:spcPts val="0"/>
              </a:spcBef>
              <a:buFont typeface="Arial" panose="020B0604020202020204" pitchFamily="34" charset="0"/>
              <a:buChar char="•"/>
            </a:pPr>
            <a:r>
              <a:rPr lang="en-US" sz="1800" b="0" dirty="0">
                <a:solidFill>
                  <a:schemeClr val="tx1"/>
                </a:solidFill>
              </a:rPr>
              <a:t>If approved (it was), then: 21Feb – 02Mar LMSC(EC) ballot </a:t>
            </a:r>
          </a:p>
          <a:p>
            <a:pPr marL="800100" lvl="1">
              <a:spcBef>
                <a:spcPts val="0"/>
              </a:spcBef>
              <a:buFont typeface="Arial" panose="020B0604020202020204" pitchFamily="34" charset="0"/>
              <a:buChar char="•"/>
            </a:pPr>
            <a:r>
              <a:rPr lang="en-US" sz="1800" dirty="0">
                <a:solidFill>
                  <a:schemeClr val="tx1"/>
                </a:solidFill>
              </a:rPr>
              <a:t>03Mar 24 </a:t>
            </a:r>
            <a:r>
              <a:rPr lang="en-US" sz="1800" dirty="0" err="1">
                <a:solidFill>
                  <a:schemeClr val="tx1"/>
                </a:solidFill>
              </a:rPr>
              <a:t>hrs</a:t>
            </a:r>
            <a:r>
              <a:rPr lang="en-US" sz="1800" dirty="0">
                <a:solidFill>
                  <a:schemeClr val="tx1"/>
                </a:solidFill>
              </a:rPr>
              <a:t> for all votes to come in per the rules.</a:t>
            </a:r>
          </a:p>
          <a:p>
            <a:pPr marL="800100" lvl="1">
              <a:spcBef>
                <a:spcPts val="0"/>
              </a:spcBef>
              <a:buFont typeface="Arial" panose="020B0604020202020204" pitchFamily="34" charset="0"/>
              <a:buChar char="•"/>
            </a:pPr>
            <a:r>
              <a:rPr lang="en-US" sz="1800" dirty="0">
                <a:solidFill>
                  <a:schemeClr val="tx1"/>
                </a:solidFill>
              </a:rPr>
              <a:t>04Mar ready to upload to FCC</a:t>
            </a:r>
          </a:p>
          <a:p>
            <a:pPr marL="400050">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12 Mar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FCC NPRM </a:t>
            </a:r>
            <a:br>
              <a:rPr lang="en-US" altLang="en-US" sz="2400" dirty="0"/>
            </a:br>
            <a:r>
              <a:rPr lang="en-US" altLang="en-US" sz="2400" dirty="0"/>
              <a:t>R</a:t>
            </a:r>
            <a:r>
              <a:rPr lang="en-US" sz="2400" dirty="0"/>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https://mentor.ieee.org/802.18/dcn/20/18-20-0020-11-0000-comments-on-fcc19-138-nprm-revisiting-use-of-the-5-850-5-925-ghz-band.docx</a:t>
            </a:r>
            <a:r>
              <a:rPr lang="en-US" sz="1800" b="0" dirty="0">
                <a:solidFill>
                  <a:schemeClr val="tx1"/>
                </a:solidFill>
              </a:rPr>
              <a:t> ; response to FCC NPRM (ET 19-138) on </a:t>
            </a:r>
            <a:r>
              <a:rPr lang="en-US" sz="1800" b="0" dirty="0"/>
              <a:t>revisiting use of the 5850-5925 MHz-band</a:t>
            </a:r>
            <a:r>
              <a:rPr lang="en-GB" sz="1800" b="0" dirty="0"/>
              <a:t>. </a:t>
            </a:r>
            <a:r>
              <a:rPr lang="en-GB" sz="1800" b="0" dirty="0">
                <a:solidFill>
                  <a:schemeClr val="tx1"/>
                </a:solidFill>
              </a:rPr>
              <a:t>For review and approval by the LMSC (EC) for uploading to the FCC on or before 08 March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James L 	</a:t>
            </a:r>
          </a:p>
          <a:p>
            <a:pPr lvl="1"/>
            <a:r>
              <a:rPr lang="en-US" altLang="en-US" sz="1600" b="1" dirty="0"/>
              <a:t>Seconded by:  	 Tim J </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_11_Y   /  _0_N   /  _1_A </a:t>
            </a:r>
          </a:p>
          <a:p>
            <a:pPr lvl="1"/>
            <a:r>
              <a:rPr lang="en-US" altLang="en-US" sz="1600" b="1" dirty="0">
                <a:solidFill>
                  <a:schemeClr val="tx1"/>
                </a:solidFill>
              </a:rPr>
              <a:t>David, jay, Hassan, </a:t>
            </a:r>
            <a:r>
              <a:rPr lang="en-US" altLang="en-US" sz="1600" b="1" dirty="0" err="1">
                <a:solidFill>
                  <a:schemeClr val="tx1"/>
                </a:solidFill>
              </a:rPr>
              <a:t>Ioannis</a:t>
            </a:r>
            <a:r>
              <a:rPr lang="en-US" altLang="en-US" sz="1600" b="1" dirty="0">
                <a:solidFill>
                  <a:schemeClr val="tx1"/>
                </a:solidFill>
              </a:rPr>
              <a:t>, James, John, Peter, Rolf, Ruben, Stuart, </a:t>
            </a:r>
            <a:r>
              <a:rPr lang="en-US" altLang="en-US" sz="1600" b="1" dirty="0" err="1">
                <a:solidFill>
                  <a:schemeClr val="tx1"/>
                </a:solidFill>
              </a:rPr>
              <a:t>TimJ</a:t>
            </a:r>
            <a:r>
              <a:rPr lang="en-US" altLang="en-US" sz="1600" b="1" dirty="0">
                <a:solidFill>
                  <a:schemeClr val="tx1"/>
                </a:solidFill>
              </a:rPr>
              <a:t> , </a:t>
            </a:r>
            <a:r>
              <a:rPr lang="en-US" altLang="en-US" sz="1600" b="1" dirty="0" err="1">
                <a:solidFill>
                  <a:schemeClr val="tx1"/>
                </a:solidFill>
              </a:rPr>
              <a:t>StephenS</a:t>
            </a:r>
            <a:r>
              <a:rPr lang="en-US" altLang="en-US" sz="1600" b="1" dirty="0">
                <a:solidFill>
                  <a:schemeClr val="tx1"/>
                </a:solidFill>
              </a:rPr>
              <a:t>, </a:t>
            </a:r>
          </a:p>
          <a:p>
            <a:pPr lvl="1"/>
            <a:r>
              <a:rPr lang="en-US" altLang="en-US" sz="1600" b="1" dirty="0">
                <a:solidFill>
                  <a:schemeClr val="tx1"/>
                </a:solidFill>
              </a:rPr>
              <a:t>Voters:   __12___</a:t>
            </a:r>
          </a:p>
          <a:p>
            <a:pPr lvl="1"/>
            <a:r>
              <a:rPr lang="en-US" altLang="en-US" sz="1600" b="1" dirty="0">
                <a:solidFill>
                  <a:schemeClr val="tx1"/>
                </a:solidFill>
              </a:rPr>
              <a:t>Motion </a:t>
            </a:r>
            <a:r>
              <a:rPr lang="en-US" altLang="en-US" sz="1600" b="1" dirty="0">
                <a:solidFill>
                  <a:schemeClr val="bg1">
                    <a:lumMod val="75000"/>
                  </a:schemeClr>
                </a:solidFill>
              </a:rPr>
              <a:t>- </a:t>
            </a:r>
            <a:r>
              <a:rPr lang="en-US" altLang="en-US" sz="1600" b="1" dirty="0">
                <a:solidFill>
                  <a:schemeClr val="tx1"/>
                </a:solidFill>
              </a:rPr>
              <a:t>Passes</a:t>
            </a:r>
          </a:p>
          <a:p>
            <a:pPr lvl="1"/>
            <a:r>
              <a:rPr lang="en-US" altLang="en-US" sz="1600" b="1" dirty="0">
                <a:solidFill>
                  <a:schemeClr val="tx1"/>
                </a:solidFill>
              </a:rPr>
              <a:t>_16_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Mar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44</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45</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46</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12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12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49</a:t>
            </a:fld>
            <a:endParaRPr lang="en-US" altLang="en-US" sz="1200" b="0" dirty="0"/>
          </a:p>
        </p:txBody>
      </p:sp>
      <p:sp>
        <p:nvSpPr>
          <p:cNvPr id="2" name="Date Placeholder 1"/>
          <p:cNvSpPr>
            <a:spLocks noGrp="1"/>
          </p:cNvSpPr>
          <p:nvPr>
            <p:ph type="dt" idx="15"/>
          </p:nvPr>
        </p:nvSpPr>
        <p:spPr/>
        <p:txBody>
          <a:bodyPr/>
          <a:lstStyle/>
          <a:p>
            <a:r>
              <a:rPr lang="en-US"/>
              <a:t>12 Mar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Mar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12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Mar 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Mar 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12 Mar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53</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12 Mar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54</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Mar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12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Atlanta Week – From the LMSC(EC)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GB" sz="1400" dirty="0">
                <a:solidFill>
                  <a:schemeClr val="tx1"/>
                </a:solidFill>
              </a:rPr>
              <a:t>FCC NPRM on 5.9GHz reply comments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NPRM on 5.9 GHz reply comments</a:t>
            </a:r>
          </a:p>
          <a:p>
            <a:pPr lvl="1">
              <a:buFont typeface="Arial" panose="020B0604020202020204" pitchFamily="34" charset="0"/>
              <a:buChar char="•"/>
            </a:pPr>
            <a:r>
              <a:rPr lang="en-US" altLang="en-US" sz="1400" dirty="0">
                <a:solidFill>
                  <a:schemeClr val="bg1">
                    <a:lumMod val="75000"/>
                  </a:schemeClr>
                </a:solidFill>
              </a:rPr>
              <a:t>ITU-R SM.2352 submission feedback</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4142566"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marL="0" indent="0">
              <a:spcBef>
                <a:spcPts val="0"/>
              </a:spcBef>
            </a:pPr>
            <a:endParaRPr lang="en-GB" sz="1400" b="0" dirty="0">
              <a:solidFill>
                <a:schemeClr val="tx1"/>
              </a:solidFill>
            </a:endParaRPr>
          </a:p>
          <a:p>
            <a:pPr>
              <a:spcBef>
                <a:spcPts val="0"/>
              </a:spcBef>
              <a:buFont typeface="Arial" panose="020B0604020202020204" pitchFamily="34" charset="0"/>
              <a:buChar char="•"/>
            </a:pPr>
            <a:r>
              <a:rPr lang="en-GB" sz="1400" b="0" dirty="0">
                <a:solidFill>
                  <a:schemeClr val="tx1"/>
                </a:solidFill>
              </a:rPr>
              <a:t>FCC NPRM on 5.9GHz  comments &amp; reply</a:t>
            </a:r>
          </a:p>
          <a:p>
            <a:pPr lvl="1">
              <a:spcBef>
                <a:spcPts val="0"/>
              </a:spcBef>
              <a:buFont typeface="Arial" panose="020B0604020202020204" pitchFamily="34" charset="0"/>
              <a:buChar char="•"/>
            </a:pPr>
            <a:r>
              <a:rPr lang="en-GB" sz="1400" dirty="0">
                <a:solidFill>
                  <a:schemeClr val="tx1"/>
                </a:solidFill>
              </a:rPr>
              <a:t>Reply comments due 06 April,  </a:t>
            </a:r>
          </a:p>
          <a:p>
            <a:pPr lvl="1">
              <a:spcBef>
                <a:spcPts val="0"/>
              </a:spcBef>
              <a:buFont typeface="Arial" panose="020B0604020202020204" pitchFamily="34" charset="0"/>
              <a:buChar char="•"/>
            </a:pPr>
            <a:r>
              <a:rPr lang="en-GB" sz="1400" dirty="0">
                <a:solidFill>
                  <a:schemeClr val="tx1"/>
                </a:solidFill>
              </a:rPr>
              <a:t>Need to approve by Thurs. next week, 19</a:t>
            </a:r>
            <a:r>
              <a:rPr lang="en-GB" sz="1400" baseline="30000" dirty="0">
                <a:solidFill>
                  <a:schemeClr val="tx1"/>
                </a:solidFill>
              </a:rPr>
              <a:t>th</a:t>
            </a:r>
            <a:r>
              <a:rPr lang="en-GB" sz="1400" dirty="0">
                <a:solidFill>
                  <a:schemeClr val="tx1"/>
                </a:solidFill>
              </a:rPr>
              <a:t>.</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Wireless chairs meeting about May meeting</a:t>
            </a:r>
          </a:p>
          <a:p>
            <a:pPr lvl="1">
              <a:spcBef>
                <a:spcPts val="0"/>
              </a:spcBef>
              <a:buFont typeface="Arial" panose="020B0604020202020204" pitchFamily="34" charset="0"/>
              <a:buChar char="•"/>
            </a:pPr>
            <a:r>
              <a:rPr lang="en-US" altLang="en-US" sz="1400" kern="0" dirty="0"/>
              <a:t>APAC update for March 2020 </a:t>
            </a:r>
          </a:p>
          <a:p>
            <a:pPr lvl="1">
              <a:spcBef>
                <a:spcPts val="0"/>
              </a:spcBef>
              <a:buFont typeface="Arial" panose="020B0604020202020204" pitchFamily="34" charset="0"/>
              <a:buChar char="•"/>
            </a:pPr>
            <a:r>
              <a:rPr lang="en-US" altLang="en-US" sz="1400" kern="0" dirty="0"/>
              <a:t>ITU-R M.1450/M.1801 coming to .18</a:t>
            </a:r>
          </a:p>
          <a:p>
            <a:pPr lvl="1">
              <a:spcBef>
                <a:spcPts val="0"/>
              </a:spcBef>
              <a:buFont typeface="Arial" panose="020B0604020202020204" pitchFamily="34" charset="0"/>
              <a:buChar char="•"/>
            </a:pPr>
            <a:r>
              <a:rPr lang="en-US" sz="1400" dirty="0"/>
              <a:t>ITU-R SM.2352 on THz update for ITU-R</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b="0" dirty="0">
                <a:solidFill>
                  <a:schemeClr val="tx1"/>
                </a:solidFill>
              </a:rPr>
              <a:t>Moved by: 	Stuart K</a:t>
            </a:r>
          </a:p>
          <a:p>
            <a:pPr>
              <a:spcBef>
                <a:spcPts val="400"/>
              </a:spcBef>
            </a:pPr>
            <a:r>
              <a:rPr lang="en-US" altLang="en-US" sz="1600" b="0" dirty="0">
                <a:solidFill>
                  <a:schemeClr val="tx1"/>
                </a:solidFill>
              </a:rPr>
              <a:t>		Seconded by: 	Hassan Y</a:t>
            </a:r>
          </a:p>
          <a:p>
            <a:pPr lvl="1">
              <a:spcBef>
                <a:spcPts val="400"/>
              </a:spcBef>
            </a:pPr>
            <a:r>
              <a:rPr lang="en-US" altLang="en-US" sz="1600" dirty="0">
                <a:solidFill>
                  <a:schemeClr val="tx1"/>
                </a:solidFill>
              </a:rPr>
              <a:t>Discussion?  	None</a:t>
            </a:r>
          </a:p>
          <a:p>
            <a:pPr lvl="1">
              <a:spcBef>
                <a:spcPts val="400"/>
              </a:spcBef>
            </a:pPr>
            <a:r>
              <a:rPr lang="en-US" altLang="en-US" sz="1600" dirty="0">
                <a:solidFill>
                  <a:schemeClr val="tx1"/>
                </a:solidFill>
              </a:rPr>
              <a:t>Vote:  Approved by unanimous consent</a:t>
            </a:r>
          </a:p>
          <a:p>
            <a:pPr lvl="3">
              <a:buFont typeface="Arial" panose="020B0604020202020204" pitchFamily="34" charset="0"/>
              <a:buChar char="•"/>
            </a:pPr>
            <a:endParaRPr lang="en-US" altLang="en-US" sz="900" u="sng" dirty="0"/>
          </a:p>
          <a:p>
            <a:pPr>
              <a:spcBef>
                <a:spcPts val="400"/>
              </a:spcBef>
              <a:buFont typeface="Arial" panose="020B0604020202020204" pitchFamily="34" charset="0"/>
              <a:buChar char="•"/>
            </a:pPr>
            <a:r>
              <a:rPr lang="en-US" altLang="en-US" sz="1600" u="sng" dirty="0"/>
              <a:t>Motion:</a:t>
            </a:r>
            <a:r>
              <a:rPr lang="en-US" altLang="en-US" sz="1600" dirty="0"/>
              <a:t> </a:t>
            </a:r>
            <a:r>
              <a:rPr lang="en-GB" sz="1600" b="0" dirty="0"/>
              <a:t>To approve the minutes from the IEEE 802.18 Teleconference 05 Mar 2020 in document  </a:t>
            </a:r>
            <a:r>
              <a:rPr lang="en-GB" sz="1600" b="0" u="sng" dirty="0">
                <a:hlinkClick r:id="rId3"/>
              </a:rPr>
              <a:t>https://mentor.ieee.org/802.18/dcn/20/18-20-0032-00-0000-minutes-05mar20-rrtag-teleconference.docx</a:t>
            </a:r>
            <a:r>
              <a:rPr lang="en-GB" sz="1600" b="0" u="sng" dirty="0"/>
              <a:t> </a:t>
            </a:r>
            <a:r>
              <a:rPr lang="en-GB" sz="1600" b="0" dirty="0"/>
              <a:t>   </a:t>
            </a:r>
            <a:r>
              <a:rPr lang="en-US" sz="1600" b="0" dirty="0"/>
              <a:t>06-Mar-2020 20:13:15 ET</a:t>
            </a:r>
            <a:r>
              <a:rPr lang="en-US" altLang="en-US" sz="1600" b="0" dirty="0">
                <a:solidFill>
                  <a:schemeClr val="tx1"/>
                </a:solidFill>
              </a:rPr>
              <a:t>	</a:t>
            </a:r>
          </a:p>
          <a:p>
            <a:pPr marL="0" indent="0">
              <a:spcBef>
                <a:spcPts val="400"/>
              </a:spcBef>
            </a:pPr>
            <a:r>
              <a:rPr lang="en-US" altLang="en-US" sz="1400" b="0" dirty="0">
                <a:solidFill>
                  <a:schemeClr val="tx1"/>
                </a:solidFill>
              </a:rPr>
              <a:t>	</a:t>
            </a:r>
            <a:r>
              <a:rPr lang="en-US" altLang="en-US" sz="1600" b="0" dirty="0">
                <a:solidFill>
                  <a:schemeClr val="tx1"/>
                </a:solidFill>
              </a:rPr>
              <a:t>Moved by:  	Peter  E</a:t>
            </a:r>
          </a:p>
          <a:p>
            <a:pPr marL="0" indent="0">
              <a:spcBef>
                <a:spcPts val="400"/>
              </a:spcBef>
            </a:pPr>
            <a:r>
              <a:rPr lang="en-US" altLang="en-US" sz="1600" b="0" dirty="0">
                <a:solidFill>
                  <a:schemeClr val="tx1"/>
                </a:solidFill>
              </a:rPr>
              <a:t>	Seconded by:	Stuart K</a:t>
            </a:r>
          </a:p>
          <a:p>
            <a:pPr marL="0" indent="0">
              <a:spcBef>
                <a:spcPts val="400"/>
              </a:spcBef>
            </a:pPr>
            <a:r>
              <a:rPr lang="en-US" altLang="en-US" sz="1600" b="0" dirty="0">
                <a:solidFill>
                  <a:schemeClr val="tx1"/>
                </a:solidFill>
              </a:rPr>
              <a:t>	Discussion?  	None</a:t>
            </a:r>
          </a:p>
          <a:p>
            <a:pPr lvl="1">
              <a:spcBef>
                <a:spcPts val="400"/>
              </a:spcBef>
            </a:pPr>
            <a:r>
              <a:rPr lang="en-US" altLang="en-US" sz="1600" dirty="0">
                <a:solidFill>
                  <a:schemeClr val="tx1"/>
                </a:solidFill>
              </a:rPr>
              <a:t>Vote:  Approved by unanimous consent</a:t>
            </a:r>
            <a:endParaRPr lang="en-US" altLang="en-US" sz="1600" b="1" dirty="0">
              <a:solidFill>
                <a:schemeClr val="tx1"/>
              </a:solidFill>
            </a:endParaRPr>
          </a:p>
          <a:p>
            <a:pPr lvl="4">
              <a:buFont typeface="Arial" panose="020B0604020202020204" pitchFamily="34" charset="0"/>
              <a:buChar char="•"/>
            </a:pPr>
            <a:endParaRPr lang="en-US" altLang="en-US" sz="10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Atlanta Plenary, the EC meetings will be held at the scheduled ATL times.</a:t>
            </a:r>
            <a:endParaRPr lang="en-US" altLang="en-US" sz="1400" dirty="0">
              <a:solidFill>
                <a:schemeClr val="tx1"/>
              </a:solidFill>
            </a:endParaRPr>
          </a:p>
          <a:p>
            <a:pPr lvl="1">
              <a:spcBef>
                <a:spcPts val="400"/>
              </a:spcBef>
              <a:buFont typeface="Arial" panose="020B0604020202020204" pitchFamily="34" charset="0"/>
              <a:buChar char="•"/>
            </a:pPr>
            <a:r>
              <a:rPr lang="en-US" sz="1600" dirty="0">
                <a:solidFill>
                  <a:schemeClr val="tx1"/>
                </a:solidFill>
              </a:rPr>
              <a:t>Monday 8et/5pt and Friday 1et/10pt, will be conducted as if there in a Plenary, w/voting.</a:t>
            </a:r>
          </a:p>
          <a:p>
            <a:pPr lvl="1">
              <a:spcBef>
                <a:spcPts val="400"/>
              </a:spcBef>
              <a:buFont typeface="Arial" panose="020B0604020202020204" pitchFamily="34" charset="0"/>
              <a:buChar char="•"/>
            </a:pPr>
            <a:r>
              <a:rPr lang="en-US" altLang="en-US" sz="1600" dirty="0">
                <a:solidFill>
                  <a:schemeClr val="tx1"/>
                </a:solidFill>
              </a:rPr>
              <a:t>At this point 802.18 will treat as normal non-face-to-face week.  </a:t>
            </a:r>
          </a:p>
          <a:p>
            <a:pPr lvl="2">
              <a:spcBef>
                <a:spcPts val="400"/>
              </a:spcBef>
              <a:buFont typeface="Arial" panose="020B0604020202020204" pitchFamily="34" charset="0"/>
              <a:buChar char="•"/>
            </a:pPr>
            <a:r>
              <a:rPr lang="en-US" altLang="en-US" sz="1600" dirty="0">
                <a:solidFill>
                  <a:schemeClr val="tx1"/>
                </a:solidFill>
              </a:rPr>
              <a:t>So teleconference Thursday 3pm-et / noon-</a:t>
            </a:r>
            <a:r>
              <a:rPr lang="en-US" altLang="en-US" sz="1600" dirty="0" err="1">
                <a:solidFill>
                  <a:schemeClr val="tx1"/>
                </a:solidFill>
              </a:rPr>
              <a:t>pt</a:t>
            </a:r>
            <a:r>
              <a:rPr lang="en-US" altLang="en-US" sz="1600" dirty="0">
                <a:solidFill>
                  <a:schemeClr val="tx1"/>
                </a:solidFill>
              </a:rPr>
              <a:t> and any ad </a:t>
            </a:r>
            <a:r>
              <a:rPr lang="en-US" altLang="en-US" sz="1600" dirty="0" err="1">
                <a:solidFill>
                  <a:schemeClr val="tx1"/>
                </a:solidFill>
              </a:rPr>
              <a:t>hocs</a:t>
            </a:r>
            <a:r>
              <a:rPr lang="en-US" altLang="en-US" sz="1600" dirty="0">
                <a:solidFill>
                  <a:schemeClr val="tx1"/>
                </a:solidFill>
              </a:rPr>
              <a:t> as planned (see later slide in this deck). </a:t>
            </a:r>
            <a:endParaRPr lang="en-US" altLang="en-US" sz="1400" dirty="0">
              <a:solidFill>
                <a:schemeClr val="tx1"/>
              </a:solidFill>
            </a:endParaRPr>
          </a:p>
          <a:p>
            <a:pPr lvl="1">
              <a:spcBef>
                <a:spcPts val="400"/>
              </a:spcBef>
              <a:buFont typeface="Arial" panose="020B0604020202020204" pitchFamily="34" charset="0"/>
              <a:buChar char="•"/>
            </a:pPr>
            <a:r>
              <a:rPr lang="en-US" altLang="en-US" sz="1600" dirty="0">
                <a:solidFill>
                  <a:schemeClr val="tx1"/>
                </a:solidFill>
              </a:rPr>
              <a: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12 Mar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4582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meetings </a:t>
            </a:r>
            <a:r>
              <a:rPr lang="en-US" sz="1400" dirty="0">
                <a:solidFill>
                  <a:schemeClr val="tx1"/>
                </a:solidFill>
              </a:rPr>
              <a:t>#105, </a:t>
            </a:r>
            <a:r>
              <a:rPr lang="en-US" sz="1400" dirty="0"/>
              <a:t>  23–27Mar20, </a:t>
            </a:r>
            <a:r>
              <a:rPr lang="en-US" sz="1400" strike="dblStrike" dirty="0"/>
              <a:t>Sophia-Antipolis</a:t>
            </a:r>
            <a:r>
              <a:rPr lang="en-US" sz="1400" b="0" strike="dblStrike" dirty="0"/>
              <a:t>  </a:t>
            </a:r>
            <a:r>
              <a:rPr lang="en-US" sz="1800" b="0" dirty="0">
                <a:solidFill>
                  <a:srgbClr val="C00000"/>
                </a:solidFill>
                <a:sym typeface="Wingdings" panose="05000000000000000000" pitchFamily="2" charset="2"/>
              </a:rPr>
              <a:t> f2f - cancelled</a:t>
            </a:r>
            <a:endParaRPr lang="en-US" sz="1800" b="0" dirty="0">
              <a:solidFill>
                <a:srgbClr val="C00000"/>
              </a:solidFill>
            </a:endParaRPr>
          </a:p>
          <a:p>
            <a:pPr lvl="1">
              <a:buFont typeface="Arial" panose="020B0604020202020204" pitchFamily="34" charset="0"/>
              <a:buChar char="•"/>
            </a:pPr>
            <a:r>
              <a:rPr lang="en-US" sz="1600" b="0" dirty="0">
                <a:solidFill>
                  <a:schemeClr val="tx1"/>
                </a:solidFill>
              </a:rPr>
              <a:t>More go-to meetings coming </a:t>
            </a:r>
            <a:r>
              <a:rPr lang="en-US" sz="1600" dirty="0">
                <a:solidFill>
                  <a:schemeClr val="tx1"/>
                </a:solidFill>
              </a:rPr>
              <a:t>for </a:t>
            </a:r>
            <a:r>
              <a:rPr lang="en-US" sz="1600" b="0" dirty="0">
                <a:solidFill>
                  <a:schemeClr val="tx1"/>
                </a:solidFill>
              </a:rPr>
              <a:t>remote participation</a:t>
            </a:r>
            <a:r>
              <a:rPr lang="en-US" sz="1600" dirty="0">
                <a:solidFill>
                  <a:schemeClr val="tx1"/>
                </a:solidFill>
              </a:rPr>
              <a:t> for meeting #105.</a:t>
            </a:r>
            <a:endParaRPr lang="en-US" sz="1600" b="0" dirty="0">
              <a:solidFill>
                <a:schemeClr val="tx1"/>
              </a:solidFill>
            </a:endParaRPr>
          </a:p>
          <a:p>
            <a:pPr lvl="1">
              <a:buFont typeface="Arial" panose="020B0604020202020204" pitchFamily="34" charset="0"/>
              <a:buChar char="•"/>
            </a:pPr>
            <a:r>
              <a:rPr lang="en-US" sz="1600" dirty="0">
                <a:solidFill>
                  <a:schemeClr val="bg1">
                    <a:lumMod val="75000"/>
                  </a:schemeClr>
                </a:solidFill>
              </a:rPr>
              <a:t> </a:t>
            </a:r>
          </a:p>
          <a:p>
            <a:pPr marL="457200" lvl="1" indent="0"/>
            <a:endParaRPr lang="en-US" sz="1600" dirty="0">
              <a:solidFill>
                <a:schemeClr val="bg1">
                  <a:lumMod val="75000"/>
                </a:schemeClr>
              </a:solidFill>
            </a:endParaRPr>
          </a:p>
          <a:p>
            <a:pPr marL="457200" lvl="1" indent="0"/>
            <a:endParaRPr lang="en-US" sz="1600" dirty="0">
              <a:solidFill>
                <a:schemeClr val="bg1">
                  <a:lumMod val="75000"/>
                </a:schemeClr>
              </a:solidFill>
            </a:endParaRPr>
          </a:p>
          <a:p>
            <a:pPr marL="457200" lvl="1" indent="0"/>
            <a:endParaRPr lang="en-US" sz="1600" dirty="0">
              <a:solidFill>
                <a:schemeClr val="bg1">
                  <a:lumMod val="75000"/>
                </a:schemeClr>
              </a:solidFill>
            </a:endParaRPr>
          </a:p>
          <a:p>
            <a:pPr marL="457200" lvl="1" indent="0"/>
            <a:endParaRPr lang="en-US" sz="1600" dirty="0">
              <a:solidFill>
                <a:schemeClr val="bg1">
                  <a:lumMod val="75000"/>
                </a:schemeClr>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#70,  17-20Mar20, </a:t>
            </a:r>
            <a:r>
              <a:rPr lang="en-US" sz="1400" dirty="0"/>
              <a:t>Sophia Antipolis, FR	</a:t>
            </a:r>
            <a:r>
              <a:rPr lang="en-US" sz="1400" b="0" dirty="0">
                <a:solidFill>
                  <a:srgbClr val="C00000"/>
                </a:solidFill>
                <a:sym typeface="Wingdings" panose="05000000000000000000" pitchFamily="2" charset="2"/>
              </a:rPr>
              <a:t> 	 ?</a:t>
            </a:r>
            <a:endParaRPr lang="en-US" sz="1400" b="0" dirty="0">
              <a:solidFill>
                <a:schemeClr val="tx1"/>
              </a:solidFill>
            </a:endParaRPr>
          </a:p>
          <a:p>
            <a:pPr lvl="1">
              <a:spcBef>
                <a:spcPts val="0"/>
              </a:spcBef>
              <a:buFont typeface="Arial" panose="020B0604020202020204" pitchFamily="34" charset="0"/>
              <a:buChar char="•"/>
            </a:pPr>
            <a:r>
              <a:rPr lang="en-US" sz="1600" dirty="0"/>
              <a:t>Working on going to remote participation, likely f2f cancelled. </a:t>
            </a:r>
          </a:p>
          <a:p>
            <a:pPr lvl="1">
              <a:spcBef>
                <a:spcPts val="0"/>
              </a:spcBef>
              <a:buFont typeface="Arial" panose="020B0604020202020204" pitchFamily="34" charset="0"/>
              <a:buChar char="•"/>
            </a:pPr>
            <a:endParaRPr lang="en-US" sz="1100" dirty="0"/>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meeting # _next f2f not scheduled_;  on-line-27Feb20</a:t>
            </a:r>
          </a:p>
          <a:p>
            <a:pPr lvl="1">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400" dirty="0"/>
              <a:t>ETSI - ERM </a:t>
            </a:r>
            <a:r>
              <a:rPr lang="en-US" sz="1400" b="0" dirty="0">
                <a:hlinkClick r:id="rId8"/>
              </a:rPr>
              <a:t>&lt;TG37&gt;</a:t>
            </a:r>
            <a:r>
              <a:rPr lang="en-US" sz="1400" b="0" dirty="0"/>
              <a:t> </a:t>
            </a:r>
            <a:r>
              <a:rPr lang="en-US" sz="1400" dirty="0"/>
              <a:t> next meeting #37, 25-26Mar20, Sophia-Antipolis, FR	</a:t>
            </a:r>
            <a:r>
              <a:rPr lang="en-US" sz="1400" b="0" dirty="0">
                <a:solidFill>
                  <a:srgbClr val="C00000"/>
                </a:solidFill>
                <a:sym typeface="Wingdings" panose="05000000000000000000" pitchFamily="2" charset="2"/>
              </a:rPr>
              <a:t> ?</a:t>
            </a:r>
            <a:endParaRPr lang="en-US" sz="1400" dirty="0"/>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9"/>
              </a:rPr>
              <a:t>&lt;TG-UWB&gt;</a:t>
            </a:r>
            <a:r>
              <a:rPr lang="en-US" sz="1400" b="0" dirty="0">
                <a:solidFill>
                  <a:schemeClr val="tx1"/>
                </a:solidFill>
              </a:rPr>
              <a:t> </a:t>
            </a:r>
            <a:r>
              <a:rPr lang="en-US" sz="1400" dirty="0">
                <a:solidFill>
                  <a:schemeClr val="tx1"/>
                </a:solidFill>
              </a:rPr>
              <a:t>next meeting #53, 27-29Apr20, Mainz, DE</a:t>
            </a:r>
          </a:p>
          <a:p>
            <a:pPr lvl="1">
              <a:spcBef>
                <a:spcPts val="0"/>
              </a:spcBef>
              <a:buFont typeface="Arial" panose="020B0604020202020204" pitchFamily="34" charset="0"/>
              <a:buChar char="•"/>
            </a:pPr>
            <a:r>
              <a:rPr lang="en-US" sz="1100" dirty="0"/>
              <a:t>Nothing shared.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Mar 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45233</TotalTime>
  <Words>11962</Words>
  <Application>Microsoft Office PowerPoint</Application>
  <PresentationFormat>On-screen Show (4:3)</PresentationFormat>
  <Paragraphs>1172</Paragraphs>
  <Slides>54</Slides>
  <Notes>36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54</vt:i4>
      </vt:variant>
    </vt:vector>
  </HeadingPairs>
  <TitlesOfParts>
    <vt:vector size="64"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FCC NPRM on 5.9 GHz reply comments-1</vt:lpstr>
      <vt:lpstr>FCC NPRM on 5.9 GHz reply comments-2</vt:lpstr>
      <vt:lpstr>FCC NPRM on 5.9 GHz reply comments-3</vt:lpstr>
      <vt:lpstr>General Discussion Items -1</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FCC NPRM – reply comments – standing by  Revisiting-use-of-the-5850-5925-MHz-band</vt:lpstr>
      <vt:lpstr>ITU-R SM.2352 on THz</vt:lpstr>
      <vt:lpstr>ITU-R THz SM.2352 submission – standing by</vt:lpstr>
      <vt:lpstr>Chairman Pai’s statement on 5.9 GHz &amp; NPRM -background</vt:lpstr>
      <vt:lpstr>5.9 GHz NPRM –  high level direction on comments</vt:lpstr>
      <vt:lpstr>5.9 GHz NPRM – status</vt:lpstr>
      <vt:lpstr>FCC NPRM  Revisiting-use-of-the-5850-5925-MHz-band</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ITU-R SM.2352 on THz</vt:lpstr>
      <vt:lpstr>ITU-R THz SM.2352 motion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2483</cp:revision>
  <cp:lastPrinted>1601-01-01T00:00:00Z</cp:lastPrinted>
  <dcterms:created xsi:type="dcterms:W3CDTF">2016-03-03T14:54:45Z</dcterms:created>
  <dcterms:modified xsi:type="dcterms:W3CDTF">2020-03-12T22:48:02Z</dcterms:modified>
</cp:coreProperties>
</file>