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7" r:id="rId14"/>
    <p:sldId id="669" r:id="rId15"/>
    <p:sldId id="662" r:id="rId16"/>
    <p:sldId id="650" r:id="rId17"/>
    <p:sldId id="498" r:id="rId18"/>
    <p:sldId id="402" r:id="rId19"/>
    <p:sldId id="403" r:id="rId20"/>
    <p:sldId id="668" r:id="rId21"/>
    <p:sldId id="670" r:id="rId22"/>
    <p:sldId id="671" r:id="rId23"/>
    <p:sldId id="672" r:id="rId24"/>
    <p:sldId id="666" r:id="rId25"/>
    <p:sldId id="663" r:id="rId26"/>
    <p:sldId id="664" r:id="rId27"/>
    <p:sldId id="626" r:id="rId28"/>
    <p:sldId id="657" r:id="rId29"/>
    <p:sldId id="659" r:id="rId30"/>
    <p:sldId id="631" r:id="rId31"/>
    <p:sldId id="653" r:id="rId32"/>
    <p:sldId id="649" r:id="rId33"/>
    <p:sldId id="660" r:id="rId34"/>
    <p:sldId id="640" r:id="rId35"/>
    <p:sldId id="639" r:id="rId36"/>
    <p:sldId id="638" r:id="rId37"/>
    <p:sldId id="643" r:id="rId38"/>
    <p:sldId id="646" r:id="rId39"/>
    <p:sldId id="641" r:id="rId40"/>
    <p:sldId id="633" r:id="rId41"/>
    <p:sldId id="636" r:id="rId42"/>
    <p:sldId id="634" r:id="rId43"/>
    <p:sldId id="632" r:id="rId44"/>
    <p:sldId id="627" r:id="rId45"/>
    <p:sldId id="630" r:id="rId46"/>
    <p:sldId id="628" r:id="rId47"/>
    <p:sldId id="462" r:id="rId48"/>
    <p:sldId id="652" r:id="rId49"/>
    <p:sldId id="549" r:id="rId50"/>
    <p:sldId id="425" r:id="rId51"/>
    <p:sldId id="592" r:id="rId52"/>
    <p:sldId id="599" r:id="rId53"/>
    <p:sldId id="656" r:id="rId54"/>
    <p:sldId id="655"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71" autoAdjust="0"/>
    <p:restoredTop sz="96042" autoAdjust="0"/>
  </p:normalViewPr>
  <p:slideViewPr>
    <p:cSldViewPr>
      <p:cViewPr varScale="1">
        <p:scale>
          <a:sx n="86" d="100"/>
          <a:sy n="86" d="100"/>
        </p:scale>
        <p:origin x="90" y="63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en-US" sz="1200" dirty="0">
                <a:solidFill>
                  <a:schemeClr val="bg1">
                    <a:lumMod val="75000"/>
                  </a:schemeClr>
                </a:solidFill>
              </a:rPr>
              <a:t>(normally f2f: Tuesday 10:30et/7:30pt;  Thursday 8:30et/5:30pt)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31987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3173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12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38-00-0000-nprm-19-138-5-9-ghz-comment-review.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33-00-0000-apac-update-march-2020.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5/dcn/19/15-19-0276-03-0thz-ieee-802-15-tag-thz-input-to-the-revision-of-itu-r-sm-2352.docx" TargetMode="External"/><Relationship Id="rId5" Type="http://schemas.openxmlformats.org/officeDocument/2006/relationships/hyperlink" Target="https://mentor.ieee.org/802.11/dcn/20/11-20-0254-03-0itu-itu-ahg-m-1801-2-edits.docx" TargetMode="External"/><Relationship Id="rId4" Type="http://schemas.openxmlformats.org/officeDocument/2006/relationships/hyperlink" Target="https://mentor.ieee.org/802.11/dcn/20/11-20-0253-03-0itu-itu-ahg-m-1450-5-edit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cs.fcc.gov/public/attachments/DOC-363007A1.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32-00-0000-minutes-05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12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477"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1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600" dirty="0"/>
              <a:t>SE45, FM57, ECC WGs are all CEPT, going online until April 15</a:t>
            </a:r>
          </a:p>
          <a:p>
            <a:pPr>
              <a:buFont typeface="Arial" panose="020B0604020202020204" pitchFamily="34" charset="0"/>
              <a:buChar char="•"/>
            </a:pPr>
            <a:r>
              <a:rPr lang="en-GB" sz="1600" dirty="0"/>
              <a:t>Please be advised that all face-to-face meetings of CEPT groups planned between now and the end of March, and several meetings planned for April, have now been cancelled, postponed or replaced by web meetings. Furthermore, the number of CEPT administrations which have put in place travel restrictions continues to increase. </a:t>
            </a:r>
            <a:endParaRPr lang="en-US" sz="1600" dirty="0"/>
          </a:p>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50</a:t>
            </a:r>
            <a:r>
              <a:rPr lang="en-US" sz="1800" baseline="30000" dirty="0">
                <a:solidFill>
                  <a:schemeClr val="tx1"/>
                </a:solidFill>
              </a:rPr>
              <a:t>th</a:t>
            </a:r>
            <a:r>
              <a:rPr lang="en-US" sz="1800" dirty="0">
                <a:solidFill>
                  <a:schemeClr val="tx1"/>
                </a:solidFill>
              </a:rPr>
              <a:t> plenary </a:t>
            </a:r>
            <a:r>
              <a:rPr lang="en-US" sz="1800" u="sng" dirty="0">
                <a:solidFill>
                  <a:schemeClr val="tx1"/>
                </a:solidFill>
              </a:rPr>
              <a:t>last week</a:t>
            </a:r>
            <a:r>
              <a:rPr lang="en-US" sz="1800" dirty="0">
                <a:solidFill>
                  <a:schemeClr val="tx1"/>
                </a:solidFill>
              </a:rPr>
              <a:t>, 04-08March20, Brighton, UK </a:t>
            </a:r>
          </a:p>
          <a:p>
            <a:pPr lvl="1">
              <a:buFont typeface="Arial" panose="020B0604020202020204" pitchFamily="34" charset="0"/>
              <a:buChar char="•"/>
            </a:pPr>
            <a:r>
              <a:rPr lang="en-US" sz="1600" dirty="0">
                <a:solidFill>
                  <a:schemeClr val="tx1"/>
                </a:solidFill>
              </a:rPr>
              <a:t>Review the minutes (in link above) has lots of new information. </a:t>
            </a:r>
          </a:p>
          <a:p>
            <a:pPr lvl="1">
              <a:buFont typeface="Arial" panose="020B0604020202020204" pitchFamily="34" charset="0"/>
              <a:buChar char="•"/>
            </a:pPr>
            <a:r>
              <a:rPr lang="en-US" sz="1600" dirty="0">
                <a:solidFill>
                  <a:schemeClr val="tx1"/>
                </a:solidFill>
              </a:rPr>
              <a:t>Updates in last week’s meeting with changes/updated to ITS specs; see CEPT report 71.  </a:t>
            </a:r>
          </a:p>
          <a:p>
            <a:pPr lvl="2">
              <a:buFont typeface="Arial" panose="020B0604020202020204" pitchFamily="34" charset="0"/>
              <a:buChar char="•"/>
            </a:pPr>
            <a:r>
              <a:rPr lang="en-US" sz="1600" dirty="0">
                <a:solidFill>
                  <a:schemeClr val="tx1"/>
                </a:solidFill>
              </a:rPr>
              <a:t>Expanded 30MHz to 50MHz for traffic safety, channels 176-184 </a:t>
            </a:r>
          </a:p>
          <a:p>
            <a:pPr lvl="2">
              <a:buFont typeface="Arial" panose="020B0604020202020204" pitchFamily="34" charset="0"/>
              <a:buChar char="•"/>
            </a:pPr>
            <a:r>
              <a:rPr lang="en-US" sz="1600" dirty="0">
                <a:solidFill>
                  <a:schemeClr val="tx1"/>
                </a:solidFill>
              </a:rPr>
              <a:t>Expanded ITS spectrum 70 to 80 MHz, the 10 MHz is for Urban Rail, 5925-5935MHz</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4"/>
              </a:rPr>
              <a:t>&lt;SE24&gt;</a:t>
            </a:r>
            <a:r>
              <a:rPr lang="en-US" sz="1400" b="0" dirty="0">
                <a:solidFill>
                  <a:schemeClr val="tx1"/>
                </a:solidFill>
              </a:rPr>
              <a:t> </a:t>
            </a:r>
            <a:r>
              <a:rPr lang="en-US" sz="1400" dirty="0">
                <a:solidFill>
                  <a:schemeClr val="tx1"/>
                </a:solidFill>
              </a:rPr>
              <a:t>next meeting, M100, 20-22Apr20, ECO Office (Web meetings till then)</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0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meeting  </a:t>
            </a:r>
            <a:r>
              <a:rPr lang="en-US" sz="1600" dirty="0"/>
              <a:t>#11, 15-16Apr20, Copenhagen, Denmark</a:t>
            </a:r>
          </a:p>
          <a:p>
            <a:pPr lvl="1">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r>
              <a:rPr lang="en-US" sz="1600" dirty="0">
                <a:solidFill>
                  <a:schemeClr val="bg1">
                    <a:lumMod val="75000"/>
                  </a:schemeClr>
                </a:solidFill>
              </a:rPr>
              <a:t> </a:t>
            </a:r>
            <a:r>
              <a:rPr lang="en-US" sz="1400" dirty="0">
                <a:solidFill>
                  <a:schemeClr val="tx1"/>
                </a:solidFill>
              </a:rPr>
              <a:t>nothing to share today</a:t>
            </a:r>
            <a:endParaRPr lang="en-US" sz="1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buFont typeface="Arial" panose="020B0604020202020204" pitchFamily="34" charset="0"/>
              <a:buChar char="•"/>
            </a:pPr>
            <a:r>
              <a:rPr lang="en-US" sz="1400" dirty="0">
                <a:solidFill>
                  <a:schemeClr val="tx1"/>
                </a:solidFill>
              </a:rPr>
              <a:t> nothing to share today, </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nothing to share today</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lvl="1">
              <a:buFont typeface="Arial" panose="020B0604020202020204" pitchFamily="34" charset="0"/>
              <a:buChar char="•"/>
            </a:pP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800100" lvl="1">
              <a:buFont typeface="Arial" panose="020B0604020202020204" pitchFamily="34" charset="0"/>
              <a:buChar char="•"/>
            </a:pPr>
            <a:r>
              <a:rPr lang="en-US" sz="1600" dirty="0">
                <a:solidFill>
                  <a:schemeClr val="tx1"/>
                </a:solidFill>
              </a:rPr>
              <a:t>389 filings Tuesday night / 10</a:t>
            </a:r>
            <a:r>
              <a:rPr lang="en-US" sz="1600" baseline="30000" dirty="0">
                <a:solidFill>
                  <a:schemeClr val="tx1"/>
                </a:solidFill>
              </a:rPr>
              <a:t>th</a:t>
            </a:r>
            <a:r>
              <a:rPr lang="en-US" sz="1600" dirty="0">
                <a:solidFill>
                  <a:schemeClr val="tx1"/>
                </a:solidFill>
              </a:rPr>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b="1"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 EC close or 10-day LMSC ballot, need to approve next Thursday, 19March in either case.</a:t>
            </a:r>
          </a:p>
          <a:p>
            <a:pPr marL="800100" lvl="1">
              <a:buFont typeface="Arial" panose="020B0604020202020204" pitchFamily="34" charset="0"/>
              <a:buChar char="•"/>
            </a:pPr>
            <a:r>
              <a:rPr lang="en-US" sz="1600" dirty="0">
                <a:solidFill>
                  <a:schemeClr val="tx1"/>
                </a:solidFill>
              </a:rPr>
              <a:t>From the 802 chair it is on the closing meeting agenda. 		</a:t>
            </a:r>
          </a:p>
          <a:p>
            <a:pPr marL="400050">
              <a:buFont typeface="Arial" panose="020B0604020202020204" pitchFamily="34" charset="0"/>
              <a:buChar char="•"/>
            </a:pPr>
            <a:r>
              <a:rPr lang="en-US" sz="2000" dirty="0">
                <a:solidFill>
                  <a:schemeClr val="tx1"/>
                </a:solidFill>
              </a:rPr>
              <a:t> </a:t>
            </a:r>
          </a:p>
          <a:p>
            <a:pPr marL="400050">
              <a:buFont typeface="Arial" panose="020B0604020202020204" pitchFamily="34" charset="0"/>
              <a:buChar char="•"/>
            </a:pPr>
            <a:endParaRPr 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-2</a:t>
            </a:r>
            <a:endParaRPr lang="en-US" sz="2400" dirty="0"/>
          </a:p>
        </p:txBody>
      </p:sp>
      <p:sp>
        <p:nvSpPr>
          <p:cNvPr id="3" name="Content Placeholder 2"/>
          <p:cNvSpPr>
            <a:spLocks noGrp="1"/>
          </p:cNvSpPr>
          <p:nvPr>
            <p:ph idx="1"/>
          </p:nvPr>
        </p:nvSpPr>
        <p:spPr>
          <a:xfrm>
            <a:off x="666562" y="962891"/>
            <a:ext cx="8401238" cy="5430764"/>
          </a:xfrm>
        </p:spPr>
        <p:txBody>
          <a:bodyPr/>
          <a:lstStyle/>
          <a:p>
            <a:pPr marL="400050">
              <a:buFont typeface="Arial" panose="020B0604020202020204" pitchFamily="34" charset="0"/>
              <a:buChar char="•"/>
            </a:pPr>
            <a:r>
              <a:rPr lang="en-US" sz="1800" dirty="0">
                <a:solidFill>
                  <a:schemeClr val="tx1"/>
                </a:solidFill>
              </a:rPr>
              <a:t>Are there comments that we should consider reply comments on? </a:t>
            </a:r>
          </a:p>
          <a:p>
            <a:pPr marL="800100" lvl="1">
              <a:spcBef>
                <a:spcPts val="0"/>
              </a:spcBef>
              <a:buFont typeface="Arial" panose="020B0604020202020204" pitchFamily="34" charset="0"/>
              <a:buChar char="•"/>
            </a:pPr>
            <a:r>
              <a:rPr lang="en-US" sz="1600" b="1" dirty="0">
                <a:solidFill>
                  <a:srgbClr val="00B0F0"/>
                </a:solidFill>
              </a:rPr>
              <a:t>A summary of the comments, is being worked but need contributions?</a:t>
            </a:r>
          </a:p>
          <a:p>
            <a:pPr marL="800100" lvl="1">
              <a:buFont typeface="Arial" panose="020B0604020202020204" pitchFamily="34" charset="0"/>
              <a:buChar char="•"/>
            </a:pPr>
            <a:r>
              <a:rPr lang="en-US" sz="1600" b="1" dirty="0">
                <a:solidFill>
                  <a:schemeClr val="tx1"/>
                </a:solidFill>
              </a:rPr>
              <a:t>3 members working through  389 filings to categorize for 3 points. </a:t>
            </a:r>
          </a:p>
          <a:p>
            <a:pPr marL="1200150" lvl="2">
              <a:buFont typeface="Arial" panose="020B0604020202020204" pitchFamily="34" charset="0"/>
              <a:buChar char="•"/>
            </a:pPr>
            <a:r>
              <a:rPr lang="en-US" sz="1600" dirty="0">
                <a:solidFill>
                  <a:schemeClr val="tx1"/>
                </a:solidFill>
              </a:rPr>
              <a:t>Pro/Con to NPRM/split – informative as we are neutral</a:t>
            </a:r>
          </a:p>
          <a:p>
            <a:pPr marL="1200150" lvl="2">
              <a:buFont typeface="Arial" panose="020B0604020202020204" pitchFamily="34" charset="0"/>
              <a:buChar char="•"/>
            </a:pPr>
            <a:r>
              <a:rPr lang="en-US" sz="1600" dirty="0">
                <a:solidFill>
                  <a:schemeClr val="tx1"/>
                </a:solidFill>
              </a:rPr>
              <a:t>C-V2X / DSRC  (DSRC/IEEE pro/con)</a:t>
            </a:r>
          </a:p>
          <a:p>
            <a:pPr marL="1200150" lvl="2">
              <a:buFont typeface="Arial" panose="020B0604020202020204" pitchFamily="34" charset="0"/>
              <a:buChar char="•"/>
            </a:pPr>
            <a:r>
              <a:rPr lang="en-US" sz="1600" dirty="0">
                <a:solidFill>
                  <a:schemeClr val="tx1"/>
                </a:solidFill>
              </a:rPr>
              <a:t>OOBE  commented in detail or not</a:t>
            </a:r>
          </a:p>
          <a:p>
            <a:pPr marL="800100" lvl="1">
              <a:spcBef>
                <a:spcPts val="0"/>
              </a:spcBef>
              <a:buFont typeface="Arial" panose="020B0604020202020204" pitchFamily="34" charset="0"/>
              <a:buChar char="•"/>
            </a:pPr>
            <a:r>
              <a:rPr lang="en-US" sz="1600" b="1" dirty="0">
                <a:solidFill>
                  <a:schemeClr val="tx1"/>
                </a:solidFill>
              </a:rPr>
              <a:t>Most are Con comments to the NPRM/not in favor of the band split.</a:t>
            </a:r>
          </a:p>
          <a:p>
            <a:pPr marL="1200150" lvl="2">
              <a:spcBef>
                <a:spcPts val="0"/>
              </a:spcBef>
              <a:buFont typeface="Arial" panose="020B0604020202020204" pitchFamily="34" charset="0"/>
              <a:buChar char="•"/>
            </a:pPr>
            <a:r>
              <a:rPr lang="en-US" sz="1400" dirty="0">
                <a:solidFill>
                  <a:schemeClr val="tx1"/>
                </a:solidFill>
              </a:rPr>
              <a:t>7 of initial 44 - are for splitting of the band,   37 want to maintain the ITS band.  (see last bullet)</a:t>
            </a:r>
          </a:p>
          <a:p>
            <a:pPr marL="1200150" lvl="2">
              <a:spcBef>
                <a:spcPts val="0"/>
              </a:spcBef>
              <a:buFont typeface="Arial" panose="020B0604020202020204" pitchFamily="34" charset="0"/>
              <a:buChar char="•"/>
            </a:pPr>
            <a:r>
              <a:rPr lang="en-US" sz="1400" dirty="0">
                <a:solidFill>
                  <a:schemeClr val="tx1"/>
                </a:solidFill>
              </a:rPr>
              <a:t>Many are tech. neutral, then split between DSRC / C-V2X / etc. after that. </a:t>
            </a:r>
          </a:p>
          <a:p>
            <a:pPr marL="400050">
              <a:buFont typeface="Arial" panose="020B0604020202020204" pitchFamily="34" charset="0"/>
              <a:buChar char="•"/>
            </a:pPr>
            <a:r>
              <a:rPr lang="en-US" sz="1800" dirty="0">
                <a:solidFill>
                  <a:schemeClr val="tx1"/>
                </a:solidFill>
              </a:rPr>
              <a:t>Potential direction, for reply comments:  </a:t>
            </a:r>
          </a:p>
          <a:p>
            <a:pPr marL="800100" lvl="1">
              <a:buFont typeface="Arial" panose="020B0604020202020204" pitchFamily="34" charset="0"/>
              <a:buChar char="•"/>
            </a:pPr>
            <a:r>
              <a:rPr lang="en-US" sz="1600" dirty="0">
                <a:solidFill>
                  <a:schemeClr val="tx1"/>
                </a:solidFill>
              </a:rPr>
              <a:t>Stay away from band split, we are neutral , though a big point by many. </a:t>
            </a:r>
          </a:p>
          <a:p>
            <a:pPr marL="800100" lvl="1">
              <a:buFont typeface="Arial" panose="020B0604020202020204" pitchFamily="34" charset="0"/>
              <a:buChar char="•"/>
            </a:pPr>
            <a:r>
              <a:rPr lang="en-US" sz="1600" dirty="0">
                <a:solidFill>
                  <a:schemeClr val="tx1"/>
                </a:solidFill>
              </a:rPr>
              <a:t>Maybe can respond to pro-C-V2X comments  with our pro-DSRC.</a:t>
            </a:r>
          </a:p>
          <a:p>
            <a:pPr marL="800100" lvl="1">
              <a:buFont typeface="Arial" panose="020B0604020202020204" pitchFamily="34" charset="0"/>
              <a:buChar char="•"/>
            </a:pPr>
            <a:r>
              <a:rPr lang="en-US" sz="1600" dirty="0">
                <a:solidFill>
                  <a:schemeClr val="tx1"/>
                </a:solidFill>
              </a:rPr>
              <a:t>What about anti-DSRC (/IEEE) comments? This may be a priority.  </a:t>
            </a:r>
          </a:p>
          <a:p>
            <a:pPr marL="800100" lvl="1">
              <a:buFont typeface="Arial" panose="020B0604020202020204" pitchFamily="34" charset="0"/>
              <a:buChar char="•"/>
            </a:pPr>
            <a:r>
              <a:rPr lang="en-US" sz="1600" dirty="0">
                <a:solidFill>
                  <a:schemeClr val="tx1"/>
                </a:solidFill>
              </a:rPr>
              <a:t>Should consider “fit for purpose” needs to be considered and can support comments with this. </a:t>
            </a:r>
          </a:p>
          <a:p>
            <a:pPr marL="1200150" lvl="2">
              <a:buFont typeface="Arial" panose="020B0604020202020204" pitchFamily="34" charset="0"/>
              <a:buChar char="•"/>
            </a:pPr>
            <a:r>
              <a:rPr lang="en-US" sz="1600" dirty="0">
                <a:solidFill>
                  <a:schemeClr val="tx1"/>
                </a:solidFill>
              </a:rPr>
              <a:t>We can support and stay band split neutral  	</a:t>
            </a:r>
          </a:p>
          <a:p>
            <a:pPr marL="400050">
              <a:buFont typeface="Arial" panose="020B0604020202020204" pitchFamily="34" charset="0"/>
              <a:buChar char="•"/>
            </a:pPr>
            <a:r>
              <a:rPr lang="en-US" sz="2000" dirty="0">
                <a:solidFill>
                  <a:schemeClr val="tx1"/>
                </a:solidFill>
              </a:rPr>
              <a:t>For breakdown of most of the 389 filings in the 3 categories in: </a:t>
            </a:r>
          </a:p>
          <a:p>
            <a:pPr marL="800100" lvl="1">
              <a:buFont typeface="Arial" panose="020B0604020202020204" pitchFamily="34" charset="0"/>
              <a:buChar char="•"/>
            </a:pPr>
            <a:r>
              <a:rPr lang="en-US" sz="1600" dirty="0">
                <a:solidFill>
                  <a:schemeClr val="tx1"/>
                </a:solidFill>
                <a:hlinkClick r:id="rId3"/>
              </a:rPr>
              <a:t>https://mentor.ieee.org/802.18/dcn/20/18-20-0038-00-0000-nprm-19-138-5-9-ghz-comment-review.pptx</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894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-3</a:t>
            </a:r>
            <a:endParaRPr lang="en-US" sz="2400" dirty="0"/>
          </a:p>
        </p:txBody>
      </p:sp>
      <p:sp>
        <p:nvSpPr>
          <p:cNvPr id="3" name="Content Placeholder 2"/>
          <p:cNvSpPr>
            <a:spLocks noGrp="1"/>
          </p:cNvSpPr>
          <p:nvPr>
            <p:ph idx="1"/>
          </p:nvPr>
        </p:nvSpPr>
        <p:spPr>
          <a:xfrm>
            <a:off x="666562" y="962891"/>
            <a:ext cx="8325038" cy="5430764"/>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tx1"/>
                </a:solidFill>
              </a:rPr>
              <a:t>Thursday – which comments to dig deeper into. </a:t>
            </a:r>
          </a:p>
          <a:p>
            <a:pPr marL="400050">
              <a:spcBef>
                <a:spcPts val="0"/>
              </a:spcBef>
              <a:buFont typeface="Arial" panose="020B0604020202020204" pitchFamily="34" charset="0"/>
              <a:buChar char="•"/>
            </a:pPr>
            <a:r>
              <a:rPr lang="en-US" sz="2000" b="0" dirty="0">
                <a:solidFill>
                  <a:schemeClr val="tx1"/>
                </a:solidFill>
              </a:rPr>
              <a:t>Ad hoc Fri 13th - 		3pm–et-2hr		 (call-in in backup slides later on)</a:t>
            </a:r>
          </a:p>
          <a:p>
            <a:pPr marL="800100" lvl="1">
              <a:spcBef>
                <a:spcPts val="0"/>
              </a:spcBef>
              <a:buFont typeface="Arial" panose="020B0604020202020204" pitchFamily="34" charset="0"/>
              <a:buChar char="•"/>
            </a:pPr>
            <a:r>
              <a:rPr lang="en-US" sz="1600" dirty="0">
                <a:solidFill>
                  <a:schemeClr val="tx1"/>
                </a:solidFill>
              </a:rPr>
              <a:t> put the points/sections/outline together on our potential comments. </a:t>
            </a:r>
          </a:p>
          <a:p>
            <a:pPr marL="514350" lvl="1" indent="0">
              <a:spcBef>
                <a:spcPts val="0"/>
              </a:spcBef>
            </a:pPr>
            <a:endParaRPr lang="en-US" sz="160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Mon 16th - 	3pm–et-2hr		(call-in in backup slides later on)</a:t>
            </a:r>
          </a:p>
          <a:p>
            <a:pPr marL="800100" lvl="1">
              <a:spcBef>
                <a:spcPts val="0"/>
              </a:spcBef>
              <a:buFont typeface="Arial" panose="020B0604020202020204" pitchFamily="34" charset="0"/>
              <a:buChar char="•"/>
            </a:pPr>
            <a:r>
              <a:rPr lang="en-US" sz="1600" dirty="0">
                <a:solidFill>
                  <a:schemeClr val="tx1"/>
                </a:solidFill>
              </a:rPr>
              <a:t>Core doc in place, by end of Monday, e.g. primary sections </a:t>
            </a:r>
            <a:r>
              <a:rPr lang="en-US" sz="1600" dirty="0" err="1">
                <a:solidFill>
                  <a:schemeClr val="tx1"/>
                </a:solidFill>
              </a:rPr>
              <a:t>ID’d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		 (call-in in backup slides later on)</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		 (call-in in backup slides later on)</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a:p>
            <a:pPr marL="800100" lvl="1">
              <a:spcBef>
                <a:spcPts val="0"/>
              </a:spcBef>
              <a:buFont typeface="Arial" panose="020B0604020202020204" pitchFamily="34" charset="0"/>
              <a:buChar char="•"/>
            </a:pPr>
            <a:r>
              <a:rPr lang="en-US"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22441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r>
              <a:rPr lang="en-US" sz="1800" dirty="0"/>
              <a:t>Warsaw,  May wireless interim.</a:t>
            </a:r>
          </a:p>
          <a:p>
            <a:pPr lvl="1">
              <a:spcBef>
                <a:spcPts val="0"/>
              </a:spcBef>
              <a:buFont typeface="Arial" panose="020B0604020202020204" pitchFamily="34" charset="0"/>
              <a:buChar char="•"/>
            </a:pPr>
            <a:r>
              <a:rPr lang="en-US" sz="1600" dirty="0"/>
              <a:t>The wireless chairs are meeting next week.  18 March - Wednesday, 1-et/10-pt</a:t>
            </a:r>
          </a:p>
          <a:p>
            <a:pPr marL="0" indent="0">
              <a:spcBef>
                <a:spcPts val="0"/>
              </a:spcBef>
            </a:pPr>
            <a:endParaRPr lang="en-US" sz="1800" dirty="0"/>
          </a:p>
          <a:p>
            <a:pPr>
              <a:spcBef>
                <a:spcPts val="0"/>
              </a:spcBef>
              <a:buFont typeface="Arial" panose="020B0604020202020204" pitchFamily="34" charset="0"/>
              <a:buChar char="•"/>
            </a:pPr>
            <a:r>
              <a:rPr lang="en-US" sz="1800" dirty="0"/>
              <a:t>APAC update March 2020 </a:t>
            </a:r>
            <a:r>
              <a:rPr lang="en-US" sz="1800" b="0" dirty="0"/>
              <a:t>(may wait until 26Mar)</a:t>
            </a:r>
          </a:p>
          <a:p>
            <a:pPr lvl="1">
              <a:spcBef>
                <a:spcPts val="0"/>
              </a:spcBef>
              <a:buFont typeface="Arial" panose="020B0604020202020204" pitchFamily="34" charset="0"/>
              <a:buChar char="•"/>
            </a:pPr>
            <a:r>
              <a:rPr lang="en-US" sz="1600" u="sng" dirty="0">
                <a:hlinkClick r:id="rId3"/>
              </a:rPr>
              <a:t>https://mentor.ieee.org/802.18/dcn/20/18-20-0033-00-0000-apac-update-march-2020.pptx</a:t>
            </a:r>
            <a:r>
              <a:rPr lang="en-US" sz="1600" u="sng" dirty="0"/>
              <a:t> </a:t>
            </a:r>
            <a:r>
              <a:rPr lang="en-US" sz="1600" dirty="0"/>
              <a:t> </a:t>
            </a:r>
            <a:endParaRPr lang="en-US" sz="1800" dirty="0"/>
          </a:p>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Due to cancellation of the ATL March Plenary, the 802.11 ad hoc will bring the submission to 802.18  for approval and then LMSC(EC) approval for submission to ITU-R. </a:t>
            </a:r>
          </a:p>
          <a:p>
            <a:pPr lvl="1">
              <a:spcBef>
                <a:spcPts val="0"/>
              </a:spcBef>
              <a:buFont typeface="Arial" panose="020B0604020202020204" pitchFamily="34" charset="0"/>
              <a:buChar char="•"/>
            </a:pPr>
            <a:r>
              <a:rPr lang="en-US" sz="1600" dirty="0">
                <a:solidFill>
                  <a:schemeClr val="tx1"/>
                </a:solidFill>
              </a:rPr>
              <a:t>Stable drafts are available; telecon on 19</a:t>
            </a:r>
            <a:r>
              <a:rPr lang="en-US" sz="1600" baseline="30000" dirty="0">
                <a:solidFill>
                  <a:schemeClr val="tx1"/>
                </a:solidFill>
              </a:rPr>
              <a:t>th</a:t>
            </a:r>
            <a:r>
              <a:rPr lang="en-US" sz="1600" dirty="0">
                <a:solidFill>
                  <a:schemeClr val="tx1"/>
                </a:solidFill>
              </a:rPr>
              <a:t> to complete the drafts.</a:t>
            </a:r>
          </a:p>
          <a:p>
            <a:pPr lvl="1">
              <a:spcBef>
                <a:spcPts val="0"/>
              </a:spcBef>
              <a:buFont typeface="Arial" panose="020B0604020202020204" pitchFamily="34" charset="0"/>
              <a:buChar char="•"/>
            </a:pPr>
            <a:r>
              <a:rPr lang="en-US" sz="1600" dirty="0">
                <a:solidFill>
                  <a:schemeClr val="tx1"/>
                </a:solidFill>
                <a:hlinkClick r:id="rId4"/>
              </a:rPr>
              <a:t>https://mentor.ieee.org/802.11/dcn/20/11-20-0253-03-0itu-itu-ahg-m-1450-5-edits.docx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5"/>
              </a:rPr>
              <a:t>https://mentor.ieee.org/802.11/dcn/20/11-20-0254-03-0itu-itu-ahg-m-1801-2-edits.docx</a:t>
            </a:r>
            <a:r>
              <a:rPr lang="en-US" sz="1600" dirty="0"/>
              <a:t> </a:t>
            </a:r>
          </a:p>
          <a:p>
            <a:pPr lvl="1">
              <a:spcBef>
                <a:spcPts val="0"/>
              </a:spcBef>
              <a:buFont typeface="Arial" panose="020B0604020202020204" pitchFamily="34" charset="0"/>
              <a:buChar char="•"/>
            </a:pPr>
            <a:r>
              <a:rPr lang="en-US" sz="1600" dirty="0">
                <a:solidFill>
                  <a:schemeClr val="tx1"/>
                </a:solidFill>
              </a:rPr>
              <a:t>Then will send to 802.11 </a:t>
            </a:r>
            <a:r>
              <a:rPr lang="en-US" sz="1600" dirty="0" err="1">
                <a:solidFill>
                  <a:schemeClr val="tx1"/>
                </a:solidFill>
              </a:rPr>
              <a:t>listserver</a:t>
            </a:r>
            <a:r>
              <a:rPr lang="en-US" sz="1600" dirty="0">
                <a:solidFill>
                  <a:schemeClr val="tx1"/>
                </a:solidFill>
              </a:rPr>
              <a:t>,  then look for endorsement 802.18, then to EC 10day ballot from .18  </a:t>
            </a:r>
          </a:p>
          <a:p>
            <a:pPr lvl="1">
              <a:spcBef>
                <a:spcPts val="0"/>
              </a:spcBef>
              <a:buFont typeface="Arial" panose="020B0604020202020204" pitchFamily="34" charset="0"/>
              <a:buChar char="•"/>
            </a:pPr>
            <a:r>
              <a:rPr lang="en-US" sz="1600" dirty="0">
                <a:solidFill>
                  <a:schemeClr val="tx1"/>
                </a:solidFill>
              </a:rPr>
              <a:t>Timing is in the next week or two, as it needs to be at ITU-R WP5A by 13 April</a:t>
            </a:r>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600" dirty="0"/>
              <a:t>802.15.3d has a draft of a submission to ITU-R on updates needed on SM.2352 to be passed through .18 this spring and approved to send by first of May. </a:t>
            </a:r>
          </a:p>
          <a:p>
            <a:pPr lvl="2">
              <a:spcBef>
                <a:spcPts val="600"/>
              </a:spcBef>
              <a:buFont typeface="Arial" panose="020B0604020202020204" pitchFamily="34" charset="0"/>
              <a:buChar char="•"/>
            </a:pPr>
            <a:r>
              <a:rPr lang="en-US" sz="1400" dirty="0">
                <a:solidFill>
                  <a:schemeClr val="tx1"/>
                </a:solidFill>
                <a:hlinkClick r:id="rId6"/>
              </a:rPr>
              <a:t>https://mentor.ieee.org/802.15/dcn/19/15-19-0276-03-0thz-ieee-802-15-tag-thz-input-to-the-revision-of-itu-r-sm-2352.docx</a:t>
            </a:r>
            <a:r>
              <a:rPr lang="en-US" sz="1400" dirty="0">
                <a:solidFill>
                  <a:schemeClr val="tx1"/>
                </a:solidFill>
              </a:rPr>
              <a:t>  </a:t>
            </a:r>
          </a:p>
          <a:p>
            <a:pPr lvl="1">
              <a:spcBef>
                <a:spcPts val="0"/>
              </a:spcBef>
              <a:buFont typeface="Arial" panose="020B0604020202020204" pitchFamily="34" charset="0"/>
              <a:buChar char="•"/>
            </a:pPr>
            <a:r>
              <a:rPr lang="en-US" sz="1600" dirty="0">
                <a:solidFill>
                  <a:schemeClr val="tx1"/>
                </a:solidFill>
              </a:rPr>
              <a:t>Reviewing now with ITU-R liaison and preparing to bring to .18 soon.</a:t>
            </a:r>
            <a:endParaRPr lang="en-US" sz="11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Reply comment contributions for FCC NPRM on 5.9 GHz.</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sz="1800" dirty="0">
                <a:solidFill>
                  <a:srgbClr val="00B0F0"/>
                </a:solidFill>
              </a:rPr>
              <a:t>ITU-R THz SM.2352 submission (from last July)/802.15 Terahertz IG, inputs?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lvl="2">
              <a:buFont typeface="Arial" panose="020B0604020202020204" pitchFamily="34" charset="0"/>
              <a:buChar char="•"/>
            </a:pPr>
            <a:endParaRPr lang="en-US" sz="100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FCC working from home and open meeting likely a telecon., and no </a:t>
            </a:r>
            <a:r>
              <a:rPr lang="en-US" sz="1800" b="0" dirty="0" err="1">
                <a:solidFill>
                  <a:schemeClr val="tx1"/>
                </a:solidFill>
              </a:rPr>
              <a:t>vistors</a:t>
            </a:r>
            <a:r>
              <a:rPr lang="en-US" sz="1800" b="0" dirty="0">
                <a:solidFill>
                  <a:schemeClr val="tx1"/>
                </a:solidFill>
              </a:rPr>
              <a:t> in the building. </a:t>
            </a:r>
          </a:p>
          <a:p>
            <a:pPr marL="400050">
              <a:spcBef>
                <a:spcPts val="0"/>
              </a:spcBef>
              <a:buFont typeface="Arial" panose="020B0604020202020204" pitchFamily="34" charset="0"/>
              <a:buChar char="•"/>
            </a:pPr>
            <a:r>
              <a:rPr lang="en-US" sz="1800" b="0" dirty="0">
                <a:solidFill>
                  <a:schemeClr val="tx1"/>
                </a:solidFill>
                <a:hlinkClick r:id="rId3"/>
              </a:rPr>
              <a:t>https://docs.fcc.gov/public/attachments/DOC-363007A1.pdf</a:t>
            </a:r>
            <a:r>
              <a:rPr lang="en-US" sz="1800" b="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lvl="4">
              <a:buFont typeface="Arial" panose="020B0604020202020204" pitchFamily="34" charset="0"/>
              <a:buChar char="•"/>
            </a:pPr>
            <a:endParaRPr lang="en-US" b="1" dirty="0"/>
          </a:p>
          <a:p>
            <a:pPr>
              <a:buFont typeface="Arial" panose="020B0604020202020204" pitchFamily="34" charset="0"/>
              <a:buChar char="•"/>
            </a:pPr>
            <a:r>
              <a:rPr lang="en-US" sz="2000" b="1" dirty="0"/>
              <a:t>Next ad hoc:  Friday 13Mar20–</a:t>
            </a:r>
            <a:r>
              <a:rPr lang="en-US" sz="2000" b="1" i="1" u="sng" dirty="0"/>
              <a:t>15:00–17:00</a:t>
            </a:r>
            <a:r>
              <a:rPr lang="en-US" sz="2000" b="1" dirty="0"/>
              <a:t> ET </a:t>
            </a:r>
            <a:endParaRPr lang="en-US" sz="1800" dirty="0"/>
          </a:p>
          <a:p>
            <a:pPr lvl="1">
              <a:buFont typeface="Arial" panose="020B0604020202020204" pitchFamily="34" charset="0"/>
              <a:buChar char="•"/>
            </a:pPr>
            <a:r>
              <a:rPr lang="en-US" sz="1600" dirty="0"/>
              <a:t>Call-in sent to list server and in back up slides.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15:57et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(so far.) of the 802.18 RR-TAG will be at IEEE 802, 11-15 May 2020 Wireless Interim in Marriott Hotel, Warsaw, Poland</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12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12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7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7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a:t>
            </a:r>
            <a:r>
              <a:rPr lang="en-US" altLang="en-US" sz="2400" dirty="0">
                <a:solidFill>
                  <a:schemeClr val="tx1"/>
                </a:solidFill>
              </a:rPr>
              <a:t>–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submission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12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46</a:t>
            </a:fld>
            <a:endParaRPr lang="en-US" altLang="en-US" dirty="0"/>
          </a:p>
        </p:txBody>
      </p:sp>
      <p:sp>
        <p:nvSpPr>
          <p:cNvPr id="7" name="Date Placeholder 6"/>
          <p:cNvSpPr>
            <a:spLocks noGrp="1"/>
          </p:cNvSpPr>
          <p:nvPr>
            <p:ph type="dt" idx="15"/>
          </p:nvPr>
        </p:nvSpPr>
        <p:spPr/>
        <p:txBody>
          <a:bodyPr/>
          <a:lstStyle/>
          <a:p>
            <a:r>
              <a:rPr lang="en-US"/>
              <a:t>12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49</a:t>
            </a:fld>
            <a:endParaRPr lang="en-US" altLang="en-US" sz="1200" b="0" dirty="0"/>
          </a:p>
        </p:txBody>
      </p:sp>
      <p:sp>
        <p:nvSpPr>
          <p:cNvPr id="2" name="Date Placeholder 1"/>
          <p:cNvSpPr>
            <a:spLocks noGrp="1"/>
          </p:cNvSpPr>
          <p:nvPr>
            <p:ph type="dt" idx="15"/>
          </p:nvPr>
        </p:nvSpPr>
        <p:spPr/>
        <p:txBody>
          <a:bodyPr/>
          <a:lstStyle/>
          <a:p>
            <a:r>
              <a:rPr lang="en-US"/>
              <a:t>12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12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12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12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12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Atlanta Week – From the LMSC(EC)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on 5.9GHz reply comments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bg1">
                    <a:lumMod val="75000"/>
                  </a:schemeClr>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Reply comments due 06 April,  </a:t>
            </a:r>
          </a:p>
          <a:p>
            <a:pPr lvl="1">
              <a:spcBef>
                <a:spcPts val="0"/>
              </a:spcBef>
              <a:buFont typeface="Arial" panose="020B0604020202020204" pitchFamily="34" charset="0"/>
              <a:buChar char="•"/>
            </a:pPr>
            <a:r>
              <a:rPr lang="en-GB" sz="1400" dirty="0">
                <a:solidFill>
                  <a:schemeClr val="tx1"/>
                </a:solidFill>
              </a:rPr>
              <a:t>Need to approve by Thurs. next week, 19</a:t>
            </a:r>
            <a:r>
              <a:rPr lang="en-GB" sz="1400" baseline="30000" dirty="0">
                <a:solidFill>
                  <a:schemeClr val="tx1"/>
                </a:solidFill>
              </a:rPr>
              <a:t>th</a:t>
            </a:r>
            <a:r>
              <a:rPr lang="en-GB" sz="1400" dirty="0">
                <a:solidFill>
                  <a:schemeClr val="tx1"/>
                </a:solidFill>
              </a:rPr>
              <a:t>.</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Wireless chairs meeting about May meeting</a:t>
            </a:r>
          </a:p>
          <a:p>
            <a:pPr lvl="1">
              <a:spcBef>
                <a:spcPts val="0"/>
              </a:spcBef>
              <a:buFont typeface="Arial" panose="020B0604020202020204" pitchFamily="34" charset="0"/>
              <a:buChar char="•"/>
            </a:pPr>
            <a:r>
              <a:rPr lang="en-US" altLang="en-US" sz="1400" kern="0" dirty="0"/>
              <a:t>APAC update for March 2020 </a:t>
            </a:r>
          </a:p>
          <a:p>
            <a:pPr lvl="1">
              <a:spcBef>
                <a:spcPts val="0"/>
              </a:spcBef>
              <a:buFont typeface="Arial" panose="020B0604020202020204" pitchFamily="34" charset="0"/>
              <a:buChar char="•"/>
            </a:pPr>
            <a:r>
              <a:rPr lang="en-US" altLang="en-US" sz="1400" kern="0" dirty="0"/>
              <a:t>ITU-R M.1450/M.1801 coming to .18</a:t>
            </a:r>
          </a:p>
          <a:p>
            <a:pPr lvl="1">
              <a:spcBef>
                <a:spcPts val="0"/>
              </a:spcBef>
              <a:buFont typeface="Arial" panose="020B0604020202020204" pitchFamily="34" charset="0"/>
              <a:buChar char="•"/>
            </a:pPr>
            <a:r>
              <a:rPr lang="en-US" sz="1400" dirty="0"/>
              <a:t>ITU-R SM.2352 on THz update for ITU-R</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400"/>
              </a:spcBef>
            </a:pPr>
            <a:r>
              <a:rPr lang="en-US" altLang="en-US" sz="1600" b="0" dirty="0">
                <a:solidFill>
                  <a:schemeClr val="tx1"/>
                </a:solidFill>
              </a:rPr>
              <a:t>		Seconded by: 	Hassan Y</a:t>
            </a:r>
          </a:p>
          <a:p>
            <a:pPr lvl="1">
              <a:spcBef>
                <a:spcPts val="400"/>
              </a:spcBef>
            </a:pPr>
            <a:r>
              <a:rPr lang="en-US" altLang="en-US" sz="1600" dirty="0">
                <a:solidFill>
                  <a:schemeClr val="tx1"/>
                </a:solidFill>
              </a:rPr>
              <a:t>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05 Mar 2020 in document  </a:t>
            </a:r>
            <a:r>
              <a:rPr lang="en-GB" sz="1600" b="0" u="sng" dirty="0">
                <a:hlinkClick r:id="rId3"/>
              </a:rPr>
              <a:t>https://mentor.ieee.org/802.18/dcn/20/18-20-0032-00-0000-minutes-05mar20-rrtag-teleconference.docx</a:t>
            </a:r>
            <a:r>
              <a:rPr lang="en-GB" sz="1600" b="0" u="sng" dirty="0"/>
              <a:t> </a:t>
            </a:r>
            <a:r>
              <a:rPr lang="en-GB" sz="1600" b="0" dirty="0"/>
              <a:t>   </a:t>
            </a:r>
            <a:r>
              <a:rPr lang="en-US" sz="1600" b="0" dirty="0"/>
              <a:t>06-Mar-2020 20:13:15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Peter  E</a:t>
            </a:r>
          </a:p>
          <a:p>
            <a:pPr marL="0" indent="0">
              <a:spcBef>
                <a:spcPts val="400"/>
              </a:spcBef>
            </a:pPr>
            <a:r>
              <a:rPr lang="en-US" altLang="en-US" sz="1600" b="0" dirty="0">
                <a:solidFill>
                  <a:schemeClr val="tx1"/>
                </a:solidFill>
              </a:rPr>
              <a:t>	Seconded by:	Stuart K</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a:p>
            <a:pPr lvl="4">
              <a:buFont typeface="Arial" panose="020B0604020202020204" pitchFamily="34" charset="0"/>
              <a:buChar char="•"/>
            </a:pPr>
            <a:endParaRPr lang="en-US" altLang="en-US" sz="10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Atlanta Plenary, the EC meetings will be held at the scheduled ATL times.</a:t>
            </a:r>
            <a:endParaRPr lang="en-US" altLang="en-US" sz="1400" dirty="0">
              <a:solidFill>
                <a:schemeClr val="tx1"/>
              </a:solidFill>
            </a:endParaRPr>
          </a:p>
          <a:p>
            <a:pPr lvl="1">
              <a:spcBef>
                <a:spcPts val="400"/>
              </a:spcBef>
              <a:buFont typeface="Arial" panose="020B0604020202020204" pitchFamily="34" charset="0"/>
              <a:buChar char="•"/>
            </a:pPr>
            <a:r>
              <a:rPr lang="en-US" sz="1600" dirty="0">
                <a:solidFill>
                  <a:schemeClr val="tx1"/>
                </a:solidFill>
              </a:rPr>
              <a:t>Monday 8et/5pt and Friday 1et/10pt, will be conducted as if there in a Plenary, w/voting.</a:t>
            </a:r>
          </a:p>
          <a:p>
            <a:pPr lvl="1">
              <a:spcBef>
                <a:spcPts val="400"/>
              </a:spcBef>
              <a:buFont typeface="Arial" panose="020B0604020202020204" pitchFamily="34" charset="0"/>
              <a:buChar char="•"/>
            </a:pPr>
            <a:r>
              <a:rPr lang="en-US" altLang="en-US" sz="1600" dirty="0">
                <a:solidFill>
                  <a:schemeClr val="tx1"/>
                </a:solidFill>
              </a:rPr>
              <a:t>At this point 802.18 will treat as normal non-face-to-face week.  </a:t>
            </a:r>
          </a:p>
          <a:p>
            <a:pPr lvl="2">
              <a:spcBef>
                <a:spcPts val="400"/>
              </a:spcBef>
              <a:buFont typeface="Arial" panose="020B0604020202020204" pitchFamily="34" charset="0"/>
              <a:buChar char="•"/>
            </a:pPr>
            <a:r>
              <a:rPr lang="en-US" altLang="en-US" sz="1600" dirty="0">
                <a:solidFill>
                  <a:schemeClr val="tx1"/>
                </a:solidFill>
              </a:rPr>
              <a:t>So teleconference Thursday 3pm-et / noon-</a:t>
            </a:r>
            <a:r>
              <a:rPr lang="en-US" altLang="en-US" sz="1600" dirty="0" err="1">
                <a:solidFill>
                  <a:schemeClr val="tx1"/>
                </a:solidFill>
              </a:rPr>
              <a:t>pt</a:t>
            </a:r>
            <a:r>
              <a:rPr lang="en-US" altLang="en-US" sz="1600" dirty="0">
                <a:solidFill>
                  <a:schemeClr val="tx1"/>
                </a:solidFill>
              </a:rPr>
              <a:t> and any ad </a:t>
            </a:r>
            <a:r>
              <a:rPr lang="en-US" altLang="en-US" sz="1600" dirty="0" err="1">
                <a:solidFill>
                  <a:schemeClr val="tx1"/>
                </a:solidFill>
              </a:rPr>
              <a:t>hocs</a:t>
            </a:r>
            <a:r>
              <a:rPr lang="en-US" altLang="en-US" sz="1600" dirty="0">
                <a:solidFill>
                  <a:schemeClr val="tx1"/>
                </a:solidFill>
              </a:rPr>
              <a:t> as planned (see later slide in this deck). </a:t>
            </a:r>
            <a:endParaRPr lang="en-US" altLang="en-US" sz="1400" dirty="0">
              <a:solidFill>
                <a:schemeClr val="tx1"/>
              </a:solidFill>
            </a:endParaRPr>
          </a:p>
          <a:p>
            <a:pPr lvl="1">
              <a:spcBef>
                <a:spcPts val="400"/>
              </a:spcBef>
              <a:buFont typeface="Arial" panose="020B0604020202020204" pitchFamily="34" charset="0"/>
              <a:buChar char="•"/>
            </a:pPr>
            <a:r>
              <a:rPr lang="en-US" altLang="en-US" sz="160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1">
              <a:buFont typeface="Arial" panose="020B0604020202020204" pitchFamily="34" charset="0"/>
              <a:buChar char="•"/>
            </a:pPr>
            <a:r>
              <a:rPr lang="en-US" sz="1600" b="0" dirty="0">
                <a:solidFill>
                  <a:schemeClr val="tx1"/>
                </a:solidFill>
              </a:rPr>
              <a:t>More go-to meetings coming </a:t>
            </a:r>
            <a:r>
              <a:rPr lang="en-US" sz="1600" dirty="0">
                <a:solidFill>
                  <a:schemeClr val="tx1"/>
                </a:solidFill>
              </a:rPr>
              <a:t>for </a:t>
            </a:r>
            <a:r>
              <a:rPr lang="en-US" sz="1600" b="0" dirty="0">
                <a:solidFill>
                  <a:schemeClr val="tx1"/>
                </a:solidFill>
              </a:rPr>
              <a:t>remote participation</a:t>
            </a:r>
            <a:r>
              <a:rPr lang="en-US" sz="1600" dirty="0">
                <a:solidFill>
                  <a:schemeClr val="tx1"/>
                </a:solidFill>
              </a:rPr>
              <a:t> for meeting #105.</a:t>
            </a:r>
            <a:endParaRPr lang="en-US" sz="1600" b="0" dirty="0">
              <a:solidFill>
                <a:schemeClr val="tx1"/>
              </a:solidFill>
            </a:endParaRPr>
          </a:p>
          <a:p>
            <a:pPr lvl="1">
              <a:buFont typeface="Arial" panose="020B0604020202020204" pitchFamily="34" charset="0"/>
              <a:buChar char="•"/>
            </a:pPr>
            <a:r>
              <a:rPr lang="en-US" sz="1600" dirty="0">
                <a:solidFill>
                  <a:schemeClr val="bg1">
                    <a:lumMod val="75000"/>
                  </a:schemeClr>
                </a:solidFill>
              </a:rPr>
              <a:t> </a:t>
            </a: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marL="457200" lvl="1" indent="0"/>
            <a:endParaRPr lang="en-US" sz="16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	</a:t>
            </a:r>
            <a:r>
              <a:rPr lang="en-US" sz="1400" b="0" dirty="0">
                <a:solidFill>
                  <a:srgbClr val="C00000"/>
                </a:solidFill>
                <a:sym typeface="Wingdings" panose="05000000000000000000" pitchFamily="2" charset="2"/>
              </a:rPr>
              <a:t> 	 ?</a:t>
            </a:r>
            <a:endParaRPr lang="en-US" sz="1400" b="0" dirty="0">
              <a:solidFill>
                <a:schemeClr val="tx1"/>
              </a:solidFill>
            </a:endParaRPr>
          </a:p>
          <a:p>
            <a:pPr lvl="1">
              <a:spcBef>
                <a:spcPts val="0"/>
              </a:spcBef>
              <a:buFont typeface="Arial" panose="020B0604020202020204" pitchFamily="34" charset="0"/>
              <a:buChar char="•"/>
            </a:pPr>
            <a:r>
              <a:rPr lang="en-US" sz="1600" dirty="0"/>
              <a:t>Working on going to remote participation, likely f2f cancelled.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meeting # _next f2f not scheduled_;  on-line-27Feb20</a:t>
            </a:r>
          </a:p>
          <a:p>
            <a:pPr lvl="1">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	</a:t>
            </a:r>
            <a:r>
              <a:rPr lang="en-US" sz="1400" b="0" dirty="0">
                <a:solidFill>
                  <a:srgbClr val="C00000"/>
                </a:solidFill>
                <a:sym typeface="Wingdings" panose="05000000000000000000" pitchFamily="2" charset="2"/>
              </a:rPr>
              <a:t> ?</a:t>
            </a:r>
            <a:endParaRPr lang="en-US" sz="1400" dirty="0"/>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 Mar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45233</TotalTime>
  <Words>11962</Words>
  <Application>Microsoft Office PowerPoint</Application>
  <PresentationFormat>On-screen Show (4:3)</PresentationFormat>
  <Paragraphs>1172</Paragraphs>
  <Slides>54</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64"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FCC NPRM on 5.9 GHz reply comments-1</vt:lpstr>
      <vt:lpstr>FCC NPRM on 5.9 GHz reply comments-2</vt:lpstr>
      <vt:lpstr>FCC NPRM on 5.9 GHz reply comments-3</vt:lpstr>
      <vt:lpstr>General Discussion Items -1</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FCC NPRM – reply comments – standing by  Revisiting-use-of-the-5850-5925-MHz-band</vt:lpstr>
      <vt:lpstr>ITU-R SM.2352 on THz</vt:lpstr>
      <vt:lpstr>ITU-R THz SM.2352 submission – standing by</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2483</cp:revision>
  <cp:lastPrinted>1601-01-01T00:00:00Z</cp:lastPrinted>
  <dcterms:created xsi:type="dcterms:W3CDTF">2016-03-03T14:54:45Z</dcterms:created>
  <dcterms:modified xsi:type="dcterms:W3CDTF">2020-03-12T22:48:02Z</dcterms:modified>
</cp:coreProperties>
</file>