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341" r:id="rId3"/>
    <p:sldId id="329" r:id="rId4"/>
    <p:sldId id="604" r:id="rId5"/>
    <p:sldId id="624" r:id="rId6"/>
    <p:sldId id="605" r:id="rId7"/>
    <p:sldId id="516" r:id="rId8"/>
    <p:sldId id="596" r:id="rId9"/>
    <p:sldId id="603" r:id="rId10"/>
    <p:sldId id="606" r:id="rId11"/>
    <p:sldId id="608" r:id="rId12"/>
    <p:sldId id="665" r:id="rId13"/>
    <p:sldId id="667" r:id="rId14"/>
    <p:sldId id="669" r:id="rId15"/>
    <p:sldId id="662" r:id="rId16"/>
    <p:sldId id="650" r:id="rId17"/>
    <p:sldId id="498" r:id="rId18"/>
    <p:sldId id="402" r:id="rId19"/>
    <p:sldId id="403" r:id="rId20"/>
    <p:sldId id="668" r:id="rId21"/>
    <p:sldId id="666" r:id="rId22"/>
    <p:sldId id="663" r:id="rId23"/>
    <p:sldId id="664" r:id="rId24"/>
    <p:sldId id="626" r:id="rId25"/>
    <p:sldId id="657" r:id="rId26"/>
    <p:sldId id="659" r:id="rId27"/>
    <p:sldId id="631" r:id="rId28"/>
    <p:sldId id="653" r:id="rId29"/>
    <p:sldId id="649" r:id="rId30"/>
    <p:sldId id="660" r:id="rId31"/>
    <p:sldId id="640" r:id="rId32"/>
    <p:sldId id="639" r:id="rId33"/>
    <p:sldId id="638" r:id="rId34"/>
    <p:sldId id="643" r:id="rId35"/>
    <p:sldId id="646" r:id="rId36"/>
    <p:sldId id="641" r:id="rId37"/>
    <p:sldId id="633" r:id="rId38"/>
    <p:sldId id="636" r:id="rId39"/>
    <p:sldId id="634" r:id="rId40"/>
    <p:sldId id="632" r:id="rId41"/>
    <p:sldId id="627" r:id="rId42"/>
    <p:sldId id="630" r:id="rId43"/>
    <p:sldId id="628" r:id="rId44"/>
    <p:sldId id="462" r:id="rId45"/>
    <p:sldId id="652" r:id="rId46"/>
    <p:sldId id="549" r:id="rId47"/>
    <p:sldId id="425" r:id="rId48"/>
    <p:sldId id="592" r:id="rId49"/>
    <p:sldId id="599" r:id="rId50"/>
    <p:sldId id="656" r:id="rId51"/>
    <p:sldId id="655" r:id="rId5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071" autoAdjust="0"/>
    <p:restoredTop sz="96042" autoAdjust="0"/>
  </p:normalViewPr>
  <p:slideViewPr>
    <p:cSldViewPr>
      <p:cViewPr varScale="1">
        <p:scale>
          <a:sx n="104" d="100"/>
          <a:sy n="104" d="100"/>
        </p:scale>
        <p:origin x="444" y="10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12-Mar-20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9.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cept.org/ecc/groups/ecc/wg-se/se-24/"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s://cept.org/ecc/groups/ecc/wg-fm/fm-57/" TargetMode="External"/><Relationship Id="rId4" Type="http://schemas.openxmlformats.org/officeDocument/2006/relationships/hyperlink" Target="https://cept.org/ecc/groups/ecc/wg-se/se-45/"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988852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41532327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27Feb. </a:t>
            </a:r>
            <a:r>
              <a:rPr lang="en-US" sz="1600" dirty="0">
                <a:solidFill>
                  <a:schemeClr val="tx1"/>
                </a:solidFill>
              </a:rPr>
              <a:t>10 days,  27Feb (2</a:t>
            </a:r>
            <a:r>
              <a:rPr lang="en-US" sz="1600" baseline="30000" dirty="0">
                <a:solidFill>
                  <a:schemeClr val="tx1"/>
                </a:solidFill>
              </a:rPr>
              <a:t>nd</a:t>
            </a:r>
            <a:r>
              <a:rPr lang="en-US" sz="1600" dirty="0">
                <a:solidFill>
                  <a:schemeClr val="tx1"/>
                </a:solidFill>
              </a:rPr>
              <a:t> and Paul in queue to approve hours after telecon)  to 08</a:t>
            </a:r>
            <a:r>
              <a:rPr lang="en-US" sz="1200" dirty="0">
                <a:solidFill>
                  <a:schemeClr val="tx1"/>
                </a:solidFill>
              </a:rPr>
              <a:t>(Sunday)</a:t>
            </a:r>
            <a:r>
              <a:rPr lang="en-US" sz="1600" dirty="0">
                <a:solidFill>
                  <a:schemeClr val="tx1"/>
                </a:solidFill>
              </a:rPr>
              <a:t>&gt;09</a:t>
            </a:r>
            <a:r>
              <a:rPr lang="en-US" sz="1200" dirty="0">
                <a:solidFill>
                  <a:schemeClr val="tx1"/>
                </a:solidFill>
              </a:rPr>
              <a:t>(rules)</a:t>
            </a:r>
            <a:r>
              <a:rPr lang="en-US" sz="1600" dirty="0">
                <a:solidFill>
                  <a:schemeClr val="tx1"/>
                </a:solidFill>
              </a:rPr>
              <a:t> March then upload late 09March</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kern="1200" dirty="0">
                <a:solidFill>
                  <a:srgbClr val="000000"/>
                </a:solidFill>
                <a:effectLst/>
                <a:latin typeface="Times New Roman" pitchFamily="16" charset="0"/>
                <a:ea typeface="+mn-ea"/>
                <a:cs typeface="+mn-cs"/>
              </a:rPr>
              <a:t>Bluetooth® is a registered trademark of the Bluetooth Special Interest Group (Bluetooth SIG)</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41532327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030192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possible agenda items 03feb:  </a:t>
            </a:r>
          </a:p>
          <a:p>
            <a:pPr>
              <a:buFont typeface="Arial" panose="020B0604020202020204" pitchFamily="34" charset="0"/>
              <a:buChar char="•"/>
            </a:pPr>
            <a:r>
              <a:rPr lang="en-US" dirty="0"/>
              <a:t>1. </a:t>
            </a:r>
            <a:r>
              <a:rPr lang="en-US" sz="1800" b="0" dirty="0"/>
              <a:t>Next week we could review/remind decision at Wireless interim in SNA: </a:t>
            </a:r>
          </a:p>
          <a:p>
            <a:pPr>
              <a:buFont typeface="Arial" panose="020B0604020202020204" pitchFamily="34" charset="0"/>
              <a:buChar char="•"/>
            </a:pPr>
            <a:r>
              <a:rPr lang="en-US" sz="1800" b="0" dirty="0">
                <a:solidFill>
                  <a:schemeClr val="tx1"/>
                </a:solidFill>
              </a:rPr>
              <a:t>Focus on what we can agree on,  pass on what we don’t have agreement on. </a:t>
            </a:r>
          </a:p>
          <a:p>
            <a:pPr lvl="1">
              <a:buFont typeface="Arial" panose="020B0604020202020204" pitchFamily="34" charset="0"/>
              <a:buChar char="•"/>
            </a:pPr>
            <a:r>
              <a:rPr lang="en-US" sz="1400" b="0" dirty="0"/>
              <a:t>Maybe  review what areas in the current draf</a:t>
            </a:r>
            <a:r>
              <a:rPr lang="en-US" sz="1400" dirty="0"/>
              <a:t>t  we should focus on and get agreement, in case time runs short (prioritize the sections to focus on…) .   An opinion from the chair. </a:t>
            </a:r>
            <a:endParaRPr lang="en-US" sz="1400" b="0" dirty="0"/>
          </a:p>
          <a:p>
            <a:endParaRPr lang="en-US" dirty="0"/>
          </a:p>
          <a:p>
            <a:r>
              <a:rPr lang="en-US" dirty="0"/>
              <a:t>2. if fed. reg. delay is from the DoT and house transportation committee inputs, could we consider a 1ish page ex </a:t>
            </a:r>
            <a:r>
              <a:rPr lang="en-US" dirty="0" err="1"/>
              <a:t>parte</a:t>
            </a:r>
            <a:r>
              <a:rPr lang="en-US" dirty="0"/>
              <a:t> with very high-level points we agree with the DoT and  the house on, where we have agreement in all of 802.11?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41911989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9841797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5504496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367976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1849345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en-US" sz="1200" dirty="0">
                <a:solidFill>
                  <a:schemeClr val="bg1">
                    <a:lumMod val="75000"/>
                  </a:schemeClr>
                </a:solidFill>
              </a:rPr>
              <a:t>(normally f2f: Tuesday 10:30et/7:30pt;  Thursday 8:30et/5:30pt)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3"/>
            </a:endParaRPr>
          </a:p>
          <a:p>
            <a:endParaRPr lang="fr-FR" sz="1200" b="0" i="0" u="none" strike="noStrike" kern="1200" dirty="0">
              <a:solidFill>
                <a:srgbClr val="000000"/>
              </a:solidFill>
              <a:effectLst/>
              <a:latin typeface="Times New Roman" pitchFamily="16" charset="0"/>
              <a:ea typeface="+mn-ea"/>
              <a:cs typeface="+mn-cs"/>
              <a:hlinkClick r:id="rId3"/>
            </a:endParaRPr>
          </a:p>
          <a:p>
            <a:r>
              <a:rPr lang="fr-FR" sz="1200" b="0" i="0" u="none" strike="noStrike" kern="1200" dirty="0">
                <a:solidFill>
                  <a:srgbClr val="000000"/>
                </a:solidFill>
                <a:effectLst/>
                <a:latin typeface="Times New Roman" pitchFamily="16" charset="0"/>
                <a:ea typeface="+mn-ea"/>
                <a:cs typeface="+mn-cs"/>
                <a:hlinkClick r:id="rId3"/>
              </a:rPr>
              <a:t>SE 24 - Short Range </a:t>
            </a:r>
            <a:r>
              <a:rPr lang="fr-FR" sz="1200" b="0" i="0" u="none" strike="noStrike" kern="1200" dirty="0" err="1">
                <a:solidFill>
                  <a:srgbClr val="000000"/>
                </a:solidFill>
                <a:effectLst/>
                <a:latin typeface="Times New Roman" pitchFamily="16" charset="0"/>
                <a:ea typeface="+mn-ea"/>
                <a:cs typeface="+mn-cs"/>
                <a:hlinkClick r:id="rId3"/>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4"/>
            </a:endParaRPr>
          </a:p>
          <a:p>
            <a:r>
              <a:rPr lang="en-US" sz="1200" b="0" i="0" u="none" strike="noStrike" kern="1200" dirty="0">
                <a:solidFill>
                  <a:srgbClr val="000000"/>
                </a:solidFill>
                <a:effectLst/>
                <a:latin typeface="Times New Roman" pitchFamily="16" charset="0"/>
                <a:ea typeface="+mn-ea"/>
                <a:cs typeface="+mn-cs"/>
                <a:hlinkClick r:id="rId4"/>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5"/>
            </a:endParaRPr>
          </a:p>
          <a:p>
            <a:r>
              <a:rPr lang="en-US" sz="1200" b="0" i="0" u="none" strike="noStrike" kern="1200" dirty="0">
                <a:solidFill>
                  <a:srgbClr val="000000"/>
                </a:solidFill>
                <a:effectLst/>
                <a:latin typeface="Times New Roman" pitchFamily="16" charset="0"/>
                <a:ea typeface="+mn-ea"/>
                <a:cs typeface="+mn-cs"/>
                <a:hlinkClick r:id="rId5"/>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616950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831987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731737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12 Mar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12 Mar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12 Mar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802.18-20/0034r00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se-24/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itu.int/en/events/Pages/Calendar-Events.aspx?sector=ITU-R" TargetMode="External"/><Relationship Id="rId13" Type="http://schemas.openxmlformats.org/officeDocument/2006/relationships/hyperlink" Target="https://www.itu.int/go/ITU-R/wp5a" TargetMode="External"/><Relationship Id="rId3" Type="http://schemas.openxmlformats.org/officeDocument/2006/relationships/hyperlink" Target="https://cept.org/ecc/groups/ecc/cpg/page/weekly-report-from-wrc-19" TargetMode="External"/><Relationship Id="rId7" Type="http://schemas.openxmlformats.org/officeDocument/2006/relationships/hyperlink" Target="https://mentor.ieee.org/802.18/dcn/19/18-19-0152-00-0000-summary-of-the-decisions-of-selected-agenda-items-in-wrc-19.pptx" TargetMode="External"/><Relationship Id="rId12" Type="http://schemas.openxmlformats.org/officeDocument/2006/relationships/hyperlink" Target="https://www.itu.int/go/ITU-R/sg5"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mentor.ieee.org/802.18/dcn/17/18-17-0073-07-0000-ieee-802-viewpoints-on-wrc-19-agenda-items.pptx" TargetMode="External"/><Relationship Id="rId11" Type="http://schemas.openxmlformats.org/officeDocument/2006/relationships/hyperlink" Target="https://www.itu.int/go/ITU-R/wp1c" TargetMode="External"/><Relationship Id="rId5" Type="http://schemas.openxmlformats.org/officeDocument/2006/relationships/hyperlink" Target="https://www.itu.int/en/ITU-R/conferences/wrc/2019/Documents/PFA-WRC19-E.pdf" TargetMode="External"/><Relationship Id="rId15" Type="http://schemas.openxmlformats.org/officeDocument/2006/relationships/hyperlink" Target="https://www.itu.int/events/eventdetails.asp?eventid=17206" TargetMode="External"/><Relationship Id="rId10" Type="http://schemas.openxmlformats.org/officeDocument/2006/relationships/hyperlink" Target="https://www.itu.int/go/ITU-R/wp1a"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go/ITU-R/sg1" TargetMode="External"/><Relationship Id="rId14" Type="http://schemas.openxmlformats.org/officeDocument/2006/relationships/hyperlink" Target="https://www.itu.int/go/ITU-R/wp5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s://www.fcc.gov/ecfs/search/filings?proceedings_name=19-138&amp;sort=date_disseminated,DESC" TargetMode="External"/><Relationship Id="rId4" Type="http://schemas.openxmlformats.org/officeDocument/2006/relationships/hyperlink" Target="https://www.federalregister.gov/documents/2020/02/06/2020-02086/use-of-the-5850-5925-ghz-band"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0/18-20-0033-00-0000-apac-update-march-2020.ppt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5/dcn/19/15-19-0276-03-0thz-ieee-802-15-tag-thz-input-to-the-revision-of-itu-r-sm-2352.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hyperlink" Target="https://www.google.com/url?q=https://ieee802.my.webex.com/ieee802.my/j.php?MTID%3Dm1c98d52922245f58dcd61f5417910a6b&amp;sa=D&amp;ust=1583989616433000&amp;usg=AOvVaw2seePHGTVPwIDLjDb0nRfF" TargetMode="External"/><Relationship Id="rId7" Type="http://schemas.openxmlformats.org/officeDocument/2006/relationships/hyperlink" Target="https://urldefense.proofpoint.com/v2/url?u=http-3A__help.webex.com&amp;d=DwMGaQ&amp;c=pqcuzKEN_84c78MOSc5_fw&amp;r=z8R-nWJ8GIxwjOjNKhEFByb-tZ6XE3GZXWSggNdVo-w&amp;m=ieyH4h6KAHMf6PTR0jR3anpKg4U90C3qCLywWfmKJaU&amp;s=J3pZ8MVfXvkJP0Y7qzvQcj-dmn6uWr3D-E1ksciNCzc&amp;e=" TargetMode="External"/><Relationship Id="rId2" Type="http://schemas.openxmlformats.org/officeDocument/2006/relationships/hyperlink" Target="https://urldefense.proofpoint.com/v2/url?u=https-3A__ieee802.my.webex.com_ieee802.my_j.php-3FMTID-3Dm1c98d52922245f58dcd61f5417910a6b&amp;d=DwMGaQ&amp;c=pqcuzKEN_84c78MOSc5_fw&amp;r=z8R-nWJ8GIxwjOjNKhEFByb-tZ6XE3GZXWSggNdVo-w&amp;m=ieyH4h6KAHMf6PTR0jR3anpKg4U90C3qCLywWfmKJaU&amp;s=C0xmnTcdayBQBPcW8l2JmapzsP7a_PXzpZ2xTkkvHWk&amp;e=" TargetMode="External"/><Relationship Id="rId1" Type="http://schemas.openxmlformats.org/officeDocument/2006/relationships/slideLayout" Target="../slideLayouts/slideLayout2.xml"/><Relationship Id="rId6" Type="http://schemas.openxmlformats.org/officeDocument/2006/relationships/hyperlink" Target="https://urldefense.proofpoint.com/v2/url?u=https-3A__ieee802.my.webex.com_ieee802.my_globalcallin.php-3FMTID-3Dm4bb759ab17362d8eb9015d25d95b04b4&amp;d=DwMGaQ&amp;c=pqcuzKEN_84c78MOSc5_fw&amp;r=z8R-nWJ8GIxwjOjNKhEFByb-tZ6XE3GZXWSggNdVo-w&amp;m=ieyH4h6KAHMf6PTR0jR3anpKg4U90C3qCLywWfmKJaU&amp;s=jOrqIrsgJE1BZa9y5IuXZNJBt0CyoSPyWKUJO3y3ufk&amp;e=" TargetMode="External"/><Relationship Id="rId5" Type="http://schemas.openxmlformats.org/officeDocument/2006/relationships/hyperlink" Target="tel:%2B44-20-3198-8144,,*01*795762140%23%23*01*" TargetMode="External"/><Relationship Id="rId4" Type="http://schemas.openxmlformats.org/officeDocument/2006/relationships/hyperlink" Target="tel:%2B1-510-338-9438,,*01*795762140%23%23*01*"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0/18-20-0020-16-0000-comments-on-fcc19-138-nprm-revisiting-use-of-the-5-850-5-925-ghz-band.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2-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20/18-20-0020-09-0000-comments-on-fcc19-138-nprm-revisiting-use-of-the-5-850-5-925-ghz-band.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mentor.ieee.org/802.18/dcn/20/18-20-0020-10-0000-comments-on-fcc19-138-nprm-revisiting-use-of-the-5-850-5-925-ghz-band.doc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20/18-20-0020-11-0000-comments-on-fcc19-138-nprm-revisiting-use-of-the-5-850-5-925-ghz-band.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19/18-19-0163-01-0000-fcc19-138-nprm-revisiting-use-of-the-5-850-5-925-ghz-band.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1/dcn/20/11-20-0104"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federalregister.gov/documents/2020/02/06/2020-02086/use-of-the-5850-5925-ghz-band?utm_campaign=subscription+mailing+list&amp;utm_source=federalregister.gov&amp;utm_medium=email"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hyperlink" Target="https://www.federalregister.gov/documents/2020/02/06/2020-02086/use-of-the-5850-5925-ghz-band" TargetMode="External"/><Relationship Id="rId4" Type="http://schemas.openxmlformats.org/officeDocument/2006/relationships/hyperlink" Target="https://www.govinfo.gov/content/pkg/FR-2020-02-06/pdf/2020-02086.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www.fcc.gov/document/chairman-pai-statement-announcement-new-c-v2x-deployment"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hyperlink" Target="https://transportation.house.gov/imo/media/doc/2020-01-22%20Full%20TI%20Letter%20to%20FCC.pdf"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32-00-0000-minutes-05mar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620&amp;SubTB=620#/"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729&amp;SubTB=72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12 Mar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9477"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12 March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399"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737512" y="1001727"/>
            <a:ext cx="8272226" cy="5473686"/>
          </a:xfrm>
        </p:spPr>
        <p:txBody>
          <a:bodyPr/>
          <a:lstStyle/>
          <a:p>
            <a:pPr>
              <a:buFont typeface="Arial" panose="020B0604020202020204" pitchFamily="34" charset="0"/>
              <a:buChar char="•"/>
            </a:pPr>
            <a:r>
              <a:rPr lang="en-US" sz="1800" dirty="0">
                <a:solidFill>
                  <a:schemeClr val="tx1"/>
                </a:solidFill>
              </a:rPr>
              <a:t>CEPT–ECC  </a:t>
            </a:r>
            <a:r>
              <a:rPr lang="en-US" sz="1800" b="0" dirty="0">
                <a:solidFill>
                  <a:schemeClr val="tx1"/>
                </a:solidFill>
                <a:hlinkClick r:id="rId3"/>
              </a:rPr>
              <a:t>&lt;ECC&gt;</a:t>
            </a:r>
            <a:r>
              <a:rPr lang="en-US" sz="1800" b="0" dirty="0">
                <a:solidFill>
                  <a:schemeClr val="tx1"/>
                </a:solidFill>
              </a:rPr>
              <a:t> </a:t>
            </a:r>
            <a:r>
              <a:rPr lang="en-US" sz="1800" dirty="0">
                <a:solidFill>
                  <a:schemeClr val="tx1"/>
                </a:solidFill>
              </a:rPr>
              <a:t> 50</a:t>
            </a:r>
            <a:r>
              <a:rPr lang="en-US" sz="1800" baseline="30000" dirty="0">
                <a:solidFill>
                  <a:schemeClr val="tx1"/>
                </a:solidFill>
              </a:rPr>
              <a:t>th</a:t>
            </a:r>
            <a:r>
              <a:rPr lang="en-US" sz="1800" dirty="0">
                <a:solidFill>
                  <a:schemeClr val="tx1"/>
                </a:solidFill>
              </a:rPr>
              <a:t> plenary </a:t>
            </a:r>
            <a:r>
              <a:rPr lang="en-US" sz="1800" u="sng" dirty="0">
                <a:solidFill>
                  <a:schemeClr val="tx1"/>
                </a:solidFill>
              </a:rPr>
              <a:t>last week</a:t>
            </a:r>
            <a:r>
              <a:rPr lang="en-US" sz="1800" dirty="0">
                <a:solidFill>
                  <a:schemeClr val="tx1"/>
                </a:solidFill>
              </a:rPr>
              <a:t>, 04-08March20, Brighton, UK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marL="457200" lvl="1" indent="0"/>
            <a:endParaRPr lang="en-US" sz="1400" dirty="0">
              <a:solidFill>
                <a:schemeClr val="tx1"/>
              </a:solidFill>
            </a:endParaRPr>
          </a:p>
          <a:p>
            <a:pPr>
              <a:buFont typeface="Arial" panose="020B0604020202020204" pitchFamily="34" charset="0"/>
              <a:buChar char="•"/>
            </a:pPr>
            <a:r>
              <a:rPr lang="en-US" sz="1400" dirty="0">
                <a:solidFill>
                  <a:schemeClr val="tx1"/>
                </a:solidFill>
              </a:rPr>
              <a:t>CEPT–ECC  </a:t>
            </a:r>
            <a:r>
              <a:rPr lang="en-US" sz="1400" b="0" dirty="0">
                <a:solidFill>
                  <a:schemeClr val="tx1"/>
                </a:solidFill>
                <a:hlinkClick r:id="rId4"/>
              </a:rPr>
              <a:t>&lt;SE24&gt;</a:t>
            </a:r>
            <a:r>
              <a:rPr lang="en-US" sz="1400" b="0" dirty="0">
                <a:solidFill>
                  <a:schemeClr val="tx1"/>
                </a:solidFill>
              </a:rPr>
              <a:t> </a:t>
            </a:r>
            <a:r>
              <a:rPr lang="en-US" sz="1400" dirty="0">
                <a:solidFill>
                  <a:schemeClr val="tx1"/>
                </a:solidFill>
              </a:rPr>
              <a:t>next meeting, M100, 20-22Apr20, ECO Office (Web meetings till then)</a:t>
            </a:r>
          </a:p>
          <a:p>
            <a:pPr lvl="1">
              <a:spcBef>
                <a:spcPts val="0"/>
              </a:spcBef>
              <a:buFont typeface="Arial" panose="020B0604020202020204" pitchFamily="34" charset="0"/>
              <a:buChar char="•"/>
            </a:pPr>
            <a:r>
              <a:rPr lang="en-US" sz="1400" dirty="0">
                <a:solidFill>
                  <a:schemeClr val="bg1">
                    <a:lumMod val="75000"/>
                  </a:schemeClr>
                </a:solidFill>
              </a:rPr>
              <a:t> </a:t>
            </a:r>
            <a:r>
              <a:rPr lang="en-US" sz="1400" dirty="0">
                <a:solidFill>
                  <a:schemeClr val="tx1"/>
                </a:solidFill>
              </a:rPr>
              <a:t> nothing to share today</a:t>
            </a:r>
            <a:endParaRPr lang="en-US" sz="10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meeting  </a:t>
            </a:r>
            <a:r>
              <a:rPr lang="en-US" sz="1800" dirty="0"/>
              <a:t>#11, 15-16Apr20, Copenhagen, Denmark</a:t>
            </a:r>
          </a:p>
          <a:p>
            <a:pPr lvl="1">
              <a:buFont typeface="Arial" panose="020B0604020202020204" pitchFamily="34" charset="0"/>
              <a:buChar char="•"/>
            </a:pPr>
            <a:r>
              <a:rPr lang="en-US" sz="1600" dirty="0">
                <a:solidFill>
                  <a:schemeClr val="bg1">
                    <a:lumMod val="75000"/>
                  </a:schemeClr>
                </a:solidFill>
              </a:rPr>
              <a:t>nothing to share today</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6"/>
              </a:rPr>
              <a:t>&lt;FM57&gt;</a:t>
            </a:r>
            <a:r>
              <a:rPr lang="en-US" altLang="en-US" sz="1800" b="0" dirty="0"/>
              <a:t>  </a:t>
            </a:r>
            <a:r>
              <a:rPr lang="en-US" sz="1800" dirty="0"/>
              <a:t>next meeting #10, 12-14May20, Kristiansand, Norway</a:t>
            </a:r>
          </a:p>
          <a:p>
            <a:pPr lvl="1">
              <a:buFont typeface="Arial" panose="020B0604020202020204" pitchFamily="34" charset="0"/>
              <a:buChar char="•"/>
            </a:pPr>
            <a:r>
              <a:rPr lang="en-US" sz="1600" dirty="0">
                <a:solidFill>
                  <a:schemeClr val="bg1">
                    <a:lumMod val="75000"/>
                  </a:schemeClr>
                </a:solidFill>
              </a:rPr>
              <a:t> nothing to share today</a:t>
            </a:r>
          </a:p>
          <a:p>
            <a:pPr lvl="1">
              <a:buFont typeface="Arial" panose="020B0604020202020204" pitchFamily="34" charset="0"/>
              <a:buChar char="•"/>
            </a:pPr>
            <a:r>
              <a:rPr lang="en-US" sz="1600" dirty="0">
                <a:solidFill>
                  <a:schemeClr val="bg1">
                    <a:lumMod val="75000"/>
                  </a:schemeClr>
                </a:solidFill>
              </a:rPr>
              <a:t>   </a:t>
            </a:r>
          </a:p>
          <a:p>
            <a:pPr lvl="1">
              <a:buFont typeface="Arial" panose="020B0604020202020204" pitchFamily="34" charset="0"/>
              <a:buChar char="•"/>
            </a:pPr>
            <a:r>
              <a:rPr lang="en-US" sz="1600" dirty="0">
                <a:solidFill>
                  <a:schemeClr val="bg1">
                    <a:lumMod val="75000"/>
                  </a:schemeClr>
                </a:solidFill>
              </a:rPr>
              <a:t> </a:t>
            </a:r>
          </a:p>
          <a:p>
            <a:pPr lvl="1">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7"/>
              </a:rPr>
              <a:t>&lt;WGFM&gt;</a:t>
            </a:r>
            <a:r>
              <a:rPr lang="en-US" altLang="en-US" sz="1800" b="0" dirty="0"/>
              <a:t> </a:t>
            </a:r>
            <a:r>
              <a:rPr lang="en-US" altLang="en-US" sz="1800" dirty="0"/>
              <a:t>next meeting #96, 08-12June20,  Brussels</a:t>
            </a:r>
          </a:p>
          <a:p>
            <a:pPr lvl="1">
              <a:buFont typeface="Arial" panose="020B0604020202020204" pitchFamily="34" charset="0"/>
              <a:buChar char="•"/>
            </a:pPr>
            <a:r>
              <a:rPr lang="en-US" sz="1600" dirty="0">
                <a:solidFill>
                  <a:schemeClr val="tx1"/>
                </a:solidFill>
              </a:rPr>
              <a:t> </a:t>
            </a:r>
            <a:r>
              <a:rPr lang="en-US" sz="1600" dirty="0">
                <a:solidFill>
                  <a:schemeClr val="bg1">
                    <a:lumMod val="75000"/>
                  </a:schemeClr>
                </a:solidFill>
              </a:rPr>
              <a:t>nothing to share today,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Mar 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r>
              <a:rPr lang="en-US" sz="1800" dirty="0">
                <a:solidFill>
                  <a:schemeClr val="tx1"/>
                </a:solidFill>
              </a:rPr>
              <a:t> </a:t>
            </a:r>
            <a:r>
              <a:rPr lang="en-US" sz="1800" dirty="0">
                <a:solidFill>
                  <a:schemeClr val="bg1">
                    <a:lumMod val="75000"/>
                  </a:schemeClr>
                </a:solidFill>
              </a:rPr>
              <a:t>nothing to share today</a:t>
            </a:r>
          </a:p>
          <a:p>
            <a:pPr>
              <a:buFont typeface="Arial" panose="020B0604020202020204" pitchFamily="34" charset="0"/>
              <a:buChar char="•"/>
            </a:pPr>
            <a:r>
              <a:rPr lang="en-US" sz="1800" dirty="0">
                <a:solidFill>
                  <a:schemeClr val="tx1"/>
                </a:solidFill>
              </a:rPr>
              <a:t>  </a:t>
            </a:r>
          </a:p>
          <a:p>
            <a:pPr marL="0" indent="0"/>
            <a:endParaRPr lang="en-US" sz="1600" dirty="0">
              <a:solidFill>
                <a:schemeClr val="tx1"/>
              </a:solidFill>
            </a:endParaRP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3"/>
              </a:rPr>
              <a:t>https://cept.org/ecc/groups/ecc/cpg/page/weekly-report-from-wrc-19</a:t>
            </a:r>
            <a:r>
              <a:rPr lang="en-US" sz="1200" u="sng" dirty="0">
                <a:hlinkClick r:id="rId4"/>
              </a:rPr>
              <a:t>/</a:t>
            </a:r>
            <a:r>
              <a:rPr lang="en-US" sz="1200" dirty="0"/>
              <a:t> </a:t>
            </a:r>
          </a:p>
          <a:p>
            <a:pPr lvl="1">
              <a:spcBef>
                <a:spcPts val="0"/>
              </a:spcBef>
              <a:buFont typeface="Arial" panose="020B0604020202020204" pitchFamily="34" charset="0"/>
              <a:buChar char="•"/>
            </a:pPr>
            <a:r>
              <a:rPr lang="en-US" sz="1200" u="sng" dirty="0">
                <a:hlinkClick r:id="rId5"/>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6"/>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7"/>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7"/>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8"/>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9"/>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0"/>
              </a:rPr>
              <a:t>Working Party 1A (WP 1A) - Spectrum engineering techniques</a:t>
            </a:r>
            <a:r>
              <a:rPr lang="en-US" sz="900" u="sng" dirty="0"/>
              <a:t>     and     </a:t>
            </a:r>
            <a:r>
              <a:rPr lang="en-US" sz="900" dirty="0">
                <a:hlinkClick r:id="rId11"/>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2"/>
              </a:rPr>
              <a:t>Study Group 5 (SG 5) Terrestrial </a:t>
            </a:r>
            <a:r>
              <a:rPr lang="en-US" sz="1050" b="0" dirty="0">
                <a:hlinkClick r:id="rId12"/>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3"/>
              </a:rPr>
              <a:t>Working Party 5A (WP 5A) - Land mobile service above 30 MHz* (excluding IMT); wireless access in the fixed service; amateur and amateur-satellite services</a:t>
            </a:r>
            <a:r>
              <a:rPr lang="en-US" sz="900" dirty="0"/>
              <a:t>  </a:t>
            </a:r>
            <a:endParaRPr lang="en-US" sz="900" dirty="0">
              <a:hlinkClick r:id="rId14"/>
            </a:endParaRPr>
          </a:p>
          <a:p>
            <a:pPr lvl="1">
              <a:spcBef>
                <a:spcPts val="0"/>
              </a:spcBef>
              <a:buFont typeface="Arial" panose="020B0604020202020204" pitchFamily="34" charset="0"/>
              <a:buChar char="•"/>
            </a:pPr>
            <a:r>
              <a:rPr lang="en-US" sz="900" dirty="0">
                <a:hlinkClick r:id="rId14"/>
              </a:rPr>
              <a:t>Working Party 5D (WP 5D) - IMT Systems</a:t>
            </a:r>
            <a:r>
              <a:rPr lang="en-US" sz="900" dirty="0"/>
              <a:t>       </a:t>
            </a:r>
            <a:r>
              <a:rPr lang="en-US" sz="700" dirty="0">
                <a:hlinkClick r:id="rId15"/>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Mar 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FCC NPRM on 5.9 GHz reply comments</a:t>
            </a:r>
            <a:r>
              <a:rPr lang="en-US" altLang="en-US" sz="1200" dirty="0"/>
              <a:t>-1</a:t>
            </a:r>
            <a:endParaRPr lang="en-US" sz="2400" dirty="0"/>
          </a:p>
        </p:txBody>
      </p:sp>
      <p:sp>
        <p:nvSpPr>
          <p:cNvPr id="3" name="Content Placeholder 2"/>
          <p:cNvSpPr>
            <a:spLocks noGrp="1"/>
          </p:cNvSpPr>
          <p:nvPr>
            <p:ph idx="1"/>
          </p:nvPr>
        </p:nvSpPr>
        <p:spPr>
          <a:xfrm>
            <a:off x="666562" y="962891"/>
            <a:ext cx="8325038" cy="5430764"/>
          </a:xfrm>
        </p:spPr>
        <p:txBody>
          <a:bodyPr/>
          <a:lstStyle/>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lvl="1">
              <a:buFont typeface="Arial" panose="020B0604020202020204" pitchFamily="34" charset="0"/>
              <a:buChar char="•"/>
            </a:pPr>
            <a:r>
              <a:rPr lang="en-US" sz="1600" u="sng">
                <a:hlinkClick r:id="rId4"/>
              </a:rPr>
              <a:t>https://www.federalregister.gov/documents/2020/02/06/2020-02086/use-of-the-5850-5925-ghz-band</a:t>
            </a:r>
            <a:endParaRPr lang="en-US" sz="1600" b="1" u="sng"/>
          </a:p>
          <a:p>
            <a:pPr lvl="1">
              <a:buFont typeface="Arial" panose="020B0604020202020204" pitchFamily="34" charset="0"/>
              <a:buChar char="•"/>
            </a:pPr>
            <a:endParaRPr lang="en-US" sz="1600" b="1" u="sng" dirty="0"/>
          </a:p>
          <a:p>
            <a:pPr>
              <a:buFont typeface="Arial" panose="020B0604020202020204" pitchFamily="34" charset="0"/>
              <a:buChar char="•"/>
            </a:pPr>
            <a:r>
              <a:rPr lang="en-US" sz="1800" dirty="0"/>
              <a:t>Proceeding 19-138: (208 results morning of 27</a:t>
            </a:r>
            <a:r>
              <a:rPr lang="en-US" sz="1800" baseline="30000" dirty="0"/>
              <a:t>th</a:t>
            </a:r>
            <a:r>
              <a:rPr lang="en-US" sz="1800" dirty="0"/>
              <a:t>) </a:t>
            </a:r>
          </a:p>
          <a:p>
            <a:pPr lvl="1">
              <a:buFont typeface="Arial" panose="020B0604020202020204" pitchFamily="34" charset="0"/>
              <a:buChar char="•"/>
            </a:pPr>
            <a:r>
              <a:rPr lang="en-US" sz="1400" dirty="0">
                <a:hlinkClick r:id="rId5"/>
              </a:rPr>
              <a:t>https://www.fcc.gov/ecfs/search/filings?proceedings_name=19-138&amp;sort=date_disseminated,DESC</a:t>
            </a:r>
            <a:endParaRPr lang="en-US" sz="1400" dirty="0"/>
          </a:p>
          <a:p>
            <a:pPr marL="800100" lvl="1">
              <a:buFont typeface="Arial" panose="020B0604020202020204" pitchFamily="34" charset="0"/>
              <a:buChar char="•"/>
            </a:pPr>
            <a:r>
              <a:rPr lang="en-US" sz="1400" dirty="0">
                <a:solidFill>
                  <a:schemeClr val="tx1"/>
                </a:solidFill>
              </a:rPr>
              <a:t>389 filings Tuesday night / 10</a:t>
            </a:r>
            <a:r>
              <a:rPr lang="en-US" sz="1400" baseline="30000" dirty="0">
                <a:solidFill>
                  <a:schemeClr val="tx1"/>
                </a:solidFill>
              </a:rPr>
              <a:t>th</a:t>
            </a:r>
            <a:r>
              <a:rPr lang="en-US" sz="1400" dirty="0">
                <a:solidFill>
                  <a:schemeClr val="tx1"/>
                </a:solidFill>
              </a:rPr>
              <a:t>. </a:t>
            </a:r>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r>
              <a:rPr lang="en-US" sz="1800" dirty="0">
                <a:solidFill>
                  <a:schemeClr val="tx1"/>
                </a:solidFill>
              </a:rPr>
              <a:t>Reply comments timeline </a:t>
            </a:r>
            <a:r>
              <a:rPr lang="en-US" sz="1600" b="1" dirty="0">
                <a:solidFill>
                  <a:schemeClr val="tx1"/>
                </a:solidFill>
              </a:rPr>
              <a:t>due Monday 06 April</a:t>
            </a:r>
          </a:p>
          <a:p>
            <a:pPr marL="800100" lvl="1">
              <a:buFont typeface="Arial" panose="020B0604020202020204" pitchFamily="34" charset="0"/>
              <a:buChar char="•"/>
            </a:pPr>
            <a:r>
              <a:rPr lang="en-US" sz="1600" dirty="0">
                <a:solidFill>
                  <a:schemeClr val="tx1"/>
                </a:solidFill>
              </a:rPr>
              <a:t>For </a:t>
            </a:r>
            <a:r>
              <a:rPr lang="en-US" sz="1600" strike="sngStrike" dirty="0">
                <a:solidFill>
                  <a:schemeClr val="tx1"/>
                </a:solidFill>
              </a:rPr>
              <a:t>Friday EC close or </a:t>
            </a:r>
            <a:r>
              <a:rPr lang="en-US" sz="1600" dirty="0">
                <a:solidFill>
                  <a:schemeClr val="tx1"/>
                </a:solidFill>
              </a:rPr>
              <a:t>10-day LMSC ballot, need to approve next Thursday, 19March.</a:t>
            </a:r>
          </a:p>
          <a:p>
            <a:pPr marL="400050">
              <a:buFont typeface="Arial" panose="020B0604020202020204" pitchFamily="34" charset="0"/>
              <a:buChar char="•"/>
            </a:pPr>
            <a:r>
              <a:rPr lang="en-US" sz="2000" dirty="0">
                <a:solidFill>
                  <a:schemeClr val="tx1"/>
                </a:solidFill>
              </a:rPr>
              <a:t> </a:t>
            </a:r>
          </a:p>
          <a:p>
            <a:pPr marL="400050">
              <a:buFont typeface="Arial" panose="020B0604020202020204" pitchFamily="34" charset="0"/>
              <a:buChar char="•"/>
            </a:pPr>
            <a:r>
              <a:rPr lang="en-US" sz="2000" dirty="0">
                <a:solidFill>
                  <a:schemeClr val="tx1"/>
                </a:solidFill>
              </a:rPr>
              <a:t> </a:t>
            </a:r>
          </a:p>
          <a:p>
            <a:pPr marL="400050">
              <a:buFont typeface="Arial" panose="020B0604020202020204" pitchFamily="34" charset="0"/>
              <a:buChar char="•"/>
            </a:pPr>
            <a:endParaRPr lang="en-US" sz="20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17977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FCC NPRM on 5.9 GHz reply comments</a:t>
            </a:r>
            <a:r>
              <a:rPr lang="en-US" altLang="en-US" sz="1200" dirty="0"/>
              <a:t>-2</a:t>
            </a:r>
            <a:endParaRPr lang="en-US" sz="2400" dirty="0"/>
          </a:p>
        </p:txBody>
      </p:sp>
      <p:sp>
        <p:nvSpPr>
          <p:cNvPr id="3" name="Content Placeholder 2"/>
          <p:cNvSpPr>
            <a:spLocks noGrp="1"/>
          </p:cNvSpPr>
          <p:nvPr>
            <p:ph idx="1"/>
          </p:nvPr>
        </p:nvSpPr>
        <p:spPr>
          <a:xfrm>
            <a:off x="666562" y="962891"/>
            <a:ext cx="8401238" cy="5430764"/>
          </a:xfrm>
        </p:spPr>
        <p:txBody>
          <a:bodyPr/>
          <a:lstStyle/>
          <a:p>
            <a:pPr lvl="4">
              <a:spcBef>
                <a:spcPts val="0"/>
              </a:spcBef>
              <a:buFont typeface="Arial" panose="020B0604020202020204" pitchFamily="34" charset="0"/>
              <a:buChar char="•"/>
            </a:pPr>
            <a:endParaRPr lang="en-US" sz="1000" b="0" dirty="0">
              <a:solidFill>
                <a:schemeClr val="tx1"/>
              </a:solidFill>
            </a:endParaRPr>
          </a:p>
          <a:p>
            <a:pPr marL="400050">
              <a:buFont typeface="Arial" panose="020B0604020202020204" pitchFamily="34" charset="0"/>
              <a:buChar char="•"/>
            </a:pPr>
            <a:r>
              <a:rPr lang="en-US" sz="1800" dirty="0">
                <a:solidFill>
                  <a:schemeClr val="tx1"/>
                </a:solidFill>
              </a:rPr>
              <a:t>Are there comments that we should consider reply comments on? </a:t>
            </a:r>
          </a:p>
          <a:p>
            <a:pPr marL="800100" lvl="1">
              <a:buFont typeface="Arial" panose="020B0604020202020204" pitchFamily="34" charset="0"/>
              <a:buChar char="•"/>
            </a:pPr>
            <a:r>
              <a:rPr lang="en-US" sz="1600" b="1" dirty="0">
                <a:solidFill>
                  <a:srgbClr val="00B0F0"/>
                </a:solidFill>
              </a:rPr>
              <a:t>A summary of the comments, is being worked but need contributions?</a:t>
            </a:r>
          </a:p>
          <a:p>
            <a:pPr marL="800100" lvl="1">
              <a:buFont typeface="Arial" panose="020B0604020202020204" pitchFamily="34" charset="0"/>
              <a:buChar char="•"/>
            </a:pPr>
            <a:r>
              <a:rPr lang="en-US" sz="1600" b="1" dirty="0">
                <a:solidFill>
                  <a:schemeClr val="tx1"/>
                </a:solidFill>
              </a:rPr>
              <a:t>3 members working through  389 filings to categorize for 3 points. </a:t>
            </a:r>
          </a:p>
          <a:p>
            <a:pPr marL="1200150" lvl="2">
              <a:buFont typeface="Arial" panose="020B0604020202020204" pitchFamily="34" charset="0"/>
              <a:buChar char="•"/>
            </a:pPr>
            <a:r>
              <a:rPr lang="en-US" sz="1600" dirty="0">
                <a:solidFill>
                  <a:schemeClr val="tx1"/>
                </a:solidFill>
              </a:rPr>
              <a:t>Pro/Con to NPRM/split – informative as we are neutral</a:t>
            </a:r>
          </a:p>
          <a:p>
            <a:pPr marL="1200150" lvl="2">
              <a:buFont typeface="Arial" panose="020B0604020202020204" pitchFamily="34" charset="0"/>
              <a:buChar char="•"/>
            </a:pPr>
            <a:r>
              <a:rPr lang="en-US" sz="1600" dirty="0">
                <a:solidFill>
                  <a:schemeClr val="tx1"/>
                </a:solidFill>
              </a:rPr>
              <a:t>C-V2X / DSRC  (DSRC/IEEE pro/con)</a:t>
            </a:r>
          </a:p>
          <a:p>
            <a:pPr marL="1200150" lvl="2">
              <a:buFont typeface="Arial" panose="020B0604020202020204" pitchFamily="34" charset="0"/>
              <a:buChar char="•"/>
            </a:pPr>
            <a:r>
              <a:rPr lang="en-US" sz="1600" dirty="0">
                <a:solidFill>
                  <a:schemeClr val="tx1"/>
                </a:solidFill>
              </a:rPr>
              <a:t>OOBE  commented in detail or not</a:t>
            </a:r>
          </a:p>
          <a:p>
            <a:pPr marL="800100" lvl="1">
              <a:buFont typeface="Arial" panose="020B0604020202020204" pitchFamily="34" charset="0"/>
              <a:buChar char="•"/>
            </a:pPr>
            <a:r>
              <a:rPr lang="en-US" sz="1600" b="1" dirty="0">
                <a:solidFill>
                  <a:schemeClr val="tx1"/>
                </a:solidFill>
              </a:rPr>
              <a:t>Most are Con comments to the NPRM/not in favor of the band split.</a:t>
            </a:r>
          </a:p>
          <a:p>
            <a:pPr marL="1200150" lvl="2">
              <a:buFont typeface="Arial" panose="020B0604020202020204" pitchFamily="34" charset="0"/>
              <a:buChar char="•"/>
            </a:pPr>
            <a:r>
              <a:rPr lang="en-US" sz="1600" dirty="0">
                <a:solidFill>
                  <a:schemeClr val="tx1"/>
                </a:solidFill>
              </a:rPr>
              <a:t>7 of initial 44 - are for splitting of the band,   37 want to maintain the ITS band. </a:t>
            </a:r>
          </a:p>
          <a:p>
            <a:pPr marL="1200150" lvl="2">
              <a:buFont typeface="Arial" panose="020B0604020202020204" pitchFamily="34" charset="0"/>
              <a:buChar char="•"/>
            </a:pPr>
            <a:r>
              <a:rPr lang="en-US" sz="1600" dirty="0">
                <a:solidFill>
                  <a:schemeClr val="tx1"/>
                </a:solidFill>
              </a:rPr>
              <a:t>Many are tech. neutral, then split between DSRC / C-V2X / etc. after that. </a:t>
            </a:r>
          </a:p>
          <a:p>
            <a:pPr marL="400050">
              <a:buFont typeface="Arial" panose="020B0604020202020204" pitchFamily="34" charset="0"/>
              <a:buChar char="•"/>
            </a:pPr>
            <a:r>
              <a:rPr lang="en-US" sz="1800" dirty="0">
                <a:solidFill>
                  <a:schemeClr val="tx1"/>
                </a:solidFill>
              </a:rPr>
              <a:t>Potential direction:  </a:t>
            </a:r>
          </a:p>
          <a:p>
            <a:pPr marL="800100" lvl="1">
              <a:buFont typeface="Arial" panose="020B0604020202020204" pitchFamily="34" charset="0"/>
              <a:buChar char="•"/>
            </a:pPr>
            <a:r>
              <a:rPr lang="en-US" sz="1600" dirty="0">
                <a:solidFill>
                  <a:schemeClr val="tx1"/>
                </a:solidFill>
              </a:rPr>
              <a:t>Stay away from band split, we are neutral , though a big point by many. </a:t>
            </a:r>
          </a:p>
          <a:p>
            <a:pPr marL="800100" lvl="1">
              <a:buFont typeface="Arial" panose="020B0604020202020204" pitchFamily="34" charset="0"/>
              <a:buChar char="•"/>
            </a:pPr>
            <a:r>
              <a:rPr lang="en-US" sz="1600" dirty="0">
                <a:solidFill>
                  <a:schemeClr val="tx1"/>
                </a:solidFill>
              </a:rPr>
              <a:t>Maybe can respond to pro-C-V2X comments  with our pro-DSRC.</a:t>
            </a:r>
          </a:p>
          <a:p>
            <a:pPr marL="800100" lvl="1">
              <a:buFont typeface="Arial" panose="020B0604020202020204" pitchFamily="34" charset="0"/>
              <a:buChar char="•"/>
            </a:pPr>
            <a:r>
              <a:rPr lang="en-US" sz="1600" dirty="0">
                <a:solidFill>
                  <a:schemeClr val="tx1"/>
                </a:solidFill>
              </a:rPr>
              <a:t>What about anti-DSRC (/IEEE) comments? This may be a priority.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8949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FCC NPRM on 5.9 GHz reply comments</a:t>
            </a:r>
            <a:r>
              <a:rPr lang="en-US" altLang="en-US" sz="1200" dirty="0"/>
              <a:t>-3</a:t>
            </a:r>
            <a:endParaRPr lang="en-US" sz="2400" dirty="0"/>
          </a:p>
        </p:txBody>
      </p:sp>
      <p:sp>
        <p:nvSpPr>
          <p:cNvPr id="3" name="Content Placeholder 2"/>
          <p:cNvSpPr>
            <a:spLocks noGrp="1"/>
          </p:cNvSpPr>
          <p:nvPr>
            <p:ph idx="1"/>
          </p:nvPr>
        </p:nvSpPr>
        <p:spPr>
          <a:xfrm>
            <a:off x="666562" y="962891"/>
            <a:ext cx="8325038" cy="5430764"/>
          </a:xfrm>
        </p:spPr>
        <p:txBody>
          <a:bodyPr/>
          <a:lstStyle/>
          <a:p>
            <a:pPr marL="400050">
              <a:spcBef>
                <a:spcPts val="0"/>
              </a:spcBef>
              <a:buFont typeface="Arial" panose="020B0604020202020204" pitchFamily="34" charset="0"/>
              <a:buChar char="•"/>
            </a:pPr>
            <a:r>
              <a:rPr lang="en-US" sz="2000" b="0" dirty="0">
                <a:solidFill>
                  <a:schemeClr val="tx1"/>
                </a:solidFill>
              </a:rPr>
              <a:t>Proposed timeline</a:t>
            </a:r>
          </a:p>
          <a:p>
            <a:pPr marL="400050">
              <a:spcBef>
                <a:spcPts val="0"/>
              </a:spcBef>
              <a:buFont typeface="Arial" panose="020B0604020202020204" pitchFamily="34" charset="0"/>
              <a:buChar char="•"/>
            </a:pPr>
            <a:r>
              <a:rPr lang="en-US" sz="2000" b="0" dirty="0">
                <a:solidFill>
                  <a:schemeClr val="tx1"/>
                </a:solidFill>
              </a:rPr>
              <a:t>Thursday – which comments to dig deeper into. </a:t>
            </a:r>
          </a:p>
          <a:p>
            <a:pPr marL="400050">
              <a:spcBef>
                <a:spcPts val="0"/>
              </a:spcBef>
              <a:buFont typeface="Arial" panose="020B0604020202020204" pitchFamily="34" charset="0"/>
              <a:buChar char="•"/>
            </a:pPr>
            <a:r>
              <a:rPr lang="en-US" sz="2000" b="0" dirty="0">
                <a:solidFill>
                  <a:schemeClr val="tx1"/>
                </a:solidFill>
              </a:rPr>
              <a:t>Ad hoc Fri 13th - 	3pm–et-2hr</a:t>
            </a:r>
          </a:p>
          <a:p>
            <a:pPr marL="800100" lvl="1">
              <a:spcBef>
                <a:spcPts val="0"/>
              </a:spcBef>
              <a:buFont typeface="Arial" panose="020B0604020202020204" pitchFamily="34" charset="0"/>
              <a:buChar char="•"/>
            </a:pPr>
            <a:r>
              <a:rPr lang="en-US" sz="1600" dirty="0">
                <a:solidFill>
                  <a:schemeClr val="tx1"/>
                </a:solidFill>
              </a:rPr>
              <a:t> put the points/sections/outline together on our potential comments. </a:t>
            </a:r>
          </a:p>
          <a:p>
            <a:pPr marL="514350" lvl="1" indent="0">
              <a:spcBef>
                <a:spcPts val="0"/>
              </a:spcBef>
            </a:pPr>
            <a:endParaRPr lang="en-US" sz="1600"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Ad hoc Mon 16th - 	3pm–et-2hr</a:t>
            </a:r>
          </a:p>
          <a:p>
            <a:pPr marL="800100" lvl="1">
              <a:spcBef>
                <a:spcPts val="0"/>
              </a:spcBef>
              <a:buFont typeface="Arial" panose="020B0604020202020204" pitchFamily="34" charset="0"/>
              <a:buChar char="•"/>
            </a:pPr>
            <a:r>
              <a:rPr lang="en-US" sz="1600" dirty="0">
                <a:solidFill>
                  <a:schemeClr val="tx1"/>
                </a:solidFill>
              </a:rPr>
              <a:t>Core doc in place, by end of Monday, e.g. primary sections </a:t>
            </a:r>
            <a:r>
              <a:rPr lang="en-US" sz="1600" dirty="0" err="1">
                <a:solidFill>
                  <a:schemeClr val="tx1"/>
                </a:solidFill>
              </a:rPr>
              <a:t>ID’d</a:t>
            </a:r>
            <a:r>
              <a:rPr lang="en-US" sz="1600" dirty="0">
                <a:solidFill>
                  <a:schemeClr val="tx1"/>
                </a:solidFill>
              </a:rPr>
              <a:t>  </a:t>
            </a:r>
          </a:p>
          <a:p>
            <a:pPr marL="800100" lvl="1">
              <a:spcBef>
                <a:spcPts val="0"/>
              </a:spcBef>
              <a:buFont typeface="Arial" panose="020B0604020202020204" pitchFamily="34" charset="0"/>
              <a:buChar char="•"/>
            </a:pPr>
            <a:r>
              <a:rPr lang="en-US" sz="1600" dirty="0">
                <a:solidFill>
                  <a:schemeClr val="tx1"/>
                </a:solidFill>
              </a:rPr>
              <a:t> </a:t>
            </a:r>
          </a:p>
          <a:p>
            <a:pPr marL="400050">
              <a:spcBef>
                <a:spcPts val="0"/>
              </a:spcBef>
              <a:buFont typeface="Arial" panose="020B0604020202020204" pitchFamily="34" charset="0"/>
              <a:buChar char="•"/>
            </a:pPr>
            <a:r>
              <a:rPr lang="en-US" sz="2000" b="0" dirty="0">
                <a:solidFill>
                  <a:schemeClr val="tx1"/>
                </a:solidFill>
              </a:rPr>
              <a:t>Ad hoc Tues 17th - 	3pm–et-2hr</a:t>
            </a:r>
          </a:p>
          <a:p>
            <a:pPr marL="800100" lvl="1">
              <a:spcBef>
                <a:spcPts val="0"/>
              </a:spcBef>
              <a:buFont typeface="Arial" panose="020B0604020202020204" pitchFamily="34" charset="0"/>
              <a:buChar char="•"/>
            </a:pPr>
            <a:r>
              <a:rPr lang="en-US" sz="1600" dirty="0">
                <a:solidFill>
                  <a:schemeClr val="tx1"/>
                </a:solidFill>
              </a:rPr>
              <a:t> Doc is coming together </a:t>
            </a:r>
          </a:p>
          <a:p>
            <a:pPr marL="800100" lvl="1">
              <a:spcBef>
                <a:spcPts val="0"/>
              </a:spcBef>
              <a:buFont typeface="Arial" panose="020B0604020202020204" pitchFamily="34" charset="0"/>
              <a:buChar char="•"/>
            </a:pPr>
            <a:r>
              <a:rPr lang="en-US" sz="1600" dirty="0">
                <a:solidFill>
                  <a:schemeClr val="tx1"/>
                </a:solidFill>
              </a:rPr>
              <a:t> </a:t>
            </a:r>
          </a:p>
          <a:p>
            <a:pPr marL="400050">
              <a:spcBef>
                <a:spcPts val="0"/>
              </a:spcBef>
              <a:buFont typeface="Arial" panose="020B0604020202020204" pitchFamily="34" charset="0"/>
              <a:buChar char="•"/>
            </a:pPr>
            <a:r>
              <a:rPr lang="en-US" sz="2000" b="0" dirty="0">
                <a:solidFill>
                  <a:schemeClr val="tx1"/>
                </a:solidFill>
              </a:rPr>
              <a:t>Ad hoc Wed 18th - 	3pm–et-2hr</a:t>
            </a:r>
          </a:p>
          <a:p>
            <a:pPr marL="800100" lvl="1">
              <a:spcBef>
                <a:spcPts val="0"/>
              </a:spcBef>
              <a:buFont typeface="Arial" panose="020B0604020202020204" pitchFamily="34" charset="0"/>
              <a:buChar char="•"/>
            </a:pPr>
            <a:r>
              <a:rPr lang="en-US" sz="1600" dirty="0">
                <a:solidFill>
                  <a:schemeClr val="tx1"/>
                </a:solidFill>
              </a:rPr>
              <a:t> need to finish reply comments for a clean version for Thursday vote. </a:t>
            </a:r>
          </a:p>
          <a:p>
            <a:pPr marL="800100" lvl="1">
              <a:spcBef>
                <a:spcPts val="0"/>
              </a:spcBef>
              <a:buFont typeface="Arial" panose="020B0604020202020204" pitchFamily="34" charset="0"/>
              <a:buChar char="•"/>
            </a:pPr>
            <a:r>
              <a:rPr lang="en-US" sz="1600" dirty="0">
                <a:solidFill>
                  <a:schemeClr val="tx1"/>
                </a:solidFill>
              </a:rPr>
              <a:t> </a:t>
            </a:r>
          </a:p>
          <a:p>
            <a:pPr marL="400050">
              <a:spcBef>
                <a:spcPts val="0"/>
              </a:spcBef>
              <a:buFont typeface="Arial" panose="020B0604020202020204" pitchFamily="34" charset="0"/>
              <a:buChar char="•"/>
            </a:pPr>
            <a:r>
              <a:rPr lang="en-US" sz="2000" b="0" dirty="0">
                <a:solidFill>
                  <a:schemeClr val="tx1"/>
                </a:solidFill>
              </a:rPr>
              <a:t>Normal 802.18 Thursday 19</a:t>
            </a:r>
            <a:r>
              <a:rPr lang="en-US" sz="2000" b="0" baseline="30000" dirty="0">
                <a:solidFill>
                  <a:schemeClr val="tx1"/>
                </a:solidFill>
              </a:rPr>
              <a:t>th</a:t>
            </a:r>
            <a:r>
              <a:rPr lang="en-US" sz="2000" b="0" dirty="0">
                <a:solidFill>
                  <a:schemeClr val="tx1"/>
                </a:solidFill>
              </a:rPr>
              <a:t> is target for .18 approve </a:t>
            </a:r>
          </a:p>
          <a:p>
            <a:pPr marL="800100" lvl="1">
              <a:spcBef>
                <a:spcPts val="0"/>
              </a:spcBef>
              <a:buFont typeface="Arial" panose="020B0604020202020204" pitchFamily="34" charset="0"/>
              <a:buChar char="•"/>
            </a:pPr>
            <a:r>
              <a:rPr lang="en-US" dirty="0">
                <a:solidFill>
                  <a:schemeClr val="tx1"/>
                </a:solidFill>
              </a:rPr>
              <a:t>Extremely fast read and vote.  </a:t>
            </a:r>
          </a:p>
          <a:p>
            <a:pPr marL="800100" lvl="1">
              <a:spcBef>
                <a:spcPts val="0"/>
              </a:spcBef>
              <a:buFont typeface="Arial" panose="020B0604020202020204" pitchFamily="34" charset="0"/>
              <a:buChar char="•"/>
            </a:pPr>
            <a:endParaRPr lang="en-US"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20March, Friday – EC close will bring up on agenda – </a:t>
            </a:r>
          </a:p>
          <a:p>
            <a:pPr marL="800100" lvl="1">
              <a:spcBef>
                <a:spcPts val="0"/>
              </a:spcBef>
              <a:buFont typeface="Arial" panose="020B0604020202020204" pitchFamily="34" charset="0"/>
              <a:buChar char="•"/>
            </a:pPr>
            <a:r>
              <a:rPr lang="en-US" dirty="0">
                <a:solidFill>
                  <a:schemeClr val="tx1"/>
                </a:solidFill>
              </a:rPr>
              <a:t>May not be able to vote on it, this is being worked on.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22441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r>
              <a:rPr lang="en-US" sz="1800" dirty="0"/>
              <a:t>Warsaw,  May wireless interim.</a:t>
            </a:r>
          </a:p>
          <a:p>
            <a:pPr lvl="1">
              <a:spcBef>
                <a:spcPts val="0"/>
              </a:spcBef>
              <a:buFont typeface="Arial" panose="020B0604020202020204" pitchFamily="34" charset="0"/>
              <a:buChar char="•"/>
            </a:pPr>
            <a:r>
              <a:rPr lang="en-US" sz="1600" dirty="0"/>
              <a:t>The wireless chairs are meeting next week.  </a:t>
            </a:r>
          </a:p>
          <a:p>
            <a:pPr>
              <a:spcBef>
                <a:spcPts val="0"/>
              </a:spcBef>
              <a:buFont typeface="Arial" panose="020B0604020202020204" pitchFamily="34" charset="0"/>
              <a:buChar char="•"/>
            </a:pPr>
            <a:r>
              <a:rPr lang="en-US" sz="1800" dirty="0"/>
              <a:t>  </a:t>
            </a:r>
          </a:p>
          <a:p>
            <a:pPr>
              <a:spcBef>
                <a:spcPts val="0"/>
              </a:spcBef>
              <a:buFont typeface="Arial" panose="020B0604020202020204" pitchFamily="34" charset="0"/>
              <a:buChar char="•"/>
            </a:pPr>
            <a:r>
              <a:rPr lang="en-US" sz="1800" dirty="0"/>
              <a:t> </a:t>
            </a:r>
          </a:p>
          <a:p>
            <a:pPr>
              <a:spcBef>
                <a:spcPts val="0"/>
              </a:spcBef>
              <a:buFont typeface="Arial" panose="020B0604020202020204" pitchFamily="34" charset="0"/>
              <a:buChar char="•"/>
            </a:pPr>
            <a:r>
              <a:rPr lang="en-US" sz="1800" dirty="0"/>
              <a:t>APAC update March 2020 </a:t>
            </a:r>
            <a:r>
              <a:rPr lang="en-US" sz="1800" b="0" dirty="0"/>
              <a:t>(may wait until 26Mar)</a:t>
            </a:r>
          </a:p>
          <a:p>
            <a:pPr lvl="1">
              <a:spcBef>
                <a:spcPts val="0"/>
              </a:spcBef>
              <a:buFont typeface="Arial" panose="020B0604020202020204" pitchFamily="34" charset="0"/>
              <a:buChar char="•"/>
            </a:pPr>
            <a:r>
              <a:rPr lang="en-US" sz="1600" u="sng" dirty="0">
                <a:hlinkClick r:id="rId3"/>
              </a:rPr>
              <a:t>https://mentor.ieee.org/802.18/dcn/20/18-20-0033-00-0000-apac-update-march-2020.pptx</a:t>
            </a:r>
            <a:r>
              <a:rPr lang="en-US" sz="1600" u="sng" dirty="0"/>
              <a:t> </a:t>
            </a:r>
            <a:r>
              <a:rPr lang="en-US" sz="1600" dirty="0"/>
              <a:t> </a:t>
            </a:r>
          </a:p>
          <a:p>
            <a:pPr>
              <a:spcBef>
                <a:spcPts val="0"/>
              </a:spcBef>
              <a:buFont typeface="Arial" panose="020B0604020202020204" pitchFamily="34" charset="0"/>
              <a:buChar char="•"/>
            </a:pPr>
            <a:r>
              <a:rPr lang="en-US" sz="1800" dirty="0"/>
              <a:t> </a:t>
            </a:r>
          </a:p>
          <a:p>
            <a:pPr>
              <a:spcBef>
                <a:spcPts val="0"/>
              </a:spcBef>
              <a:buFont typeface="Arial" panose="020B0604020202020204" pitchFamily="34" charset="0"/>
              <a:buChar char="•"/>
            </a:pPr>
            <a:r>
              <a:rPr lang="en-US" sz="1800" dirty="0"/>
              <a:t> </a:t>
            </a:r>
          </a:p>
          <a:p>
            <a:pPr>
              <a:spcBef>
                <a:spcPts val="0"/>
              </a:spcBef>
              <a:buFont typeface="Arial" panose="020B0604020202020204" pitchFamily="34" charset="0"/>
              <a:buChar char="•"/>
            </a:pPr>
            <a:r>
              <a:rPr lang="en-US" sz="1800" dirty="0"/>
              <a:t> </a:t>
            </a:r>
            <a:endParaRPr lang="en-US" sz="700" dirty="0">
              <a:solidFill>
                <a:schemeClr val="tx1"/>
              </a:solidFill>
            </a:endParaRPr>
          </a:p>
          <a:p>
            <a:pPr>
              <a:spcBef>
                <a:spcPts val="0"/>
              </a:spcBef>
              <a:buFont typeface="Arial" panose="020B0604020202020204" pitchFamily="34" charset="0"/>
              <a:buChar char="•"/>
            </a:pPr>
            <a:r>
              <a:rPr lang="en-US" sz="1800" dirty="0">
                <a:solidFill>
                  <a:schemeClr val="tx1"/>
                </a:solidFill>
              </a:rPr>
              <a:t>From 802.11 ad hoc,  ITU-R M.1450/M.1801 updates</a:t>
            </a:r>
          </a:p>
          <a:p>
            <a:pPr lvl="1">
              <a:spcBef>
                <a:spcPts val="0"/>
              </a:spcBef>
              <a:buFont typeface="Arial" panose="020B0604020202020204" pitchFamily="34" charset="0"/>
              <a:buChar char="•"/>
            </a:pPr>
            <a:r>
              <a:rPr lang="en-US" sz="1600" dirty="0">
                <a:solidFill>
                  <a:schemeClr val="tx1"/>
                </a:solidFill>
              </a:rPr>
              <a:t>Due to cancellation of the ATL March Plenary, the 802.11 ad hoc will bring the submission to 802.18  for approval and then LMSC(EC) approval for submission to ITU-R. </a:t>
            </a:r>
          </a:p>
          <a:p>
            <a:pPr lvl="1">
              <a:spcBef>
                <a:spcPts val="0"/>
              </a:spcBef>
              <a:buFont typeface="Arial" panose="020B0604020202020204" pitchFamily="34" charset="0"/>
              <a:buChar char="•"/>
            </a:pPr>
            <a:r>
              <a:rPr lang="en-US" sz="1600" dirty="0">
                <a:solidFill>
                  <a:schemeClr val="tx1"/>
                </a:solidFill>
              </a:rPr>
              <a:t>Timing is in the next week or two, as it needs to be at ITU-R in April. </a:t>
            </a:r>
          </a:p>
          <a:p>
            <a:pPr>
              <a:spcBef>
                <a:spcPts val="0"/>
              </a:spcBef>
              <a:buFont typeface="Arial" panose="020B0604020202020204" pitchFamily="34" charset="0"/>
              <a:buChar char="•"/>
            </a:pPr>
            <a:endParaRPr lang="en-US" sz="1500" dirty="0">
              <a:solidFill>
                <a:schemeClr val="tx1"/>
              </a:solidFill>
            </a:endParaRPr>
          </a:p>
          <a:p>
            <a:pPr>
              <a:spcBef>
                <a:spcPts val="0"/>
              </a:spcBef>
              <a:buFont typeface="Arial" panose="020B0604020202020204" pitchFamily="34" charset="0"/>
              <a:buChar char="•"/>
            </a:pPr>
            <a:endParaRPr lang="en-US" sz="1500" dirty="0">
              <a:solidFill>
                <a:schemeClr val="tx1"/>
              </a:solidFill>
            </a:endParaRPr>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600" dirty="0"/>
              <a:t>802.15.3d has a draft of a submission to ITU-R on updates needed on SM.2352 to be passed through .18 this spring and approved to send by first of May. </a:t>
            </a:r>
          </a:p>
          <a:p>
            <a:pPr lvl="2">
              <a:spcBef>
                <a:spcPts val="600"/>
              </a:spcBef>
              <a:buFont typeface="Arial" panose="020B0604020202020204" pitchFamily="34" charset="0"/>
              <a:buChar char="•"/>
            </a:pPr>
            <a:r>
              <a:rPr lang="en-US" sz="1400" dirty="0">
                <a:solidFill>
                  <a:schemeClr val="tx1"/>
                </a:solidFill>
                <a:hlinkClick r:id="rId4"/>
              </a:rPr>
              <a:t>https://mentor.ieee.org/802.15/dcn/19/15-19-0276-03-0thz-ieee-802-15-tag-thz-input-to-the-revision-of-itu-r-sm-2352.docx</a:t>
            </a:r>
            <a:r>
              <a:rPr lang="en-US" sz="1400" dirty="0">
                <a:solidFill>
                  <a:schemeClr val="tx1"/>
                </a:solidFill>
              </a:rPr>
              <a:t>  </a:t>
            </a:r>
          </a:p>
          <a:p>
            <a:pPr lvl="1">
              <a:spcBef>
                <a:spcPts val="0"/>
              </a:spcBef>
              <a:buFont typeface="Arial" panose="020B0604020202020204" pitchFamily="34" charset="0"/>
              <a:buChar char="•"/>
            </a:pPr>
            <a:r>
              <a:rPr lang="en-US" sz="1600" dirty="0">
                <a:solidFill>
                  <a:schemeClr val="tx1"/>
                </a:solidFill>
              </a:rPr>
              <a:t>Reviewing now with ITU-R liaison and preparing to bring to .18 soon. </a:t>
            </a:r>
            <a:endParaRPr lang="en-US" sz="11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49203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altLang="en-US" sz="1800" dirty="0">
                <a:solidFill>
                  <a:srgbClr val="00B0F0"/>
                </a:solidFill>
              </a:rPr>
              <a:t>Reply comment contributions for FCC NPRM on 5.9 GHz.</a:t>
            </a:r>
          </a:p>
          <a:p>
            <a:pPr marL="685800" lvl="1">
              <a:buFont typeface="Wingdings" panose="05000000000000000000" pitchFamily="2" charset="2"/>
              <a:buChar char="q"/>
            </a:pPr>
            <a:r>
              <a:rPr lang="en-US" altLang="en-US" sz="1400" dirty="0">
                <a:solidFill>
                  <a:srgbClr val="00B0F0"/>
                </a:solidFill>
              </a:rPr>
              <a:t>Chair to send out call-in info for ad hoc calls</a:t>
            </a:r>
          </a:p>
          <a:p>
            <a:pPr marL="285750" indent="-285750">
              <a:buFont typeface="Wingdings" panose="05000000000000000000" pitchFamily="2" charset="2"/>
              <a:buChar char="q"/>
            </a:pPr>
            <a:r>
              <a:rPr lang="en-US" sz="1800" dirty="0">
                <a:solidFill>
                  <a:srgbClr val="00B0F0"/>
                </a:solidFill>
              </a:rPr>
              <a:t>ITU-R THz SM.2352 submission (from last July)/802.15 Terahertz IG, inputs? </a:t>
            </a:r>
            <a:endParaRPr lang="en-US" altLang="en-US" sz="1800" b="0" dirty="0">
              <a:solidFill>
                <a:srgbClr val="00B0F0"/>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r>
              <a:rPr lang="en-US" altLang="en-US" sz="1800" dirty="0">
                <a:solidFill>
                  <a:schemeClr val="tx1"/>
                </a:solidFill>
              </a:rPr>
              <a:t>Soon (after 5.9 GHz and Ofcom): </a:t>
            </a: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p>
          <a:p>
            <a:pPr lvl="3">
              <a:buFont typeface="Arial" panose="020B0604020202020204" pitchFamily="34" charset="0"/>
              <a:buChar char="•"/>
            </a:pPr>
            <a:endParaRPr lang="en-US" sz="800" b="0" dirty="0">
              <a:solidFill>
                <a:srgbClr val="002060"/>
              </a:solidFill>
            </a:endParaRPr>
          </a:p>
          <a:p>
            <a:pPr lvl="2">
              <a:buFont typeface="Arial" panose="020B0604020202020204" pitchFamily="34" charset="0"/>
              <a:buChar char="•"/>
            </a:pPr>
            <a:endParaRPr lang="en-US" sz="1000" b="0" dirty="0">
              <a:solidFill>
                <a:srgbClr val="002060"/>
              </a:solidFill>
            </a:endParaRPr>
          </a:p>
          <a:p>
            <a:pPr lvl="2">
              <a:buFont typeface="Arial" panose="020B0604020202020204" pitchFamily="34" charset="0"/>
              <a:buChar char="•"/>
            </a:pPr>
            <a:endParaRPr lang="en-US" sz="1000" dirty="0">
              <a:solidFill>
                <a:srgbClr val="002060"/>
              </a:solidFill>
            </a:endParaRPr>
          </a:p>
          <a:p>
            <a:pPr lvl="2">
              <a:buFont typeface="Arial" panose="020B0604020202020204" pitchFamily="34" charset="0"/>
              <a:buChar char="•"/>
            </a:pP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400050">
              <a:spcBef>
                <a:spcPts val="0"/>
              </a:spcBef>
              <a:buFont typeface="Arial" panose="020B0604020202020204" pitchFamily="34" charset="0"/>
              <a:buChar char="•"/>
            </a:pPr>
            <a:r>
              <a:rPr lang="en-US" sz="1800" b="0" dirty="0">
                <a:solidFill>
                  <a:schemeClr val="bg1">
                    <a:lumMod val="75000"/>
                  </a:schemeClr>
                </a:solidFill>
              </a:rPr>
              <a:t>None heard. </a:t>
            </a:r>
          </a:p>
          <a:p>
            <a:pPr marL="400050">
              <a:spcBef>
                <a:spcPts val="0"/>
              </a:spcBef>
              <a:buFont typeface="Arial" panose="020B0604020202020204" pitchFamily="34" charset="0"/>
              <a:buChar char="•"/>
            </a:pPr>
            <a:r>
              <a:rPr lang="en-US" sz="1800" b="0" dirty="0">
                <a:solidFill>
                  <a:schemeClr val="tx1"/>
                </a:solidFill>
              </a:rPr>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12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07May)</a:t>
            </a:r>
            <a:r>
              <a:rPr lang="en-US" sz="2000" dirty="0"/>
              <a:t>: 19Mar20–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lvl="4">
              <a:buFont typeface="Arial" panose="020B0604020202020204" pitchFamily="34" charset="0"/>
              <a:buChar char="•"/>
            </a:pPr>
            <a:endParaRPr lang="en-US" b="1" dirty="0"/>
          </a:p>
          <a:p>
            <a:pPr>
              <a:buFont typeface="Arial" panose="020B0604020202020204" pitchFamily="34" charset="0"/>
              <a:buChar char="•"/>
            </a:pPr>
            <a:r>
              <a:rPr lang="en-US" sz="2000" b="1" dirty="0"/>
              <a:t>Next ad hoc:  Friday 13Mar20–</a:t>
            </a:r>
            <a:r>
              <a:rPr lang="en-US" sz="2000" b="1" i="1" u="sng" dirty="0"/>
              <a:t>15:00–17:00</a:t>
            </a:r>
            <a:r>
              <a:rPr lang="en-US" sz="2000" b="1" dirty="0"/>
              <a:t> ET </a:t>
            </a:r>
            <a:endParaRPr lang="en-US" sz="1800" dirty="0"/>
          </a:p>
          <a:p>
            <a:pPr lvl="1">
              <a:buFont typeface="Arial" panose="020B0604020202020204" pitchFamily="34" charset="0"/>
              <a:buChar char="•"/>
            </a:pPr>
            <a:r>
              <a:rPr lang="en-US" sz="1600" dirty="0"/>
              <a:t>Call-in sent to list server and in back up slides. </a:t>
            </a: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15:_________________et</a:t>
            </a:r>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The next face to face meeting (so far.) of the 802.18 RR-TAG will be at IEEE 802, 11-15 May 2020 Wireless Interim in Marriott Hotel, Warsaw, Poland</a:t>
            </a:r>
          </a:p>
          <a:p>
            <a:pPr>
              <a:buFont typeface="Arial" panose="020B0604020202020204" pitchFamily="34" charset="0"/>
              <a:buChar char="•"/>
            </a:pPr>
            <a:r>
              <a:rPr lang="en-US" sz="1600" b="0" dirty="0"/>
              <a:t>Normal time slots, Tuesday AM2 and Thursday AM1 (8:30 start)</a:t>
            </a:r>
            <a:r>
              <a:rPr lang="en-US" sz="1600" dirty="0">
                <a:solidFill>
                  <a:schemeClr val="accent6">
                    <a:lumMod val="40000"/>
                    <a:lumOff val="60000"/>
                  </a:schemeClr>
                </a:solidFill>
              </a:rPr>
              <a:t>–</a:t>
            </a:r>
            <a:r>
              <a:rPr lang="en-US" sz="1000" dirty="0">
                <a:solidFill>
                  <a:schemeClr val="accent6">
                    <a:lumMod val="40000"/>
                    <a:lumOff val="60000"/>
                  </a:schemeClr>
                </a:solidFill>
              </a:rPr>
              <a:t>remember no reciprocal from other WGs </a:t>
            </a:r>
            <a:endParaRPr lang="en-US" sz="1400" dirty="0">
              <a:solidFill>
                <a:schemeClr val="accent6">
                  <a:lumMod val="40000"/>
                  <a:lumOff val="60000"/>
                </a:schemeClr>
              </a:solidFill>
            </a:endParaRPr>
          </a:p>
          <a:p>
            <a:pPr>
              <a:buFont typeface="Arial" panose="020B0604020202020204" pitchFamily="34" charset="0"/>
              <a:buChar char="•"/>
            </a:pPr>
            <a:r>
              <a:rPr lang="en-US" sz="1800" b="0" dirty="0"/>
              <a:t>(Book rooms soon for Montreal 12-17Jul Plenary) </a:t>
            </a:r>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Mar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12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12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646"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647"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Friday 13Mar20-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4708981"/>
          </a:xfrm>
          <a:prstGeom prst="rect">
            <a:avLst/>
          </a:prstGeom>
        </p:spPr>
        <p:txBody>
          <a:bodyPr wrap="square">
            <a:spAutoFit/>
          </a:bodyPr>
          <a:lstStyle/>
          <a:p>
            <a:r>
              <a:rPr lang="en-US" sz="2000" b="1" dirty="0">
                <a:solidFill>
                  <a:schemeClr val="tx1"/>
                </a:solidFill>
              </a:rPr>
              <a:t>Seat4 802Webex changed the </a:t>
            </a:r>
            <a:r>
              <a:rPr lang="en-US" sz="2000" b="1" dirty="0" err="1">
                <a:solidFill>
                  <a:schemeClr val="tx1"/>
                </a:solidFill>
              </a:rPr>
              <a:t>Webex</a:t>
            </a:r>
            <a:r>
              <a:rPr lang="en-US" sz="2000" b="1" dirty="0">
                <a:solidFill>
                  <a:schemeClr val="tx1"/>
                </a:solidFill>
              </a:rPr>
              <a:t> meeting information. </a:t>
            </a:r>
            <a:endParaRPr lang="en-US" sz="2000" dirty="0">
              <a:solidFill>
                <a:schemeClr val="tx1"/>
              </a:solidFill>
            </a:endParaRPr>
          </a:p>
          <a:p>
            <a:r>
              <a:rPr lang="en-US" sz="2000" dirty="0">
                <a:solidFill>
                  <a:schemeClr val="tx1"/>
                </a:solidFill>
              </a:rPr>
              <a:t>When it's time, join the </a:t>
            </a:r>
            <a:r>
              <a:rPr lang="en-US" sz="2000" dirty="0" err="1">
                <a:solidFill>
                  <a:schemeClr val="tx1"/>
                </a:solidFill>
              </a:rPr>
              <a:t>Webex</a:t>
            </a:r>
            <a:r>
              <a:rPr lang="en-US" sz="2000" dirty="0">
                <a:solidFill>
                  <a:schemeClr val="tx1"/>
                </a:solidFill>
              </a:rPr>
              <a:t> meeting here. </a:t>
            </a:r>
          </a:p>
          <a:p>
            <a:r>
              <a:rPr lang="en-US" sz="2000" dirty="0">
                <a:solidFill>
                  <a:schemeClr val="tx1"/>
                </a:solidFill>
              </a:rPr>
              <a:t>Meeting number (access code): 795 762 140 </a:t>
            </a:r>
          </a:p>
          <a:p>
            <a:r>
              <a:rPr lang="en-US" sz="2000" dirty="0">
                <a:solidFill>
                  <a:schemeClr val="tx1"/>
                </a:solidFill>
              </a:rPr>
              <a:t>Meeting password: rrtag13</a:t>
            </a:r>
          </a:p>
          <a:p>
            <a:r>
              <a:rPr lang="en-US" sz="2000" dirty="0">
                <a:solidFill>
                  <a:schemeClr val="tx1"/>
                </a:solidFill>
              </a:rPr>
              <a:t>Friday, March 13, 2020 </a:t>
            </a:r>
          </a:p>
          <a:p>
            <a:r>
              <a:rPr lang="en-US" sz="2000" dirty="0">
                <a:solidFill>
                  <a:schemeClr val="tx1"/>
                </a:solidFill>
              </a:rPr>
              <a:t>3:00 pm  |  (UTC-05:00) Eastern Time (US &amp; Canada)  |  2 </a:t>
            </a:r>
            <a:r>
              <a:rPr lang="en-US" sz="2000" dirty="0" err="1">
                <a:solidFill>
                  <a:schemeClr val="tx1"/>
                </a:solidFill>
              </a:rPr>
              <a:t>hrs</a:t>
            </a:r>
            <a:r>
              <a:rPr lang="en-US" sz="2000" dirty="0">
                <a:solidFill>
                  <a:schemeClr val="tx1"/>
                </a:solidFill>
              </a:rPr>
              <a:t> </a:t>
            </a:r>
          </a:p>
          <a:p>
            <a:r>
              <a:rPr lang="en-US" sz="2000" u="sng" dirty="0">
                <a:hlinkClick r:id="rId2"/>
              </a:rPr>
              <a:t>Join meeting</a:t>
            </a:r>
            <a:endParaRPr lang="en-US" sz="2000" dirty="0"/>
          </a:p>
          <a:p>
            <a:r>
              <a:rPr lang="en-US" sz="2000" u="sng" dirty="0">
                <a:hlinkClick r:id="rId3"/>
              </a:rPr>
              <a:t>https://ieee802.my.webex.com/ieee802.my/j.php?MTID=m1c98d52922245f58dcd61f5417910a6b</a:t>
            </a:r>
            <a:endParaRPr lang="en-US" sz="2000" dirty="0"/>
          </a:p>
          <a:p>
            <a:r>
              <a:rPr lang="en-US" sz="2000" dirty="0">
                <a:solidFill>
                  <a:schemeClr val="tx1"/>
                </a:solidFill>
              </a:rPr>
              <a:t>Join by phone</a:t>
            </a:r>
          </a:p>
          <a:p>
            <a:r>
              <a:rPr lang="en-US" sz="2000" dirty="0">
                <a:solidFill>
                  <a:schemeClr val="tx1"/>
                </a:solidFill>
              </a:rPr>
              <a:t>Tap to call in from a mobile device (attendees only)</a:t>
            </a:r>
          </a:p>
          <a:p>
            <a:r>
              <a:rPr lang="en-US" sz="2000" u="sng" dirty="0">
                <a:hlinkClick r:id="rId4"/>
              </a:rPr>
              <a:t>+1-510-338-9438</a:t>
            </a:r>
            <a:r>
              <a:rPr lang="en-US" sz="2000" dirty="0"/>
              <a:t> USA Toll</a:t>
            </a:r>
          </a:p>
          <a:p>
            <a:r>
              <a:rPr lang="en-US" sz="2000" u="sng" dirty="0">
                <a:hlinkClick r:id="rId5"/>
              </a:rPr>
              <a:t>+44-20-3198-8144</a:t>
            </a:r>
            <a:r>
              <a:rPr lang="en-US" sz="2000" dirty="0"/>
              <a:t> UK Toll</a:t>
            </a:r>
          </a:p>
          <a:p>
            <a:r>
              <a:rPr lang="en-US" sz="2000" u="sng" dirty="0">
                <a:hlinkClick r:id="rId6"/>
              </a:rPr>
              <a:t>Global call-in numbers</a:t>
            </a:r>
            <a:endParaRPr lang="en-US" sz="2000" dirty="0"/>
          </a:p>
          <a:p>
            <a:r>
              <a:rPr lang="en-US" sz="2000" dirty="0">
                <a:solidFill>
                  <a:schemeClr val="tx1"/>
                </a:solidFill>
              </a:rPr>
              <a:t>Need help? Go to </a:t>
            </a:r>
            <a:r>
              <a:rPr lang="en-US" sz="2000" u="sng" dirty="0">
                <a:hlinkClick r:id="rId7"/>
              </a:rPr>
              <a:t>http://help.webex.com</a:t>
            </a:r>
            <a:r>
              <a:rPr lang="en-US" sz="2000" dirty="0"/>
              <a:t> </a:t>
            </a:r>
          </a:p>
        </p:txBody>
      </p:sp>
    </p:spTree>
    <p:extLst>
      <p:ext uri="{BB962C8B-B14F-4D97-AF65-F5344CB8AC3E}">
        <p14:creationId xmlns:p14="http://schemas.microsoft.com/office/powerpoint/2010/main" val="3011188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solidFill>
                  <a:schemeClr val="bg1">
                    <a:lumMod val="75000"/>
                  </a:schemeClr>
                </a:solidFill>
              </a:rPr>
              <a:t>FCC NPRM – reply comments </a:t>
            </a:r>
            <a:r>
              <a:rPr lang="en-US" altLang="en-US" sz="2400" dirty="0">
                <a:solidFill>
                  <a:schemeClr val="tx1"/>
                </a:solidFill>
              </a:rPr>
              <a:t>– standing by </a:t>
            </a:r>
            <a:br>
              <a:rPr lang="en-US" altLang="en-US" sz="2400" dirty="0">
                <a:solidFill>
                  <a:schemeClr val="bg1">
                    <a:lumMod val="75000"/>
                  </a:schemeClr>
                </a:solidFill>
              </a:rPr>
            </a:br>
            <a:r>
              <a:rPr lang="en-US" altLang="en-US" sz="2400" dirty="0">
                <a:solidFill>
                  <a:schemeClr val="bg1">
                    <a:lumMod val="75000"/>
                  </a:schemeClr>
                </a:solidFill>
              </a:rPr>
              <a:t>R</a:t>
            </a:r>
            <a:r>
              <a:rPr lang="en-US" sz="2400" dirty="0">
                <a:solidFill>
                  <a:schemeClr val="bg1">
                    <a:lumMod val="75000"/>
                  </a:schemeClr>
                </a:solidFill>
              </a:rPr>
              <a:t>evisiting-use-of-the-5850-5925-MHz-band</a:t>
            </a:r>
          </a:p>
        </p:txBody>
      </p:sp>
      <p:sp>
        <p:nvSpPr>
          <p:cNvPr id="3" name="Content Placeholder 2"/>
          <p:cNvSpPr>
            <a:spLocks noGrp="1"/>
          </p:cNvSpPr>
          <p:nvPr>
            <p:ph idx="1"/>
          </p:nvPr>
        </p:nvSpPr>
        <p:spPr>
          <a:xfrm>
            <a:off x="674298" y="1751043"/>
            <a:ext cx="8279622" cy="47228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reply comments in </a:t>
            </a:r>
            <a:r>
              <a:rPr lang="en-US" sz="1800" b="0" dirty="0">
                <a:solidFill>
                  <a:schemeClr val="tx1"/>
                </a:solidFill>
                <a:hlinkClick r:id="rId3"/>
              </a:rPr>
              <a:t>https://mentor.ieee.org/802.18/dcn/20/18-20-00____-____-0000-comments-on-fcc19-138-nprm-revisiting-use-of-the-5-850-5-925-ghz-band.docx</a:t>
            </a:r>
            <a:r>
              <a:rPr lang="en-US" sz="1800" b="0" dirty="0">
                <a:solidFill>
                  <a:schemeClr val="tx1"/>
                </a:solidFill>
              </a:rPr>
              <a:t> ; response to FCC NPRM (ET 19-138) on revisiting use of the 5850-5925 MHz-band</a:t>
            </a:r>
            <a:r>
              <a:rPr lang="en-GB" sz="1800" b="0" dirty="0">
                <a:solidFill>
                  <a:schemeClr val="tx1"/>
                </a:solidFill>
              </a:rPr>
              <a:t>. For review and approval by the LMSC (EC) for uploading to the FCC on or before 07 April 2020. 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solidFill>
                <a:schemeClr val="tx1"/>
              </a:solidFill>
            </a:endParaRPr>
          </a:p>
          <a:p>
            <a:r>
              <a:rPr lang="en-US" altLang="en-US" sz="1600" dirty="0">
                <a:solidFill>
                  <a:schemeClr val="tx1"/>
                </a:solidFill>
              </a:rPr>
              <a:t>		Moved by:  	 </a:t>
            </a:r>
          </a:p>
          <a:p>
            <a:pPr lvl="1"/>
            <a:r>
              <a:rPr lang="en-US" altLang="en-US" sz="1600" b="1" dirty="0">
                <a:solidFill>
                  <a:schemeClr val="tx1"/>
                </a:solidFill>
              </a:rPr>
              <a:t>Seconded by:  	 </a:t>
            </a:r>
          </a:p>
          <a:p>
            <a:pPr lvl="1"/>
            <a:r>
              <a:rPr lang="en-US" altLang="en-US" sz="1600" b="1" dirty="0">
                <a:solidFill>
                  <a:schemeClr val="tx1"/>
                </a:solidFill>
              </a:rPr>
              <a:t>Discussion?	none</a:t>
            </a:r>
          </a:p>
          <a:p>
            <a:pPr lvl="1"/>
            <a:r>
              <a:rPr lang="en-US" altLang="en-US" sz="1600" b="1" dirty="0">
                <a:solidFill>
                  <a:schemeClr val="tx1"/>
                </a:solidFill>
              </a:rPr>
              <a:t>Vote:  		__Y   /  __N   /  __A </a:t>
            </a:r>
          </a:p>
          <a:p>
            <a:pPr lvl="1"/>
            <a:r>
              <a:rPr lang="en-US" altLang="en-US" sz="1600" b="1" dirty="0">
                <a:solidFill>
                  <a:schemeClr val="tx1"/>
                </a:solidFill>
              </a:rPr>
              <a:t>Voters:   _____</a:t>
            </a:r>
          </a:p>
          <a:p>
            <a:pPr lvl="1"/>
            <a:r>
              <a:rPr lang="en-US" altLang="en-US" sz="1600" b="1" dirty="0">
                <a:solidFill>
                  <a:schemeClr val="tx1"/>
                </a:solidFill>
              </a:rPr>
              <a:t>Motion - Passes</a:t>
            </a:r>
          </a:p>
          <a:p>
            <a:pPr lvl="1"/>
            <a:r>
              <a:rPr lang="en-US" altLang="en-US" sz="1600" b="1" dirty="0">
                <a:solidFill>
                  <a:schemeClr val="tx1"/>
                </a:solidFill>
              </a:rPr>
              <a:t>__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530225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Mar 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bg1">
                    <a:lumMod val="75000"/>
                  </a:schemeClr>
                </a:solidFill>
              </a:rPr>
              <a:t>ITU-R THz SM.2352 submission – standing by</a:t>
            </a:r>
            <a:endParaRPr lang="en-US" sz="1200" dirty="0">
              <a:solidFill>
                <a:schemeClr val="bg1">
                  <a:lumMod val="75000"/>
                </a:schemeClr>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ighlight>
                  <a:srgbClr val="FFFF00"/>
                </a:highlight>
                <a:hlinkClick r:id="rId3" invalidUrl="https:///"/>
              </a:rPr>
              <a:t>https://</a:t>
            </a:r>
            <a:r>
              <a:rPr lang="en-US" sz="1800" b="0" dirty="0">
                <a:highlight>
                  <a:srgbClr val="FFFF00"/>
                </a:highlight>
              </a:rPr>
              <a:t>_________ </a:t>
            </a:r>
            <a:r>
              <a:rPr lang="en-US" sz="1800" b="0" dirty="0"/>
              <a:t>on ITU-R SM.2352 report on THz communications updates. </a:t>
            </a:r>
            <a:r>
              <a:rPr lang="en-GB" sz="1800" b="0" dirty="0">
                <a:solidFill>
                  <a:schemeClr val="tx1"/>
                </a:solidFill>
              </a:rPr>
              <a:t>For review and approval by the EC for submission to ITU-R WP 1A via ITU-R Liaison before </a:t>
            </a:r>
            <a:r>
              <a:rPr lang="en-GB" sz="1800" b="0" dirty="0">
                <a:solidFill>
                  <a:schemeClr val="tx1"/>
                </a:solidFill>
                <a:highlight>
                  <a:srgbClr val="FFFF00"/>
                </a:highlight>
              </a:rPr>
              <a:t>01 May 2020. </a:t>
            </a:r>
            <a:r>
              <a:rPr lang="en-GB" sz="1800" b="0" dirty="0">
                <a:solidFill>
                  <a:schemeClr val="tx1"/>
                </a:solidFill>
              </a:rPr>
              <a:t>The Chair of 802.18 is authorized to make editorial changes as necessary.</a:t>
            </a:r>
            <a:endParaRPr lang="en-US" sz="1800" b="0" dirty="0">
              <a:solidFill>
                <a:schemeClr val="tx1"/>
              </a:solidFill>
            </a:endParaRPr>
          </a:p>
          <a:p>
            <a:endParaRPr lang="en-US" altLang="en-US" sz="1800" dirty="0">
              <a:solidFill>
                <a:schemeClr val="tx1"/>
              </a:solidFill>
            </a:endParaRPr>
          </a:p>
          <a:p>
            <a:r>
              <a:rPr lang="en-US" altLang="en-US" sz="1800" dirty="0"/>
              <a:t>		</a:t>
            </a:r>
            <a:r>
              <a:rPr lang="en-US" altLang="en-US" sz="1600" dirty="0"/>
              <a:t>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a:t>
            </a:r>
            <a:r>
              <a:rPr lang="en-US" altLang="en-US" sz="1600" b="1" dirty="0">
                <a:solidFill>
                  <a:schemeClr val="bg1">
                    <a:lumMod val="75000"/>
                  </a:schemeClr>
                </a:solidFill>
              </a:rPr>
              <a:t>- Passes</a:t>
            </a:r>
          </a:p>
          <a:p>
            <a:pPr lvl="1"/>
            <a:r>
              <a:rPr lang="en-US" altLang="en-US" sz="16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Mar 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a:t>
            </a:r>
            <a:endParaRPr lang="en-US" sz="1800" dirty="0">
              <a:solidFill>
                <a:srgbClr val="002060"/>
              </a:solidFill>
            </a:endParaRPr>
          </a:p>
          <a:p>
            <a:pPr lvl="1">
              <a:buFont typeface="Arial" panose="020B0604020202020204" pitchFamily="34" charset="0"/>
              <a:buChar char="•"/>
            </a:pPr>
            <a:r>
              <a:rPr lang="en-US" sz="1600" dirty="0"/>
              <a:t>Mentor: </a:t>
            </a:r>
            <a:r>
              <a:rPr lang="en-US" sz="1600" dirty="0">
                <a:hlinkClick r:id="rId5"/>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highlight>
                  <a:srgbClr val="C0C0C0"/>
                </a:highlight>
              </a:rPr>
              <a:t>Timeline, with the NPRM published - 06Feb. </a:t>
            </a:r>
          </a:p>
          <a:p>
            <a:pPr marL="800100" lvl="1">
              <a:buFont typeface="Arial" panose="020B0604020202020204" pitchFamily="34" charset="0"/>
              <a:buChar char="•"/>
            </a:pPr>
            <a:r>
              <a:rPr lang="en-US" sz="1600" dirty="0">
                <a:solidFill>
                  <a:schemeClr val="tx1"/>
                </a:solidFill>
              </a:rPr>
              <a:t>30 days has </a:t>
            </a:r>
            <a:r>
              <a:rPr lang="en-US" sz="1600" b="1" dirty="0">
                <a:solidFill>
                  <a:schemeClr val="tx1"/>
                </a:solidFill>
              </a:rPr>
              <a:t>comments due Monday 09March. </a:t>
            </a:r>
            <a:r>
              <a:rPr lang="en-US" sz="1600" dirty="0">
                <a:solidFill>
                  <a:schemeClr val="tx1"/>
                </a:solidFill>
              </a:rPr>
              <a:t>(reply comments due 06April)</a:t>
            </a:r>
            <a:endParaRPr lang="en-US" sz="1600" b="1" dirty="0">
              <a:solidFill>
                <a:schemeClr val="tx1"/>
              </a:solidFill>
            </a:endParaRPr>
          </a:p>
          <a:p>
            <a:pPr marL="800100" lvl="1">
              <a:buFont typeface="Arial" panose="020B0604020202020204" pitchFamily="34" charset="0"/>
              <a:buChar char="•"/>
            </a:pPr>
            <a:r>
              <a:rPr lang="en-US" sz="1600" dirty="0">
                <a:solidFill>
                  <a:schemeClr val="tx1"/>
                </a:solidFill>
              </a:rPr>
              <a:t>For 10-day LMSC ballot:  absolute latest would be .18 approves 27Feb,  </a:t>
            </a:r>
          </a:p>
          <a:p>
            <a:pPr marL="1200150" lvl="2">
              <a:spcBef>
                <a:spcPts val="0"/>
              </a:spcBef>
              <a:buFont typeface="Arial" panose="020B0604020202020204" pitchFamily="34" charset="0"/>
              <a:buChar char="•"/>
            </a:pPr>
            <a:r>
              <a:rPr lang="en-US" sz="1600" dirty="0">
                <a:solidFill>
                  <a:srgbClr val="C00000"/>
                </a:solidFill>
              </a:rPr>
              <a:t>However very risky, only a few hours of pad, and would have to depend on early close from EC to help mitigate the risk, etc. </a:t>
            </a:r>
          </a:p>
          <a:p>
            <a:pPr marL="800100" lvl="1">
              <a:buFont typeface="Arial" panose="020B0604020202020204" pitchFamily="34" charset="0"/>
              <a:buChar char="•"/>
            </a:pPr>
            <a:r>
              <a:rPr lang="en-US" sz="1800" b="1" dirty="0">
                <a:solidFill>
                  <a:schemeClr val="tx1"/>
                </a:solidFill>
              </a:rPr>
              <a:t>Before it was a very short discussion…</a:t>
            </a:r>
          </a:p>
          <a:p>
            <a:pPr marL="800100" lvl="1">
              <a:buFont typeface="Arial" panose="020B0604020202020204" pitchFamily="34" charset="0"/>
              <a:buChar char="•"/>
            </a:pPr>
            <a:r>
              <a:rPr lang="en-US" sz="1800" b="1" dirty="0">
                <a:solidFill>
                  <a:schemeClr val="tx1"/>
                </a:solidFill>
              </a:rPr>
              <a:t>     we will target to </a:t>
            </a:r>
            <a:r>
              <a:rPr lang="en-US" sz="1800" b="1" u="sng" dirty="0">
                <a:solidFill>
                  <a:schemeClr val="tx1"/>
                </a:solidFill>
              </a:rPr>
              <a:t>approve in .18 on Thursday 20 February (today)</a:t>
            </a:r>
            <a:endParaRPr lang="en-US" sz="1600" b="1" u="sng"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high level direction on comments</a:t>
            </a:r>
            <a:endParaRPr lang="en-US" sz="2400" dirty="0"/>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2000" b="0" dirty="0">
                <a:solidFill>
                  <a:schemeClr val="tx1"/>
                </a:solidFill>
              </a:rPr>
              <a:t>Remember from discussions in Irvine.</a:t>
            </a:r>
          </a:p>
          <a:p>
            <a:pPr marL="400050">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status</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800" b="0" dirty="0">
                <a:solidFill>
                  <a:schemeClr val="tx1"/>
                </a:solidFill>
              </a:rPr>
              <a:t>In Wednesday’s ad hoc, was able to get through all the content. </a:t>
            </a:r>
          </a:p>
          <a:p>
            <a:pPr marL="2114550" lvl="4">
              <a:spcBef>
                <a:spcPts val="0"/>
              </a:spcBef>
              <a:buFont typeface="Arial" panose="020B0604020202020204" pitchFamily="34" charset="0"/>
              <a:buChar char="•"/>
            </a:pPr>
            <a:endParaRPr lang="en-US" sz="10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Here is the last marked up revision r09: </a:t>
            </a:r>
          </a:p>
          <a:p>
            <a:pPr marL="800100" lvl="1">
              <a:spcBef>
                <a:spcPts val="0"/>
              </a:spcBef>
              <a:buFont typeface="Arial" panose="020B0604020202020204" pitchFamily="34" charset="0"/>
              <a:buChar char="•"/>
            </a:pPr>
            <a:r>
              <a:rPr lang="en-US" sz="1400" b="0" dirty="0">
                <a:hlinkClick r:id="rId3"/>
              </a:rPr>
              <a:t>https://mentor.ieee.org/802.18/dcn/20/18-20-0020-09-0000-comments-on-fcc19-138-nprm-revisiting-use-of-the-5-850-5-925-ghz-band.docx</a:t>
            </a:r>
            <a:endParaRPr lang="en-US" sz="1400" b="0" dirty="0"/>
          </a:p>
          <a:p>
            <a:pPr marL="400050">
              <a:spcBef>
                <a:spcPts val="0"/>
              </a:spcBef>
              <a:buFont typeface="Arial" panose="020B0604020202020204" pitchFamily="34" charset="0"/>
              <a:buChar char="•"/>
            </a:pPr>
            <a:r>
              <a:rPr lang="en-US" sz="1800" b="0" dirty="0"/>
              <a:t>Here is the last revision r10, a cleaned copy of r09. </a:t>
            </a:r>
          </a:p>
          <a:p>
            <a:pPr marL="800100" lvl="1">
              <a:spcBef>
                <a:spcPts val="0"/>
              </a:spcBef>
              <a:buFont typeface="Arial" panose="020B0604020202020204" pitchFamily="34" charset="0"/>
              <a:buChar char="•"/>
            </a:pPr>
            <a:r>
              <a:rPr lang="en-US" sz="1400" b="0" dirty="0">
                <a:hlinkClick r:id="rId4"/>
              </a:rPr>
              <a:t>https://mentor.ieee.org/802.18/dcn/20/18-20-0020-10-0000-comments-on-fcc19-138-nprm-revisiting-use-of-the-5-850-5-925-ghz-band.docx</a:t>
            </a:r>
            <a:r>
              <a:rPr lang="en-US" sz="1400" b="0" dirty="0"/>
              <a:t> </a:t>
            </a: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Will review r10</a:t>
            </a:r>
            <a:r>
              <a:rPr lang="en-US" sz="1800" b="0" dirty="0">
                <a:solidFill>
                  <a:schemeClr val="tx1"/>
                </a:solidFill>
                <a:sym typeface="Wingdings" panose="05000000000000000000" pitchFamily="2" charset="2"/>
              </a:rPr>
              <a:t></a:t>
            </a:r>
            <a:r>
              <a:rPr lang="en-US" sz="1800" b="0" dirty="0">
                <a:solidFill>
                  <a:schemeClr val="tx1"/>
                </a:solidFill>
              </a:rPr>
              <a:t>r11 with the goal to vote on it. </a:t>
            </a:r>
          </a:p>
          <a:p>
            <a:pPr marL="800100" lvl="1">
              <a:spcBef>
                <a:spcPts val="0"/>
              </a:spcBef>
              <a:buFont typeface="Arial" panose="020B0604020202020204" pitchFamily="34" charset="0"/>
              <a:buChar char="•"/>
            </a:pPr>
            <a:r>
              <a:rPr lang="en-US" sz="1400" dirty="0">
                <a:solidFill>
                  <a:schemeClr val="tx1"/>
                </a:solidFill>
              </a:rPr>
              <a:t>Note:  we need to at least add a draft watermark, hence will review r11, and there are a few grammar updates that have been sent in before the meeting. </a:t>
            </a:r>
          </a:p>
          <a:p>
            <a:pPr marL="800100" lvl="1">
              <a:spcBef>
                <a:spcPts val="0"/>
              </a:spcBef>
              <a:buFont typeface="Arial" panose="020B0604020202020204" pitchFamily="34" charset="0"/>
              <a:buChar char="•"/>
            </a:pPr>
            <a:r>
              <a:rPr lang="en-US" sz="1400" dirty="0">
                <a:solidFill>
                  <a:schemeClr val="tx1"/>
                </a:solidFill>
              </a:rPr>
              <a:t>In meeting, a member requested to remove end of introduction and section 3.2, approved</a:t>
            </a:r>
          </a:p>
          <a:p>
            <a:pPr marL="1200150" lvl="2">
              <a:spcBef>
                <a:spcPts val="0"/>
              </a:spcBef>
              <a:buFont typeface="Arial" panose="020B0604020202020204" pitchFamily="34" charset="0"/>
              <a:buChar char="•"/>
            </a:pPr>
            <a:r>
              <a:rPr lang="en-US" sz="1200" dirty="0">
                <a:solidFill>
                  <a:schemeClr val="tx1"/>
                </a:solidFill>
              </a:rPr>
              <a:t>This caused a reference to not  be used.  The voters approved to allow the chair editorial privilege to update all the reference numbering later, before submittal to LMSC ballot. </a:t>
            </a:r>
          </a:p>
          <a:p>
            <a:pPr marL="800100" lvl="1">
              <a:spcBef>
                <a:spcPts val="0"/>
              </a:spcBef>
              <a:buFont typeface="Arial" panose="020B0604020202020204" pitchFamily="34" charset="0"/>
              <a:buChar char="•"/>
            </a:pPr>
            <a:r>
              <a:rPr lang="en-US" sz="1400" dirty="0">
                <a:solidFill>
                  <a:schemeClr val="tx1"/>
                </a:solidFill>
              </a:rPr>
              <a:t>We updated some grammar and removed the 802.15 in front of Bluetooth® in section 4 </a:t>
            </a:r>
          </a:p>
          <a:p>
            <a:pPr marL="800100" lvl="1">
              <a:spcBef>
                <a:spcPts val="0"/>
              </a:spcBef>
              <a:buFont typeface="Arial" panose="020B0604020202020204" pitchFamily="34" charset="0"/>
              <a:buChar char="•"/>
            </a:pPr>
            <a:r>
              <a:rPr lang="en-US" sz="1400" dirty="0">
                <a:solidFill>
                  <a:schemeClr val="tx1"/>
                </a:solidFill>
              </a:rPr>
              <a:t>Difficult discussion on conclusion after time limit to get to vote. Not able to come to agreement by all on any updates, either more on WLAN or more on ITS, so with time negative, we left as it was.</a:t>
            </a:r>
          </a:p>
          <a:p>
            <a:pPr marL="800100" lvl="1">
              <a:spcBef>
                <a:spcPts val="0"/>
              </a:spcBef>
              <a:buFont typeface="Arial" panose="020B0604020202020204" pitchFamily="34" charset="0"/>
              <a:buChar char="•"/>
            </a:pPr>
            <a:r>
              <a:rPr lang="en-US" sz="1400" dirty="0">
                <a:solidFill>
                  <a:schemeClr val="tx1"/>
                </a:solidFill>
              </a:rPr>
              <a:t>This caused a delay in the voting and was not able to upload a clean copy, so voters approved to vote on marked up r11 and allow chair to use editorial privilege to upload clean copy later. </a:t>
            </a:r>
          </a:p>
          <a:p>
            <a:pPr marL="400050">
              <a:spcBef>
                <a:spcPts val="0"/>
              </a:spcBef>
              <a:buFont typeface="Arial" panose="020B0604020202020204" pitchFamily="34" charset="0"/>
              <a:buChar char="•"/>
            </a:pPr>
            <a:r>
              <a:rPr lang="en-US" sz="1800" b="0" dirty="0">
                <a:solidFill>
                  <a:schemeClr val="tx1"/>
                </a:solidFill>
              </a:rPr>
              <a:t>If approved (it was), then: 21Feb – 02Mar LMSC(EC) ballot </a:t>
            </a:r>
          </a:p>
          <a:p>
            <a:pPr marL="800100" lvl="1">
              <a:spcBef>
                <a:spcPts val="0"/>
              </a:spcBef>
              <a:buFont typeface="Arial" panose="020B0604020202020204" pitchFamily="34" charset="0"/>
              <a:buChar char="•"/>
            </a:pPr>
            <a:r>
              <a:rPr lang="en-US" sz="1800" dirty="0">
                <a:solidFill>
                  <a:schemeClr val="tx1"/>
                </a:solidFill>
              </a:rPr>
              <a:t>03Mar 24 </a:t>
            </a:r>
            <a:r>
              <a:rPr lang="en-US" sz="1800" dirty="0" err="1">
                <a:solidFill>
                  <a:schemeClr val="tx1"/>
                </a:solidFill>
              </a:rPr>
              <a:t>hrs</a:t>
            </a:r>
            <a:r>
              <a:rPr lang="en-US" sz="1800" dirty="0">
                <a:solidFill>
                  <a:schemeClr val="tx1"/>
                </a:solidFill>
              </a:rPr>
              <a:t> for all votes to come in per the rules.</a:t>
            </a:r>
          </a:p>
          <a:p>
            <a:pPr marL="800100" lvl="1">
              <a:spcBef>
                <a:spcPts val="0"/>
              </a:spcBef>
              <a:buFont typeface="Arial" panose="020B0604020202020204" pitchFamily="34" charset="0"/>
              <a:buChar char="•"/>
            </a:pPr>
            <a:r>
              <a:rPr lang="en-US" sz="1800" dirty="0">
                <a:solidFill>
                  <a:schemeClr val="tx1"/>
                </a:solidFill>
              </a:rPr>
              <a:t>04Mar ready to upload to FCC</a:t>
            </a:r>
          </a:p>
          <a:p>
            <a:pPr marL="400050">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t>FCC NPRM </a:t>
            </a:r>
            <a:br>
              <a:rPr lang="en-US" altLang="en-US" sz="2400" dirty="0"/>
            </a:br>
            <a:r>
              <a:rPr lang="en-US" altLang="en-US" sz="2400" dirty="0"/>
              <a:t>R</a:t>
            </a:r>
            <a:r>
              <a:rPr lang="en-US" sz="2400" dirty="0"/>
              <a:t>evisiting-use-of-the-5850-5925-MHz-band</a:t>
            </a:r>
          </a:p>
        </p:txBody>
      </p:sp>
      <p:sp>
        <p:nvSpPr>
          <p:cNvPr id="3" name="Content Placeholder 2"/>
          <p:cNvSpPr>
            <a:spLocks noGrp="1"/>
          </p:cNvSpPr>
          <p:nvPr>
            <p:ph idx="1"/>
          </p:nvPr>
        </p:nvSpPr>
        <p:spPr>
          <a:xfrm>
            <a:off x="674298" y="1751043"/>
            <a:ext cx="8279622" cy="47228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comments in </a:t>
            </a:r>
            <a:r>
              <a:rPr lang="en-US" sz="1800" b="0" dirty="0">
                <a:solidFill>
                  <a:schemeClr val="tx1"/>
                </a:solidFill>
                <a:hlinkClick r:id="rId3"/>
              </a:rPr>
              <a:t>https://mentor.ieee.org/802.18/dcn/20/18-20-0020-11-0000-comments-on-fcc19-138-nprm-revisiting-use-of-the-5-850-5-925-ghz-band.docx</a:t>
            </a:r>
            <a:r>
              <a:rPr lang="en-US" sz="1800" b="0" dirty="0">
                <a:solidFill>
                  <a:schemeClr val="tx1"/>
                </a:solidFill>
              </a:rPr>
              <a:t> ; response to FCC NPRM (ET 19-138) on </a:t>
            </a:r>
            <a:r>
              <a:rPr lang="en-US" sz="1800" b="0" dirty="0"/>
              <a:t>revisiting use of the 5850-5925 MHz-band</a:t>
            </a:r>
            <a:r>
              <a:rPr lang="en-GB" sz="1800" b="0" dirty="0"/>
              <a:t>. </a:t>
            </a:r>
            <a:r>
              <a:rPr lang="en-GB" sz="1800" b="0" dirty="0">
                <a:solidFill>
                  <a:schemeClr val="tx1"/>
                </a:solidFill>
              </a:rPr>
              <a:t>For review and approval by the LMSC (EC) for uploading to the FCC on or before 08 March 2020. 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p>
          <a:p>
            <a:r>
              <a:rPr lang="en-US" altLang="en-US" sz="1600" dirty="0"/>
              <a:t>		Moved by:  	 James L 	</a:t>
            </a:r>
          </a:p>
          <a:p>
            <a:pPr lvl="1"/>
            <a:r>
              <a:rPr lang="en-US" altLang="en-US" sz="1600" b="1" dirty="0"/>
              <a:t>Seconded by:  	 Tim J </a:t>
            </a:r>
          </a:p>
          <a:p>
            <a:pPr lvl="1"/>
            <a:r>
              <a:rPr lang="en-US" altLang="en-US" sz="1600" b="1" dirty="0"/>
              <a:t>Discussion?	</a:t>
            </a:r>
            <a:r>
              <a:rPr lang="en-US" altLang="en-US" sz="1600" b="1" dirty="0">
                <a:solidFill>
                  <a:schemeClr val="tx1"/>
                </a:solidFill>
              </a:rPr>
              <a:t>none</a:t>
            </a:r>
          </a:p>
          <a:p>
            <a:pPr lvl="1"/>
            <a:r>
              <a:rPr lang="en-US" altLang="en-US" sz="1600" b="1" dirty="0">
                <a:solidFill>
                  <a:schemeClr val="tx1"/>
                </a:solidFill>
              </a:rPr>
              <a:t>Vote:  		_11_Y   /  _0_N   /  _1_A </a:t>
            </a:r>
          </a:p>
          <a:p>
            <a:pPr lvl="1"/>
            <a:r>
              <a:rPr lang="en-US" altLang="en-US" sz="1600" b="1" dirty="0">
                <a:solidFill>
                  <a:schemeClr val="tx1"/>
                </a:solidFill>
              </a:rPr>
              <a:t>David, jay, Hassan, </a:t>
            </a:r>
            <a:r>
              <a:rPr lang="en-US" altLang="en-US" sz="1600" b="1" dirty="0" err="1">
                <a:solidFill>
                  <a:schemeClr val="tx1"/>
                </a:solidFill>
              </a:rPr>
              <a:t>Ioannis</a:t>
            </a:r>
            <a:r>
              <a:rPr lang="en-US" altLang="en-US" sz="1600" b="1" dirty="0">
                <a:solidFill>
                  <a:schemeClr val="tx1"/>
                </a:solidFill>
              </a:rPr>
              <a:t>, James, John, Peter, Rolf, Ruben, Stuart, </a:t>
            </a:r>
            <a:r>
              <a:rPr lang="en-US" altLang="en-US" sz="1600" b="1" dirty="0" err="1">
                <a:solidFill>
                  <a:schemeClr val="tx1"/>
                </a:solidFill>
              </a:rPr>
              <a:t>TimJ</a:t>
            </a:r>
            <a:r>
              <a:rPr lang="en-US" altLang="en-US" sz="1600" b="1" dirty="0">
                <a:solidFill>
                  <a:schemeClr val="tx1"/>
                </a:solidFill>
              </a:rPr>
              <a:t> , </a:t>
            </a:r>
            <a:r>
              <a:rPr lang="en-US" altLang="en-US" sz="1600" b="1" dirty="0" err="1">
                <a:solidFill>
                  <a:schemeClr val="tx1"/>
                </a:solidFill>
              </a:rPr>
              <a:t>StephenS</a:t>
            </a:r>
            <a:r>
              <a:rPr lang="en-US" altLang="en-US" sz="1600" b="1" dirty="0">
                <a:solidFill>
                  <a:schemeClr val="tx1"/>
                </a:solidFill>
              </a:rPr>
              <a:t>, </a:t>
            </a:r>
          </a:p>
          <a:p>
            <a:pPr lvl="1"/>
            <a:r>
              <a:rPr lang="en-US" altLang="en-US" sz="1600" b="1" dirty="0">
                <a:solidFill>
                  <a:schemeClr val="tx1"/>
                </a:solidFill>
              </a:rPr>
              <a:t>Voters:   __12___</a:t>
            </a:r>
          </a:p>
          <a:p>
            <a:pPr lvl="1"/>
            <a:r>
              <a:rPr lang="en-US" altLang="en-US" sz="1600" b="1" dirty="0">
                <a:solidFill>
                  <a:schemeClr val="tx1"/>
                </a:solidFill>
              </a:rPr>
              <a:t>Motion </a:t>
            </a:r>
            <a:r>
              <a:rPr lang="en-US" altLang="en-US" sz="1600" b="1" dirty="0">
                <a:solidFill>
                  <a:schemeClr val="bg1">
                    <a:lumMod val="75000"/>
                  </a:schemeClr>
                </a:solidFill>
              </a:rPr>
              <a:t>- </a:t>
            </a:r>
            <a:r>
              <a:rPr lang="en-US" altLang="en-US" sz="1600" b="1" dirty="0">
                <a:solidFill>
                  <a:schemeClr val="tx1"/>
                </a:solidFill>
              </a:rPr>
              <a:t>Passes</a:t>
            </a:r>
          </a:p>
          <a:p>
            <a:pPr lvl="1"/>
            <a:r>
              <a:rPr lang="en-US" altLang="en-US" sz="1600" b="1" dirty="0">
                <a:solidFill>
                  <a:schemeClr val="tx1"/>
                </a:solidFill>
              </a:rPr>
              <a:t>_16_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17324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06feb page 2</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600" b="0" dirty="0">
                <a:solidFill>
                  <a:schemeClr val="tx1"/>
                </a:solidFill>
              </a:rPr>
              <a:t>Need to compare the latest NPRM #</a:t>
            </a:r>
            <a:r>
              <a:rPr lang="en-US" sz="1600" b="0" dirty="0" err="1">
                <a:solidFill>
                  <a:schemeClr val="tx1"/>
                </a:solidFill>
              </a:rPr>
              <a:t>ing</a:t>
            </a:r>
            <a:r>
              <a:rPr lang="en-US" sz="1600" b="0" dirty="0">
                <a:solidFill>
                  <a:schemeClr val="tx1"/>
                </a:solidFill>
              </a:rPr>
              <a:t>  scheme to the earlier one,  looks like it has changed.</a:t>
            </a:r>
          </a:p>
          <a:p>
            <a:pPr marL="800100" lvl="1">
              <a:spcBef>
                <a:spcPts val="0"/>
              </a:spcBef>
              <a:buFont typeface="Arial" panose="020B0604020202020204" pitchFamily="34" charset="0"/>
              <a:buChar char="•"/>
            </a:pPr>
            <a:r>
              <a:rPr lang="en-US" sz="1600" dirty="0">
                <a:solidFill>
                  <a:schemeClr val="tx1"/>
                </a:solidFill>
              </a:rPr>
              <a:t>The actual federal register (*.docx) version has been uploaded to  mentor (r01): </a:t>
            </a:r>
          </a:p>
          <a:p>
            <a:pPr marL="800100" lvl="1">
              <a:spcBef>
                <a:spcPts val="0"/>
              </a:spcBef>
              <a:buFont typeface="Arial" panose="020B0604020202020204" pitchFamily="34" charset="0"/>
              <a:buChar char="•"/>
            </a:pPr>
            <a:r>
              <a:rPr lang="en-US" sz="1600" dirty="0">
                <a:solidFill>
                  <a:schemeClr val="tx1"/>
                </a:solidFill>
                <a:hlinkClick r:id="rId3"/>
              </a:rPr>
              <a:t>https://mentor.ieee.org/802.18/dcn/19/18-19-0163-01-0000-fcc19-138-nprm-revisiting-use-of-the-5-850-5-925-ghz-band.docx</a:t>
            </a:r>
            <a:r>
              <a:rPr lang="en-US" sz="1600" dirty="0">
                <a:solidFill>
                  <a:schemeClr val="tx1"/>
                </a:solidFill>
              </a:rPr>
              <a:t>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With the published NPRM, here is the plan for the transition to .18: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take last inputs, and add with markup still on,  to the .11bd draft comments.  </a:t>
            </a:r>
          </a:p>
          <a:p>
            <a:pPr marL="400050">
              <a:spcBef>
                <a:spcPts val="0"/>
              </a:spcBef>
              <a:buFont typeface="Arial" panose="020B0604020202020204" pitchFamily="34" charset="0"/>
              <a:buChar char="•"/>
            </a:pPr>
            <a:r>
              <a:rPr lang="en-US" sz="1600" b="0" dirty="0">
                <a:solidFill>
                  <a:schemeClr val="tx1"/>
                </a:solidFill>
              </a:rPr>
              <a:t>Also will compare to the Fed. Reg. published NPRM, e.g. #</a:t>
            </a:r>
            <a:r>
              <a:rPr lang="en-US" sz="1600" b="0" dirty="0" err="1">
                <a:solidFill>
                  <a:schemeClr val="tx1"/>
                </a:solidFill>
              </a:rPr>
              <a:t>ing</a:t>
            </a:r>
            <a:r>
              <a:rPr lang="en-US" sz="1600" b="0" dirty="0">
                <a:solidFill>
                  <a:schemeClr val="tx1"/>
                </a:solidFill>
              </a:rPr>
              <a:t>, and edit accordingly.</a:t>
            </a:r>
          </a:p>
          <a:p>
            <a:pPr marL="400050">
              <a:spcBef>
                <a:spcPts val="0"/>
              </a:spcBef>
              <a:buFont typeface="Arial" panose="020B0604020202020204" pitchFamily="34" charset="0"/>
              <a:buChar char="•"/>
            </a:pPr>
            <a:r>
              <a:rPr lang="en-US" sz="1600" b="0" dirty="0">
                <a:solidFill>
                  <a:schemeClr val="tx1"/>
                </a:solidFill>
              </a:rPr>
              <a:t>This should become r13 Friday 07Feb.   </a:t>
            </a:r>
          </a:p>
          <a:p>
            <a:pPr marL="800100" lvl="1">
              <a:spcBef>
                <a:spcPts val="0"/>
              </a:spcBef>
              <a:buFont typeface="Arial" panose="020B0604020202020204" pitchFamily="34" charset="0"/>
              <a:buChar char="•"/>
            </a:pPr>
            <a:r>
              <a:rPr lang="en-US" sz="1400" dirty="0">
                <a:solidFill>
                  <a:schemeClr val="tx1"/>
                </a:solidFill>
                <a:hlinkClick r:id="rId4"/>
              </a:rPr>
              <a:t>https://mentor.ieee.org/802.11/dcn/20/11-20-0104</a:t>
            </a:r>
            <a:endParaRPr lang="en-US" sz="140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then upload this version to the .18 mentor documents for a r00, doc number will be coming.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.18 chair volunteered to make a ‘clean’ copy  and do some formatting updating for a r01 and have up by early Monday 10Feb. </a:t>
            </a:r>
          </a:p>
          <a:p>
            <a:pPr marL="400050">
              <a:spcBef>
                <a:spcPts val="0"/>
              </a:spcBef>
              <a:buFont typeface="Arial" panose="020B0604020202020204" pitchFamily="34" charset="0"/>
              <a:buChar char="•"/>
            </a:pPr>
            <a:r>
              <a:rPr lang="en-US" sz="1600" b="0" dirty="0">
                <a:solidFill>
                  <a:schemeClr val="tx1"/>
                </a:solidFill>
              </a:rPr>
              <a:t>Tracking will be on then for all of .18 updates. </a:t>
            </a:r>
          </a:p>
          <a:p>
            <a:pPr marL="400050">
              <a:spcBef>
                <a:spcPts val="0"/>
              </a:spcBef>
              <a:buFont typeface="Arial" panose="020B0604020202020204" pitchFamily="34" charset="0"/>
              <a:buChar char="•"/>
            </a:pPr>
            <a:r>
              <a:rPr lang="en-US" sz="1600" b="0" dirty="0">
                <a:solidFill>
                  <a:schemeClr val="tx1"/>
                </a:solidFill>
              </a:rPr>
              <a:t>Judgement call will be made on comments to bring over, thought remember r00 has all the markups and comments from .11bd to refer to if needed. </a:t>
            </a:r>
            <a:endParaRPr lang="en-US" sz="1600" b="0" dirty="0"/>
          </a:p>
          <a:p>
            <a:pPr>
              <a:buFont typeface="Arial" panose="020B0604020202020204" pitchFamily="34" charset="0"/>
              <a:buChar char="•"/>
            </a:pPr>
            <a:r>
              <a:rPr lang="en-US" sz="1600" b="0" dirty="0">
                <a:solidFill>
                  <a:srgbClr val="00B0F0"/>
                </a:solidFill>
              </a:rPr>
              <a:t>From there we need drop in comment text and edits from all, so we can more easily review, edit and get agreement by everyone.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140773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–06feb page 1</a:t>
            </a:r>
            <a:endParaRPr lang="en-US" sz="2400" dirty="0">
              <a:highlight>
                <a:srgbClr val="C0C0C0"/>
              </a:highlight>
            </a:endParaRPr>
          </a:p>
        </p:txBody>
      </p:sp>
      <p:sp>
        <p:nvSpPr>
          <p:cNvPr id="3" name="Content Placeholder 2"/>
          <p:cNvSpPr>
            <a:spLocks noGrp="1"/>
          </p:cNvSpPr>
          <p:nvPr>
            <p:ph idx="1"/>
          </p:nvPr>
        </p:nvSpPr>
        <p:spPr>
          <a:xfrm>
            <a:off x="685800" y="1156868"/>
            <a:ext cx="8229600" cy="5318546"/>
          </a:xfrm>
        </p:spPr>
        <p:txBody>
          <a:bodyPr/>
          <a:lstStyle/>
          <a:p>
            <a:pPr>
              <a:buFont typeface="Arial" panose="020B0604020202020204" pitchFamily="34" charset="0"/>
              <a:buChar char="•"/>
            </a:pPr>
            <a:r>
              <a:rPr lang="en-US" sz="1800" b="0" dirty="0"/>
              <a:t>The NPRM was published today;  </a:t>
            </a:r>
          </a:p>
          <a:p>
            <a:pPr>
              <a:spcBef>
                <a:spcPts val="0"/>
              </a:spcBef>
              <a:buFont typeface="Arial" panose="020B0604020202020204" pitchFamily="34" charset="0"/>
              <a:buChar char="•"/>
            </a:pPr>
            <a:r>
              <a:rPr lang="en-US" sz="2000" dirty="0"/>
              <a:t>Proposed Rule; 	Use of the 5.850-5.925 GHz Band; 	</a:t>
            </a:r>
          </a:p>
          <a:p>
            <a:pPr>
              <a:spcBef>
                <a:spcPts val="0"/>
              </a:spcBef>
              <a:buFont typeface="Arial" panose="020B0604020202020204" pitchFamily="34" charset="0"/>
              <a:buChar char="•"/>
            </a:pPr>
            <a:r>
              <a:rPr lang="en-US" sz="2000" dirty="0"/>
              <a:t>FR Document: </a:t>
            </a:r>
            <a:r>
              <a:rPr lang="en-US" sz="2000" u="sng" dirty="0">
                <a:hlinkClick r:id="rId3"/>
              </a:rPr>
              <a:t>2020-02086</a:t>
            </a:r>
            <a:r>
              <a:rPr lang="en-US" sz="2000" dirty="0"/>
              <a:t> ; Citation: 85 FR 6841 </a:t>
            </a:r>
          </a:p>
          <a:p>
            <a:pPr>
              <a:spcBef>
                <a:spcPts val="0"/>
              </a:spcBef>
              <a:buFont typeface="Arial" panose="020B0604020202020204" pitchFamily="34" charset="0"/>
              <a:buChar char="•"/>
            </a:pPr>
            <a:r>
              <a:rPr lang="en-US" sz="2000" b="0" u="sng" dirty="0">
                <a:hlinkClick r:id="rId4"/>
              </a:rPr>
              <a:t>PDF</a:t>
            </a:r>
            <a:r>
              <a:rPr lang="en-US" sz="2000" dirty="0"/>
              <a:t> Pages 6841-6856 </a:t>
            </a:r>
            <a:r>
              <a:rPr lang="en-US" sz="2000" i="1" dirty="0"/>
              <a:t>(16 pages);	</a:t>
            </a:r>
            <a:r>
              <a:rPr lang="en-US" sz="2000" b="0" u="sng" dirty="0">
                <a:hlinkClick r:id="rId5"/>
              </a:rPr>
              <a:t>Permalink</a:t>
            </a:r>
            <a:r>
              <a:rPr lang="en-US" sz="2000" dirty="0"/>
              <a:t> </a:t>
            </a:r>
          </a:p>
          <a:p>
            <a:pPr>
              <a:spcBef>
                <a:spcPts val="0"/>
              </a:spcBef>
              <a:buFont typeface="Arial" panose="020B0604020202020204" pitchFamily="34" charset="0"/>
              <a:buChar char="•"/>
            </a:pPr>
            <a:r>
              <a:rPr lang="en-US" sz="1400" b="0" dirty="0"/>
              <a:t>Abstract: In this document, the Commission's proposal to amend its rules for the 5.850-5.925 GHz (5.9 GHz) band. The proposal would permit unlicensed devices to operate in the lower 45-megahertz portion of the band at 5.850-5.895 GHz under part 15 of the Commission's rules. It would also permit Intelligent Transportation System (ITS) operations in the upper 30-megahertz portion of the band at 5.895-5.925 GHz under parts 90 and 95 of the Commission's rules. ITS operations would consist of Cellular... </a:t>
            </a:r>
          </a:p>
          <a:p>
            <a:pPr>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27358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12 Mar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30jan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1800" b="0" dirty="0">
                <a:solidFill>
                  <a:schemeClr val="tx1"/>
                </a:solidFill>
              </a:rPr>
              <a:t>Will review latest updates to the working draft comments (from 802.11bd) </a:t>
            </a:r>
          </a:p>
          <a:p>
            <a:pPr marL="400050">
              <a:spcBef>
                <a:spcPts val="0"/>
              </a:spcBef>
              <a:buFont typeface="Arial" panose="020B0604020202020204" pitchFamily="34" charset="0"/>
              <a:buChar char="•"/>
            </a:pPr>
            <a:r>
              <a:rPr lang="en-US" sz="1800" b="0" dirty="0">
                <a:solidFill>
                  <a:schemeClr val="tx1"/>
                </a:solidFill>
                <a:hlinkClick r:id="rId3"/>
              </a:rPr>
              <a:t>https://mentor.ieee.org/802.11/dcn/20/11-20-0104</a:t>
            </a:r>
            <a:r>
              <a:rPr lang="en-US" sz="1800" b="0" dirty="0">
                <a:solidFill>
                  <a:schemeClr val="tx1"/>
                </a:solidFill>
              </a:rPr>
              <a:t>     Latest revision was r10, though r11 come out during the meeting.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At the end of the call we quickly looked at marked up section 1.2 on interoperability and coexistence. </a:t>
            </a:r>
          </a:p>
          <a:p>
            <a:pPr lvl="1">
              <a:buFont typeface="Arial" panose="020B0604020202020204" pitchFamily="34" charset="0"/>
              <a:buChar char="•"/>
            </a:pPr>
            <a:r>
              <a:rPr lang="en-US" sz="1800" b="0" dirty="0"/>
              <a:t>There were several inputs that it needs to be worked on, not all were in agreement. </a:t>
            </a:r>
          </a:p>
          <a:p>
            <a:pPr lvl="1">
              <a:buFont typeface="Arial" panose="020B0604020202020204" pitchFamily="34" charset="0"/>
              <a:buChar char="•"/>
            </a:pPr>
            <a:r>
              <a:rPr lang="en-US" sz="1800" dirty="0"/>
              <a:t>Chair asked for folks with input to send in some contributions so this can be worked. </a:t>
            </a:r>
            <a:endParaRPr lang="en-US" sz="1800" b="0" dirty="0"/>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marL="0" indent="0"/>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519571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plans for comments</a:t>
            </a:r>
            <a:r>
              <a:rPr lang="en-US" sz="1200" dirty="0"/>
              <a:t>- </a:t>
            </a:r>
            <a:r>
              <a:rPr lang="en-US" sz="1200" dirty="0">
                <a:solidFill>
                  <a:schemeClr val="tx1"/>
                </a:solidFill>
                <a:highlight>
                  <a:srgbClr val="C0C0C0"/>
                </a:highlight>
              </a:rPr>
              <a:t>history 30jan</a:t>
            </a:r>
            <a:endParaRPr lang="en-US" sz="2400" dirty="0">
              <a:solidFill>
                <a:schemeClr val="tx1"/>
              </a:solidFill>
              <a:highlight>
                <a:srgbClr val="C0C0C0"/>
              </a:highlight>
            </a:endParaRPr>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t>Several have asked what is plan moving forward, for the comments; current plan:  </a:t>
            </a:r>
          </a:p>
          <a:p>
            <a:pPr lvl="1">
              <a:buFont typeface="Arial" panose="020B0604020202020204" pitchFamily="34" charset="0"/>
              <a:buChar char="•"/>
            </a:pPr>
            <a:r>
              <a:rPr lang="en-US" sz="1600" b="0" dirty="0"/>
              <a:t>At this time, will keep working draft as a .11bd document.</a:t>
            </a:r>
          </a:p>
          <a:p>
            <a:pPr lvl="1">
              <a:buFont typeface="Arial" panose="020B0604020202020204" pitchFamily="34" charset="0"/>
              <a:buChar char="•"/>
            </a:pPr>
            <a:r>
              <a:rPr lang="en-US" sz="1600" b="1" dirty="0"/>
              <a:t>Request continues to be needing input from everyone, regardless of  your  WG, interest, technology, etc.  </a:t>
            </a:r>
          </a:p>
          <a:p>
            <a:pPr lvl="2">
              <a:buFont typeface="Arial" panose="020B0604020202020204" pitchFamily="34" charset="0"/>
              <a:buChar char="•"/>
            </a:pPr>
            <a:r>
              <a:rPr lang="en-US" sz="1600" b="1" dirty="0"/>
              <a:t>(remember, comments will be from IEEE 802/IEEE 802.11 as a whole).  </a:t>
            </a:r>
          </a:p>
          <a:p>
            <a:pPr lvl="1">
              <a:buFont typeface="Arial" panose="020B0604020202020204" pitchFamily="34" charset="0"/>
              <a:buChar char="•"/>
            </a:pPr>
            <a:r>
              <a:rPr lang="en-US" sz="1600" b="0" dirty="0"/>
              <a:t>Updates will </a:t>
            </a:r>
            <a:r>
              <a:rPr lang="en-US" sz="1600" dirty="0"/>
              <a:t>now be</a:t>
            </a:r>
            <a:r>
              <a:rPr lang="en-US" sz="1600" b="0" dirty="0"/>
              <a:t> </a:t>
            </a:r>
            <a:r>
              <a:rPr lang="en-US" sz="1600" b="0" dirty="0" err="1"/>
              <a:t>cc:’d</a:t>
            </a:r>
            <a:r>
              <a:rPr lang="en-US" sz="1600" b="0" dirty="0"/>
              <a:t> to the .18 reflector / </a:t>
            </a:r>
            <a:r>
              <a:rPr lang="en-US" sz="1600" b="0" dirty="0" err="1"/>
              <a:t>listserver</a:t>
            </a:r>
            <a:endParaRPr lang="en-US" sz="1600" b="0" dirty="0"/>
          </a:p>
          <a:p>
            <a:pPr lvl="1">
              <a:buFont typeface="Arial" panose="020B0604020202020204" pitchFamily="34" charset="0"/>
              <a:buChar char="•"/>
            </a:pPr>
            <a:r>
              <a:rPr lang="en-US" sz="1600" b="0" dirty="0"/>
              <a:t>Will continue to review/provide feedback on .18 calls.  And .11bd is having calls also. </a:t>
            </a:r>
          </a:p>
          <a:p>
            <a:pPr lvl="2">
              <a:buFont typeface="Arial" panose="020B0604020202020204" pitchFamily="34" charset="0"/>
              <a:buChar char="•"/>
            </a:pPr>
            <a:r>
              <a:rPr lang="en-US" sz="1400" dirty="0"/>
              <a:t>Note: </a:t>
            </a:r>
            <a:r>
              <a:rPr lang="en-US" sz="1400" b="0" dirty="0"/>
              <a:t>.18 can do 5-day notice ad </a:t>
            </a:r>
            <a:r>
              <a:rPr lang="en-US" sz="1400" b="0" dirty="0" err="1"/>
              <a:t>hocs</a:t>
            </a:r>
            <a:r>
              <a:rPr lang="en-US" sz="1400" dirty="0"/>
              <a:t> if needed.</a:t>
            </a:r>
            <a:r>
              <a:rPr lang="en-US" sz="1400" b="0" dirty="0"/>
              <a:t> </a:t>
            </a:r>
            <a:endParaRPr lang="en-US" sz="1000" b="0" dirty="0"/>
          </a:p>
          <a:p>
            <a:pPr lvl="1">
              <a:buFont typeface="Arial" panose="020B0604020202020204" pitchFamily="34" charset="0"/>
              <a:buChar char="•"/>
            </a:pPr>
            <a:r>
              <a:rPr lang="en-US" sz="1600" b="1" dirty="0"/>
              <a:t>Trigger has been to move comments to .18, when NPRM is published in the Federal Register, or conditions/status indicates it makes sense to move to .18. </a:t>
            </a:r>
            <a:r>
              <a:rPr lang="en-US" sz="1400" b="1" dirty="0"/>
              <a:t>(somewhat dynamic.)</a:t>
            </a:r>
            <a:r>
              <a:rPr lang="en-US" sz="1600" b="1" dirty="0"/>
              <a:t> </a:t>
            </a:r>
          </a:p>
          <a:p>
            <a:pPr lvl="2">
              <a:buFont typeface="Arial" panose="020B0604020202020204" pitchFamily="34" charset="0"/>
              <a:buChar char="•"/>
            </a:pPr>
            <a:r>
              <a:rPr lang="en-US" sz="1600" b="0" dirty="0">
                <a:solidFill>
                  <a:srgbClr val="993300"/>
                </a:solidFill>
              </a:rPr>
              <a:t>We need to be very careful, with 30-days once published, we will only have about  2 weeks to fully finalize. </a:t>
            </a:r>
          </a:p>
          <a:p>
            <a:pPr lvl="2">
              <a:buFont typeface="Arial" panose="020B0604020202020204" pitchFamily="34" charset="0"/>
              <a:buChar char="•"/>
            </a:pPr>
            <a:r>
              <a:rPr lang="en-US" sz="1600" b="0" dirty="0"/>
              <a:t>Then comments will finalize out of .18 and send to LMSC/EC ballot, and then to FCC.</a:t>
            </a:r>
          </a:p>
          <a:p>
            <a:pPr lvl="1">
              <a:buFont typeface="Arial" panose="020B0604020202020204" pitchFamily="34" charset="0"/>
              <a:buChar char="•"/>
            </a:pPr>
            <a:r>
              <a:rPr lang="en-US" sz="1600" b="0" dirty="0"/>
              <a:t>Some rumors are the publication maybe delayed, though </a:t>
            </a:r>
            <a:r>
              <a:rPr lang="en-US" sz="1600" dirty="0"/>
              <a:t>not sure how accurate that is.</a:t>
            </a:r>
            <a:endParaRPr lang="en-US" sz="1600" b="0" dirty="0"/>
          </a:p>
          <a:p>
            <a:pPr lvl="1">
              <a:buFont typeface="Arial" panose="020B0604020202020204" pitchFamily="34" charset="0"/>
              <a:buChar char="•"/>
            </a:pPr>
            <a:r>
              <a:rPr lang="en-US" sz="1600" dirty="0"/>
              <a:t>As anything we may reset this plan if circumstances warrant, e.g. if we get into the March f2f and how to handle it then.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834783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800" b="0" dirty="0">
                <a:solidFill>
                  <a:schemeClr val="tx1"/>
                </a:solidFill>
              </a:rPr>
              <a:t>Latest revision is Rev09 </a:t>
            </a:r>
          </a:p>
          <a:p>
            <a:pPr>
              <a:buFont typeface="Arial" panose="020B0604020202020204" pitchFamily="34" charset="0"/>
              <a:buChar char="•"/>
            </a:pPr>
            <a:r>
              <a:rPr lang="en-US" sz="1800" b="0" dirty="0">
                <a:solidFill>
                  <a:schemeClr val="tx1"/>
                </a:solidFill>
              </a:rPr>
              <a:t>Reviewed section 3.1 that talks to the full 75 </a:t>
            </a:r>
            <a:r>
              <a:rPr lang="en-US" sz="1800" b="0" dirty="0" err="1">
                <a:solidFill>
                  <a:schemeClr val="tx1"/>
                </a:solidFill>
              </a:rPr>
              <a:t>MHz.</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Much discussion on how to approach the full 75 </a:t>
            </a:r>
            <a:r>
              <a:rPr lang="en-US" sz="1800" b="0" dirty="0" err="1">
                <a:solidFill>
                  <a:schemeClr val="tx1"/>
                </a:solidFill>
              </a:rPr>
              <a:t>MHz.</a:t>
            </a:r>
            <a:r>
              <a:rPr lang="en-US" sz="1800" b="0" dirty="0">
                <a:solidFill>
                  <a:schemeClr val="tx1"/>
                </a:solidFill>
              </a:rPr>
              <a:t> </a:t>
            </a:r>
          </a:p>
          <a:p>
            <a:pPr lvl="1">
              <a:buFont typeface="Arial" panose="020B0604020202020204" pitchFamily="34" charset="0"/>
              <a:buChar char="•"/>
            </a:pPr>
            <a:r>
              <a:rPr lang="en-US" sz="1800" dirty="0">
                <a:solidFill>
                  <a:schemeClr val="tx1"/>
                </a:solidFill>
              </a:rPr>
              <a:t>Last week at the wireless interim, it was decided to be s</a:t>
            </a:r>
            <a:r>
              <a:rPr lang="en-US" sz="1800" b="0" dirty="0">
                <a:solidFill>
                  <a:schemeClr val="tx1"/>
                </a:solidFill>
              </a:rPr>
              <a:t>ilent </a:t>
            </a:r>
            <a:r>
              <a:rPr lang="en-US" sz="1800" dirty="0">
                <a:solidFill>
                  <a:schemeClr val="tx1"/>
                </a:solidFill>
              </a:rPr>
              <a:t>on the partitioning of the 75 MHz and focus on areas that there is agreement on. </a:t>
            </a:r>
          </a:p>
          <a:p>
            <a:pPr lvl="1">
              <a:buFont typeface="Arial" panose="020B0604020202020204" pitchFamily="34" charset="0"/>
              <a:buChar char="•"/>
            </a:pPr>
            <a:r>
              <a:rPr lang="en-US" sz="1800" b="0" dirty="0">
                <a:solidFill>
                  <a:schemeClr val="tx1"/>
                </a:solidFill>
              </a:rPr>
              <a:t>It was noted any new technology has issues, and we could push IEEE 802 (as a whole) works here.   </a:t>
            </a:r>
          </a:p>
          <a:p>
            <a:pPr lvl="1">
              <a:buFont typeface="Arial" panose="020B0604020202020204" pitchFamily="34" charset="0"/>
              <a:buChar char="•"/>
            </a:pPr>
            <a:r>
              <a:rPr lang="en-US" sz="1800" dirty="0">
                <a:solidFill>
                  <a:schemeClr val="tx1"/>
                </a:solidFill>
              </a:rPr>
              <a:t>E.g. c</a:t>
            </a:r>
            <a:r>
              <a:rPr lang="en-US" sz="1800" b="0" dirty="0">
                <a:solidFill>
                  <a:schemeClr val="tx1"/>
                </a:solidFill>
              </a:rPr>
              <a:t>an we stress the forward compatibility with IEEE stds.  This is included in part of the 4 points discussed on terminology at the wireless </a:t>
            </a:r>
            <a:r>
              <a:rPr lang="en-US" sz="1800" dirty="0">
                <a:solidFill>
                  <a:schemeClr val="tx1"/>
                </a:solidFill>
              </a:rPr>
              <a:t>i</a:t>
            </a:r>
            <a:r>
              <a:rPr lang="en-US" sz="1800" b="0" dirty="0">
                <a:solidFill>
                  <a:schemeClr val="tx1"/>
                </a:solidFill>
              </a:rPr>
              <a:t>nterim. </a:t>
            </a:r>
          </a:p>
          <a:p>
            <a:pPr marL="800100" lvl="1">
              <a:buFont typeface="Arial" panose="020B0604020202020204" pitchFamily="34" charset="0"/>
              <a:buChar char="•"/>
            </a:pPr>
            <a:r>
              <a:rPr lang="en-US" sz="1800" dirty="0">
                <a:solidFill>
                  <a:schemeClr val="tx1"/>
                </a:solidFill>
              </a:rPr>
              <a:t>Comment was made FCC actions are delaying the overall deployment, but do we want to go here?  We should focus on other points first.  </a:t>
            </a:r>
            <a:endParaRPr lang="en-US" sz="1800" b="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42250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News this morning from FCC Chairman Pai, a V2X deployment under an experimental license: </a:t>
            </a:r>
          </a:p>
          <a:p>
            <a:pPr marL="800100" lvl="1">
              <a:buFont typeface="Arial" panose="020B0604020202020204" pitchFamily="34" charset="0"/>
              <a:buChar char="•"/>
            </a:pPr>
            <a:r>
              <a:rPr lang="en-US" sz="1600" b="0" u="sng" dirty="0">
                <a:hlinkClick r:id="rId3"/>
              </a:rPr>
              <a:t>https://www.fcc.gov/document/chairman-pai-statement-announcement-new-c-v2x-deployment</a:t>
            </a:r>
            <a:endParaRPr lang="en-US" sz="1600" b="0" u="sng" dirty="0"/>
          </a:p>
          <a:p>
            <a:pPr marL="800100" lvl="1">
              <a:buFont typeface="Arial" panose="020B0604020202020204" pitchFamily="34" charset="0"/>
              <a:buChar char="•"/>
            </a:pPr>
            <a:r>
              <a:rPr lang="en-US" sz="1600" dirty="0"/>
              <a:t>“Today’s C-V2X deployment announcement was only made possible through an experimental license.  That’s because the current rules governing the 5.9 GHz band lock us into DSRC, a technology authorized by the FCC more than twenty years ago that has never been widely deployed. …”</a:t>
            </a:r>
            <a:endParaRPr lang="en-US" sz="1600" b="0" u="sng" dirty="0"/>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News at this meeting from US </a:t>
            </a:r>
            <a:r>
              <a:rPr lang="en-US" sz="1800" b="0" dirty="0"/>
              <a:t>House Committee on Transportation</a:t>
            </a:r>
            <a:r>
              <a:rPr lang="en-US" sz="1800" b="0" dirty="0">
                <a:solidFill>
                  <a:schemeClr val="tx1"/>
                </a:solidFill>
              </a:rPr>
              <a:t>:  </a:t>
            </a:r>
          </a:p>
          <a:p>
            <a:pPr marL="800100" lvl="1">
              <a:buFont typeface="Arial" panose="020B0604020202020204" pitchFamily="34" charset="0"/>
              <a:buChar char="•"/>
            </a:pPr>
            <a:r>
              <a:rPr lang="en-US" sz="1600" dirty="0">
                <a:solidFill>
                  <a:schemeClr val="tx1"/>
                </a:solidFill>
                <a:hlinkClick r:id="rId4"/>
              </a:rPr>
              <a:t>https://transportation.house.gov/imo/media/doc/2020-01-22%20Full%20TI%20Letter%20to%20FCC.pdf</a:t>
            </a:r>
            <a:r>
              <a:rPr lang="en-US" sz="1600" dirty="0">
                <a:solidFill>
                  <a:schemeClr val="tx1"/>
                </a:solidFill>
              </a:rPr>
              <a:t> </a:t>
            </a:r>
          </a:p>
          <a:p>
            <a:pPr lvl="1">
              <a:buFont typeface="Arial" panose="020B0604020202020204" pitchFamily="34" charset="0"/>
              <a:buChar char="•"/>
            </a:pPr>
            <a:r>
              <a:rPr lang="en-US" sz="1600" b="0" dirty="0"/>
              <a:t>"DOT has significant concerns with the Commission's proposal, which represents a major shift in the FCC's regulation of the 5.9 GHz Band and jeopardizes the significant transportation safety benefits that the allocation of this Band was meant to foster.“ and the </a:t>
            </a:r>
            <a:r>
              <a:rPr lang="en-US" sz="1600" b="0"/>
              <a:t>Committee concurs. </a:t>
            </a:r>
            <a:endParaRPr lang="en-US" sz="1600" dirty="0">
              <a:solidFill>
                <a:schemeClr val="tx1"/>
              </a:solidFill>
            </a:endParaRPr>
          </a:p>
          <a:p>
            <a:pPr lvl="1">
              <a:buFont typeface="Arial" panose="020B0604020202020204" pitchFamily="34" charset="0"/>
              <a:buChar char="•"/>
            </a:pPr>
            <a:r>
              <a:rPr lang="en-US" sz="1600" b="0" dirty="0"/>
              <a:t>Additionally, the Committee understands that the FCC has been sitting on approximately 500 applications for DSRC Roadside Unit licenses.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326328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Tuesday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044044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Mar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40</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41</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42</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43</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955" y="873126"/>
            <a:ext cx="8296126" cy="4113213"/>
          </a:xfrm>
        </p:spPr>
        <p:txBody>
          <a:bodyPr/>
          <a:lstStyle/>
          <a:p>
            <a:pPr lvl="0">
              <a:spcBef>
                <a:spcPts val="0"/>
              </a:spcBef>
              <a:spcAft>
                <a:spcPts val="0"/>
              </a:spcAft>
              <a:buFont typeface="+mj-lt"/>
              <a:buAutoNum type="arabicPeriod"/>
            </a:pPr>
            <a:r>
              <a:rPr lang="en-GB" sz="1000" b="0" dirty="0">
                <a:latin typeface="Consolas" panose="020B0609020204030204" pitchFamily="49" charset="0"/>
              </a:rPr>
              <a:t>Introduction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Current deployments are using the entire band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On Interoperability and Coexistence.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GB" sz="1000" b="0" dirty="0">
                <a:latin typeface="Consolas" panose="020B0609020204030204" pitchFamily="49" charset="0"/>
              </a:rPr>
              <a:t>Definitions: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the proposal to “create sub-bands within the 5.9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full band</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ITS frequency band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On the spectrum needs for achieving the full benefit of traffic safety technologies:</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International frequency bands harmonization for ITS applications</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applications that are particularly suited for the 5.9 GHz band as compared to other spectrum bands, and how various bands can be used efficiently and effectively to provide these applications.” [A], paragraph 19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 on the available technical studies on C-V2X that should inform our consideration of C-V2X,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5G connectivity benefits should not be coupled to C-V2X:</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Vehicle-to-Pedestrian Communications (V2P)</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“We propose to modify existing DSRC licenses to allow operation in only the 5.895-5.925GHz sub-band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Channel Needs</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OOB performance/requirements:</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8.	Comment on “… on the extent to which our proposal would make ITS based technologies either more or less effective.”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Need for common V2X safety format/broadcast type:</a:t>
            </a:r>
            <a:endParaRPr lang="en-US" sz="1000" b="1" u="sng" dirty="0">
              <a:latin typeface="Consolas" panose="020B0609020204030204" pitchFamily="49" charset="0"/>
              <a:cs typeface="Times New Roman" panose="02020603050405020304" pitchFamily="18" charset="0"/>
            </a:endParaRPr>
          </a:p>
          <a:p>
            <a:pPr lvl="2">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DOT position on interoperability and robust safety/public safety</a:t>
            </a:r>
            <a:endParaRPr lang="en-US" sz="1000" b="1"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Need for compatibility/backwards compatibility:</a:t>
            </a:r>
            <a:r>
              <a:rPr lang="en-US" sz="1000" dirty="0">
                <a:latin typeface="Consolas" panose="020B0609020204030204" pitchFamily="49" charset="0"/>
                <a:ea typeface="Malgun Gothic" panose="020B0503020000020004" pitchFamily="34" charset="-127"/>
                <a:cs typeface="Calibri" panose="020F0502020204030204" pitchFamily="34" charset="0"/>
              </a:rPr>
              <a:t> </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9.	Comments on “… how to evaluate the benefits and costs of our proposal given the evolving nature of transportation and vehicular safety-related technologies, both within and outside of the 5.9 GHz band.”,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3GPP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Implications of different evolution models: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communication technology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10.	Comment on IEEE 802.11 standards referencing }need to find an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Incorporation by reference to IEEE 802.11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11.	Comments on </a:t>
            </a:r>
            <a:r>
              <a:rPr lang="en-GB" sz="1000" b="0" dirty="0">
                <a:latin typeface="Consolas" panose="020B0609020204030204" pitchFamily="49" charset="0"/>
              </a:rPr>
              <a:t>on the state of DSRC-based deployment and the extent to which existing licensees currently operate on some or all of the existing.” [A] Paragraph 18</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Choosing LTE-V2X as a V2X technology does not address the slow market adoption of V2X:</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latin typeface="Consolas" panose="020B0609020204030204" pitchFamily="49" charset="0"/>
                <a:ea typeface="Malgun Gothic" panose="020B0503020000020004" pitchFamily="34" charset="-127"/>
                <a:cs typeface="Calibri" panose="020F0502020204030204" pitchFamily="34" charset="0"/>
              </a:rPr>
              <a:t>Conclusion:</a:t>
            </a:r>
            <a:endParaRPr lang="en-US" sz="1000" dirty="0">
              <a:latin typeface="Consolas" panose="020B0609020204030204" pitchFamily="49" charset="0"/>
              <a:ea typeface="Malgun Gothic" panose="020B0503020000020004" pitchFamily="34" charset="-127"/>
            </a:endParaRPr>
          </a:p>
          <a:p>
            <a:pPr>
              <a:spcBef>
                <a:spcPts val="0"/>
              </a:spcBef>
              <a:buFont typeface="Arial" panose="020B0604020202020204" pitchFamily="34" charset="0"/>
              <a:buChar char="•"/>
            </a:pPr>
            <a:endParaRPr lang="en-US" sz="900" dirty="0">
              <a:latin typeface="Consolas" panose="020B0609020204030204" pitchFamily="49" charset="0"/>
            </a:endParaRPr>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12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All the sections in 5.9GHz NPRM draft r11</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12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46</a:t>
            </a:fld>
            <a:endParaRPr lang="en-US" altLang="en-US" sz="1200" b="0" dirty="0"/>
          </a:p>
        </p:txBody>
      </p:sp>
      <p:sp>
        <p:nvSpPr>
          <p:cNvPr id="2" name="Date Placeholder 1"/>
          <p:cNvSpPr>
            <a:spLocks noGrp="1"/>
          </p:cNvSpPr>
          <p:nvPr>
            <p:ph type="dt" idx="15"/>
          </p:nvPr>
        </p:nvSpPr>
        <p:spPr/>
        <p:txBody>
          <a:bodyPr/>
          <a:lstStyle/>
          <a:p>
            <a:r>
              <a:rPr lang="en-US"/>
              <a:t>12 Mar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12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Mar 20</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Mar 20</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Mar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12 Mar 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50</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239340"/>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12 Mar 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51</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Mar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12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a:t>
            </a:r>
            <a:r>
              <a:rPr lang="en-US" altLang="en-US" sz="1400" dirty="0">
                <a:solidFill>
                  <a:schemeClr val="bg1">
                    <a:lumMod val="75000"/>
                  </a:schemeClr>
                </a:solidFill>
              </a:rPr>
              <a:t>, 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Atlanta Week – From the LMSC(EC)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GB" sz="1400" dirty="0">
                <a:solidFill>
                  <a:schemeClr val="tx1"/>
                </a:solidFill>
              </a:rPr>
              <a:t>FCC NPRM on 5.9GHz comments &amp; reply</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NPRM on 5.9 GHz reply comments</a:t>
            </a:r>
          </a:p>
          <a:p>
            <a:pPr lvl="1">
              <a:buFont typeface="Arial" panose="020B0604020202020204" pitchFamily="34" charset="0"/>
              <a:buChar char="•"/>
            </a:pPr>
            <a:r>
              <a:rPr lang="en-US" altLang="en-US" sz="1400" dirty="0">
                <a:solidFill>
                  <a:schemeClr val="bg1">
                    <a:lumMod val="75000"/>
                  </a:schemeClr>
                </a:solidFill>
              </a:rPr>
              <a:t>ITU-R SM.2352 submission feedback</a:t>
            </a:r>
          </a:p>
          <a:p>
            <a:pPr lvl="1">
              <a:buFont typeface="Arial" panose="020B0604020202020204" pitchFamily="34" charset="0"/>
              <a:buChar char="•"/>
            </a:pPr>
            <a:r>
              <a:rPr lang="en-US" altLang="en-US" sz="1400" dirty="0">
                <a:solidFill>
                  <a:schemeClr val="tx1"/>
                </a:solidFill>
              </a:rPr>
              <a:t>Anything new today	</a:t>
            </a:r>
          </a:p>
          <a:p>
            <a:pPr lvl="1">
              <a:buFont typeface="Arial" panose="020B0604020202020204" pitchFamily="34" charset="0"/>
              <a:buChar char="•"/>
            </a:pPr>
            <a:r>
              <a:rPr lang="en-US" altLang="en-US" sz="1200" dirty="0">
                <a:solidFill>
                  <a:schemeClr val="tx1"/>
                </a:solidFill>
              </a:rPr>
              <a:t>Later: WRC-xx Agenda Items, interest to IEEE 802</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4142566"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marL="0" indent="0">
              <a:spcBef>
                <a:spcPts val="0"/>
              </a:spcBef>
            </a:pPr>
            <a:endParaRPr lang="en-GB" sz="1400" b="0" dirty="0">
              <a:solidFill>
                <a:schemeClr val="tx1"/>
              </a:solidFill>
            </a:endParaRPr>
          </a:p>
          <a:p>
            <a:pPr>
              <a:spcBef>
                <a:spcPts val="0"/>
              </a:spcBef>
              <a:buFont typeface="Arial" panose="020B0604020202020204" pitchFamily="34" charset="0"/>
              <a:buChar char="•"/>
            </a:pPr>
            <a:r>
              <a:rPr lang="en-GB" sz="1400" b="0" dirty="0">
                <a:solidFill>
                  <a:schemeClr val="tx1"/>
                </a:solidFill>
              </a:rPr>
              <a:t>FCC NPRM on 5.9GHz  comments &amp; reply</a:t>
            </a:r>
          </a:p>
          <a:p>
            <a:pPr lvl="1">
              <a:spcBef>
                <a:spcPts val="0"/>
              </a:spcBef>
              <a:buFont typeface="Arial" panose="020B0604020202020204" pitchFamily="34" charset="0"/>
              <a:buChar char="•"/>
            </a:pPr>
            <a:r>
              <a:rPr lang="en-GB" sz="1400" dirty="0">
                <a:solidFill>
                  <a:schemeClr val="tx1"/>
                </a:solidFill>
              </a:rPr>
              <a:t>Reply comments due 06 April,  </a:t>
            </a:r>
          </a:p>
          <a:p>
            <a:pPr lvl="1">
              <a:spcBef>
                <a:spcPts val="0"/>
              </a:spcBef>
              <a:buFont typeface="Arial" panose="020B0604020202020204" pitchFamily="34" charset="0"/>
              <a:buChar char="•"/>
            </a:pPr>
            <a:r>
              <a:rPr lang="en-GB" sz="1400" dirty="0">
                <a:solidFill>
                  <a:schemeClr val="tx1"/>
                </a:solidFill>
              </a:rPr>
              <a:t>Need to approve by Thurs. next week, 19</a:t>
            </a:r>
            <a:r>
              <a:rPr lang="en-GB" sz="1400" baseline="30000" dirty="0">
                <a:solidFill>
                  <a:schemeClr val="tx1"/>
                </a:solidFill>
              </a:rPr>
              <a:t>th</a:t>
            </a:r>
            <a:r>
              <a:rPr lang="en-GB" sz="1400" dirty="0">
                <a:solidFill>
                  <a:schemeClr val="tx1"/>
                </a:solidFill>
              </a:rPr>
              <a:t>.</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Wireless chairs meeting about May meeting</a:t>
            </a:r>
          </a:p>
          <a:p>
            <a:pPr lvl="1">
              <a:spcBef>
                <a:spcPts val="0"/>
              </a:spcBef>
              <a:buFont typeface="Arial" panose="020B0604020202020204" pitchFamily="34" charset="0"/>
              <a:buChar char="•"/>
            </a:pPr>
            <a:r>
              <a:rPr lang="en-US" altLang="en-US" sz="1400" kern="0" dirty="0"/>
              <a:t>APAC update for March 2020 </a:t>
            </a:r>
          </a:p>
          <a:p>
            <a:pPr lvl="1">
              <a:spcBef>
                <a:spcPts val="0"/>
              </a:spcBef>
              <a:buFont typeface="Arial" panose="020B0604020202020204" pitchFamily="34" charset="0"/>
              <a:buChar char="•"/>
            </a:pPr>
            <a:r>
              <a:rPr lang="en-US" altLang="en-US" sz="1400" kern="0" dirty="0"/>
              <a:t>ITU-R M.1450/M.1801 coming to .18</a:t>
            </a:r>
          </a:p>
          <a:p>
            <a:pPr lvl="1">
              <a:spcBef>
                <a:spcPts val="0"/>
              </a:spcBef>
              <a:buFont typeface="Arial" panose="020B0604020202020204" pitchFamily="34" charset="0"/>
              <a:buChar char="•"/>
            </a:pPr>
            <a:r>
              <a:rPr lang="en-US" sz="1400" dirty="0"/>
              <a:t>ITU-R SM.2352 on THz update for ITU-R</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600" u="sng" dirty="0"/>
              <a:t>Motion:</a:t>
            </a:r>
            <a:r>
              <a:rPr lang="en-US" altLang="en-US" sz="16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b="0" dirty="0">
                <a:solidFill>
                  <a:schemeClr val="tx1"/>
                </a:solidFill>
              </a:rPr>
              <a:t>Moved by: 	</a:t>
            </a:r>
            <a:r>
              <a:rPr lang="en-US" altLang="en-US" sz="1600" b="0" dirty="0">
                <a:solidFill>
                  <a:schemeClr val="bg1">
                    <a:lumMod val="85000"/>
                  </a:schemeClr>
                </a:solidFill>
              </a:rPr>
              <a:t>Hassan</a:t>
            </a:r>
          </a:p>
          <a:p>
            <a:pPr>
              <a:spcBef>
                <a:spcPts val="400"/>
              </a:spcBef>
            </a:pPr>
            <a:r>
              <a:rPr lang="en-US" altLang="en-US" sz="1600" b="0" dirty="0">
                <a:solidFill>
                  <a:schemeClr val="bg1">
                    <a:lumMod val="85000"/>
                  </a:schemeClr>
                </a:solidFill>
              </a:rPr>
              <a:t>		Seconded by: 	Vijay </a:t>
            </a:r>
          </a:p>
          <a:p>
            <a:pPr lvl="1">
              <a:spcBef>
                <a:spcPts val="400"/>
              </a:spcBef>
            </a:pPr>
            <a:r>
              <a:rPr lang="en-US" altLang="en-US" sz="1600" dirty="0">
                <a:solidFill>
                  <a:schemeClr val="bg1">
                    <a:lumMod val="85000"/>
                  </a:schemeClr>
                </a:solidFill>
              </a:rPr>
              <a:t>Discussion?  	None</a:t>
            </a:r>
          </a:p>
          <a:p>
            <a:pPr lvl="1">
              <a:spcBef>
                <a:spcPts val="400"/>
              </a:spcBef>
            </a:pPr>
            <a:r>
              <a:rPr lang="en-US" altLang="en-US" sz="1600" dirty="0">
                <a:solidFill>
                  <a:schemeClr val="bg1">
                    <a:lumMod val="85000"/>
                  </a:schemeClr>
                </a:solidFill>
              </a:rPr>
              <a:t>Vote:  Approved by unanimous consent</a:t>
            </a:r>
          </a:p>
          <a:p>
            <a:pPr lvl="3">
              <a:buFont typeface="Arial" panose="020B0604020202020204" pitchFamily="34" charset="0"/>
              <a:buChar char="•"/>
            </a:pPr>
            <a:endParaRPr lang="en-US" altLang="en-US" sz="900" u="sng" dirty="0"/>
          </a:p>
          <a:p>
            <a:pPr>
              <a:spcBef>
                <a:spcPts val="400"/>
              </a:spcBef>
              <a:buFont typeface="Arial" panose="020B0604020202020204" pitchFamily="34" charset="0"/>
              <a:buChar char="•"/>
            </a:pPr>
            <a:r>
              <a:rPr lang="en-US" altLang="en-US" sz="1600" u="sng" dirty="0"/>
              <a:t>Motion:</a:t>
            </a:r>
            <a:r>
              <a:rPr lang="en-US" altLang="en-US" sz="1600" dirty="0"/>
              <a:t> </a:t>
            </a:r>
            <a:r>
              <a:rPr lang="en-GB" sz="1600" b="0" dirty="0"/>
              <a:t>To approve the minutes from the IEEE 802.18 Teleconference 05 Mar 2020 in document  </a:t>
            </a:r>
            <a:r>
              <a:rPr lang="en-GB" sz="1600" b="0" u="sng" dirty="0">
                <a:hlinkClick r:id="rId3"/>
              </a:rPr>
              <a:t>https://mentor.ieee.org/802.18/dcn/20/18-20-0032-00-0000-minutes-05mar20-rrtag-teleconference.docx</a:t>
            </a:r>
            <a:r>
              <a:rPr lang="en-GB" sz="1600" b="0" u="sng" dirty="0"/>
              <a:t> </a:t>
            </a:r>
            <a:r>
              <a:rPr lang="en-GB" sz="1600" b="0" dirty="0"/>
              <a:t>   </a:t>
            </a:r>
            <a:r>
              <a:rPr lang="en-US" sz="1600" b="0" dirty="0"/>
              <a:t>06-Mar-2020 20:13:15 ET</a:t>
            </a:r>
            <a:r>
              <a:rPr lang="en-US" altLang="en-US" sz="1600" b="0" dirty="0">
                <a:solidFill>
                  <a:schemeClr val="tx1"/>
                </a:solidFill>
              </a:rPr>
              <a:t>	</a:t>
            </a:r>
          </a:p>
          <a:p>
            <a:pPr marL="0" indent="0">
              <a:spcBef>
                <a:spcPts val="400"/>
              </a:spcBef>
            </a:pPr>
            <a:r>
              <a:rPr lang="en-US" altLang="en-US" sz="1400" b="0" dirty="0">
                <a:solidFill>
                  <a:schemeClr val="tx1"/>
                </a:solidFill>
              </a:rPr>
              <a:t>	</a:t>
            </a:r>
            <a:r>
              <a:rPr lang="en-US" altLang="en-US" sz="1600" b="0" dirty="0">
                <a:solidFill>
                  <a:schemeClr val="tx1"/>
                </a:solidFill>
              </a:rPr>
              <a:t>Moved by:  	</a:t>
            </a:r>
            <a:r>
              <a:rPr lang="en-US" altLang="en-US" sz="1600" b="0" dirty="0">
                <a:solidFill>
                  <a:schemeClr val="bg1">
                    <a:lumMod val="85000"/>
                  </a:schemeClr>
                </a:solidFill>
              </a:rPr>
              <a:t>David B.</a:t>
            </a:r>
          </a:p>
          <a:p>
            <a:pPr marL="0" indent="0">
              <a:spcBef>
                <a:spcPts val="400"/>
              </a:spcBef>
            </a:pPr>
            <a:r>
              <a:rPr lang="en-US" altLang="en-US" sz="1600" b="0" dirty="0">
                <a:solidFill>
                  <a:schemeClr val="bg1">
                    <a:lumMod val="85000"/>
                  </a:schemeClr>
                </a:solidFill>
              </a:rPr>
              <a:t>	Seconded by:	Ben R.</a:t>
            </a:r>
          </a:p>
          <a:p>
            <a:pPr marL="0" indent="0">
              <a:spcBef>
                <a:spcPts val="400"/>
              </a:spcBef>
            </a:pPr>
            <a:r>
              <a:rPr lang="en-US" altLang="en-US" sz="1600" b="0" dirty="0">
                <a:solidFill>
                  <a:schemeClr val="bg1">
                    <a:lumMod val="85000"/>
                  </a:schemeClr>
                </a:solidFill>
              </a:rPr>
              <a:t>	Discussion?  	None</a:t>
            </a:r>
          </a:p>
          <a:p>
            <a:pPr lvl="1">
              <a:spcBef>
                <a:spcPts val="400"/>
              </a:spcBef>
            </a:pPr>
            <a:r>
              <a:rPr lang="en-US" altLang="en-US" sz="1600" dirty="0">
                <a:solidFill>
                  <a:schemeClr val="bg1">
                    <a:lumMod val="85000"/>
                  </a:schemeClr>
                </a:solidFill>
              </a:rPr>
              <a:t>Vote:  Approved by unanimous consent</a:t>
            </a:r>
            <a:endParaRPr lang="en-US" altLang="en-US" sz="1600" b="1" dirty="0">
              <a:solidFill>
                <a:schemeClr val="bg1">
                  <a:lumMod val="85000"/>
                </a:schemeClr>
              </a:solidFill>
            </a:endParaRPr>
          </a:p>
          <a:p>
            <a:pPr lvl="4">
              <a:buFont typeface="Arial" panose="020B0604020202020204" pitchFamily="34" charset="0"/>
              <a:buChar char="•"/>
            </a:pPr>
            <a:endParaRPr lang="en-US" altLang="en-US" sz="1000" dirty="0">
              <a:solidFill>
                <a:schemeClr val="tx1"/>
              </a:solidFill>
            </a:endParaRPr>
          </a:p>
          <a:p>
            <a:pPr>
              <a:spcBef>
                <a:spcPts val="400"/>
              </a:spcBef>
              <a:buFont typeface="Arial" panose="020B0604020202020204" pitchFamily="34" charset="0"/>
              <a:buChar char="•"/>
            </a:pPr>
            <a:r>
              <a:rPr lang="en-US" altLang="en-US" sz="1800" dirty="0">
                <a:solidFill>
                  <a:schemeClr val="tx1"/>
                </a:solidFill>
              </a:rPr>
              <a:t>Atlanta Plenary, the EC meetings will be held at the scheduled ATL times.</a:t>
            </a:r>
            <a:endParaRPr lang="en-US" altLang="en-US" sz="1400" dirty="0">
              <a:solidFill>
                <a:schemeClr val="tx1"/>
              </a:solidFill>
            </a:endParaRPr>
          </a:p>
          <a:p>
            <a:pPr lvl="1">
              <a:spcBef>
                <a:spcPts val="400"/>
              </a:spcBef>
              <a:buFont typeface="Arial" panose="020B0604020202020204" pitchFamily="34" charset="0"/>
              <a:buChar char="•"/>
            </a:pPr>
            <a:r>
              <a:rPr lang="en-US" sz="1600" dirty="0">
                <a:solidFill>
                  <a:schemeClr val="tx1"/>
                </a:solidFill>
              </a:rPr>
              <a:t>Monday 8et/5pt and Friday 1et/10pt, though discussions if can vote on anything.</a:t>
            </a:r>
          </a:p>
          <a:p>
            <a:pPr lvl="1">
              <a:spcBef>
                <a:spcPts val="400"/>
              </a:spcBef>
              <a:buFont typeface="Arial" panose="020B0604020202020204" pitchFamily="34" charset="0"/>
              <a:buChar char="•"/>
            </a:pPr>
            <a:r>
              <a:rPr lang="en-US" altLang="en-US" sz="1600" dirty="0">
                <a:solidFill>
                  <a:schemeClr val="tx1"/>
                </a:solidFill>
              </a:rPr>
              <a:t>At this point 802.18 will treat as normal a non-face-to-face week.  </a:t>
            </a:r>
          </a:p>
          <a:p>
            <a:pPr lvl="2">
              <a:spcBef>
                <a:spcPts val="400"/>
              </a:spcBef>
              <a:buFont typeface="Arial" panose="020B0604020202020204" pitchFamily="34" charset="0"/>
              <a:buChar char="•"/>
            </a:pPr>
            <a:r>
              <a:rPr lang="en-US" altLang="en-US" sz="1600" dirty="0">
                <a:solidFill>
                  <a:schemeClr val="tx1"/>
                </a:solidFill>
              </a:rPr>
              <a:t>So teleconference Thursday 3pm-et / noon-</a:t>
            </a:r>
            <a:r>
              <a:rPr lang="en-US" altLang="en-US" sz="1600" dirty="0" err="1">
                <a:solidFill>
                  <a:schemeClr val="tx1"/>
                </a:solidFill>
              </a:rPr>
              <a:t>pt</a:t>
            </a:r>
            <a:r>
              <a:rPr lang="en-US" altLang="en-US" sz="1600" dirty="0">
                <a:solidFill>
                  <a:schemeClr val="tx1"/>
                </a:solidFill>
              </a:rPr>
              <a:t> and any ad </a:t>
            </a:r>
            <a:r>
              <a:rPr lang="en-US" altLang="en-US" sz="1600" dirty="0" err="1">
                <a:solidFill>
                  <a:schemeClr val="tx1"/>
                </a:solidFill>
              </a:rPr>
              <a:t>hocs</a:t>
            </a:r>
            <a:r>
              <a:rPr lang="en-US" altLang="en-US" sz="1600" dirty="0">
                <a:solidFill>
                  <a:schemeClr val="tx1"/>
                </a:solidFill>
              </a:rPr>
              <a:t> as planned. </a:t>
            </a:r>
            <a:endParaRPr lang="en-US" altLang="en-US" sz="1400" dirty="0">
              <a:solidFill>
                <a:schemeClr val="tx1"/>
              </a:solidFill>
            </a:endParaRPr>
          </a:p>
          <a:p>
            <a:pPr lvl="1">
              <a:spcBef>
                <a:spcPts val="400"/>
              </a:spcBef>
              <a:buFont typeface="Arial" panose="020B0604020202020204" pitchFamily="34" charset="0"/>
              <a:buChar char="•"/>
            </a:pPr>
            <a:r>
              <a:rPr lang="en-US" altLang="en-US" sz="1600" dirty="0">
                <a:solidFill>
                  <a:schemeClr val="tx1"/>
                </a:solidFill>
              </a:rPr>
              <a:t>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12 Mar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4582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r>
              <a:rPr lang="en-US" sz="1600" dirty="0">
                <a:solidFill>
                  <a:srgbClr val="0070C0"/>
                </a:solidFill>
              </a:rPr>
              <a:t>Remember – BRAN documents can be found in the 802.11 private area documents</a:t>
            </a: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meetings </a:t>
            </a:r>
            <a:r>
              <a:rPr lang="en-US" sz="1400" strike="dblStrike" dirty="0">
                <a:solidFill>
                  <a:schemeClr val="tx1"/>
                </a:solidFill>
              </a:rPr>
              <a:t>#105, </a:t>
            </a:r>
            <a:r>
              <a:rPr lang="en-US" sz="1400" strike="dblStrike" dirty="0"/>
              <a:t>  23–27Mar20, Sophia-Antipolis</a:t>
            </a:r>
            <a:r>
              <a:rPr lang="en-US" sz="1400" b="0" strike="dblStrike" dirty="0"/>
              <a:t>  </a:t>
            </a:r>
            <a:r>
              <a:rPr lang="en-US" sz="1800" b="0" dirty="0">
                <a:solidFill>
                  <a:srgbClr val="C00000"/>
                </a:solidFill>
                <a:sym typeface="Wingdings" panose="05000000000000000000" pitchFamily="2" charset="2"/>
              </a:rPr>
              <a:t> cancelled</a:t>
            </a:r>
            <a:endParaRPr lang="en-US" sz="1800" b="0" dirty="0">
              <a:solidFill>
                <a:srgbClr val="C00000"/>
              </a:solidFill>
            </a:endParaRPr>
          </a:p>
          <a:p>
            <a:pPr lvl="1">
              <a:buFont typeface="Arial" panose="020B0604020202020204" pitchFamily="34" charset="0"/>
              <a:buChar char="•"/>
            </a:pPr>
            <a:endParaRPr lang="en-US" sz="1600" b="0" dirty="0">
              <a:solidFill>
                <a:schemeClr val="tx1"/>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600" b="0" dirty="0">
              <a:solidFill>
                <a:schemeClr val="tx1"/>
              </a:solidFill>
            </a:endParaRPr>
          </a:p>
          <a:p>
            <a:pPr lvl="1">
              <a:buFont typeface="Arial" panose="020B0604020202020204" pitchFamily="34" charset="0"/>
              <a:buChar char="•"/>
            </a:pPr>
            <a:r>
              <a:rPr lang="en-US" sz="1600" b="0" dirty="0">
                <a:solidFill>
                  <a:schemeClr val="tx1"/>
                </a:solidFill>
              </a:rPr>
              <a:t>More go-to meetings coming to replace #105.</a:t>
            </a:r>
          </a:p>
          <a:p>
            <a:pPr lvl="1">
              <a:buFont typeface="Arial" panose="020B0604020202020204" pitchFamily="34" charset="0"/>
              <a:buChar char="•"/>
            </a:pPr>
            <a:r>
              <a:rPr lang="en-US" sz="1600" dirty="0">
                <a:solidFill>
                  <a:schemeClr val="bg1">
                    <a:lumMod val="75000"/>
                  </a:schemeClr>
                </a:solidFill>
              </a:rPr>
              <a:t> </a:t>
            </a:r>
          </a:p>
          <a:p>
            <a:pPr marL="457200" lvl="1" indent="0"/>
            <a:endParaRPr lang="en-US" sz="1600" dirty="0">
              <a:solidFill>
                <a:schemeClr val="bg1">
                  <a:lumMod val="75000"/>
                </a:schemeClr>
              </a:solidFill>
            </a:endParaRPr>
          </a:p>
          <a:p>
            <a:pPr marL="457200" lvl="1" indent="0"/>
            <a:endParaRPr lang="en-US" sz="1600" dirty="0">
              <a:solidFill>
                <a:schemeClr val="bg1">
                  <a:lumMod val="75000"/>
                </a:schemeClr>
              </a:solidFill>
            </a:endParaRPr>
          </a:p>
          <a:p>
            <a:pPr marL="457200" lvl="1" indent="0"/>
            <a:endParaRPr lang="en-US" sz="1600" dirty="0">
              <a:solidFill>
                <a:schemeClr val="bg1">
                  <a:lumMod val="75000"/>
                </a:schemeClr>
              </a:solidFill>
            </a:endParaRPr>
          </a:p>
          <a:p>
            <a:pPr marL="457200" lvl="1" indent="0"/>
            <a:endParaRPr lang="en-US" sz="1600" dirty="0">
              <a:solidFill>
                <a:schemeClr val="bg1">
                  <a:lumMod val="75000"/>
                </a:schemeClr>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#70,  17-20Mar20, </a:t>
            </a:r>
            <a:r>
              <a:rPr lang="en-US" sz="1400" dirty="0"/>
              <a:t>Sophia Antipolis, FR	</a:t>
            </a:r>
            <a:r>
              <a:rPr lang="en-US" sz="1400" b="0" dirty="0">
                <a:solidFill>
                  <a:srgbClr val="C00000"/>
                </a:solidFill>
                <a:sym typeface="Wingdings" panose="05000000000000000000" pitchFamily="2" charset="2"/>
              </a:rPr>
              <a:t> 	 ?</a:t>
            </a:r>
            <a:endParaRPr lang="en-US" sz="1400" b="0" dirty="0">
              <a:solidFill>
                <a:schemeClr val="tx1"/>
              </a:solidFill>
            </a:endParaRPr>
          </a:p>
          <a:p>
            <a:pPr lvl="1">
              <a:spcBef>
                <a:spcPts val="0"/>
              </a:spcBef>
              <a:buFont typeface="Arial" panose="020B0604020202020204" pitchFamily="34" charset="0"/>
              <a:buChar char="•"/>
            </a:pPr>
            <a:r>
              <a:rPr lang="en-US" sz="1100" dirty="0"/>
              <a:t>Nothing shared.</a:t>
            </a: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next meeting # _next f2f not scheduled_;  on-line-27Feb20</a:t>
            </a:r>
          </a:p>
          <a:p>
            <a:pPr lvl="1">
              <a:buFont typeface="Arial" panose="020B0604020202020204" pitchFamily="34" charset="0"/>
              <a:buChar char="•"/>
            </a:pPr>
            <a:r>
              <a:rPr lang="en-US" sz="1200" dirty="0"/>
              <a:t>Nothing shared.</a:t>
            </a:r>
          </a:p>
          <a:p>
            <a:pPr>
              <a:spcBef>
                <a:spcPts val="0"/>
              </a:spcBef>
              <a:buFont typeface="Arial" panose="020B0604020202020204" pitchFamily="34" charset="0"/>
              <a:buChar char="•"/>
            </a:pPr>
            <a:r>
              <a:rPr lang="en-US" sz="1400" dirty="0"/>
              <a:t>ETSI - ERM </a:t>
            </a:r>
            <a:r>
              <a:rPr lang="en-US" sz="1400" b="0" dirty="0">
                <a:hlinkClick r:id="rId8"/>
              </a:rPr>
              <a:t>&lt;TG37&gt;</a:t>
            </a:r>
            <a:r>
              <a:rPr lang="en-US" sz="1400" b="0" dirty="0"/>
              <a:t> </a:t>
            </a:r>
            <a:r>
              <a:rPr lang="en-US" sz="1400" dirty="0"/>
              <a:t> next meeting #37, 25-26Mar20, Sophia-Antipolis, FR	</a:t>
            </a:r>
            <a:r>
              <a:rPr lang="en-US" sz="1400" b="0" dirty="0">
                <a:solidFill>
                  <a:srgbClr val="C00000"/>
                </a:solidFill>
                <a:sym typeface="Wingdings" panose="05000000000000000000" pitchFamily="2" charset="2"/>
              </a:rPr>
              <a:t> ?</a:t>
            </a:r>
            <a:endParaRPr lang="en-US" sz="1400" dirty="0"/>
          </a:p>
          <a:p>
            <a:pPr lvl="1">
              <a:spcBef>
                <a:spcPts val="0"/>
              </a:spcBef>
              <a:buFont typeface="Arial" panose="020B0604020202020204" pitchFamily="34" charset="0"/>
              <a:buChar char="•"/>
            </a:pPr>
            <a:r>
              <a:rPr lang="en-US" sz="1100" dirty="0"/>
              <a:t>Nothing shared.</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9"/>
              </a:rPr>
              <a:t>&lt;TG-UWB&gt;</a:t>
            </a:r>
            <a:r>
              <a:rPr lang="en-US" sz="1400" b="0" dirty="0">
                <a:solidFill>
                  <a:schemeClr val="tx1"/>
                </a:solidFill>
              </a:rPr>
              <a:t> </a:t>
            </a:r>
            <a:r>
              <a:rPr lang="en-US" sz="1400" dirty="0">
                <a:solidFill>
                  <a:schemeClr val="tx1"/>
                </a:solidFill>
              </a:rPr>
              <a:t>next meeting #53, 27-29Apr20, Mainz, DE</a:t>
            </a:r>
          </a:p>
          <a:p>
            <a:pPr lvl="1">
              <a:spcBef>
                <a:spcPts val="0"/>
              </a:spcBef>
              <a:buFont typeface="Arial" panose="020B0604020202020204" pitchFamily="34" charset="0"/>
              <a:buChar char="•"/>
            </a:pPr>
            <a:r>
              <a:rPr lang="en-US" sz="1100" dirty="0"/>
              <a:t>Nothing shared.</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Mar 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45113</TotalTime>
  <Words>10853</Words>
  <Application>Microsoft Office PowerPoint</Application>
  <PresentationFormat>On-screen Show (4:3)</PresentationFormat>
  <Paragraphs>1111</Paragraphs>
  <Slides>51</Slides>
  <Notes>36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51</vt:i4>
      </vt:variant>
    </vt:vector>
  </HeadingPairs>
  <TitlesOfParts>
    <vt:vector size="61"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vt:lpstr>
      <vt:lpstr>EU items to share -2 </vt:lpstr>
      <vt:lpstr>ITU-R items to share</vt:lpstr>
      <vt:lpstr>FCC NPRM on 5.9 GHz reply comments-1</vt:lpstr>
      <vt:lpstr>FCC NPRM on 5.9 GHz reply comments-2</vt:lpstr>
      <vt:lpstr>FCC NPRM on 5.9 GHz reply comments-3</vt:lpstr>
      <vt:lpstr>General Discussion Items -1</vt:lpstr>
      <vt:lpstr>Actions Required</vt:lpstr>
      <vt:lpstr>Any Other Business</vt:lpstr>
      <vt:lpstr>Adjourn</vt:lpstr>
      <vt:lpstr>PowerPoint Presentation</vt:lpstr>
      <vt:lpstr>PowerPoint Presentation</vt:lpstr>
      <vt:lpstr>FCC NPRM – reply comments – standing by  Revisiting-use-of-the-5850-5925-MHz-band</vt:lpstr>
      <vt:lpstr>ITU-R SM.2352 on THz</vt:lpstr>
      <vt:lpstr>ITU-R THz SM.2352 submission – standing by</vt:lpstr>
      <vt:lpstr>Chairman Pai’s statement on 5.9 GHz &amp; NPRM -background</vt:lpstr>
      <vt:lpstr>5.9 GHz NPRM –  high level direction on comments</vt:lpstr>
      <vt:lpstr>5.9 GHz NPRM – status</vt:lpstr>
      <vt:lpstr>FCC NPRM  Revisiting-use-of-the-5850-5925-MHz-band</vt:lpstr>
      <vt:lpstr>5.9 GHz &amp; NPRM –06feb page 2</vt:lpstr>
      <vt:lpstr>5.9 GHz &amp; NPRM –06feb page 1</vt:lpstr>
      <vt:lpstr>5.9 GHz &amp; NPRM –history 30jan </vt:lpstr>
      <vt:lpstr>5.9 GHz &amp; NPRM plans for comments- history 30jan</vt:lpstr>
      <vt:lpstr>5.9 GHz &amp; NPRM –history 23jan </vt:lpstr>
      <vt:lpstr>5.9 GHz &amp; NPRM – history 23jan </vt:lpstr>
      <vt:lpstr>5.9 GHz NPRM – Thursday sna</vt:lpstr>
      <vt:lpstr>5.9 GHz NPRM – Thursday sna</vt:lpstr>
      <vt:lpstr>5.9 GHz NPRM – Tuesday sna</vt:lpstr>
      <vt:lpstr>5.9 GHz NPRM – history 09jan</vt:lpstr>
      <vt:lpstr>5.9 GHz NPRM – history 09jan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All the sections in 5.9GHz NPRM draft r11</vt:lpstr>
      <vt:lpstr>Responsibilities of WG Vice Chair</vt:lpstr>
      <vt:lpstr>Responsibilities of WG Secretary</vt:lpstr>
      <vt:lpstr>Responsibilities of Working Group Officers</vt:lpstr>
      <vt:lpstr>ITU-R SM.2352 on THz</vt:lpstr>
      <vt:lpstr>ITU-R THz SM.2352 motion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2468</cp:revision>
  <cp:lastPrinted>1601-01-01T00:00:00Z</cp:lastPrinted>
  <dcterms:created xsi:type="dcterms:W3CDTF">2016-03-03T14:54:45Z</dcterms:created>
  <dcterms:modified xsi:type="dcterms:W3CDTF">2020-03-12T11:59:17Z</dcterms:modified>
</cp:coreProperties>
</file>