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7" r:id="rId14"/>
    <p:sldId id="669" r:id="rId15"/>
    <p:sldId id="662" r:id="rId16"/>
    <p:sldId id="650" r:id="rId17"/>
    <p:sldId id="498" r:id="rId18"/>
    <p:sldId id="402" r:id="rId19"/>
    <p:sldId id="403" r:id="rId20"/>
    <p:sldId id="668" r:id="rId21"/>
    <p:sldId id="666" r:id="rId22"/>
    <p:sldId id="663" r:id="rId23"/>
    <p:sldId id="664" r:id="rId24"/>
    <p:sldId id="626" r:id="rId25"/>
    <p:sldId id="657" r:id="rId26"/>
    <p:sldId id="659" r:id="rId27"/>
    <p:sldId id="631" r:id="rId28"/>
    <p:sldId id="653" r:id="rId29"/>
    <p:sldId id="649" r:id="rId30"/>
    <p:sldId id="660" r:id="rId31"/>
    <p:sldId id="640" r:id="rId32"/>
    <p:sldId id="639" r:id="rId33"/>
    <p:sldId id="638" r:id="rId34"/>
    <p:sldId id="643" r:id="rId35"/>
    <p:sldId id="646" r:id="rId36"/>
    <p:sldId id="641" r:id="rId37"/>
    <p:sldId id="633" r:id="rId38"/>
    <p:sldId id="636" r:id="rId39"/>
    <p:sldId id="634" r:id="rId40"/>
    <p:sldId id="632" r:id="rId41"/>
    <p:sldId id="627" r:id="rId42"/>
    <p:sldId id="630" r:id="rId43"/>
    <p:sldId id="628" r:id="rId44"/>
    <p:sldId id="462" r:id="rId45"/>
    <p:sldId id="652" r:id="rId46"/>
    <p:sldId id="549" r:id="rId47"/>
    <p:sldId id="425" r:id="rId48"/>
    <p:sldId id="592" r:id="rId49"/>
    <p:sldId id="599"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71" autoAdjust="0"/>
    <p:restoredTop sz="96042" autoAdjust="0"/>
  </p:normalViewPr>
  <p:slideViewPr>
    <p:cSldViewPr>
      <p:cViewPr varScale="1">
        <p:scale>
          <a:sx n="104" d="100"/>
          <a:sy n="104" d="100"/>
        </p:scale>
        <p:origin x="444"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en-US" sz="1200" dirty="0">
                <a:solidFill>
                  <a:schemeClr val="bg1">
                    <a:lumMod val="75000"/>
                  </a:schemeClr>
                </a:solidFill>
              </a:rPr>
              <a:t>(normally f2f: Tuesday 10:30et/7:30pt;  Thursday 8:30et/5:30pt)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31987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3173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33-00-0000-apac-update-march-2020.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5/dcn/19/15-19-0276-03-0thz-ieee-802-15-tag-thz-input-to-the-revision-of-itu-r-sm-235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1c98d52922245f58dcd61f5417910a6b&amp;sa=D&amp;ust=1583989616433000&amp;usg=AOvVaw2seePHGTVPwIDLjDb0nRfF" TargetMode="External"/><Relationship Id="rId7" Type="http://schemas.openxmlformats.org/officeDocument/2006/relationships/hyperlink" Target="https://urldefense.proofpoint.com/v2/url?u=http-3A__help.webex.com&amp;d=DwMGaQ&amp;c=pqcuzKEN_84c78MOSc5_fw&amp;r=z8R-nWJ8GIxwjOjNKhEFByb-tZ6XE3GZXWSggNdVo-w&amp;m=ieyH4h6KAHMf6PTR0jR3anpKg4U90C3qCLywWfmKJaU&amp;s=J3pZ8MVfXvkJP0Y7qzvQcj-dmn6uWr3D-E1ksciNCzc&amp;e=" TargetMode="External"/><Relationship Id="rId2" Type="http://schemas.openxmlformats.org/officeDocument/2006/relationships/hyperlink" Target="https://urldefense.proofpoint.com/v2/url?u=https-3A__ieee802.my.webex.com_ieee802.my_j.php-3FMTID-3Dm1c98d52922245f58dcd61f5417910a6b&amp;d=DwMGaQ&amp;c=pqcuzKEN_84c78MOSc5_fw&amp;r=z8R-nWJ8GIxwjOjNKhEFByb-tZ6XE3GZXWSggNdVo-w&amp;m=ieyH4h6KAHMf6PTR0jR3anpKg4U90C3qCLywWfmKJaU&amp;s=C0xmnTcdayBQBPcW8l2JmapzsP7a_PXzpZ2xTkkvHWk&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ieee802.my.webex.com_ieee802.my_globalcallin.php-3FMTID-3Dm4bb759ab17362d8eb9015d25d95b04b4&amp;d=DwMGaQ&amp;c=pqcuzKEN_84c78MOSc5_fw&amp;r=z8R-nWJ8GIxwjOjNKhEFByb-tZ6XE3GZXWSggNdVo-w&amp;m=ieyH4h6KAHMf6PTR0jR3anpKg4U90C3qCLywWfmKJaU&amp;s=jOrqIrsgJE1BZa9y5IuXZNJBt0CyoSPyWKUJO3y3ufk&amp;e=" TargetMode="External"/><Relationship Id="rId5" Type="http://schemas.openxmlformats.org/officeDocument/2006/relationships/hyperlink" Target="tel:%2B44-20-3198-8144,,*01*795762140%23%23*01*" TargetMode="External"/><Relationship Id="rId4" Type="http://schemas.openxmlformats.org/officeDocument/2006/relationships/hyperlink" Target="tel:%2B1-510-338-9438,,*01*795762140%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0/18-20-0020-16-0000-comments-on-fcc19-138-nprm-revisiting-use-of-the-5-850-5-925-ghz-band.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32-00-0000-minutes-05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12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477"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9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37512" y="1001727"/>
            <a:ext cx="8272226"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50</a:t>
            </a:r>
            <a:r>
              <a:rPr lang="en-US" sz="1800" baseline="30000" dirty="0">
                <a:solidFill>
                  <a:schemeClr val="tx1"/>
                </a:solidFill>
              </a:rPr>
              <a:t>th</a:t>
            </a:r>
            <a:r>
              <a:rPr lang="en-US" sz="1800" dirty="0">
                <a:solidFill>
                  <a:schemeClr val="tx1"/>
                </a:solidFill>
              </a:rPr>
              <a:t> plenary </a:t>
            </a:r>
            <a:r>
              <a:rPr lang="en-US" sz="1800" u="sng" dirty="0">
                <a:solidFill>
                  <a:schemeClr val="tx1"/>
                </a:solidFill>
              </a:rPr>
              <a:t>last week</a:t>
            </a:r>
            <a:r>
              <a:rPr lang="en-US" sz="1800" dirty="0">
                <a:solidFill>
                  <a:schemeClr val="tx1"/>
                </a:solidFill>
              </a:rPr>
              <a:t>, 04-08March20, Brighton, UK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marL="457200" lvl="1" indent="0"/>
            <a:endParaRPr lang="en-US" sz="1400" dirty="0">
              <a:solidFill>
                <a:schemeClr val="tx1"/>
              </a:solidFill>
            </a:endParaRPr>
          </a:p>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4"/>
              </a:rPr>
              <a:t>&lt;SE24&gt;</a:t>
            </a:r>
            <a:r>
              <a:rPr lang="en-US" sz="1400" b="0" dirty="0">
                <a:solidFill>
                  <a:schemeClr val="tx1"/>
                </a:solidFill>
              </a:rPr>
              <a:t> </a:t>
            </a:r>
            <a:r>
              <a:rPr lang="en-US" sz="1400" dirty="0">
                <a:solidFill>
                  <a:schemeClr val="tx1"/>
                </a:solidFill>
              </a:rPr>
              <a:t>next meeting, M100, 20-22Apr20, ECO Office (Web meetings till then)</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bg1">
                    <a:lumMod val="75000"/>
                  </a:schemeClr>
                </a:solidFill>
              </a:rPr>
              <a:t>nothing to share today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bg1">
                    <a:lumMod val="75000"/>
                  </a:schemeClr>
                </a:solidFill>
              </a:rPr>
              <a:t> nothing to share today</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nothing to share today</a:t>
            </a:r>
          </a:p>
          <a:p>
            <a:pPr>
              <a:buFont typeface="Arial" panose="020B0604020202020204" pitchFamily="34" charset="0"/>
              <a:buChar char="•"/>
            </a:pPr>
            <a:r>
              <a:rPr lang="en-US" sz="18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a:hlinkClick r:id="rId4"/>
              </a:rPr>
              <a:t>https://www.federalregister.gov/documents/2020/02/06/2020-02086/use-of-the-5850-5925-ghz-band</a:t>
            </a:r>
            <a:endParaRPr lang="en-US" sz="1600" b="1" u="sng"/>
          </a:p>
          <a:p>
            <a:pPr lvl="1">
              <a:buFont typeface="Arial" panose="020B0604020202020204" pitchFamily="34" charset="0"/>
              <a:buChar char="•"/>
            </a:pPr>
            <a:endParaRPr lang="en-US" sz="1600" b="1" u="sng" dirty="0"/>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800100" lvl="1">
              <a:buFont typeface="Arial" panose="020B0604020202020204" pitchFamily="34" charset="0"/>
              <a:buChar char="•"/>
            </a:pPr>
            <a:r>
              <a:rPr lang="en-US" sz="1400" dirty="0">
                <a:solidFill>
                  <a:schemeClr val="tx1"/>
                </a:solidFill>
              </a:rPr>
              <a:t>389 filings Tuesday night / 10</a:t>
            </a:r>
            <a:r>
              <a:rPr lang="en-US" sz="1400" baseline="30000" dirty="0">
                <a:solidFill>
                  <a:schemeClr val="tx1"/>
                </a:solidFill>
              </a:rPr>
              <a:t>th</a:t>
            </a:r>
            <a:r>
              <a:rPr lang="en-US" sz="1400" dirty="0">
                <a:solidFill>
                  <a:schemeClr val="tx1"/>
                </a:solidFill>
              </a:rPr>
              <a:t>.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b="1" dirty="0">
                <a:solidFill>
                  <a:schemeClr val="tx1"/>
                </a:solidFill>
              </a:rPr>
              <a:t>due Monday 06 April</a:t>
            </a:r>
          </a:p>
          <a:p>
            <a:pPr marL="800100" lvl="1">
              <a:buFont typeface="Arial" panose="020B0604020202020204" pitchFamily="34" charset="0"/>
              <a:buChar char="•"/>
            </a:pPr>
            <a:r>
              <a:rPr lang="en-US" sz="1600" dirty="0">
                <a:solidFill>
                  <a:schemeClr val="tx1"/>
                </a:solidFill>
              </a:rPr>
              <a:t>For </a:t>
            </a:r>
            <a:r>
              <a:rPr lang="en-US" sz="1600" strike="sngStrike" dirty="0">
                <a:solidFill>
                  <a:schemeClr val="tx1"/>
                </a:solidFill>
              </a:rPr>
              <a:t>Friday EC close or </a:t>
            </a:r>
            <a:r>
              <a:rPr lang="en-US" sz="1600" dirty="0">
                <a:solidFill>
                  <a:schemeClr val="tx1"/>
                </a:solidFill>
              </a:rPr>
              <a:t>10-day LMSC ballot, need to approve next Thursday, 19March.</a:t>
            </a:r>
          </a:p>
          <a:p>
            <a:pPr marL="400050">
              <a:buFont typeface="Arial" panose="020B0604020202020204" pitchFamily="34" charset="0"/>
              <a:buChar char="•"/>
            </a:pPr>
            <a:r>
              <a:rPr lang="en-US" sz="2000" dirty="0">
                <a:solidFill>
                  <a:schemeClr val="tx1"/>
                </a:solidFill>
              </a:rPr>
              <a:t> </a:t>
            </a:r>
          </a:p>
          <a:p>
            <a:pPr marL="400050">
              <a:buFont typeface="Arial" panose="020B0604020202020204" pitchFamily="34" charset="0"/>
              <a:buChar char="•"/>
            </a:pPr>
            <a:r>
              <a:rPr lang="en-US" sz="2000" dirty="0">
                <a:solidFill>
                  <a:schemeClr val="tx1"/>
                </a:solidFill>
              </a:rPr>
              <a:t> </a:t>
            </a:r>
          </a:p>
          <a:p>
            <a:pPr marL="400050">
              <a:buFont typeface="Arial" panose="020B0604020202020204" pitchFamily="34" charset="0"/>
              <a:buChar char="•"/>
            </a:pPr>
            <a:endParaRPr 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-2</a:t>
            </a:r>
            <a:endParaRPr lang="en-US" sz="2400" dirty="0"/>
          </a:p>
        </p:txBody>
      </p:sp>
      <p:sp>
        <p:nvSpPr>
          <p:cNvPr id="3" name="Content Placeholder 2"/>
          <p:cNvSpPr>
            <a:spLocks noGrp="1"/>
          </p:cNvSpPr>
          <p:nvPr>
            <p:ph idx="1"/>
          </p:nvPr>
        </p:nvSpPr>
        <p:spPr>
          <a:xfrm>
            <a:off x="666562" y="962891"/>
            <a:ext cx="8401238"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marL="400050">
              <a:buFont typeface="Arial" panose="020B0604020202020204" pitchFamily="34" charset="0"/>
              <a:buChar char="•"/>
            </a:pPr>
            <a:r>
              <a:rPr lang="en-US" sz="1800" dirty="0">
                <a:solidFill>
                  <a:schemeClr val="tx1"/>
                </a:solidFill>
              </a:rPr>
              <a:t>Are there comments that we should consider reply comments on? </a:t>
            </a:r>
          </a:p>
          <a:p>
            <a:pPr marL="800100" lvl="1">
              <a:buFont typeface="Arial" panose="020B0604020202020204" pitchFamily="34" charset="0"/>
              <a:buChar char="•"/>
            </a:pPr>
            <a:r>
              <a:rPr lang="en-US" sz="1600" b="1" dirty="0">
                <a:solidFill>
                  <a:srgbClr val="00B0F0"/>
                </a:solidFill>
              </a:rPr>
              <a:t>A summary of the comments, is being worked but need contributions?</a:t>
            </a:r>
          </a:p>
          <a:p>
            <a:pPr marL="800100" lvl="1">
              <a:buFont typeface="Arial" panose="020B0604020202020204" pitchFamily="34" charset="0"/>
              <a:buChar char="•"/>
            </a:pPr>
            <a:r>
              <a:rPr lang="en-US" sz="1600" b="1" dirty="0">
                <a:solidFill>
                  <a:schemeClr val="tx1"/>
                </a:solidFill>
              </a:rPr>
              <a:t>3 members working through  389 filings to categorize for 3 points. </a:t>
            </a:r>
          </a:p>
          <a:p>
            <a:pPr marL="1200150" lvl="2">
              <a:buFont typeface="Arial" panose="020B0604020202020204" pitchFamily="34" charset="0"/>
              <a:buChar char="•"/>
            </a:pPr>
            <a:r>
              <a:rPr lang="en-US" sz="1600" dirty="0">
                <a:solidFill>
                  <a:schemeClr val="tx1"/>
                </a:solidFill>
              </a:rPr>
              <a:t>Pro/Con to NPRM/split – informative as we are neutral</a:t>
            </a:r>
          </a:p>
          <a:p>
            <a:pPr marL="1200150" lvl="2">
              <a:buFont typeface="Arial" panose="020B0604020202020204" pitchFamily="34" charset="0"/>
              <a:buChar char="•"/>
            </a:pPr>
            <a:r>
              <a:rPr lang="en-US" sz="1600" dirty="0">
                <a:solidFill>
                  <a:schemeClr val="tx1"/>
                </a:solidFill>
              </a:rPr>
              <a:t>C-V2X / DSRC  (DSRC/IEEE pro/con)</a:t>
            </a:r>
          </a:p>
          <a:p>
            <a:pPr marL="1200150" lvl="2">
              <a:buFont typeface="Arial" panose="020B0604020202020204" pitchFamily="34" charset="0"/>
              <a:buChar char="•"/>
            </a:pPr>
            <a:r>
              <a:rPr lang="en-US" sz="1600" dirty="0">
                <a:solidFill>
                  <a:schemeClr val="tx1"/>
                </a:solidFill>
              </a:rPr>
              <a:t>OOBE  commented in detail or not</a:t>
            </a:r>
          </a:p>
          <a:p>
            <a:pPr marL="800100" lvl="1">
              <a:buFont typeface="Arial" panose="020B0604020202020204" pitchFamily="34" charset="0"/>
              <a:buChar char="•"/>
            </a:pPr>
            <a:r>
              <a:rPr lang="en-US" sz="1600" b="1" dirty="0">
                <a:solidFill>
                  <a:schemeClr val="tx1"/>
                </a:solidFill>
              </a:rPr>
              <a:t>Most are Con comments to the NPRM/not in favor of the band split.</a:t>
            </a:r>
          </a:p>
          <a:p>
            <a:pPr marL="1200150" lvl="2">
              <a:buFont typeface="Arial" panose="020B0604020202020204" pitchFamily="34" charset="0"/>
              <a:buChar char="•"/>
            </a:pPr>
            <a:r>
              <a:rPr lang="en-US" sz="1600" dirty="0">
                <a:solidFill>
                  <a:schemeClr val="tx1"/>
                </a:solidFill>
              </a:rPr>
              <a:t>7 of initial 44 - are for splitting of the band,   37 want to maintain the ITS band. </a:t>
            </a:r>
          </a:p>
          <a:p>
            <a:pPr marL="1200150" lvl="2">
              <a:buFont typeface="Arial" panose="020B0604020202020204" pitchFamily="34" charset="0"/>
              <a:buChar char="•"/>
            </a:pPr>
            <a:r>
              <a:rPr lang="en-US" sz="1600" dirty="0">
                <a:solidFill>
                  <a:schemeClr val="tx1"/>
                </a:solidFill>
              </a:rPr>
              <a:t>Many are tech. neutral, then split between DSRC / C-V2X / etc. after that. </a:t>
            </a:r>
          </a:p>
          <a:p>
            <a:pPr marL="400050">
              <a:buFont typeface="Arial" panose="020B0604020202020204" pitchFamily="34" charset="0"/>
              <a:buChar char="•"/>
            </a:pPr>
            <a:r>
              <a:rPr lang="en-US" sz="1800" dirty="0">
                <a:solidFill>
                  <a:schemeClr val="tx1"/>
                </a:solidFill>
              </a:rPr>
              <a:t>Potential direction:  </a:t>
            </a:r>
          </a:p>
          <a:p>
            <a:pPr marL="800100" lvl="1">
              <a:buFont typeface="Arial" panose="020B0604020202020204" pitchFamily="34" charset="0"/>
              <a:buChar char="•"/>
            </a:pPr>
            <a:r>
              <a:rPr lang="en-US" sz="1600" dirty="0">
                <a:solidFill>
                  <a:schemeClr val="tx1"/>
                </a:solidFill>
              </a:rPr>
              <a:t>Stay away from band split, we are neutral , though a big point by many. </a:t>
            </a:r>
          </a:p>
          <a:p>
            <a:pPr marL="800100" lvl="1">
              <a:buFont typeface="Arial" panose="020B0604020202020204" pitchFamily="34" charset="0"/>
              <a:buChar char="•"/>
            </a:pPr>
            <a:r>
              <a:rPr lang="en-US" sz="1600" dirty="0">
                <a:solidFill>
                  <a:schemeClr val="tx1"/>
                </a:solidFill>
              </a:rPr>
              <a:t>Maybe can respond to pro-C-V2X comments  with our pro-DSRC.</a:t>
            </a:r>
          </a:p>
          <a:p>
            <a:pPr marL="800100" lvl="1">
              <a:buFont typeface="Arial" panose="020B0604020202020204" pitchFamily="34" charset="0"/>
              <a:buChar char="•"/>
            </a:pPr>
            <a:r>
              <a:rPr lang="en-US" sz="1600" dirty="0">
                <a:solidFill>
                  <a:schemeClr val="tx1"/>
                </a:solidFill>
              </a:rPr>
              <a:t>What about anti-DSRC (/IEEE) comments? This may be a priority.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8949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-3</a:t>
            </a:r>
            <a:endParaRPr lang="en-US" sz="2400" dirty="0"/>
          </a:p>
        </p:txBody>
      </p:sp>
      <p:sp>
        <p:nvSpPr>
          <p:cNvPr id="3" name="Content Placeholder 2"/>
          <p:cNvSpPr>
            <a:spLocks noGrp="1"/>
          </p:cNvSpPr>
          <p:nvPr>
            <p:ph idx="1"/>
          </p:nvPr>
        </p:nvSpPr>
        <p:spPr>
          <a:xfrm>
            <a:off x="666562" y="962891"/>
            <a:ext cx="8325038" cy="5430764"/>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tx1"/>
                </a:solidFill>
              </a:rPr>
              <a:t>Thursday – which comments to dig deeper into. </a:t>
            </a:r>
          </a:p>
          <a:p>
            <a:pPr marL="400050">
              <a:spcBef>
                <a:spcPts val="0"/>
              </a:spcBef>
              <a:buFont typeface="Arial" panose="020B0604020202020204" pitchFamily="34" charset="0"/>
              <a:buChar char="•"/>
            </a:pPr>
            <a:r>
              <a:rPr lang="en-US" sz="2000" b="0" dirty="0">
                <a:solidFill>
                  <a:schemeClr val="tx1"/>
                </a:solidFill>
              </a:rPr>
              <a:t>Ad hoc Fri 13th - 	3pm–et-2hr</a:t>
            </a:r>
          </a:p>
          <a:p>
            <a:pPr marL="800100" lvl="1">
              <a:spcBef>
                <a:spcPts val="0"/>
              </a:spcBef>
              <a:buFont typeface="Arial" panose="020B0604020202020204" pitchFamily="34" charset="0"/>
              <a:buChar char="•"/>
            </a:pPr>
            <a:r>
              <a:rPr lang="en-US" sz="1600" dirty="0">
                <a:solidFill>
                  <a:schemeClr val="tx1"/>
                </a:solidFill>
              </a:rPr>
              <a:t> put the points/sections/outline together on our potential comments. </a:t>
            </a:r>
          </a:p>
          <a:p>
            <a:pPr marL="514350" lvl="1" indent="0">
              <a:spcBef>
                <a:spcPts val="0"/>
              </a:spcBef>
            </a:pPr>
            <a:endParaRPr lang="en-US" sz="160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Mon 16th - 	3pm–et-2hr</a:t>
            </a:r>
          </a:p>
          <a:p>
            <a:pPr marL="800100" lvl="1">
              <a:spcBef>
                <a:spcPts val="0"/>
              </a:spcBef>
              <a:buFont typeface="Arial" panose="020B0604020202020204" pitchFamily="34" charset="0"/>
              <a:buChar char="•"/>
            </a:pPr>
            <a:r>
              <a:rPr lang="en-US" sz="1600" dirty="0">
                <a:solidFill>
                  <a:schemeClr val="tx1"/>
                </a:solidFill>
              </a:rPr>
              <a:t>Core doc in place, by end of Monday, e.g. primary sections </a:t>
            </a:r>
            <a:r>
              <a:rPr lang="en-US" sz="1600" dirty="0" err="1">
                <a:solidFill>
                  <a:schemeClr val="tx1"/>
                </a:solidFill>
              </a:rPr>
              <a:t>ID’d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a:p>
            <a:pPr marL="800100" lvl="1">
              <a:spcBef>
                <a:spcPts val="0"/>
              </a:spcBef>
              <a:buFont typeface="Arial" panose="020B0604020202020204" pitchFamily="34" charset="0"/>
              <a:buChar char="•"/>
            </a:pPr>
            <a:r>
              <a:rPr lang="en-US" dirty="0">
                <a:solidFill>
                  <a:schemeClr val="tx1"/>
                </a:solidFill>
              </a:rPr>
              <a:t>May not be able to vote on it, this is being worked 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22441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r>
              <a:rPr lang="en-US" sz="1800" dirty="0"/>
              <a:t>Warsaw,  May wireless interim.</a:t>
            </a:r>
          </a:p>
          <a:p>
            <a:pPr lvl="1">
              <a:spcBef>
                <a:spcPts val="0"/>
              </a:spcBef>
              <a:buFont typeface="Arial" panose="020B0604020202020204" pitchFamily="34" charset="0"/>
              <a:buChar char="•"/>
            </a:pPr>
            <a:r>
              <a:rPr lang="en-US" sz="1600" dirty="0"/>
              <a:t>The wireless chairs are meeting next week.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APAC update March 2020 </a:t>
            </a:r>
            <a:r>
              <a:rPr lang="en-US" sz="1800" b="0" dirty="0"/>
              <a:t>(may wait until 26Mar)</a:t>
            </a:r>
          </a:p>
          <a:p>
            <a:pPr lvl="1">
              <a:spcBef>
                <a:spcPts val="0"/>
              </a:spcBef>
              <a:buFont typeface="Arial" panose="020B0604020202020204" pitchFamily="34" charset="0"/>
              <a:buChar char="•"/>
            </a:pPr>
            <a:r>
              <a:rPr lang="en-US" sz="1600" u="sng" dirty="0">
                <a:hlinkClick r:id="rId3"/>
              </a:rPr>
              <a:t>https://mentor.ieee.org/802.18/dcn/20/18-20-0033-00-0000-apac-update-march-2020.pptx</a:t>
            </a:r>
            <a:r>
              <a:rPr lang="en-US" sz="1600" u="sng" dirty="0"/>
              <a:t> </a:t>
            </a:r>
            <a:r>
              <a:rPr lang="en-US" sz="16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Due to cancellation of the ATL March Plenary, the 802.11 ad hoc will bring the submission to 802.18  for approval and then LMSC(EC) approval for submission to ITU-R. </a:t>
            </a:r>
          </a:p>
          <a:p>
            <a:pPr lvl="1">
              <a:spcBef>
                <a:spcPts val="0"/>
              </a:spcBef>
              <a:buFont typeface="Arial" panose="020B0604020202020204" pitchFamily="34" charset="0"/>
              <a:buChar char="•"/>
            </a:pPr>
            <a:r>
              <a:rPr lang="en-US" sz="1600" dirty="0">
                <a:solidFill>
                  <a:schemeClr val="tx1"/>
                </a:solidFill>
              </a:rPr>
              <a:t>Timing is in the next week or two, as it needs to be at ITU-R in April. </a:t>
            </a:r>
          </a:p>
          <a:p>
            <a:pPr>
              <a:spcBef>
                <a:spcPts val="0"/>
              </a:spcBef>
              <a:buFont typeface="Arial" panose="020B0604020202020204" pitchFamily="34" charset="0"/>
              <a:buChar char="•"/>
            </a:pPr>
            <a:endParaRPr lang="en-US" sz="1500" dirty="0">
              <a:solidFill>
                <a:schemeClr val="tx1"/>
              </a:solidFill>
            </a:endParaRPr>
          </a:p>
          <a:p>
            <a:pPr>
              <a:spcBef>
                <a:spcPts val="0"/>
              </a:spcBef>
              <a:buFont typeface="Arial" panose="020B0604020202020204" pitchFamily="34" charset="0"/>
              <a:buChar char="•"/>
            </a:pPr>
            <a:endParaRPr lang="en-US" sz="1500" dirty="0">
              <a:solidFill>
                <a:schemeClr val="tx1"/>
              </a:solidFill>
            </a:endParaRPr>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600" dirty="0"/>
              <a:t>802.15.3d has a draft of a submission to ITU-R on updates needed on SM.2352 to be passed through .18 this spring and approved to send by first of May. </a:t>
            </a:r>
          </a:p>
          <a:p>
            <a:pPr lvl="2">
              <a:spcBef>
                <a:spcPts val="600"/>
              </a:spcBef>
              <a:buFont typeface="Arial" panose="020B0604020202020204" pitchFamily="34" charset="0"/>
              <a:buChar char="•"/>
            </a:pPr>
            <a:r>
              <a:rPr lang="en-US" sz="1400" dirty="0">
                <a:solidFill>
                  <a:schemeClr val="tx1"/>
                </a:solidFill>
                <a:hlinkClick r:id="rId4"/>
              </a:rPr>
              <a:t>https://mentor.ieee.org/802.15/dcn/19/15-19-0276-03-0thz-ieee-802-15-tag-thz-input-to-the-revision-of-itu-r-sm-2352.docx</a:t>
            </a:r>
            <a:r>
              <a:rPr lang="en-US" sz="1400" dirty="0">
                <a:solidFill>
                  <a:schemeClr val="tx1"/>
                </a:solidFill>
              </a:rPr>
              <a:t>  </a:t>
            </a:r>
          </a:p>
          <a:p>
            <a:pPr lvl="1">
              <a:spcBef>
                <a:spcPts val="0"/>
              </a:spcBef>
              <a:buFont typeface="Arial" panose="020B0604020202020204" pitchFamily="34" charset="0"/>
              <a:buChar char="•"/>
            </a:pPr>
            <a:r>
              <a:rPr lang="en-US" sz="1600" dirty="0">
                <a:solidFill>
                  <a:schemeClr val="tx1"/>
                </a:solidFill>
              </a:rPr>
              <a:t>Reviewing now with ITU-R liaison and preparing to bring to .18 soon. </a:t>
            </a:r>
            <a:endParaRPr lang="en-US" sz="11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Reply comment contributions for FCC NPRM on 5.9 GHz.</a:t>
            </a:r>
          </a:p>
          <a:p>
            <a:pPr marL="685800" lvl="1">
              <a:buFont typeface="Wingdings" panose="05000000000000000000" pitchFamily="2" charset="2"/>
              <a:buChar char="q"/>
            </a:pPr>
            <a:r>
              <a:rPr lang="en-US" altLang="en-US" sz="1400" dirty="0">
                <a:solidFill>
                  <a:srgbClr val="00B0F0"/>
                </a:solidFill>
              </a:rPr>
              <a:t>Chair to send out call-in info for ad hoc calls</a:t>
            </a:r>
          </a:p>
          <a:p>
            <a:pPr marL="285750" indent="-285750">
              <a:buFont typeface="Wingdings" panose="05000000000000000000" pitchFamily="2" charset="2"/>
              <a:buChar char="q"/>
            </a:pPr>
            <a:r>
              <a:rPr lang="en-US" sz="1800" dirty="0">
                <a:solidFill>
                  <a:srgbClr val="00B0F0"/>
                </a:solidFill>
              </a:rPr>
              <a:t>ITU-R THz SM.2352 submission (from last July)/802.15 Terahertz IG, inputs? </a:t>
            </a:r>
            <a:endParaRPr lang="en-US" altLang="en-US" sz="1800" b="0" dirty="0">
              <a:solidFill>
                <a:srgbClr val="00B0F0"/>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bg1">
                    <a:lumMod val="75000"/>
                  </a:schemeClr>
                </a:solidFill>
              </a:rPr>
              <a:t>None heard. </a:t>
            </a:r>
          </a:p>
          <a:p>
            <a:pPr marL="400050">
              <a:spcBef>
                <a:spcPts val="0"/>
              </a:spcBef>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lvl="4">
              <a:buFont typeface="Arial" panose="020B0604020202020204" pitchFamily="34" charset="0"/>
              <a:buChar char="•"/>
            </a:pPr>
            <a:endParaRPr lang="en-US" b="1" dirty="0"/>
          </a:p>
          <a:p>
            <a:pPr>
              <a:buFont typeface="Arial" panose="020B0604020202020204" pitchFamily="34" charset="0"/>
              <a:buChar char="•"/>
            </a:pPr>
            <a:r>
              <a:rPr lang="en-US" sz="2000" b="1" dirty="0"/>
              <a:t>Next ad hoc:  Friday 13Mar20–</a:t>
            </a:r>
            <a:r>
              <a:rPr lang="en-US" sz="2000" b="1" i="1" u="sng" dirty="0"/>
              <a:t>15:00–17:00</a:t>
            </a:r>
            <a:r>
              <a:rPr lang="en-US" sz="2000" b="1" dirty="0"/>
              <a:t> ET </a:t>
            </a:r>
            <a:endParaRPr lang="en-US" sz="1800" dirty="0"/>
          </a:p>
          <a:p>
            <a:pPr lvl="1">
              <a:buFont typeface="Arial" panose="020B0604020202020204" pitchFamily="34" charset="0"/>
              <a:buChar char="•"/>
            </a:pPr>
            <a:r>
              <a:rPr lang="en-US" sz="1600" dirty="0"/>
              <a:t>Call-in sent to list server and in back up slides.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(so far.) of the 802.18 RR-TAG will be at IEEE 802, 11-15 May 2020 Wireless Interim in Marriott Hotel, Warsaw, Poland</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12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4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4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13Mar20-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08981"/>
          </a:xfrm>
          <a:prstGeom prst="rect">
            <a:avLst/>
          </a:prstGeom>
        </p:spPr>
        <p:txBody>
          <a:bodyPr wrap="square">
            <a:spAutoFit/>
          </a:bodyPr>
          <a:lstStyle/>
          <a:p>
            <a:r>
              <a:rPr lang="en-US" sz="2000" b="1" dirty="0">
                <a:solidFill>
                  <a:schemeClr val="tx1"/>
                </a:solidFill>
              </a:rPr>
              <a:t>Seat4 802Webex changed the </a:t>
            </a:r>
            <a:r>
              <a:rPr lang="en-US" sz="2000" b="1" dirty="0" err="1">
                <a:solidFill>
                  <a:schemeClr val="tx1"/>
                </a:solidFill>
              </a:rPr>
              <a:t>Webex</a:t>
            </a:r>
            <a:r>
              <a:rPr lang="en-US" sz="2000" b="1" dirty="0">
                <a:solidFill>
                  <a:schemeClr val="tx1"/>
                </a:solidFill>
              </a:rPr>
              <a:t> meeting information. </a:t>
            </a:r>
            <a:endParaRPr lang="en-US" sz="2000" dirty="0">
              <a:solidFill>
                <a:schemeClr val="tx1"/>
              </a:solidFill>
            </a:endParaRPr>
          </a:p>
          <a:p>
            <a:r>
              <a:rPr lang="en-US" sz="2000" dirty="0">
                <a:solidFill>
                  <a:schemeClr val="tx1"/>
                </a:solidFill>
              </a:rPr>
              <a:t>When it's time, join the </a:t>
            </a:r>
            <a:r>
              <a:rPr lang="en-US" sz="2000" dirty="0" err="1">
                <a:solidFill>
                  <a:schemeClr val="tx1"/>
                </a:solidFill>
              </a:rPr>
              <a:t>Webex</a:t>
            </a:r>
            <a:r>
              <a:rPr lang="en-US" sz="2000" dirty="0">
                <a:solidFill>
                  <a:schemeClr val="tx1"/>
                </a:solidFill>
              </a:rPr>
              <a:t> meeting here. </a:t>
            </a:r>
          </a:p>
          <a:p>
            <a:r>
              <a:rPr lang="en-US" sz="2000" dirty="0">
                <a:solidFill>
                  <a:schemeClr val="tx1"/>
                </a:solidFill>
              </a:rPr>
              <a:t>Meeting number (access code): 795 762 140 </a:t>
            </a:r>
          </a:p>
          <a:p>
            <a:r>
              <a:rPr lang="en-US" sz="2000" dirty="0">
                <a:solidFill>
                  <a:schemeClr val="tx1"/>
                </a:solidFill>
              </a:rPr>
              <a:t>Meeting password: rrtag13</a:t>
            </a:r>
          </a:p>
          <a:p>
            <a:r>
              <a:rPr lang="en-US" sz="2000" dirty="0">
                <a:solidFill>
                  <a:schemeClr val="tx1"/>
                </a:solidFill>
              </a:rPr>
              <a:t>Friday, March 13, 2020 </a:t>
            </a:r>
          </a:p>
          <a:p>
            <a:r>
              <a:rPr lang="en-US" sz="2000" dirty="0">
                <a:solidFill>
                  <a:schemeClr val="tx1"/>
                </a:solidFill>
              </a:rPr>
              <a:t>3:00 pm  |  (UTC-05:00) Eastern Time (US &amp; Canada)  |  2 </a:t>
            </a:r>
            <a:r>
              <a:rPr lang="en-US" sz="2000" dirty="0" err="1">
                <a:solidFill>
                  <a:schemeClr val="tx1"/>
                </a:solidFill>
              </a:rPr>
              <a:t>hrs</a:t>
            </a:r>
            <a:r>
              <a:rPr lang="en-US" sz="2000" dirty="0">
                <a:solidFill>
                  <a:schemeClr val="tx1"/>
                </a:solidFill>
              </a:rPr>
              <a:t> </a:t>
            </a:r>
          </a:p>
          <a:p>
            <a:r>
              <a:rPr lang="en-US" sz="2000" u="sng" dirty="0">
                <a:hlinkClick r:id="rId2"/>
              </a:rPr>
              <a:t>Join meeting</a:t>
            </a:r>
            <a:endParaRPr lang="en-US" sz="2000" dirty="0"/>
          </a:p>
          <a:p>
            <a:r>
              <a:rPr lang="en-US" sz="2000" u="sng" dirty="0">
                <a:hlinkClick r:id="rId3"/>
              </a:rPr>
              <a:t>https://ieee802.my.webex.com/ieee802.my/j.php?MTID=m1c98d52922245f58dcd61f5417910a6b</a:t>
            </a:r>
            <a:endParaRPr lang="en-US" sz="2000" dirty="0"/>
          </a:p>
          <a:p>
            <a:r>
              <a:rPr lang="en-US" sz="2000" dirty="0">
                <a:solidFill>
                  <a:schemeClr val="tx1"/>
                </a:solidFill>
              </a:rPr>
              <a:t>Join by phone</a:t>
            </a:r>
          </a:p>
          <a:p>
            <a:r>
              <a:rPr lang="en-US" sz="2000" dirty="0">
                <a:solidFill>
                  <a:schemeClr val="tx1"/>
                </a:solidFill>
              </a:rPr>
              <a:t>Tap to call in from a mobile device (attendees only)</a:t>
            </a:r>
          </a:p>
          <a:p>
            <a:r>
              <a:rPr lang="en-US" sz="2000" u="sng" dirty="0">
                <a:hlinkClick r:id="rId4"/>
              </a:rPr>
              <a:t>+1-510-338-9438</a:t>
            </a:r>
            <a:r>
              <a:rPr lang="en-US" sz="2000" dirty="0"/>
              <a:t> USA Toll</a:t>
            </a:r>
          </a:p>
          <a:p>
            <a:r>
              <a:rPr lang="en-US" sz="2000" u="sng" dirty="0">
                <a:hlinkClick r:id="rId5"/>
              </a:rPr>
              <a:t>+44-20-3198-8144</a:t>
            </a:r>
            <a:r>
              <a:rPr lang="en-US" sz="2000" dirty="0"/>
              <a:t> UK Toll</a:t>
            </a:r>
          </a:p>
          <a:p>
            <a:r>
              <a:rPr lang="en-US" sz="2000" u="sng" dirty="0">
                <a:hlinkClick r:id="rId6"/>
              </a:rPr>
              <a:t>Global call-in numbers</a:t>
            </a:r>
            <a:endParaRPr lang="en-US" sz="2000" dirty="0"/>
          </a:p>
          <a:p>
            <a:r>
              <a:rPr lang="en-US" sz="2000" dirty="0">
                <a:solidFill>
                  <a:schemeClr val="tx1"/>
                </a:solidFill>
              </a:rPr>
              <a:t>Need help? Go to </a:t>
            </a:r>
            <a:r>
              <a:rPr lang="en-US" sz="2000" u="sng" dirty="0">
                <a:hlinkClick r:id="rId7"/>
              </a:rPr>
              <a:t>http://help.webex.com</a:t>
            </a:r>
            <a:r>
              <a:rPr lang="en-US" sz="2000" dirty="0"/>
              <a:t> </a:t>
            </a:r>
          </a:p>
        </p:txBody>
      </p:sp>
    </p:spTree>
    <p:extLst>
      <p:ext uri="{BB962C8B-B14F-4D97-AF65-F5344CB8AC3E}">
        <p14:creationId xmlns:p14="http://schemas.microsoft.com/office/powerpoint/2010/main" val="301118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bg1">
                    <a:lumMod val="75000"/>
                  </a:schemeClr>
                </a:solidFill>
              </a:rPr>
              <a:t>FCC NPRM – reply comments </a:t>
            </a:r>
            <a:r>
              <a:rPr lang="en-US" altLang="en-US" sz="2400" dirty="0">
                <a:solidFill>
                  <a:schemeClr val="tx1"/>
                </a:solidFill>
              </a:rPr>
              <a:t>– standing by </a:t>
            </a:r>
            <a:br>
              <a:rPr lang="en-US" altLang="en-US" sz="2400" dirty="0">
                <a:solidFill>
                  <a:schemeClr val="bg1">
                    <a:lumMod val="75000"/>
                  </a:schemeClr>
                </a:solidFill>
              </a:rPr>
            </a:br>
            <a:r>
              <a:rPr lang="en-US" altLang="en-US" sz="2400" dirty="0">
                <a:solidFill>
                  <a:schemeClr val="bg1">
                    <a:lumMod val="75000"/>
                  </a:schemeClr>
                </a:solidFill>
              </a:rPr>
              <a:t>R</a:t>
            </a:r>
            <a:r>
              <a:rPr lang="en-US" sz="2400" dirty="0">
                <a:solidFill>
                  <a:schemeClr val="bg1">
                    <a:lumMod val="75000"/>
                  </a:schemeClr>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reply comments in </a:t>
            </a:r>
            <a:r>
              <a:rPr lang="en-US" sz="1800" b="0" dirty="0">
                <a:solidFill>
                  <a:schemeClr val="tx1"/>
                </a:solidFill>
                <a:hlinkClick r:id="rId3"/>
              </a:rPr>
              <a:t>https://mentor.ieee.org/802.18/dcn/20/18-20-00____-____-0000-comments-on-fcc19-138-nprm-revisiting-use-of-the-5-850-5-925-ghz-band.docx</a:t>
            </a:r>
            <a:r>
              <a:rPr lang="en-US" sz="1800" b="0" dirty="0">
                <a:solidFill>
                  <a:schemeClr val="tx1"/>
                </a:solidFill>
              </a:rPr>
              <a:t> ; response to FCC NPRM (ET 19-138) on revisiting use of the 5850-5925 MHz-band</a:t>
            </a:r>
            <a:r>
              <a:rPr lang="en-GB" sz="1800" b="0" dirty="0">
                <a:solidFill>
                  <a:schemeClr val="tx1"/>
                </a:solidFill>
              </a:rPr>
              <a:t>. For review and approval by the LMSC (EC) for uploading to the FCC on or before 07 April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submission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12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12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12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12 Mar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12 Mar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12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7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Atlanta Week – From the LMSC(EC)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on 5.9GHz comments &amp; reply</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on 5.9 GHz reply comments</a:t>
            </a:r>
          </a:p>
          <a:p>
            <a:pPr lvl="1">
              <a:buFont typeface="Arial" panose="020B0604020202020204" pitchFamily="34" charset="0"/>
              <a:buChar char="•"/>
            </a:pPr>
            <a:r>
              <a:rPr lang="en-US" altLang="en-US" sz="1400" dirty="0">
                <a:solidFill>
                  <a:schemeClr val="bg1">
                    <a:lumMod val="75000"/>
                  </a:schemeClr>
                </a:solidFill>
              </a:rPr>
              <a:t>ITU-R SM.2352 submission feedback</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Reply comments due 06 April,  </a:t>
            </a:r>
          </a:p>
          <a:p>
            <a:pPr lvl="1">
              <a:spcBef>
                <a:spcPts val="0"/>
              </a:spcBef>
              <a:buFont typeface="Arial" panose="020B0604020202020204" pitchFamily="34" charset="0"/>
              <a:buChar char="•"/>
            </a:pPr>
            <a:r>
              <a:rPr lang="en-GB" sz="1400" dirty="0">
                <a:solidFill>
                  <a:schemeClr val="tx1"/>
                </a:solidFill>
              </a:rPr>
              <a:t>Need to approve by Thurs. next week, 19</a:t>
            </a:r>
            <a:r>
              <a:rPr lang="en-GB" sz="1400" baseline="30000" dirty="0">
                <a:solidFill>
                  <a:schemeClr val="tx1"/>
                </a:solidFill>
              </a:rPr>
              <a:t>th</a:t>
            </a:r>
            <a:r>
              <a:rPr lang="en-GB" sz="1400" dirty="0">
                <a:solidFill>
                  <a:schemeClr val="tx1"/>
                </a:solidFill>
              </a:rPr>
              <a:t>.</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Wireless chairs meeting about May meeting</a:t>
            </a:r>
          </a:p>
          <a:p>
            <a:pPr lvl="1">
              <a:spcBef>
                <a:spcPts val="0"/>
              </a:spcBef>
              <a:buFont typeface="Arial" panose="020B0604020202020204" pitchFamily="34" charset="0"/>
              <a:buChar char="•"/>
            </a:pPr>
            <a:r>
              <a:rPr lang="en-US" altLang="en-US" sz="1400" kern="0" dirty="0"/>
              <a:t>APAC update for March 2020 </a:t>
            </a:r>
          </a:p>
          <a:p>
            <a:pPr lvl="1">
              <a:spcBef>
                <a:spcPts val="0"/>
              </a:spcBef>
              <a:buFont typeface="Arial" panose="020B0604020202020204" pitchFamily="34" charset="0"/>
              <a:buChar char="•"/>
            </a:pPr>
            <a:r>
              <a:rPr lang="en-US" altLang="en-US" sz="1400" kern="0" dirty="0"/>
              <a:t>ITU-R M.1450/M.1801 coming to .18</a:t>
            </a:r>
          </a:p>
          <a:p>
            <a:pPr lvl="1">
              <a:spcBef>
                <a:spcPts val="0"/>
              </a:spcBef>
              <a:buFont typeface="Arial" panose="020B0604020202020204" pitchFamily="34" charset="0"/>
              <a:buChar char="•"/>
            </a:pPr>
            <a:r>
              <a:rPr lang="en-US" sz="1400" dirty="0"/>
              <a:t>ITU-R SM.2352 on THz update for ITU-R</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85000"/>
                  </a:schemeClr>
                </a:solidFill>
              </a:rPr>
              <a:t>Hassan</a:t>
            </a:r>
          </a:p>
          <a:p>
            <a:pPr>
              <a:spcBef>
                <a:spcPts val="400"/>
              </a:spcBef>
            </a:pPr>
            <a:r>
              <a:rPr lang="en-US" altLang="en-US" sz="1600" b="0" dirty="0">
                <a:solidFill>
                  <a:schemeClr val="bg1">
                    <a:lumMod val="85000"/>
                  </a:schemeClr>
                </a:solidFill>
              </a:rPr>
              <a:t>		Seconded by: 	Vijay </a:t>
            </a:r>
          </a:p>
          <a:p>
            <a:pPr lvl="1">
              <a:spcBef>
                <a:spcPts val="400"/>
              </a:spcBef>
            </a:pPr>
            <a:r>
              <a:rPr lang="en-US" altLang="en-US" sz="1600" dirty="0">
                <a:solidFill>
                  <a:schemeClr val="bg1">
                    <a:lumMod val="85000"/>
                  </a:schemeClr>
                </a:solidFill>
              </a:rPr>
              <a:t>Discussion?  	None</a:t>
            </a:r>
          </a:p>
          <a:p>
            <a:pPr lvl="1">
              <a:spcBef>
                <a:spcPts val="400"/>
              </a:spcBef>
            </a:pPr>
            <a:r>
              <a:rPr lang="en-US" altLang="en-US" sz="1600" dirty="0">
                <a:solidFill>
                  <a:schemeClr val="bg1">
                    <a:lumMod val="85000"/>
                  </a:schemeClr>
                </a:solidFill>
              </a:rPr>
              <a:t>Vote:  Approved by unanimous consent</a:t>
            </a:r>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05 Mar 2020 in document  </a:t>
            </a:r>
            <a:r>
              <a:rPr lang="en-GB" sz="1600" b="0" u="sng" dirty="0">
                <a:hlinkClick r:id="rId3"/>
              </a:rPr>
              <a:t>https://mentor.ieee.org/802.18/dcn/20/18-20-0032-00-0000-minutes-05mar20-rrtag-teleconference.docx</a:t>
            </a:r>
            <a:r>
              <a:rPr lang="en-GB" sz="1600" b="0" u="sng" dirty="0"/>
              <a:t> </a:t>
            </a:r>
            <a:r>
              <a:rPr lang="en-GB" sz="1600" b="0" dirty="0"/>
              <a:t>   </a:t>
            </a:r>
            <a:r>
              <a:rPr lang="en-US" sz="1600" b="0" dirty="0"/>
              <a:t>06-Mar-2020 20:13:15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85000"/>
                  </a:schemeClr>
                </a:solidFill>
              </a:rPr>
              <a:t>David B.</a:t>
            </a:r>
          </a:p>
          <a:p>
            <a:pPr marL="0" indent="0">
              <a:spcBef>
                <a:spcPts val="400"/>
              </a:spcBef>
            </a:pPr>
            <a:r>
              <a:rPr lang="en-US" altLang="en-US" sz="1600" b="0" dirty="0">
                <a:solidFill>
                  <a:schemeClr val="bg1">
                    <a:lumMod val="85000"/>
                  </a:schemeClr>
                </a:solidFill>
              </a:rPr>
              <a:t>	Seconded by:	Ben R.</a:t>
            </a:r>
          </a:p>
          <a:p>
            <a:pPr marL="0" indent="0">
              <a:spcBef>
                <a:spcPts val="400"/>
              </a:spcBef>
            </a:pPr>
            <a:r>
              <a:rPr lang="en-US" altLang="en-US" sz="1600" b="0" dirty="0">
                <a:solidFill>
                  <a:schemeClr val="bg1">
                    <a:lumMod val="85000"/>
                  </a:schemeClr>
                </a:solidFill>
              </a:rPr>
              <a:t>	Discussion?  	None</a:t>
            </a:r>
          </a:p>
          <a:p>
            <a:pPr lvl="1">
              <a:spcBef>
                <a:spcPts val="400"/>
              </a:spcBef>
            </a:pPr>
            <a:r>
              <a:rPr lang="en-US" altLang="en-US" sz="1600" dirty="0">
                <a:solidFill>
                  <a:schemeClr val="bg1">
                    <a:lumMod val="85000"/>
                  </a:schemeClr>
                </a:solidFill>
              </a:rPr>
              <a:t>Vote:  Approved by unanimous consent</a:t>
            </a:r>
            <a:endParaRPr lang="en-US" altLang="en-US" sz="1600" b="1" dirty="0">
              <a:solidFill>
                <a:schemeClr val="bg1">
                  <a:lumMod val="85000"/>
                </a:schemeClr>
              </a:solidFill>
            </a:endParaRPr>
          </a:p>
          <a:p>
            <a:pPr lvl="4">
              <a:buFont typeface="Arial" panose="020B0604020202020204" pitchFamily="34" charset="0"/>
              <a:buChar char="•"/>
            </a:pPr>
            <a:endParaRPr lang="en-US" altLang="en-US" sz="10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Atlanta Plenary, the EC meetings will be held at the scheduled ATL times.</a:t>
            </a:r>
            <a:endParaRPr lang="en-US" altLang="en-US" sz="1400" dirty="0">
              <a:solidFill>
                <a:schemeClr val="tx1"/>
              </a:solidFill>
            </a:endParaRPr>
          </a:p>
          <a:p>
            <a:pPr lvl="1">
              <a:spcBef>
                <a:spcPts val="400"/>
              </a:spcBef>
              <a:buFont typeface="Arial" panose="020B0604020202020204" pitchFamily="34" charset="0"/>
              <a:buChar char="•"/>
            </a:pPr>
            <a:r>
              <a:rPr lang="en-US" sz="1600" dirty="0">
                <a:solidFill>
                  <a:schemeClr val="tx1"/>
                </a:solidFill>
              </a:rPr>
              <a:t>Monday 8et/5pt and Friday 1et/10pt, though discussions if can vote on anything.</a:t>
            </a:r>
          </a:p>
          <a:p>
            <a:pPr lvl="1">
              <a:spcBef>
                <a:spcPts val="400"/>
              </a:spcBef>
              <a:buFont typeface="Arial" panose="020B0604020202020204" pitchFamily="34" charset="0"/>
              <a:buChar char="•"/>
            </a:pPr>
            <a:r>
              <a:rPr lang="en-US" altLang="en-US" sz="1600" dirty="0">
                <a:solidFill>
                  <a:schemeClr val="tx1"/>
                </a:solidFill>
              </a:rPr>
              <a:t>At this point 802.18 will treat as normal a non-face-to-face week.  </a:t>
            </a:r>
          </a:p>
          <a:p>
            <a:pPr lvl="2">
              <a:spcBef>
                <a:spcPts val="400"/>
              </a:spcBef>
              <a:buFont typeface="Arial" panose="020B0604020202020204" pitchFamily="34" charset="0"/>
              <a:buChar char="•"/>
            </a:pPr>
            <a:r>
              <a:rPr lang="en-US" altLang="en-US" sz="1600" dirty="0">
                <a:solidFill>
                  <a:schemeClr val="tx1"/>
                </a:solidFill>
              </a:rPr>
              <a:t>So teleconference Thursday 3pm-et / noon-</a:t>
            </a:r>
            <a:r>
              <a:rPr lang="en-US" altLang="en-US" sz="1600" dirty="0" err="1">
                <a:solidFill>
                  <a:schemeClr val="tx1"/>
                </a:solidFill>
              </a:rPr>
              <a:t>pt</a:t>
            </a:r>
            <a:r>
              <a:rPr lang="en-US" altLang="en-US" sz="1600" dirty="0">
                <a:solidFill>
                  <a:schemeClr val="tx1"/>
                </a:solidFill>
              </a:rPr>
              <a:t> and any ad </a:t>
            </a:r>
            <a:r>
              <a:rPr lang="en-US" altLang="en-US" sz="1600" dirty="0" err="1">
                <a:solidFill>
                  <a:schemeClr val="tx1"/>
                </a:solidFill>
              </a:rPr>
              <a:t>hocs</a:t>
            </a:r>
            <a:r>
              <a:rPr lang="en-US" altLang="en-US" sz="1600" dirty="0">
                <a:solidFill>
                  <a:schemeClr val="tx1"/>
                </a:solidFill>
              </a:rPr>
              <a:t> as planned. </a:t>
            </a:r>
            <a:endParaRPr lang="en-US" altLang="en-US" sz="1400" dirty="0">
              <a:solidFill>
                <a:schemeClr val="tx1"/>
              </a:solidFill>
            </a:endParaRPr>
          </a:p>
          <a:p>
            <a:pPr lvl="1">
              <a:spcBef>
                <a:spcPts val="400"/>
              </a:spcBef>
              <a:buFont typeface="Arial" panose="020B0604020202020204" pitchFamily="34" charset="0"/>
              <a:buChar char="•"/>
            </a:pPr>
            <a:r>
              <a:rPr lang="en-US" altLang="en-US" sz="160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a:t>
            </a:r>
            <a:r>
              <a:rPr lang="en-US" sz="1400" strike="dblStrike" dirty="0">
                <a:solidFill>
                  <a:schemeClr val="tx1"/>
                </a:solidFill>
              </a:rPr>
              <a:t>#105, </a:t>
            </a:r>
            <a:r>
              <a:rPr lang="en-US" sz="1400" strike="dblStrike" dirty="0"/>
              <a:t>  23–27Mar20, Sophia-Antipolis</a:t>
            </a:r>
            <a:r>
              <a:rPr lang="en-US" sz="1400" b="0" strike="dblStrike" dirty="0"/>
              <a:t>  </a:t>
            </a:r>
            <a:r>
              <a:rPr lang="en-US" sz="1800" b="0" dirty="0">
                <a:solidFill>
                  <a:srgbClr val="C00000"/>
                </a:solidFill>
                <a:sym typeface="Wingdings" panose="05000000000000000000" pitchFamily="2" charset="2"/>
              </a:rPr>
              <a:t> cancelled</a:t>
            </a:r>
            <a:endParaRPr lang="en-US" sz="1800" b="0" dirty="0">
              <a:solidFill>
                <a:srgbClr val="C00000"/>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r>
              <a:rPr lang="en-US" sz="1600" b="0" dirty="0">
                <a:solidFill>
                  <a:schemeClr val="tx1"/>
                </a:solidFill>
              </a:rPr>
              <a:t>More go-to meetings coming to replace #105.</a:t>
            </a:r>
          </a:p>
          <a:p>
            <a:pPr lvl="1">
              <a:buFont typeface="Arial" panose="020B0604020202020204" pitchFamily="34" charset="0"/>
              <a:buChar char="•"/>
            </a:pPr>
            <a:r>
              <a:rPr lang="en-US" sz="1600" dirty="0">
                <a:solidFill>
                  <a:schemeClr val="bg1">
                    <a:lumMod val="75000"/>
                  </a:schemeClr>
                </a:solidFill>
              </a:rPr>
              <a:t> </a:t>
            </a: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	</a:t>
            </a:r>
            <a:r>
              <a:rPr lang="en-US" sz="1400" b="0" dirty="0">
                <a:solidFill>
                  <a:srgbClr val="C00000"/>
                </a:solidFill>
                <a:sym typeface="Wingdings" panose="05000000000000000000" pitchFamily="2" charset="2"/>
              </a:rPr>
              <a:t> 	 ?</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meeting # _next f2f not scheduled_;  on-line-27Feb20</a:t>
            </a:r>
          </a:p>
          <a:p>
            <a:pPr lvl="1">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	</a:t>
            </a:r>
            <a:r>
              <a:rPr lang="en-US" sz="1400" b="0" dirty="0">
                <a:solidFill>
                  <a:srgbClr val="C00000"/>
                </a:solidFill>
                <a:sym typeface="Wingdings" panose="05000000000000000000" pitchFamily="2" charset="2"/>
              </a:rPr>
              <a:t> ?</a:t>
            </a:r>
            <a:endParaRPr lang="en-US" sz="1400" dirty="0"/>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Mar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45113</TotalTime>
  <Words>10853</Words>
  <Application>Microsoft Office PowerPoint</Application>
  <PresentationFormat>On-screen Show (4:3)</PresentationFormat>
  <Paragraphs>1111</Paragraphs>
  <Slides>51</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FCC NPRM on 5.9 GHz reply comments-1</vt:lpstr>
      <vt:lpstr>FCC NPRM on 5.9 GHz reply comments-2</vt:lpstr>
      <vt:lpstr>FCC NPRM on 5.9 GHz reply comments-3</vt:lpstr>
      <vt:lpstr>General Discussion Items -1</vt:lpstr>
      <vt:lpstr>Actions Required</vt:lpstr>
      <vt:lpstr>Any Other Business</vt:lpstr>
      <vt:lpstr>Adjourn</vt:lpstr>
      <vt:lpstr>PowerPoint Presentation</vt:lpstr>
      <vt:lpstr>PowerPoint Presentation</vt:lpstr>
      <vt:lpstr>FCC NPRM – reply comments – standing by  Revisiting-use-of-the-5850-5925-MHz-band</vt:lpstr>
      <vt:lpstr>ITU-R SM.2352 on THz</vt:lpstr>
      <vt:lpstr>ITU-R THz SM.2352 submission – standing by</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2468</cp:revision>
  <cp:lastPrinted>1601-01-01T00:00:00Z</cp:lastPrinted>
  <dcterms:created xsi:type="dcterms:W3CDTF">2016-03-03T14:54:45Z</dcterms:created>
  <dcterms:modified xsi:type="dcterms:W3CDTF">2020-03-12T11:59:17Z</dcterms:modified>
</cp:coreProperties>
</file>