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41" r:id="rId3"/>
    <p:sldId id="377" r:id="rId4"/>
    <p:sldId id="364" r:id="rId5"/>
    <p:sldId id="378" r:id="rId6"/>
    <p:sldId id="380" r:id="rId7"/>
    <p:sldId id="379"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30" autoAdjust="0"/>
    <p:restoredTop sz="93108" autoAdjust="0"/>
  </p:normalViewPr>
  <p:slideViewPr>
    <p:cSldViewPr>
      <p:cViewPr varScale="1">
        <p:scale>
          <a:sx n="79" d="100"/>
          <a:sy n="79" d="100"/>
        </p:scale>
        <p:origin x="181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3/25/2020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949822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02772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418733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249821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254803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0033</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pt.int/sites/default/files/2020/03/CALENDAR_OF_APT_EVENTS_FOR_THE_YEAR_2020-v2.2.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acma.gov.au/consultations/2020-01/amendment-eme-arrangements-consultation-042020"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gazette.govt.nz/notice/id/2020-go115"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tec.gov.in/pdf/Whatsnew/Mobile%20Device%20ITSAR%2027-02-2020(1).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www.tec.gov.in/pdf/Whatsnew/Prescribed_cryptocontolsforITSARFrozen081120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oumu.go.jp/menu_news/s-news/01cyber01_02000001_00059.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March 2020</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6916"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January and March 2020</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March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Asia-Pacific </a:t>
            </a:r>
            <a:r>
              <a:rPr lang="en-US" sz="3600" dirty="0" err="1" smtClean="0">
                <a:latin typeface="Times New Roman" charset="0"/>
              </a:rPr>
              <a:t>Telecommunity</a:t>
            </a:r>
            <a:r>
              <a:rPr lang="en-US" sz="3600" dirty="0" smtClean="0">
                <a:latin typeface="Times New Roman" charset="0"/>
              </a:rPr>
              <a:t> (APT)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Calendar of events in 2020 is significantly revised</a:t>
            </a:r>
          </a:p>
          <a:p>
            <a:pPr lvl="1" algn="just">
              <a:buFont typeface="Arial" panose="020B0604020202020204" pitchFamily="34" charset="0"/>
              <a:buChar char="•"/>
            </a:pPr>
            <a:r>
              <a:rPr lang="en-US" dirty="0">
                <a:hlinkClick r:id="rId3"/>
              </a:rPr>
              <a:t>https://</a:t>
            </a:r>
            <a:r>
              <a:rPr lang="en-US" dirty="0" smtClean="0">
                <a:hlinkClick r:id="rId3"/>
              </a:rPr>
              <a:t>www.apt.int/sites/default/files/2020/03/CALENDAR_OF_APT_EVENTS_FOR_THE_YEAR_2020-v2.2.pdf</a:t>
            </a:r>
            <a:r>
              <a:rPr lang="en-US" dirty="0" smtClean="0"/>
              <a:t> </a:t>
            </a:r>
            <a:endParaRPr lang="en-US" b="0" dirty="0" smtClean="0"/>
          </a:p>
          <a:p>
            <a:pPr lvl="1" algn="just">
              <a:buFont typeface="Arial" panose="020B0604020202020204" pitchFamily="34" charset="0"/>
              <a:buChar char="•"/>
            </a:pPr>
            <a:r>
              <a:rPr lang="en-US" dirty="0" smtClean="0"/>
              <a:t>Of possible interest to us includes:</a:t>
            </a:r>
          </a:p>
          <a:p>
            <a:pPr lvl="2" algn="just">
              <a:buFont typeface="Arial" panose="020B0604020202020204" pitchFamily="34" charset="0"/>
              <a:buChar char="•"/>
            </a:pPr>
            <a:r>
              <a:rPr lang="en-US" dirty="0"/>
              <a:t>The 26th Meeting of the APT Wireless Group (AWG-26</a:t>
            </a:r>
            <a:r>
              <a:rPr lang="en-US" dirty="0" smtClean="0"/>
              <a:t>)</a:t>
            </a:r>
          </a:p>
          <a:p>
            <a:pPr lvl="3" algn="just">
              <a:buFont typeface="Arial" panose="020B0604020202020204" pitchFamily="34" charset="0"/>
              <a:buChar char="•"/>
            </a:pPr>
            <a:r>
              <a:rPr lang="en-US" dirty="0" smtClean="0"/>
              <a:t>Tentatively postponed to June 8-12, Bangkok, Thailand</a:t>
            </a:r>
          </a:p>
          <a:p>
            <a:pPr lvl="2" algn="just">
              <a:buFont typeface="Arial" panose="020B0604020202020204" pitchFamily="34" charset="0"/>
              <a:buChar char="•"/>
            </a:pPr>
            <a:r>
              <a:rPr lang="en-US" dirty="0"/>
              <a:t>The 1st Meeting of the APT Conference Preparatory Group for WRC-23 (APG23-1</a:t>
            </a:r>
            <a:r>
              <a:rPr lang="en-US" dirty="0" smtClean="0"/>
              <a:t>)</a:t>
            </a:r>
          </a:p>
          <a:p>
            <a:pPr lvl="3" algn="just">
              <a:buFont typeface="Arial" panose="020B0604020202020204" pitchFamily="34" charset="0"/>
              <a:buChar char="•"/>
            </a:pPr>
            <a:r>
              <a:rPr lang="en-US" b="0" dirty="0" smtClean="0"/>
              <a:t>Tentatively held </a:t>
            </a:r>
            <a:r>
              <a:rPr lang="en-US" b="0" smtClean="0"/>
              <a:t>on July 8-10, </a:t>
            </a:r>
            <a:r>
              <a:rPr lang="en-US" b="0" dirty="0" smtClean="0"/>
              <a:t>Xi’an, China</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March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84788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Amendment to EME </a:t>
            </a:r>
            <a:r>
              <a:rPr lang="en-US" b="0" dirty="0" smtClean="0"/>
              <a:t>arrangements</a:t>
            </a:r>
          </a:p>
          <a:p>
            <a:pPr lvl="1" algn="just">
              <a:buFont typeface="Arial" panose="020B0604020202020204" pitchFamily="34" charset="0"/>
              <a:buChar char="•"/>
            </a:pPr>
            <a:r>
              <a:rPr lang="en-US" dirty="0" smtClean="0"/>
              <a:t>Closed on March 12, 2020</a:t>
            </a:r>
          </a:p>
          <a:p>
            <a:pPr lvl="1"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www.acma.gov.au/consultations/2020-01/amendment-eme-arrangements-consultation-042020</a:t>
            </a:r>
            <a:r>
              <a:rPr lang="en-US" dirty="0" smtClean="0"/>
              <a:t> </a:t>
            </a:r>
          </a:p>
          <a:p>
            <a:pPr lvl="1" algn="just">
              <a:buFont typeface="Arial" panose="020B0604020202020204" pitchFamily="34" charset="0"/>
              <a:buChar char="•"/>
            </a:pPr>
            <a:r>
              <a:rPr lang="en-US" dirty="0" smtClean="0"/>
              <a:t>To ask </a:t>
            </a:r>
            <a:r>
              <a:rPr lang="en-US" dirty="0"/>
              <a:t>for public opinions </a:t>
            </a:r>
            <a:r>
              <a:rPr lang="en-US" dirty="0" smtClean="0"/>
              <a:t>in adopting </a:t>
            </a:r>
            <a:r>
              <a:rPr lang="en-US" dirty="0"/>
              <a:t>IEC TR 63170 into the ACMA Standard as a measurement </a:t>
            </a:r>
            <a:r>
              <a:rPr lang="en-US" dirty="0" smtClean="0"/>
              <a:t>method for </a:t>
            </a:r>
            <a:r>
              <a:rPr lang="en-US" dirty="0"/>
              <a:t>devices operating between 6 GHz and 100 </a:t>
            </a:r>
            <a:r>
              <a:rPr lang="en-US" dirty="0" smtClean="0"/>
              <a:t>GHz</a:t>
            </a:r>
            <a:r>
              <a:rPr lang="en-US" b="0" dirty="0" smtClean="0"/>
              <a:t>.</a:t>
            </a:r>
          </a:p>
          <a:p>
            <a:pPr lvl="2" algn="just">
              <a:buFont typeface="Arial" panose="020B0604020202020204" pitchFamily="34" charset="0"/>
              <a:buChar char="•"/>
            </a:pPr>
            <a:r>
              <a:rPr lang="en-AU" dirty="0"/>
              <a:t>IEC TR 63170 is a technical report that describes measurement techniques and test approaches for evaluating the local and spatial average incident power density of wireless devices operating in close proximity to the user between 6 GHz and 100 </a:t>
            </a:r>
            <a:r>
              <a:rPr lang="en-AU" dirty="0" smtClean="0"/>
              <a:t>GHz</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March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78368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New Zealand RSM</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Gazette notice: </a:t>
            </a:r>
            <a:r>
              <a:rPr lang="en-US" b="0" dirty="0" err="1" smtClean="0"/>
              <a:t>Radiocommunications</a:t>
            </a:r>
            <a:r>
              <a:rPr lang="en-US" b="0" dirty="0" smtClean="0"/>
              <a:t> </a:t>
            </a:r>
            <a:r>
              <a:rPr lang="en-US" b="0" dirty="0"/>
              <a:t>(Radio Standards) Notice </a:t>
            </a:r>
            <a:r>
              <a:rPr lang="en-US" b="0" dirty="0" smtClean="0"/>
              <a:t>2020</a:t>
            </a:r>
          </a:p>
          <a:p>
            <a:pPr lvl="1" algn="just">
              <a:buFont typeface="Arial" panose="020B0604020202020204" pitchFamily="34" charset="0"/>
              <a:buChar char="•"/>
            </a:pPr>
            <a:r>
              <a:rPr lang="en-US" dirty="0">
                <a:hlinkClick r:id="rId3"/>
              </a:rPr>
              <a:t>https://</a:t>
            </a:r>
            <a:r>
              <a:rPr lang="en-US" dirty="0" smtClean="0">
                <a:hlinkClick r:id="rId3"/>
              </a:rPr>
              <a:t>gazette.govt.nz/notice/id/2020-go115</a:t>
            </a:r>
            <a:endParaRPr lang="en-US" dirty="0" smtClean="0"/>
          </a:p>
          <a:p>
            <a:pPr lvl="1" algn="just">
              <a:buFont typeface="Arial" panose="020B0604020202020204" pitchFamily="34" charset="0"/>
              <a:buChar char="•"/>
            </a:pPr>
            <a:r>
              <a:rPr lang="en-US" dirty="0" smtClean="0"/>
              <a:t>This </a:t>
            </a:r>
            <a:r>
              <a:rPr lang="en-US" dirty="0"/>
              <a:t>notice describes the performance standards required to be met by different classes of radio product, and the unwanted emission power limit for any transmitter not covered by those standards. Additionally, limits of unwanted emissions are specified for Low Power FM transmitters. The notice also assigns the level of conformity applying to the products covered by each standard</a:t>
            </a:r>
            <a:r>
              <a:rPr lang="en-US" dirty="0" smtClean="0"/>
              <a:t>.</a:t>
            </a:r>
          </a:p>
          <a:p>
            <a:pPr lvl="1" algn="just">
              <a:buFont typeface="Arial" panose="020B0604020202020204" pitchFamily="34" charset="0"/>
              <a:buChar char="•"/>
            </a:pPr>
            <a:r>
              <a:rPr lang="en-US" b="0" dirty="0" smtClean="0"/>
              <a:t>There are updates in applicable standards for different classes of radio products.</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March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13923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India DOT TEC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a:t>
            </a:r>
            <a:r>
              <a:rPr lang="en-US" b="0" dirty="0"/>
              <a:t>on Indian Telecom Security Assurance requirements of Mobile Handset</a:t>
            </a:r>
          </a:p>
          <a:p>
            <a:pPr lvl="1" algn="just">
              <a:buFont typeface="Arial" panose="020B0604020202020204" pitchFamily="34" charset="0"/>
              <a:buChar char="•"/>
            </a:pPr>
            <a:r>
              <a:rPr lang="en-US" b="0" dirty="0" smtClean="0"/>
              <a:t>DOT had </a:t>
            </a:r>
            <a:r>
              <a:rPr lang="en-US" b="0" dirty="0"/>
              <a:t>amended the license agreement by incorporating the provisions of Security Testing and certification of Telecom equipment’s with the Telecom Service </a:t>
            </a:r>
            <a:r>
              <a:rPr lang="en-US" b="0" dirty="0" smtClean="0"/>
              <a:t>Providers. This </a:t>
            </a:r>
            <a:r>
              <a:rPr lang="en-US" b="0" dirty="0"/>
              <a:t>Testing and Certification of the telecommunication equipment’s shall be done for ensuring compliance with the respective Essential Requirements (ER) documents of TEC. Essential Requirements consists of </a:t>
            </a:r>
            <a:r>
              <a:rPr lang="en-US" b="0" dirty="0" err="1"/>
              <a:t>i</a:t>
            </a:r>
            <a:r>
              <a:rPr lang="en-US" b="0" dirty="0"/>
              <a:t>) EMC/EMI Requirements ii) Safety Requirements iii) Security Requirements iv) Technical Requirements v) Other Requirements</a:t>
            </a:r>
            <a:r>
              <a:rPr lang="en-US" b="0" dirty="0" smtClean="0"/>
              <a:t>.</a:t>
            </a:r>
          </a:p>
          <a:p>
            <a:pPr lvl="2" algn="just">
              <a:buFont typeface="Arial" panose="020B0604020202020204" pitchFamily="34" charset="0"/>
              <a:buChar char="•"/>
            </a:pPr>
            <a:r>
              <a:rPr lang="en-US" dirty="0" smtClean="0">
                <a:hlinkClick r:id="rId3"/>
              </a:rPr>
              <a:t>http</a:t>
            </a:r>
            <a:r>
              <a:rPr lang="en-US" dirty="0">
                <a:hlinkClick r:id="rId3"/>
              </a:rPr>
              <a:t>://www.tec.gov.in/pdf/Whatsnew/Mobile%20Device%20ITSAR%2027-02-2020(1).</a:t>
            </a:r>
            <a:r>
              <a:rPr lang="en-US" dirty="0" smtClean="0">
                <a:hlinkClick r:id="rId3"/>
              </a:rPr>
              <a:t>pdf</a:t>
            </a:r>
            <a:endParaRPr lang="en-US" dirty="0" smtClean="0"/>
          </a:p>
          <a:p>
            <a:pPr lvl="2" algn="just">
              <a:buFont typeface="Arial" panose="020B0604020202020204" pitchFamily="34" charset="0"/>
              <a:buChar char="•"/>
            </a:pPr>
            <a:r>
              <a:rPr lang="en-US" dirty="0">
                <a:hlinkClick r:id="rId4"/>
              </a:rPr>
              <a:t>http://</a:t>
            </a:r>
            <a:r>
              <a:rPr lang="en-US" dirty="0" smtClean="0">
                <a:hlinkClick r:id="rId4"/>
              </a:rPr>
              <a:t>www.tec.gov.in/pdf/Whatsnew/Prescribed_cryptocontolsforITSARFrozen08112019.pdf</a:t>
            </a:r>
            <a:r>
              <a:rPr lang="en-US" dirty="0" smtClean="0"/>
              <a:t> </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March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052287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a:t>
            </a:r>
            <a:r>
              <a:rPr lang="en-US" b="0" dirty="0"/>
              <a:t>Electronic Signatures and Certification Services</a:t>
            </a:r>
            <a:endParaRPr lang="en-US" b="0" dirty="0" smtClean="0"/>
          </a:p>
          <a:p>
            <a:pPr lvl="1" algn="just">
              <a:buFont typeface="Arial" panose="020B0604020202020204" pitchFamily="34" charset="0"/>
              <a:buChar char="•"/>
            </a:pPr>
            <a:r>
              <a:rPr lang="en-US" dirty="0" smtClean="0"/>
              <a:t>Closed on February 26, 2020</a:t>
            </a:r>
          </a:p>
          <a:p>
            <a:pPr lvl="1" algn="just">
              <a:buFont typeface="Arial" panose="020B0604020202020204" pitchFamily="34" charset="0"/>
              <a:buChar char="•"/>
            </a:pPr>
            <a:r>
              <a:rPr lang="en-US" dirty="0">
                <a:hlinkClick r:id="rId3"/>
              </a:rPr>
              <a:t>https://</a:t>
            </a:r>
            <a:r>
              <a:rPr lang="en-US" dirty="0" smtClean="0">
                <a:hlinkClick r:id="rId3"/>
              </a:rPr>
              <a:t>www.soumu.go.jp/menu_news/s-news/01cyber01_02000001_00059.html</a:t>
            </a:r>
            <a:endParaRPr lang="en-US" dirty="0" smtClean="0"/>
          </a:p>
          <a:p>
            <a:pPr lvl="1" algn="just">
              <a:buFont typeface="Arial" panose="020B0604020202020204" pitchFamily="34" charset="0"/>
              <a:buChar char="•"/>
            </a:pPr>
            <a:r>
              <a:rPr lang="en-US" dirty="0" smtClean="0"/>
              <a:t>To ask </a:t>
            </a:r>
            <a:r>
              <a:rPr lang="en-US" dirty="0"/>
              <a:t>for public opinions </a:t>
            </a:r>
            <a:r>
              <a:rPr lang="en-US" dirty="0" smtClean="0"/>
              <a:t>in updating </a:t>
            </a:r>
            <a:r>
              <a:rPr lang="en-US" dirty="0"/>
              <a:t>its rules for electronic signatures and </a:t>
            </a:r>
            <a:r>
              <a:rPr lang="en-US" dirty="0" smtClean="0"/>
              <a:t>certification services</a:t>
            </a:r>
            <a:r>
              <a:rPr lang="en-US" dirty="0"/>
              <a:t>.   In particular, one proposal is to remove SHA-1 from </a:t>
            </a:r>
            <a:r>
              <a:rPr lang="en-US" dirty="0" smtClean="0"/>
              <a:t>its Guidelines </a:t>
            </a:r>
            <a:r>
              <a:rPr lang="en-US" dirty="0"/>
              <a:t>on Accreditation of Specific Certification Business. </a:t>
            </a:r>
            <a:r>
              <a:rPr lang="en-US" dirty="0" smtClean="0"/>
              <a:t>And another </a:t>
            </a:r>
            <a:r>
              <a:rPr lang="en-US" dirty="0"/>
              <a:t>is to increase the prime factor from 1024 to 2048 in </a:t>
            </a:r>
            <a:r>
              <a:rPr lang="en-US" dirty="0" smtClean="0"/>
              <a:t>its Enforcement </a:t>
            </a:r>
            <a:r>
              <a:rPr lang="en-US" dirty="0"/>
              <a:t>Regulations on Electronic Signatures and </a:t>
            </a:r>
            <a:r>
              <a:rPr lang="en-US" dirty="0" smtClean="0"/>
              <a:t>Authentication Business</a:t>
            </a:r>
            <a:r>
              <a:rPr lang="en-US" dirty="0"/>
              <a:t>.</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March 2020</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60956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36774</TotalTime>
  <Words>466</Words>
  <Application>Microsoft Office PowerPoint</Application>
  <PresentationFormat>On-screen Show (4:3)</PresentationFormat>
  <Paragraphs>78</Paragraphs>
  <Slides>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BatangChe</vt:lpstr>
      <vt:lpstr>MS Gothic</vt:lpstr>
      <vt:lpstr>Arial</vt:lpstr>
      <vt:lpstr>Times New Roman</vt:lpstr>
      <vt:lpstr>Wingdings</vt:lpstr>
      <vt:lpstr>Office Theme</vt:lpstr>
      <vt:lpstr>Document</vt:lpstr>
      <vt:lpstr>APAC update – March 2020</vt:lpstr>
      <vt:lpstr>Background</vt:lpstr>
      <vt:lpstr>Asia-Pacific Telecommunity (APT)</vt:lpstr>
      <vt:lpstr>Australia ACMA</vt:lpstr>
      <vt:lpstr>New Zealand RSM</vt:lpstr>
      <vt:lpstr>India DOT TEC</vt:lpstr>
      <vt:lpstr>Japan MIC</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March</dc:title>
  <dc:creator/>
  <cp:keywords>20/0033r1</cp:keywords>
  <cp:lastModifiedBy>Edward Au</cp:lastModifiedBy>
  <cp:revision>1940</cp:revision>
  <cp:lastPrinted>1601-01-01T00:00:00Z</cp:lastPrinted>
  <dcterms:created xsi:type="dcterms:W3CDTF">2016-03-03T14:54:45Z</dcterms:created>
  <dcterms:modified xsi:type="dcterms:W3CDTF">2020-03-25T18:40:42Z</dcterms:modified>
</cp:coreProperties>
</file>