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61" r:id="rId15"/>
    <p:sldId id="665" r:id="rId16"/>
    <p:sldId id="667" r:id="rId17"/>
    <p:sldId id="666" r:id="rId18"/>
    <p:sldId id="662" r:id="rId19"/>
    <p:sldId id="668" r:id="rId20"/>
    <p:sldId id="650" r:id="rId21"/>
    <p:sldId id="498" r:id="rId22"/>
    <p:sldId id="402" r:id="rId23"/>
    <p:sldId id="403" r:id="rId24"/>
    <p:sldId id="663" r:id="rId25"/>
    <p:sldId id="664"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592" r:id="rId51"/>
    <p:sldId id="599" r:id="rId52"/>
    <p:sldId id="656" r:id="rId53"/>
    <p:sldId id="655"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301" autoAdjust="0"/>
  </p:normalViewPr>
  <p:slideViewPr>
    <p:cSldViewPr>
      <p:cViewPr varScale="1">
        <p:scale>
          <a:sx n="110" d="100"/>
          <a:sy n="110" d="100"/>
        </p:scale>
        <p:origin x="108" y="15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31987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35192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61695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Mar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Mar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Mar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fcc.gov/ecfs/search/filings?proceedings_name=19-138&amp;sort=date_disseminated,DES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20-16-0000-comments-on-fcc19-138-nprm-revisiting-use-of-the-5-850-5-925-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docs.fcc.gov/public/attachments/FCC-20-17A1.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5/dcn/19/15-19-0276-03-0thz-ieee-802-15-tag-thz-input-to-the-revision-of-itu-r-sm-2352.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proceedings_name=20-65&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30-00-0000-minutes-27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Mar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477"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05Mar20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7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37512" y="1001727"/>
            <a:ext cx="8272226"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50</a:t>
            </a:r>
            <a:r>
              <a:rPr lang="en-US" sz="1800" baseline="30000" dirty="0">
                <a:solidFill>
                  <a:schemeClr val="tx1"/>
                </a:solidFill>
              </a:rPr>
              <a:t>th</a:t>
            </a:r>
            <a:r>
              <a:rPr lang="en-US" sz="1800" dirty="0">
                <a:solidFill>
                  <a:schemeClr val="tx1"/>
                </a:solidFill>
              </a:rPr>
              <a:t> plenary, 04-08March20, Brighton, UK </a:t>
            </a:r>
          </a:p>
          <a:p>
            <a:pPr lvl="1">
              <a:buFont typeface="Arial" panose="020B0604020202020204" pitchFamily="34" charset="0"/>
              <a:buChar char="•"/>
            </a:pPr>
            <a:r>
              <a:rPr lang="en-US" sz="1400" dirty="0">
                <a:solidFill>
                  <a:schemeClr val="tx1"/>
                </a:solidFill>
              </a:rPr>
              <a:t>(Note: After this teleconference, we may have some feedback on this 50th meeting. next week)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4"/>
              </a:rPr>
              <a:t>&lt;SE24&gt;</a:t>
            </a:r>
            <a:r>
              <a:rPr lang="en-US" sz="1400" b="0" dirty="0">
                <a:solidFill>
                  <a:schemeClr val="tx1"/>
                </a:solidFill>
              </a:rPr>
              <a:t> </a:t>
            </a:r>
            <a:r>
              <a:rPr lang="en-US" sz="1400" dirty="0">
                <a:solidFill>
                  <a:schemeClr val="tx1"/>
                </a:solidFill>
              </a:rPr>
              <a:t>next meeting, M100, 20-22Apr20, ECO Office (Web meetings till then)</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nothing to share today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nothing to share today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 nothing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600" dirty="0">
                <a:solidFill>
                  <a:schemeClr val="tx1"/>
                </a:solidFill>
              </a:rPr>
              <a:t>Pushing spring meetings to the fall.  5D did meet, however.</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chemeClr val="tx1"/>
                </a:solidFill>
              </a:rPr>
              <a:t>We will pass. </a:t>
            </a: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31899"/>
            <a:ext cx="8001000" cy="1120700"/>
          </a:xfrm>
        </p:spPr>
        <p:txBody>
          <a:bodyPr/>
          <a:lstStyle/>
          <a:p>
            <a:r>
              <a:rPr lang="en-US" altLang="en-US" sz="2400" dirty="0"/>
              <a:t>Ofcom consultation  - we are not commenting</a:t>
            </a:r>
            <a:br>
              <a:rPr lang="en-US" altLang="en-US" sz="2400" dirty="0"/>
            </a:br>
            <a:r>
              <a:rPr lang="en-GB" sz="18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600200"/>
            <a:ext cx="8279622" cy="4875212"/>
          </a:xfrm>
        </p:spPr>
        <p:txBody>
          <a:bodyPr/>
          <a:lstStyle/>
          <a:p>
            <a:pPr>
              <a:buFont typeface="Arial" panose="020B0604020202020204" pitchFamily="34" charset="0"/>
              <a:buChar char="•"/>
            </a:pPr>
            <a:r>
              <a:rPr lang="en-US" sz="1800" u="sng" dirty="0">
                <a:solidFill>
                  <a:schemeClr val="bg1">
                    <a:lumMod val="75000"/>
                  </a:schemeClr>
                </a:solidFill>
              </a:rPr>
              <a:t>Motion:</a:t>
            </a:r>
            <a:r>
              <a:rPr lang="en-US" sz="1800" dirty="0">
                <a:solidFill>
                  <a:schemeClr val="bg1">
                    <a:lumMod val="75000"/>
                  </a:schemeClr>
                </a:solidFill>
              </a:rPr>
              <a:t> </a:t>
            </a:r>
            <a:r>
              <a:rPr lang="en-US" sz="1800" b="0" dirty="0">
                <a:solidFill>
                  <a:schemeClr val="bg1">
                    <a:lumMod val="75000"/>
                  </a:schemeClr>
                </a:solidFill>
              </a:rPr>
              <a:t>Move to approve the comments in </a:t>
            </a:r>
            <a:r>
              <a:rPr lang="en-US" sz="1800" b="0" dirty="0">
                <a:solidFill>
                  <a:schemeClr val="tx1"/>
                </a:solidFill>
                <a:hlinkClick r:id="rId3"/>
              </a:rPr>
              <a:t>https://mentor.ieee.org/802.18/d</a:t>
            </a:r>
            <a:r>
              <a:rPr lang="en-US" sz="1800" b="0" dirty="0">
                <a:solidFill>
                  <a:schemeClr val="tx1"/>
                </a:solidFill>
                <a:hlinkClick r:id="rId4"/>
              </a:rPr>
              <a:t>https://mentor.ieee.org/802.18/dcn/19/18-20-0017-02-0000-ofcom-consultation_comments_IEEE802_improving-spectrum-access-for-wi-fi.odt</a:t>
            </a:r>
            <a:r>
              <a:rPr lang="en-US" sz="1800" b="0" dirty="0">
                <a:solidFill>
                  <a:schemeClr val="tx1"/>
                </a:solidFill>
              </a:rPr>
              <a:t>; </a:t>
            </a:r>
            <a:r>
              <a:rPr lang="en-US" sz="1800" b="0" dirty="0">
                <a:solidFill>
                  <a:schemeClr val="bg1">
                    <a:lumMod val="75000"/>
                  </a:schemeClr>
                </a:solidFill>
              </a:rPr>
              <a:t>response to Ofcom consultation on improvements in spectrum use in the 5 and 6 GHz bands</a:t>
            </a:r>
            <a:r>
              <a:rPr lang="en-GB" sz="1800" b="0" dirty="0">
                <a:solidFill>
                  <a:schemeClr val="bg1">
                    <a:lumMod val="75000"/>
                  </a:schemeClr>
                </a:solidFill>
              </a:rPr>
              <a:t>. For review and approval by the EC for sending to Ofcom before 18 March 2020. The Chair of 802.18 is authorized to make editorial changes as necessary.</a:t>
            </a:r>
            <a:endParaRPr lang="en-US" sz="1800" b="0" dirty="0">
              <a:solidFill>
                <a:schemeClr val="bg1">
                  <a:lumMod val="75000"/>
                </a:schemeClr>
              </a:solidFill>
            </a:endParaRPr>
          </a:p>
          <a:p>
            <a:pPr lvl="1">
              <a:buFont typeface="Arial" panose="020B0604020202020204" pitchFamily="34" charset="0"/>
              <a:buChar char="•"/>
            </a:pPr>
            <a:endParaRPr lang="en-US" sz="1600" dirty="0">
              <a:solidFill>
                <a:schemeClr val="bg1">
                  <a:lumMod val="75000"/>
                </a:schemeClr>
              </a:solidFill>
            </a:endParaRPr>
          </a:p>
          <a:p>
            <a:r>
              <a:rPr lang="en-US" altLang="en-US" sz="1600" dirty="0">
                <a:solidFill>
                  <a:schemeClr val="bg1">
                    <a:lumMod val="75000"/>
                  </a:schemeClr>
                </a:solidFill>
              </a:rPr>
              <a:t>		Moved by:  	 	</a:t>
            </a:r>
          </a:p>
          <a:p>
            <a:pPr lvl="1"/>
            <a:r>
              <a:rPr lang="en-US" altLang="en-US" sz="1600" b="1" dirty="0">
                <a:solidFill>
                  <a:schemeClr val="bg1">
                    <a:lumMod val="75000"/>
                  </a:schemeClr>
                </a:solidFill>
              </a:rPr>
              <a:t>Seconded by:  	 </a:t>
            </a:r>
          </a:p>
          <a:p>
            <a:pPr lvl="1"/>
            <a:r>
              <a:rPr lang="en-US" altLang="en-US" sz="1600" b="1" dirty="0">
                <a:solidFill>
                  <a:schemeClr val="bg1">
                    <a:lumMod val="75000"/>
                  </a:schemeClr>
                </a:solidFill>
              </a:rPr>
              <a:t>Discussion?	none</a:t>
            </a:r>
          </a:p>
          <a:p>
            <a:pPr lvl="1"/>
            <a:r>
              <a:rPr lang="en-US" altLang="en-US" sz="1600" b="1" dirty="0">
                <a:solidFill>
                  <a:schemeClr val="bg1">
                    <a:lumMod val="75000"/>
                  </a:schemeClr>
                </a:solidFill>
              </a:rPr>
              <a:t>Vote:  		___Y   /  ___N   /  ___A </a:t>
            </a:r>
          </a:p>
          <a:p>
            <a:pPr lvl="1"/>
            <a:endParaRPr lang="en-US" altLang="en-US" sz="1600" b="1" dirty="0">
              <a:solidFill>
                <a:schemeClr val="bg1">
                  <a:lumMod val="75000"/>
                </a:schemeClr>
              </a:solidFill>
            </a:endParaRPr>
          </a:p>
          <a:p>
            <a:pPr lvl="1"/>
            <a:r>
              <a:rPr lang="en-US" altLang="en-US" sz="1600" b="1" dirty="0">
                <a:solidFill>
                  <a:schemeClr val="bg1">
                    <a:lumMod val="75000"/>
                  </a:schemeClr>
                </a:solidFill>
              </a:rPr>
              <a:t>Voters:   </a:t>
            </a:r>
          </a:p>
          <a:p>
            <a:pPr lvl="1"/>
            <a:r>
              <a:rPr lang="en-US" altLang="en-US" sz="1600" b="1" dirty="0">
                <a:solidFill>
                  <a:schemeClr val="bg1">
                    <a:lumMod val="75000"/>
                  </a:schemeClr>
                </a:solidFill>
              </a:rPr>
              <a:t>Motion - Passes</a:t>
            </a:r>
          </a:p>
          <a:p>
            <a:pPr lvl="1"/>
            <a:r>
              <a:rPr lang="en-US" altLang="en-US" sz="1600" b="1" dirty="0">
                <a:solidFill>
                  <a:schemeClr val="bg1">
                    <a:lumMod val="75000"/>
                  </a:schemeClr>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comments &amp;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4"/>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Comment ballot status:</a:t>
            </a:r>
          </a:p>
          <a:p>
            <a:pPr marL="800100" lvl="1">
              <a:buFont typeface="Arial" panose="020B0604020202020204" pitchFamily="34" charset="0"/>
              <a:buChar char="•"/>
            </a:pPr>
            <a:r>
              <a:rPr lang="en-US" sz="1600" dirty="0">
                <a:solidFill>
                  <a:schemeClr val="tx1"/>
                </a:solidFill>
              </a:rPr>
              <a:t>8-app, 2-dis, 3-dnv;  Comments passed.  Comments uploaded to FCC this morning (5</a:t>
            </a:r>
            <a:r>
              <a:rPr lang="en-US" sz="1600" baseline="30000" dirty="0">
                <a:solidFill>
                  <a:schemeClr val="tx1"/>
                </a:solidFill>
              </a:rPr>
              <a:t>th</a:t>
            </a:r>
            <a:r>
              <a:rPr lang="en-US" sz="1600" dirty="0">
                <a:solidFill>
                  <a:schemeClr val="tx1"/>
                </a:solidFill>
              </a:rPr>
              <a:t>) </a:t>
            </a:r>
          </a:p>
          <a:p>
            <a:pPr marL="2114550" lvl="4">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b="1" dirty="0">
                <a:solidFill>
                  <a:schemeClr val="tx1"/>
                </a:solidFill>
              </a:rPr>
              <a:t>due Monday 06 April</a:t>
            </a:r>
          </a:p>
          <a:p>
            <a:pPr marL="800100" lvl="1">
              <a:buFont typeface="Arial" panose="020B0604020202020204" pitchFamily="34" charset="0"/>
              <a:buChar char="•"/>
            </a:pPr>
            <a:r>
              <a:rPr lang="en-US" sz="1600" dirty="0">
                <a:solidFill>
                  <a:schemeClr val="tx1"/>
                </a:solidFill>
              </a:rPr>
              <a:t>For </a:t>
            </a:r>
            <a:r>
              <a:rPr lang="en-US" sz="1600" strike="dblStrike" dirty="0">
                <a:solidFill>
                  <a:schemeClr val="tx1"/>
                </a:solidFill>
              </a:rPr>
              <a:t>Friday EC close or </a:t>
            </a:r>
            <a:r>
              <a:rPr lang="en-US" sz="1600" dirty="0">
                <a:solidFill>
                  <a:schemeClr val="tx1"/>
                </a:solidFill>
              </a:rPr>
              <a:t>10-day LMSC ballot,  need to approve 19 March, Thursday</a:t>
            </a:r>
            <a:r>
              <a:rPr lang="en-US" sz="1600" strike="dblStrike" dirty="0">
                <a:solidFill>
                  <a:schemeClr val="tx1"/>
                </a:solidFill>
              </a:rPr>
              <a:t>/ATL</a:t>
            </a:r>
          </a:p>
          <a:p>
            <a:pPr marL="800100" lvl="1">
              <a:buFont typeface="Arial" panose="020B0604020202020204" pitchFamily="34" charset="0"/>
              <a:buChar char="•"/>
            </a:pPr>
            <a:r>
              <a:rPr lang="en-US" sz="1600" dirty="0"/>
              <a:t>This is in two weeks. </a:t>
            </a:r>
          </a:p>
          <a:p>
            <a:pPr marL="800100" lvl="1">
              <a:buFont typeface="Arial" panose="020B0604020202020204" pitchFamily="34" charset="0"/>
              <a:buChar char="•"/>
            </a:pPr>
            <a:r>
              <a:rPr lang="en-US" sz="1600" dirty="0"/>
              <a:t>(Note: after this teleconference, the 802 Chair did announce the EC meetings would proceed at the scheduled times, just via teleconference. )</a:t>
            </a:r>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comments &amp;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marL="400050">
              <a:buFont typeface="Arial" panose="020B0604020202020204" pitchFamily="34" charset="0"/>
              <a:buChar char="•"/>
            </a:pPr>
            <a:r>
              <a:rPr lang="en-US" sz="1800" dirty="0">
                <a:solidFill>
                  <a:schemeClr val="tx1"/>
                </a:solidFill>
              </a:rPr>
              <a:t>802.11bd teleconference this week setup to do reply comments with same author to gather contributions and lay out reply comments.  </a:t>
            </a:r>
          </a:p>
          <a:p>
            <a:pPr marL="800100" lvl="1">
              <a:buFont typeface="Arial" panose="020B0604020202020204" pitchFamily="34" charset="0"/>
              <a:buChar char="•"/>
            </a:pPr>
            <a:r>
              <a:rPr lang="en-US" sz="1600" dirty="0">
                <a:solidFill>
                  <a:schemeClr val="tx1"/>
                </a:solidFill>
              </a:rPr>
              <a:t>Will start out as a .18 document with the short time frame. </a:t>
            </a:r>
          </a:p>
          <a:p>
            <a:pPr marL="800100" lvl="1">
              <a:buFont typeface="Arial" panose="020B0604020202020204" pitchFamily="34" charset="0"/>
              <a:buChar char="•"/>
            </a:pPr>
            <a:r>
              <a:rPr lang="en-US" sz="1600" dirty="0">
                <a:solidFill>
                  <a:schemeClr val="tx1"/>
                </a:solidFill>
              </a:rPr>
              <a:t>Please, send in contributions to .11  &amp; .18 list servers right away. </a:t>
            </a:r>
          </a:p>
          <a:p>
            <a:pPr marL="400050">
              <a:buFont typeface="Arial" panose="020B0604020202020204" pitchFamily="34" charset="0"/>
              <a:buChar char="•"/>
            </a:pPr>
            <a:r>
              <a:rPr lang="en-US" sz="1800" dirty="0">
                <a:solidFill>
                  <a:schemeClr val="tx1"/>
                </a:solidFill>
              </a:rPr>
              <a:t>Are there comments that have been seen we should consider reply comments on? </a:t>
            </a:r>
          </a:p>
          <a:p>
            <a:pPr marL="800100" lvl="1">
              <a:buFont typeface="Arial" panose="020B0604020202020204" pitchFamily="34" charset="0"/>
              <a:buChar char="•"/>
            </a:pPr>
            <a:r>
              <a:rPr lang="en-US" sz="1600" b="1" dirty="0">
                <a:solidFill>
                  <a:schemeClr val="tx1"/>
                </a:solidFill>
              </a:rPr>
              <a:t>Nothing brought up. </a:t>
            </a:r>
          </a:p>
          <a:p>
            <a:pPr marL="800100" lvl="1">
              <a:buFont typeface="Arial" panose="020B0604020202020204" pitchFamily="34" charset="0"/>
              <a:buChar char="•"/>
            </a:pPr>
            <a:r>
              <a:rPr lang="en-US" sz="1600" b="1" dirty="0">
                <a:solidFill>
                  <a:srgbClr val="00B0F0"/>
                </a:solidFill>
              </a:rPr>
              <a:t>Is there a summary of the comments, this would help guide us?</a:t>
            </a:r>
          </a:p>
          <a:p>
            <a:pPr marL="800100" lvl="1">
              <a:buFont typeface="Arial" panose="020B0604020202020204" pitchFamily="34" charset="0"/>
              <a:buChar char="•"/>
            </a:pPr>
            <a:r>
              <a:rPr lang="en-US" sz="1600" dirty="0">
                <a:solidFill>
                  <a:schemeClr val="tx1"/>
                </a:solidFill>
              </a:rPr>
              <a:t>More significant comments will be coming in Monday night (9</a:t>
            </a:r>
            <a:r>
              <a:rPr lang="en-US" sz="1600" baseline="30000" dirty="0">
                <a:solidFill>
                  <a:schemeClr val="tx1"/>
                </a:solidFill>
              </a:rPr>
              <a:t>th</a:t>
            </a: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So soonest to have a summary is likely Wednesday the 11th. </a:t>
            </a:r>
          </a:p>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Do we setup ad hoc meetings for next Wednesday and/or Friday next week and Mon, Tues and/or Wed the following week? </a:t>
            </a:r>
            <a:endParaRPr lang="en-US" sz="1800" dirty="0"/>
          </a:p>
          <a:p>
            <a:pPr lvl="1">
              <a:spcBef>
                <a:spcPts val="0"/>
              </a:spcBef>
              <a:buFont typeface="Arial" panose="020B0604020202020204" pitchFamily="34" charset="0"/>
              <a:buChar char="•"/>
            </a:pPr>
            <a:r>
              <a:rPr lang="en-US" sz="1600" dirty="0"/>
              <a:t> 11</a:t>
            </a:r>
            <a:r>
              <a:rPr lang="en-US" sz="1600" baseline="30000" dirty="0"/>
              <a:t>th</a:t>
            </a:r>
            <a:r>
              <a:rPr lang="en-US" sz="1600" dirty="0"/>
              <a:t>, 13</a:t>
            </a:r>
            <a:r>
              <a:rPr lang="en-US" sz="1600" baseline="30000" dirty="0"/>
              <a:t>th</a:t>
            </a:r>
            <a:r>
              <a:rPr lang="en-US" sz="1600" dirty="0"/>
              <a:t>, 16</a:t>
            </a:r>
            <a:r>
              <a:rPr lang="en-US" sz="1600" baseline="30000" dirty="0"/>
              <a:t>th</a:t>
            </a:r>
            <a:r>
              <a:rPr lang="en-US" sz="1600" dirty="0"/>
              <a:t>, 17</a:t>
            </a:r>
            <a:r>
              <a:rPr lang="en-US" sz="1600" baseline="30000" dirty="0"/>
              <a:t>th</a:t>
            </a:r>
            <a:r>
              <a:rPr lang="en-US" sz="1600" dirty="0"/>
              <a:t>, 18</a:t>
            </a:r>
            <a:r>
              <a:rPr lang="en-US" sz="1600" baseline="30000" dirty="0"/>
              <a:t>th</a:t>
            </a:r>
            <a:r>
              <a:rPr lang="en-US" sz="1600" dirty="0"/>
              <a:t>,   </a:t>
            </a:r>
          </a:p>
          <a:p>
            <a:pPr marL="800100" lvl="1">
              <a:buFont typeface="Arial" panose="020B0604020202020204" pitchFamily="34" charset="0"/>
              <a:buChar char="•"/>
            </a:pPr>
            <a:r>
              <a:rPr lang="en-US" sz="1600" dirty="0">
                <a:solidFill>
                  <a:schemeClr val="tx1"/>
                </a:solidFill>
              </a:rPr>
              <a:t>We should prepare with some ad </a:t>
            </a:r>
            <a:r>
              <a:rPr lang="en-US" sz="1600" dirty="0" err="1">
                <a:solidFill>
                  <a:schemeClr val="tx1"/>
                </a:solidFill>
              </a:rPr>
              <a:t>hocs</a:t>
            </a:r>
            <a:r>
              <a:rPr lang="en-US" sz="1600" dirty="0">
                <a:solidFill>
                  <a:schemeClr val="tx1"/>
                </a:solidFill>
              </a:rPr>
              <a:t>, can cancel by the morning of. </a:t>
            </a:r>
          </a:p>
          <a:p>
            <a:pPr marL="800100" lvl="1">
              <a:buFont typeface="Arial" panose="020B0604020202020204" pitchFamily="34" charset="0"/>
              <a:buChar char="•"/>
            </a:pPr>
            <a:r>
              <a:rPr lang="en-US" sz="1600" dirty="0">
                <a:solidFill>
                  <a:schemeClr val="tx1"/>
                </a:solidFill>
              </a:rPr>
              <a:t>Some email reminders to the .11/,18 servers also, looking for summaries. </a:t>
            </a:r>
          </a:p>
          <a:p>
            <a:pPr>
              <a:spcBef>
                <a:spcPts val="0"/>
              </a:spcBef>
              <a:buFont typeface="Arial" panose="020B0604020202020204" pitchFamily="34" charset="0"/>
              <a:buChar char="•"/>
            </a:pPr>
            <a:r>
              <a:rPr lang="en-US" sz="1400" strike="dblStrike"/>
              <a:t>What </a:t>
            </a:r>
            <a:r>
              <a:rPr lang="en-US" sz="1400" strike="dblStrike" dirty="0"/>
              <a:t>about ad </a:t>
            </a:r>
            <a:r>
              <a:rPr lang="en-US" sz="1400" strike="dblStrike" dirty="0" err="1"/>
              <a:t>hocs</a:t>
            </a:r>
            <a:r>
              <a:rPr lang="en-US" sz="1400" strike="dblStrike" dirty="0"/>
              <a:t> in ATL?   </a:t>
            </a:r>
          </a:p>
          <a:p>
            <a:pPr>
              <a:spcBef>
                <a:spcPts val="0"/>
              </a:spcBef>
              <a:buFont typeface="Arial" panose="020B0604020202020204" pitchFamily="34" charset="0"/>
              <a:buChar char="•"/>
            </a:pPr>
            <a:r>
              <a:rPr lang="en-US" sz="1400" strike="dblStrike" dirty="0"/>
              <a:t>If so, any better or worse times?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894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bg1">
                    <a:lumMod val="75000"/>
                  </a:schemeClr>
                </a:solidFill>
              </a:rPr>
              <a:t>FCC NPRM – reply comments </a:t>
            </a:r>
            <a:r>
              <a:rPr lang="en-US" altLang="en-US" sz="2400" dirty="0">
                <a:solidFill>
                  <a:schemeClr val="tx1"/>
                </a:solidFill>
              </a:rPr>
              <a:t>– standing by </a:t>
            </a:r>
            <a:br>
              <a:rPr lang="en-US" altLang="en-US" sz="2400" dirty="0">
                <a:solidFill>
                  <a:schemeClr val="bg1">
                    <a:lumMod val="75000"/>
                  </a:schemeClr>
                </a:solidFill>
              </a:rPr>
            </a:br>
            <a:r>
              <a:rPr lang="en-US" altLang="en-US" sz="2400" dirty="0">
                <a:solidFill>
                  <a:schemeClr val="bg1">
                    <a:lumMod val="75000"/>
                  </a:schemeClr>
                </a:solidFill>
              </a:rPr>
              <a:t>R</a:t>
            </a:r>
            <a:r>
              <a:rPr lang="en-US" sz="2400" dirty="0">
                <a:solidFill>
                  <a:schemeClr val="bg1">
                    <a:lumMod val="75000"/>
                  </a:schemeClr>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reply comments in </a:t>
            </a:r>
            <a:r>
              <a:rPr lang="en-US" sz="1800" b="0" dirty="0">
                <a:solidFill>
                  <a:schemeClr val="tx1"/>
                </a:solidFill>
                <a:hlinkClick r:id="rId3"/>
              </a:rPr>
              <a:t>https://mentor.ieee.org/802.18/dcn/20/18-20-00____-____-0000-comments-on-fcc19-138-nprm-revisiting-use-of-the-5-850-5-925-ghz-band.docx</a:t>
            </a:r>
            <a:r>
              <a:rPr lang="en-US" sz="1800" b="0" dirty="0">
                <a:solidFill>
                  <a:schemeClr val="tx1"/>
                </a:solidFill>
              </a:rPr>
              <a:t> ; response to FCC NPRM (ET 19-138) on revisiting use of the 5850-5925 MHz-band</a:t>
            </a:r>
            <a:r>
              <a:rPr lang="en-GB" sz="1800" b="0" dirty="0">
                <a:solidFill>
                  <a:schemeClr val="tx1"/>
                </a:solidFill>
              </a:rPr>
              <a:t>. For review and approval by the LMSC (EC) for uploading to the FCC on or before 07 April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r>
              <a:rPr lang="en-US" sz="1800" dirty="0"/>
              <a:t>FYI: In the Matter of Unlicensed White Space Device Operations in the Television Bands; ET Docket No. 20-36; NOTICE OF PROPOSED RULEMAKING</a:t>
            </a:r>
            <a:endParaRPr lang="en-US" sz="1800" dirty="0">
              <a:solidFill>
                <a:schemeClr val="bg1">
                  <a:lumMod val="75000"/>
                </a:schemeClr>
              </a:solidFill>
            </a:endParaRPr>
          </a:p>
          <a:p>
            <a:pPr lvl="1">
              <a:spcBef>
                <a:spcPts val="0"/>
              </a:spcBef>
              <a:buFont typeface="Arial" panose="020B0604020202020204" pitchFamily="34" charset="0"/>
              <a:buChar char="•"/>
            </a:pPr>
            <a:r>
              <a:rPr lang="en-US" sz="1400" u="sng" dirty="0">
                <a:hlinkClick r:id="rId3"/>
              </a:rPr>
              <a:t>https://docs.fcc.gov/public/attachments/FCC-20-17A1.pdf</a:t>
            </a:r>
            <a:endParaRPr lang="en-US" sz="1400" dirty="0"/>
          </a:p>
          <a:p>
            <a:pPr lvl="1">
              <a:spcBef>
                <a:spcPts val="0"/>
              </a:spcBef>
              <a:buFont typeface="Arial" panose="020B0604020202020204" pitchFamily="34" charset="0"/>
              <a:buChar char="•"/>
            </a:pPr>
            <a:r>
              <a:rPr lang="en-US" sz="1600" dirty="0"/>
              <a:t>I. INTRODUCTION 1. In this Notice of Proposed Rulemaking (NPRM), we propose to revise our rules to provide additional opportunities for unlicensed white space devices operating in the broadcast television bands (TV bands) to deliver wireless broadband services in rural areas and applications associated with the Internet of Things (IoT). This region of the spectrum has excellent propagation characteristics that make it particularly attractive for delivering communications services over long distances, coping with variations in terrain, as well as providing coverage into and within buildings. We offer several proposals to spur continued growth of the white space device ecosystem, especially for providing affordable broadband service to rural and underserved communities that can help close the digital divide.               (TV bands and 600 MHz service band. ) </a:t>
            </a:r>
          </a:p>
          <a:p>
            <a:pPr lvl="4">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500" dirty="0">
                <a:solidFill>
                  <a:schemeClr val="tx1"/>
                </a:solidFill>
              </a:rPr>
              <a:t> </a:t>
            </a:r>
            <a:r>
              <a:rPr lang="en-US" sz="1800" dirty="0"/>
              <a:t>From 802.15.3d, ITU-R SM.2352 on THz communications needs  updates.   </a:t>
            </a:r>
          </a:p>
          <a:p>
            <a:pPr lvl="1">
              <a:spcBef>
                <a:spcPts val="600"/>
              </a:spcBef>
              <a:buFont typeface="Arial" panose="020B0604020202020204" pitchFamily="34" charset="0"/>
              <a:buChar char="•"/>
            </a:pPr>
            <a:r>
              <a:rPr lang="en-US" sz="1600" dirty="0"/>
              <a:t>802.15.3d has a draft of a submission to ITU-R on updates needed on SM.2352 to be passed through .18 this spring and approved to send by first of May. </a:t>
            </a:r>
          </a:p>
          <a:p>
            <a:pPr lvl="2">
              <a:spcBef>
                <a:spcPts val="600"/>
              </a:spcBef>
              <a:buFont typeface="Arial" panose="020B0604020202020204" pitchFamily="34" charset="0"/>
              <a:buChar char="•"/>
            </a:pPr>
            <a:r>
              <a:rPr lang="en-US" sz="1400" dirty="0">
                <a:solidFill>
                  <a:schemeClr val="tx1"/>
                </a:solidFill>
                <a:hlinkClick r:id="rId4"/>
              </a:rPr>
              <a:t>https://mentor.ieee.org/802.15/dcn/19/15-19-0276-03-0thz-ieee-802-15-tag-thz-input-to-the-revision-of-itu-r-sm-2352.docx</a:t>
            </a:r>
            <a:r>
              <a:rPr lang="en-US" sz="1400" dirty="0">
                <a:solidFill>
                  <a:schemeClr val="tx1"/>
                </a:solidFill>
              </a:rPr>
              <a:t>  </a:t>
            </a:r>
          </a:p>
          <a:p>
            <a:pPr lvl="1">
              <a:spcBef>
                <a:spcPts val="0"/>
              </a:spcBef>
              <a:buFont typeface="Arial" panose="020B0604020202020204" pitchFamily="34" charset="0"/>
              <a:buChar char="•"/>
            </a:pPr>
            <a:r>
              <a:rPr lang="en-US" sz="1600" dirty="0">
                <a:solidFill>
                  <a:schemeClr val="tx1"/>
                </a:solidFill>
              </a:rPr>
              <a:t>Reviewing now with ITU-R liaison and preparing to bring to .18 soon. </a:t>
            </a:r>
            <a:endParaRPr lang="en-US" sz="1100" dirty="0">
              <a:solidFill>
                <a:schemeClr val="tx1"/>
              </a:solidFill>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endParaRPr lang="en-US" sz="2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66562" y="962891"/>
            <a:ext cx="8324341" cy="5430764"/>
          </a:xfrm>
        </p:spPr>
        <p:txBody>
          <a:bodyPr/>
          <a:lstStyle/>
          <a:p>
            <a:pPr>
              <a:buFont typeface="Arial" panose="020B0604020202020204" pitchFamily="34" charset="0"/>
              <a:buChar char="•"/>
            </a:pPr>
            <a:endParaRPr lang="en-US" sz="1600" dirty="0"/>
          </a:p>
          <a:p>
            <a:pPr>
              <a:buFont typeface="Arial" panose="020B0604020202020204" pitchFamily="34" charset="0"/>
              <a:buChar char="•"/>
            </a:pPr>
            <a:r>
              <a:rPr lang="en-US" sz="1600" dirty="0"/>
              <a:t>FYI: OFFICE OF ENGINEERING AND TECHNOLOGY SEEKS COMMENT ON ROBERT BOSCH LLC REQUEST FOR WAIVER OF SECTION 15.245(b) TO PERMIT THE MARKETING, SALE, AND OPERATION OF AN ACTIVE PARKING LOT MANAGEMENT SENSOR</a:t>
            </a:r>
            <a:endParaRPr lang="en-US" sz="1600" b="0" dirty="0">
              <a:solidFill>
                <a:schemeClr val="tx1"/>
              </a:solidFill>
            </a:endParaRPr>
          </a:p>
          <a:p>
            <a:pPr>
              <a:spcBef>
                <a:spcPts val="0"/>
              </a:spcBef>
              <a:buFont typeface="Arial" panose="020B0604020202020204" pitchFamily="34" charset="0"/>
              <a:buChar char="•"/>
            </a:pPr>
            <a:r>
              <a:rPr lang="en-US" sz="1800" b="0" dirty="0">
                <a:solidFill>
                  <a:schemeClr val="tx1"/>
                </a:solidFill>
              </a:rPr>
              <a:t>ET Docket 20-65:  </a:t>
            </a:r>
            <a:r>
              <a:rPr lang="en-US" sz="1800" dirty="0">
                <a:hlinkClick r:id="rId3"/>
              </a:rPr>
              <a:t>https://www.fcc.gov/ecfs/search/filings?proceedings_name=20-65&amp;sort=date_disseminated,DESC</a:t>
            </a:r>
            <a:r>
              <a:rPr lang="en-US" sz="1800" dirty="0"/>
              <a:t> </a:t>
            </a:r>
          </a:p>
          <a:p>
            <a:pPr>
              <a:spcBef>
                <a:spcPts val="0"/>
              </a:spcBef>
              <a:buFont typeface="Arial" panose="020B0604020202020204" pitchFamily="34" charset="0"/>
              <a:buChar char="•"/>
            </a:pPr>
            <a:r>
              <a:rPr lang="en-US" sz="1800" dirty="0"/>
              <a:t>Comments due 03 April,  reply comments 20 April.  (.18 approves 19 March)</a:t>
            </a:r>
          </a:p>
          <a:p>
            <a:pPr>
              <a:spcBef>
                <a:spcPts val="0"/>
              </a:spcBef>
              <a:buFont typeface="Arial" panose="020B0604020202020204" pitchFamily="34" charset="0"/>
              <a:buChar char="•"/>
            </a:pPr>
            <a:r>
              <a:rPr lang="en-US" sz="1600" b="0" dirty="0"/>
              <a:t>Bosch states that it “has developed a low-power Parking Lot Occupancy Sensor (PLS) device for use by integrators and parking lot operators in a system that supports the allocation and indication of available parking spaces for automobiles, and which minimizes traffic within a parking lot or garage.”</a:t>
            </a:r>
          </a:p>
          <a:p>
            <a:pPr>
              <a:spcBef>
                <a:spcPts val="0"/>
              </a:spcBef>
              <a:buFont typeface="Arial" panose="020B0604020202020204" pitchFamily="34" charset="0"/>
              <a:buChar char="•"/>
            </a:pPr>
            <a:r>
              <a:rPr lang="en-US" sz="1600" b="0" dirty="0"/>
              <a:t>Section 15.245 provides for the use of the 2435-2465 MHz band for intentional radiators used as field disturbance sensors.  Because Bosch seeks to operate across a larger amount of spectrum (an occupied bandwidth of 80 megahertz in the 2400-2483.5 MHz range), it seeks a waiver of this rule.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r>
              <a:rPr lang="en-US" sz="1400" b="0" dirty="0"/>
              <a:t>  </a:t>
            </a:r>
          </a:p>
          <a:p>
            <a:r>
              <a:rPr lang="en-US" sz="1400" b="0" dirty="0"/>
              <a:t> </a:t>
            </a:r>
          </a:p>
          <a:p>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089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 Mar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0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0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Reply comment contribution for FCC NPRM on 5.9 GHz.</a:t>
            </a:r>
          </a:p>
          <a:p>
            <a:pPr marL="685800" lvl="1">
              <a:buFont typeface="Wingdings" panose="05000000000000000000" pitchFamily="2" charset="2"/>
              <a:buChar char="q"/>
            </a:pPr>
            <a:r>
              <a:rPr lang="en-US" altLang="en-US" sz="1400" dirty="0">
                <a:solidFill>
                  <a:srgbClr val="00B0F0"/>
                </a:solidFill>
              </a:rPr>
              <a:t>Chair to setup the ad </a:t>
            </a:r>
            <a:r>
              <a:rPr lang="en-US" altLang="en-US" sz="1400" dirty="0" err="1">
                <a:solidFill>
                  <a:srgbClr val="00B0F0"/>
                </a:solidFill>
              </a:rPr>
              <a:t>hocs</a:t>
            </a:r>
            <a:r>
              <a:rPr lang="en-US" altLang="en-US" sz="1400" dirty="0">
                <a:solidFill>
                  <a:srgbClr val="00B0F0"/>
                </a:solidFill>
              </a:rPr>
              <a:t> to have standing by.</a:t>
            </a:r>
          </a:p>
          <a:p>
            <a:pPr marL="285750" indent="-285750">
              <a:buFont typeface="Wingdings" panose="05000000000000000000" pitchFamily="2" charset="2"/>
              <a:buChar char="q"/>
            </a:pPr>
            <a:r>
              <a:rPr lang="en-US" sz="1800" dirty="0">
                <a:solidFill>
                  <a:srgbClr val="00B0F0"/>
                </a:solidFill>
              </a:rPr>
              <a:t>ITU-R THz SM.2352 submission (from last July)/802.15 Terahertz IG, inputs? </a:t>
            </a:r>
            <a:endParaRPr lang="en-US" altLang="en-US" sz="1800" b="0" dirty="0">
              <a:solidFill>
                <a:srgbClr val="00B0F0"/>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None heard. </a:t>
            </a:r>
          </a:p>
          <a:p>
            <a:pPr marL="400050">
              <a:spcBef>
                <a:spcPts val="0"/>
              </a:spcBef>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 Mar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12Mar20–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15:36et</a:t>
            </a:r>
          </a:p>
          <a:p>
            <a:pPr lvl="1">
              <a:buFont typeface="Arial" panose="020B0604020202020204" pitchFamily="34" charset="0"/>
              <a:buChar char="•"/>
            </a:pPr>
            <a:endParaRPr lang="en-US" sz="1000" b="0" dirty="0"/>
          </a:p>
          <a:p>
            <a:pPr>
              <a:buFont typeface="Arial" panose="020B0604020202020204" pitchFamily="34" charset="0"/>
              <a:buChar char="•"/>
            </a:pPr>
            <a:endParaRPr lang="en-US" sz="1800" u="sng" dirty="0"/>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(so far.) of the 802.18 RR-TAG will be at IEEE 802, 11-15 May 2020 Wireless Interim in Marriott Hotel, Warsaw, Poland</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Mar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submission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Mar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05 Mar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Mar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Mar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05 Mar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 Mar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05 Mar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05 Mar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 Mar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Atlanta Plenary – From the LMSC(EC)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consultation spectrum access -Wi-Fi</a:t>
            </a:r>
          </a:p>
          <a:p>
            <a:pPr lvl="1">
              <a:spcBef>
                <a:spcPts val="0"/>
              </a:spcBef>
              <a:buFont typeface="Arial" panose="020B0604020202020204" pitchFamily="34" charset="0"/>
              <a:buChar char="•"/>
            </a:pPr>
            <a:r>
              <a:rPr lang="en-GB" sz="1400" dirty="0">
                <a:solidFill>
                  <a:schemeClr val="tx1"/>
                </a:solidFill>
              </a:rPr>
              <a:t>FCC NPRM on 5.9GHz comments &amp; reply</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Chair starts Ofcom EC ballot if approved</a:t>
            </a:r>
          </a:p>
          <a:p>
            <a:pPr lvl="1">
              <a:buFont typeface="Arial" panose="020B0604020202020204" pitchFamily="34" charset="0"/>
              <a:buChar char="•"/>
            </a:pPr>
            <a:r>
              <a:rPr lang="en-US" altLang="en-US" sz="1400" dirty="0">
                <a:solidFill>
                  <a:schemeClr val="tx1"/>
                </a:solidFill>
              </a:rPr>
              <a:t>FCC NPRM on 5.9 GHz reply comments</a:t>
            </a:r>
          </a:p>
          <a:p>
            <a:pPr lvl="1">
              <a:buFont typeface="Arial" panose="020B0604020202020204" pitchFamily="34" charset="0"/>
              <a:buChar char="•"/>
            </a:pPr>
            <a:r>
              <a:rPr lang="en-US" altLang="en-US" sz="1400" dirty="0">
                <a:solidFill>
                  <a:schemeClr val="tx1"/>
                </a:solidFill>
              </a:rPr>
              <a:t>ITU-R SM.2352 submission feedback</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altLang="en-US" sz="1400" b="0" dirty="0">
                <a:solidFill>
                  <a:schemeClr val="tx1"/>
                </a:solidFill>
              </a:rPr>
              <a:t>Ofcom consultation on spectrum access for Wi-Fi</a:t>
            </a:r>
          </a:p>
          <a:p>
            <a:pPr lvl="1">
              <a:spcBef>
                <a:spcPts val="0"/>
              </a:spcBef>
              <a:buFont typeface="Arial" panose="020B0604020202020204" pitchFamily="34" charset="0"/>
              <a:buChar char="•"/>
            </a:pPr>
            <a:r>
              <a:rPr lang="en-US" sz="140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today, 05 March</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Status of ballot</a:t>
            </a:r>
          </a:p>
          <a:p>
            <a:pPr lvl="1">
              <a:spcBef>
                <a:spcPts val="0"/>
              </a:spcBef>
              <a:buFont typeface="Arial" panose="020B0604020202020204" pitchFamily="34" charset="0"/>
              <a:buChar char="•"/>
            </a:pPr>
            <a:r>
              <a:rPr lang="en-GB" sz="1400" dirty="0">
                <a:solidFill>
                  <a:schemeClr val="tx1"/>
                </a:solidFill>
              </a:rPr>
              <a:t>Reply comments due 06 April,  </a:t>
            </a:r>
          </a:p>
          <a:p>
            <a:pPr lvl="1">
              <a:spcBef>
                <a:spcPts val="0"/>
              </a:spcBef>
              <a:buFont typeface="Arial" panose="020B0604020202020204" pitchFamily="34" charset="0"/>
              <a:buChar char="•"/>
            </a:pPr>
            <a:r>
              <a:rPr lang="en-GB" sz="1400" dirty="0">
                <a:solidFill>
                  <a:schemeClr val="tx1"/>
                </a:solidFill>
              </a:rPr>
              <a:t>Need to approve by Thursday of plenary</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NPRM on TV White Spaces </a:t>
            </a:r>
          </a:p>
          <a:p>
            <a:pPr lvl="1">
              <a:spcBef>
                <a:spcPts val="0"/>
              </a:spcBef>
              <a:buFont typeface="Arial" panose="020B0604020202020204" pitchFamily="34" charset="0"/>
              <a:buChar char="•"/>
            </a:pPr>
            <a:r>
              <a:rPr lang="en-US" sz="1400" dirty="0"/>
              <a:t>ITU-R SM.2352 on THz update for ITU-R</a:t>
            </a:r>
          </a:p>
          <a:p>
            <a:pPr lvl="1">
              <a:spcBef>
                <a:spcPts val="0"/>
              </a:spcBef>
              <a:buFont typeface="Arial" panose="020B0604020202020204" pitchFamily="34" charset="0"/>
              <a:buChar char="•"/>
            </a:pPr>
            <a:r>
              <a:rPr lang="en-US" altLang="en-US" sz="1400" kern="0" dirty="0"/>
              <a:t>Waiver for parking lot sensor at 2.4 GHz.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400" b="0" dirty="0">
                <a:solidFill>
                  <a:schemeClr val="tx1"/>
                </a:solidFill>
              </a:rPr>
              <a:t>Moved by: 		Hassan</a:t>
            </a:r>
          </a:p>
          <a:p>
            <a:pPr>
              <a:spcBef>
                <a:spcPts val="400"/>
              </a:spcBef>
            </a:pPr>
            <a:r>
              <a:rPr lang="en-US" altLang="en-US" sz="1400" b="0" dirty="0">
                <a:solidFill>
                  <a:schemeClr val="tx1"/>
                </a:solidFill>
              </a:rPr>
              <a:t>		Seconded by: 	Vijay </a:t>
            </a:r>
          </a:p>
          <a:p>
            <a:pPr lvl="1">
              <a:spcBef>
                <a:spcPts val="400"/>
              </a:spcBef>
            </a:pPr>
            <a:r>
              <a:rPr lang="en-US" altLang="en-US" sz="1400" dirty="0">
                <a:solidFill>
                  <a:schemeClr val="tx1"/>
                </a:solidFill>
              </a:rPr>
              <a:t>Discussion?  	None</a:t>
            </a:r>
          </a:p>
          <a:p>
            <a:pPr lvl="1">
              <a:spcBef>
                <a:spcPts val="400"/>
              </a:spcBef>
            </a:pPr>
            <a:r>
              <a:rPr lang="en-US" altLang="en-US" sz="1400" dirty="0">
                <a:solidFill>
                  <a:schemeClr val="tx1"/>
                </a:solidFill>
              </a:rPr>
              <a:t>Vote:  Approved by unanimous consent</a:t>
            </a:r>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27 Feb 2020 in document  </a:t>
            </a:r>
            <a:r>
              <a:rPr lang="en-GB" sz="1600" b="0" u="sng" dirty="0">
                <a:hlinkClick r:id="rId2"/>
              </a:rPr>
              <a:t>https://mentor.ieee.org/802.18/dcn/20/18-20-0030-00-0000-minutes-27feb20-rrtag-teleconference.docx</a:t>
            </a:r>
            <a:r>
              <a:rPr lang="en-GB" sz="1600" b="0" u="sng" dirty="0"/>
              <a:t> </a:t>
            </a:r>
            <a:r>
              <a:rPr lang="en-GB" sz="1600" b="0" dirty="0"/>
              <a:t>   </a:t>
            </a:r>
            <a:r>
              <a:rPr lang="en-US" sz="1600" b="0" dirty="0"/>
              <a:t>28-Feb-2020 16:02:50 ET</a:t>
            </a:r>
            <a:r>
              <a:rPr lang="en-US" altLang="en-US" sz="1600" b="0" dirty="0">
                <a:solidFill>
                  <a:schemeClr val="tx1"/>
                </a:solidFill>
              </a:rPr>
              <a:t>	</a:t>
            </a:r>
          </a:p>
          <a:p>
            <a:pPr marL="0" indent="0">
              <a:spcBef>
                <a:spcPts val="400"/>
              </a:spcBef>
            </a:pPr>
            <a:r>
              <a:rPr lang="en-US" altLang="en-US" sz="1400" b="0" dirty="0">
                <a:solidFill>
                  <a:schemeClr val="tx1"/>
                </a:solidFill>
              </a:rPr>
              <a:t>	Moved by:  		David B.</a:t>
            </a:r>
          </a:p>
          <a:p>
            <a:pPr marL="0" indent="0">
              <a:spcBef>
                <a:spcPts val="400"/>
              </a:spcBef>
            </a:pPr>
            <a:r>
              <a:rPr lang="en-US" altLang="en-US" sz="1400" b="0" dirty="0">
                <a:solidFill>
                  <a:schemeClr val="tx1"/>
                </a:solidFill>
              </a:rPr>
              <a:t>	Seconded by:	Ben R.</a:t>
            </a:r>
          </a:p>
          <a:p>
            <a:pPr marL="0" indent="0">
              <a:spcBef>
                <a:spcPts val="400"/>
              </a:spcBef>
            </a:pPr>
            <a:r>
              <a:rPr lang="en-US" altLang="en-US" sz="1400" b="0" dirty="0">
                <a:solidFill>
                  <a:schemeClr val="tx1"/>
                </a:solidFill>
              </a:rPr>
              <a:t>	Discussion?  	None</a:t>
            </a:r>
          </a:p>
          <a:p>
            <a:pPr lvl="1">
              <a:spcBef>
                <a:spcPts val="400"/>
              </a:spcBef>
            </a:pPr>
            <a:r>
              <a:rPr lang="en-US" altLang="en-US" sz="1400" dirty="0">
                <a:solidFill>
                  <a:schemeClr val="tx1"/>
                </a:solidFill>
              </a:rPr>
              <a:t>Vote:  Approved by unanimous consent</a:t>
            </a:r>
            <a:endParaRPr lang="en-US" altLang="en-US" sz="1400" b="1" dirty="0">
              <a:solidFill>
                <a:schemeClr val="tx1"/>
              </a:solidFill>
            </a:endParaRPr>
          </a:p>
          <a:p>
            <a:pPr lvl="4">
              <a:buFont typeface="Arial" panose="020B0604020202020204" pitchFamily="34" charset="0"/>
              <a:buChar char="•"/>
            </a:pPr>
            <a:endParaRPr lang="en-US" altLang="en-US" sz="10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Results of EC call earlier today (5</a:t>
            </a:r>
            <a:r>
              <a:rPr lang="en-US" altLang="en-US" sz="1800" baseline="30000" dirty="0">
                <a:solidFill>
                  <a:schemeClr val="tx1"/>
                </a:solidFill>
              </a:rPr>
              <a:t>th</a:t>
            </a:r>
            <a:r>
              <a:rPr lang="en-US" altLang="en-US" sz="1800" dirty="0">
                <a:solidFill>
                  <a:schemeClr val="tx1"/>
                </a:solidFill>
              </a:rPr>
              <a:t>) on Atlanta Plenary, CoVID-19, etc. </a:t>
            </a:r>
            <a:endParaRPr lang="en-US" altLang="en-US" sz="1400" dirty="0">
              <a:solidFill>
                <a:schemeClr val="tx1"/>
              </a:solidFill>
            </a:endParaRPr>
          </a:p>
          <a:p>
            <a:pPr lvl="1">
              <a:spcBef>
                <a:spcPts val="400"/>
              </a:spcBef>
              <a:buFont typeface="Arial" panose="020B0604020202020204" pitchFamily="34" charset="0"/>
              <a:buChar char="•"/>
            </a:pPr>
            <a:r>
              <a:rPr lang="en-US" altLang="en-US" sz="1400" dirty="0">
                <a:solidFill>
                  <a:schemeClr val="tx1"/>
                </a:solidFill>
              </a:rPr>
              <a:t>This morning (Thursday the 5</a:t>
            </a:r>
            <a:r>
              <a:rPr lang="en-US" altLang="en-US" sz="1400" baseline="30000" dirty="0">
                <a:solidFill>
                  <a:schemeClr val="tx1"/>
                </a:solidFill>
              </a:rPr>
              <a:t>th</a:t>
            </a:r>
            <a:r>
              <a:rPr lang="en-US" altLang="en-US" sz="1400" dirty="0">
                <a:solidFill>
                  <a:schemeClr val="tx1"/>
                </a:solidFill>
              </a:rPr>
              <a:t>) the LMSC(EC) voted to cancel the Plenary in Atlanta.   </a:t>
            </a:r>
          </a:p>
          <a:p>
            <a:pPr lvl="1">
              <a:spcBef>
                <a:spcPts val="400"/>
              </a:spcBef>
              <a:buFont typeface="Arial" panose="020B0604020202020204" pitchFamily="34" charset="0"/>
              <a:buChar char="•"/>
            </a:pPr>
            <a:r>
              <a:rPr lang="en-US" altLang="en-US" sz="1400" dirty="0">
                <a:solidFill>
                  <a:schemeClr val="tx1"/>
                </a:solidFill>
              </a:rPr>
              <a:t>The official word is not out yet, there are many logistical things yet to work through, e.g. refunds, and all.   The chair will pass along items as they become available over the next few days. </a:t>
            </a:r>
          </a:p>
          <a:p>
            <a:pPr lvl="1">
              <a:spcBef>
                <a:spcPts val="400"/>
              </a:spcBef>
              <a:buFont typeface="Arial" panose="020B0604020202020204" pitchFamily="34" charset="0"/>
              <a:buChar char="•"/>
            </a:pPr>
            <a:r>
              <a:rPr lang="en-US" altLang="en-US" sz="1400" dirty="0">
                <a:solidFill>
                  <a:schemeClr val="tx1"/>
                </a:solidFill>
              </a:rPr>
              <a:t>Note: do not cancel your rooms at the Hilton Atlanta (yet), that is one of the logistics being worked, official instructions are due Monday 09March. </a:t>
            </a:r>
            <a:r>
              <a:rPr lang="en-US" altLang="en-US" sz="1000" dirty="0">
                <a:solidFill>
                  <a:schemeClr val="tx1"/>
                </a:solidFill>
              </a:rPr>
              <a:t> </a:t>
            </a:r>
          </a:p>
          <a:p>
            <a:pPr lvl="1">
              <a:spcBef>
                <a:spcPts val="400"/>
              </a:spcBef>
              <a:buFont typeface="Arial" panose="020B0604020202020204" pitchFamily="34" charset="0"/>
              <a:buChar char="•"/>
            </a:pPr>
            <a:r>
              <a:rPr lang="en-GB" sz="1400" dirty="0"/>
              <a:t>Maintaining voting rights, PARs and some changes only at Face to Face plenaries.</a:t>
            </a:r>
            <a:endParaRPr lang="en-US" sz="1400" dirty="0"/>
          </a:p>
          <a:p>
            <a:pPr lvl="1">
              <a:spcBef>
                <a:spcPts val="400"/>
              </a:spcBef>
              <a:buFont typeface="Arial" panose="020B0604020202020204" pitchFamily="34" charset="0"/>
              <a:buChar char="•"/>
            </a:pPr>
            <a:endParaRPr lang="en-US" altLang="en-US" sz="1000" dirty="0">
              <a:solidFill>
                <a:schemeClr val="tx1"/>
              </a:solidFill>
            </a:endParaRPr>
          </a:p>
          <a:p>
            <a:pPr lvl="1">
              <a:spcBef>
                <a:spcPts val="400"/>
              </a:spcBef>
              <a:buFont typeface="Arial" panose="020B0604020202020204" pitchFamily="34" charset="0"/>
              <a:buChar char="•"/>
            </a:pPr>
            <a:r>
              <a:rPr lang="en-US" altLang="en-US" sz="1000" dirty="0">
                <a:solidFill>
                  <a:schemeClr val="tx1"/>
                </a:solidFill>
              </a:rPr>
              <a:t>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 Mar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a:t>
            </a:r>
            <a:r>
              <a:rPr lang="en-US" sz="1400" strike="dblStrike" dirty="0">
                <a:solidFill>
                  <a:schemeClr val="tx1"/>
                </a:solidFill>
              </a:rPr>
              <a:t>#105, </a:t>
            </a:r>
            <a:r>
              <a:rPr lang="en-US" sz="1400" strike="dblStrike" dirty="0"/>
              <a:t>  23–27Mar20, Sophia-Antipolis</a:t>
            </a:r>
            <a:r>
              <a:rPr lang="en-US" sz="1400" b="0" strike="dblStrike" dirty="0"/>
              <a:t>  </a:t>
            </a:r>
            <a:r>
              <a:rPr lang="en-US" sz="1800" b="0" dirty="0">
                <a:solidFill>
                  <a:srgbClr val="C00000"/>
                </a:solidFill>
                <a:sym typeface="Wingdings" panose="05000000000000000000" pitchFamily="2" charset="2"/>
              </a:rPr>
              <a:t> cancelled</a:t>
            </a:r>
            <a:endParaRPr lang="en-US" sz="1800" b="0" dirty="0">
              <a:solidFill>
                <a:srgbClr val="C00000"/>
              </a:solidFill>
            </a:endParaRPr>
          </a:p>
          <a:p>
            <a:pPr lvl="1">
              <a:buFont typeface="Arial" panose="020B0604020202020204" pitchFamily="34" charset="0"/>
              <a:buChar char="•"/>
            </a:pPr>
            <a:r>
              <a:rPr lang="en-US" sz="1600" b="0" dirty="0">
                <a:solidFill>
                  <a:schemeClr val="tx1"/>
                </a:solidFill>
              </a:rPr>
              <a:t>More go-to meetings coming to replace #105.</a:t>
            </a:r>
          </a:p>
          <a:p>
            <a:pPr lvl="1">
              <a:buFont typeface="Arial" panose="020B0604020202020204" pitchFamily="34" charset="0"/>
              <a:buChar char="•"/>
            </a:pPr>
            <a:r>
              <a:rPr lang="en-US" sz="1600" dirty="0">
                <a:solidFill>
                  <a:schemeClr val="bg1">
                    <a:lumMod val="75000"/>
                  </a:schemeClr>
                </a:solidFill>
              </a:rPr>
              <a:t> </a:t>
            </a: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meeting # _next f2f not scheduled_;  on-line-27Feb20</a:t>
            </a:r>
          </a:p>
          <a:p>
            <a:pPr lvl="1">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Mar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44982</TotalTime>
  <Words>11492</Words>
  <Application>Microsoft Office PowerPoint</Application>
  <PresentationFormat>On-screen Show (4:3)</PresentationFormat>
  <Paragraphs>1141</Paragraphs>
  <Slides>53</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53</vt:i4>
      </vt:variant>
    </vt:vector>
  </HeadingPairs>
  <TitlesOfParts>
    <vt:vector size="63"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Ofcom consultation  - we are not commenting Improving spectrum access for Wi-Fi – spectrum use in the 5 and 6 GHz bands</vt:lpstr>
      <vt:lpstr>FCC NPRM on 5.9 GHz comments &amp; reply comments-1</vt:lpstr>
      <vt:lpstr>FCC NPRM on 5.9 GHz comments &amp; reply comments-1</vt:lpstr>
      <vt:lpstr>FCC NPRM – reply comments – standing by  Revisiting-use-of-the-5850-5925-MHz-band</vt:lpstr>
      <vt:lpstr>General Discussion Items -1</vt:lpstr>
      <vt:lpstr>General Discussion Items -2</vt:lpstr>
      <vt:lpstr>Actions Required</vt:lpstr>
      <vt:lpstr>Any Other Business</vt:lpstr>
      <vt:lpstr>Adjourn</vt:lpstr>
      <vt:lpstr>PowerPoint Presentation</vt:lpstr>
      <vt:lpstr>ITU-R SM.2352 on THz</vt:lpstr>
      <vt:lpstr>ITU-R THz SM.2352 submission – standing by</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2448</cp:revision>
  <cp:lastPrinted>1601-01-01T00:00:00Z</cp:lastPrinted>
  <dcterms:created xsi:type="dcterms:W3CDTF">2016-03-03T14:54:45Z</dcterms:created>
  <dcterms:modified xsi:type="dcterms:W3CDTF">2020-03-07T01:24:28Z</dcterms:modified>
</cp:coreProperties>
</file>