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61" r:id="rId15"/>
    <p:sldId id="665" r:id="rId16"/>
    <p:sldId id="667" r:id="rId17"/>
    <p:sldId id="666" r:id="rId18"/>
    <p:sldId id="662" r:id="rId19"/>
    <p:sldId id="668" r:id="rId20"/>
    <p:sldId id="650" r:id="rId21"/>
    <p:sldId id="498" r:id="rId22"/>
    <p:sldId id="402" r:id="rId23"/>
    <p:sldId id="403" r:id="rId24"/>
    <p:sldId id="663" r:id="rId25"/>
    <p:sldId id="664"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592" r:id="rId51"/>
    <p:sldId id="599" r:id="rId52"/>
    <p:sldId id="656" r:id="rId53"/>
    <p:sldId id="655"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182" autoAdjust="0"/>
  </p:normalViewPr>
  <p:slideViewPr>
    <p:cSldViewPr>
      <p:cViewPr varScale="1">
        <p:scale>
          <a:sx n="112" d="100"/>
          <a:sy n="112" d="100"/>
        </p:scale>
        <p:origin x="642"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35192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1695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fcc.gov/ecfs/search/filings?proceedings_name=19-138&amp;sort=date_disseminated,DES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ocs.fcc.gov/public/attachments/FCC-20-17A1.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5/dcn/19/15-19-0276-03-0thz-ieee-802-15-tag-thz-input-to-the-revision-of-itu-r-sm-235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proceedings_name=20-65&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30-00-0000-minutes-27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477"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6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37512" y="1001727"/>
            <a:ext cx="8272226"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bg1">
                    <a:lumMod val="75000"/>
                  </a:schemeClr>
                </a:solidFill>
              </a:rPr>
              <a:t>nothing to share today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to share today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to share today</a:t>
            </a:r>
          </a:p>
          <a:p>
            <a:pPr>
              <a:buFont typeface="Arial" panose="020B0604020202020204" pitchFamily="34" charset="0"/>
              <a:buChar char="•"/>
            </a:pPr>
            <a:r>
              <a:rPr lang="en-US" sz="16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31899"/>
            <a:ext cx="8001000" cy="1120700"/>
          </a:xfrm>
        </p:spPr>
        <p:txBody>
          <a:bodyPr/>
          <a:lstStyle/>
          <a:p>
            <a:r>
              <a:rPr lang="en-US" altLang="en-US" sz="2400" dirty="0"/>
              <a:t>Ofcom consultation </a:t>
            </a:r>
            <a:br>
              <a:rPr lang="en-US" altLang="en-US" sz="2400" dirty="0"/>
            </a:br>
            <a:r>
              <a:rPr lang="en-GB" sz="18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600200"/>
            <a:ext cx="8279622" cy="48752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4"/>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Comment ballot status:</a:t>
            </a:r>
          </a:p>
          <a:p>
            <a:pPr marL="800100" lvl="1">
              <a:buFont typeface="Arial" panose="020B0604020202020204" pitchFamily="34" charset="0"/>
              <a:buChar char="•"/>
            </a:pPr>
            <a:r>
              <a:rPr lang="en-US" sz="1600" dirty="0">
                <a:solidFill>
                  <a:schemeClr val="tx1"/>
                </a:solidFill>
              </a:rPr>
              <a:t>8-app, 2-dis, 3-dnv;  Comments passed.  Comments uploaded to FCC _________</a:t>
            </a:r>
          </a:p>
          <a:p>
            <a:pPr marL="2114550" lvl="4">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b="1" dirty="0">
                <a:solidFill>
                  <a:schemeClr val="tx1"/>
                </a:solidFill>
              </a:rPr>
              <a:t>Reply comments due Monday 06 April</a:t>
            </a:r>
          </a:p>
          <a:p>
            <a:pPr marL="800100" lvl="1">
              <a:buFont typeface="Arial" panose="020B0604020202020204" pitchFamily="34" charset="0"/>
              <a:buChar char="•"/>
            </a:pPr>
            <a:r>
              <a:rPr lang="en-US" sz="1600" dirty="0">
                <a:solidFill>
                  <a:schemeClr val="tx1"/>
                </a:solidFill>
              </a:rPr>
              <a:t>For Friday EC close or 10-day LMSC ballot,  need to approve 19 March, Thursday/ATL</a:t>
            </a:r>
          </a:p>
          <a:p>
            <a:pPr marL="800100" lvl="1">
              <a:buFont typeface="Arial" panose="020B0604020202020204" pitchFamily="34" charset="0"/>
              <a:buChar char="•"/>
            </a:pPr>
            <a:r>
              <a:rPr lang="en-US" sz="1600" dirty="0">
                <a:solidFill>
                  <a:schemeClr val="tx1"/>
                </a:solidFill>
              </a:rPr>
              <a:t>If on EC close normal agenda, may have feedback that needs to be addressed?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dirty="0">
                <a:solidFill>
                  <a:schemeClr val="tx1"/>
                </a:solidFill>
              </a:rPr>
              <a:t>802.11bd teleconference this week setup to do reply comments with same author to gather contributions and lay out reply comments.  </a:t>
            </a:r>
          </a:p>
          <a:p>
            <a:pPr marL="800100" lvl="1">
              <a:buFont typeface="Arial" panose="020B0604020202020204" pitchFamily="34" charset="0"/>
              <a:buChar char="•"/>
            </a:pPr>
            <a:r>
              <a:rPr lang="en-US" sz="1600" dirty="0">
                <a:solidFill>
                  <a:schemeClr val="tx1"/>
                </a:solidFill>
              </a:rPr>
              <a:t>Will start out as a .18 document with the short time frame. </a:t>
            </a:r>
          </a:p>
          <a:p>
            <a:pPr marL="800100" lvl="1">
              <a:buFont typeface="Arial" panose="020B0604020202020204" pitchFamily="34" charset="0"/>
              <a:buChar char="•"/>
            </a:pPr>
            <a:r>
              <a:rPr lang="en-US" sz="1600" dirty="0">
                <a:solidFill>
                  <a:schemeClr val="tx1"/>
                </a:solidFill>
              </a:rPr>
              <a:t>Please, send in contributions to .11 / &amp; .18 list servers right away. </a:t>
            </a:r>
          </a:p>
          <a:p>
            <a:pPr marL="514350" lvl="1" indent="0"/>
            <a:endParaRPr lang="en-US" sz="1600" dirty="0">
              <a:solidFill>
                <a:schemeClr val="tx1"/>
              </a:solidFill>
            </a:endParaRPr>
          </a:p>
          <a:p>
            <a:pPr marL="400050">
              <a:buFont typeface="Arial" panose="020B0604020202020204" pitchFamily="34" charset="0"/>
              <a:buChar char="•"/>
            </a:pPr>
            <a:r>
              <a:rPr lang="en-US" sz="1800" dirty="0">
                <a:solidFill>
                  <a:schemeClr val="tx1"/>
                </a:solidFill>
              </a:rPr>
              <a:t>Are there comments that have been seen we should consider reply comments on? </a:t>
            </a:r>
          </a:p>
          <a:p>
            <a:pPr marL="800100" lvl="1">
              <a:buFont typeface="Arial" panose="020B0604020202020204" pitchFamily="34" charset="0"/>
              <a:buChar char="•"/>
            </a:pP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Do we setup an ad hoc meeting for next Tuesday and/or Wednesday ? _______</a:t>
            </a: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What about ad </a:t>
            </a:r>
            <a:r>
              <a:rPr lang="en-US" sz="1800" dirty="0" err="1"/>
              <a:t>hocs</a:t>
            </a:r>
            <a:r>
              <a:rPr lang="en-US" sz="1800" dirty="0"/>
              <a:t> in ATL?   </a:t>
            </a:r>
          </a:p>
          <a:p>
            <a:pPr>
              <a:spcBef>
                <a:spcPts val="0"/>
              </a:spcBef>
              <a:buFont typeface="Arial" panose="020B0604020202020204" pitchFamily="34" charset="0"/>
              <a:buChar char="•"/>
            </a:pPr>
            <a:r>
              <a:rPr lang="en-US" sz="1800" dirty="0"/>
              <a:t>If so, any better </a:t>
            </a:r>
            <a:r>
              <a:rPr lang="en-US" sz="1800"/>
              <a:t>or worse times</a:t>
            </a:r>
            <a:r>
              <a:rPr lang="en-US" sz="1800" dirty="0"/>
              <a:t>?    </a:t>
            </a:r>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t>In the Matter of Unlicensed White Space Device Operations in the Television Bands; ET Docket No. 20-36; NOTICE OF PROPOSED RULEMAKING</a:t>
            </a:r>
            <a:endParaRPr lang="en-US" sz="1800" dirty="0">
              <a:solidFill>
                <a:schemeClr val="bg1">
                  <a:lumMod val="75000"/>
                </a:schemeClr>
              </a:solidFill>
            </a:endParaRPr>
          </a:p>
          <a:p>
            <a:pPr lvl="1">
              <a:spcBef>
                <a:spcPts val="0"/>
              </a:spcBef>
              <a:buFont typeface="Arial" panose="020B0604020202020204" pitchFamily="34" charset="0"/>
              <a:buChar char="•"/>
            </a:pPr>
            <a:r>
              <a:rPr lang="en-US" sz="1400" u="sng" dirty="0">
                <a:hlinkClick r:id="rId3"/>
              </a:rPr>
              <a:t>https://docs.fcc.gov/public/attachments/FCC-20-17A1.pdf</a:t>
            </a:r>
            <a:endParaRPr lang="en-US" sz="1400" dirty="0"/>
          </a:p>
          <a:p>
            <a:pPr lvl="1">
              <a:spcBef>
                <a:spcPts val="0"/>
              </a:spcBef>
              <a:buFont typeface="Arial" panose="020B0604020202020204" pitchFamily="34" charset="0"/>
              <a:buChar char="•"/>
            </a:pPr>
            <a:r>
              <a:rPr lang="en-US" sz="1600" dirty="0"/>
              <a:t>I. INTRODUCTION 1. In this Notice of Proposed Rulemaking (NPRM), we propose to revise our rules to provide additional opportunities for unlicensed white space devices operating in the broadcast television bands (TV bands) to deliver wireless broadband services in rural areas and applications associated with the Internet of Things (IoT). This region of the spectrum has excellent propagation characteristics that make it particularly attractive for delivering communications services over long distances, coping with variations in terrain, as well as providing coverage into and within buildings. We offer several proposals to spur continued growth of the white space device ecosystem, especially for providing affordable broadband service to rural and underserved communities that can help close the digital divide.</a:t>
            </a:r>
          </a:p>
          <a:p>
            <a:pPr lvl="4">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500" dirty="0">
                <a:solidFill>
                  <a:schemeClr val="tx1"/>
                </a:solidFill>
              </a:rPr>
              <a:t> </a:t>
            </a:r>
            <a:r>
              <a:rPr lang="en-US" sz="1800" dirty="0"/>
              <a:t>From 802.15.3d, ITU-R SM.2352 on THz communications needs  updates.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4"/>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 </a:t>
            </a:r>
            <a:endParaRPr lang="en-US" sz="1100" dirty="0">
              <a:solidFill>
                <a:schemeClr val="tx1"/>
              </a:solidFill>
            </a:endParaRPr>
          </a:p>
          <a:p>
            <a:pPr lvl="1">
              <a:spcBef>
                <a:spcPts val="0"/>
              </a:spcBef>
              <a:buFont typeface="Arial" panose="020B0604020202020204" pitchFamily="34" charset="0"/>
              <a:buChar char="•"/>
            </a:pPr>
            <a:r>
              <a:rPr lang="en-US" sz="11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66562" y="962891"/>
            <a:ext cx="8324341" cy="5430764"/>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1600" dirty="0"/>
              <a:t>OFFICE OF ENGINEERING AND TECHNOLOGY SEEKS COMMENT ON ROBERT BOSCH LLC REQUEST FOR WAIVER OF SECTION 15.245(b) TO PERMIT THE MARKETING, SALE, AND OPERATION OF AN ACTIVE PARKING LOT MANAGEMENT SENSOR</a:t>
            </a: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ET Docket 20-65:  </a:t>
            </a:r>
            <a:r>
              <a:rPr lang="en-US" sz="1800" dirty="0">
                <a:hlinkClick r:id="rId3"/>
              </a:rPr>
              <a:t>https://www.fcc.gov/ecfs/search/filings?proceedings_name=20-65&amp;sort=date_disseminated,DESC</a:t>
            </a:r>
            <a:r>
              <a:rPr lang="en-US" sz="1800" dirty="0"/>
              <a:t> </a:t>
            </a:r>
          </a:p>
          <a:p>
            <a:pPr>
              <a:spcBef>
                <a:spcPts val="0"/>
              </a:spcBef>
              <a:buFont typeface="Arial" panose="020B0604020202020204" pitchFamily="34" charset="0"/>
              <a:buChar char="•"/>
            </a:pPr>
            <a:r>
              <a:rPr lang="en-US" sz="1800" dirty="0"/>
              <a:t>Comments due 03 April,  reply comments 20 April.  (.18 approves Thurs/ATL)</a:t>
            </a:r>
          </a:p>
          <a:p>
            <a:pPr>
              <a:spcBef>
                <a:spcPts val="0"/>
              </a:spcBef>
              <a:buFont typeface="Arial" panose="020B0604020202020204" pitchFamily="34" charset="0"/>
              <a:buChar char="•"/>
            </a:pPr>
            <a:r>
              <a:rPr lang="en-US" sz="1600" b="0" dirty="0"/>
              <a:t>Bosch states that it “has developed a low-power Parking Lot Occupancy Sensor (PLS) device for use by integrators and parking lot operators in a system that supports the allocation and indication of available parking spaces for automobiles, and which minimizes traffic within a parking lot or garage.”</a:t>
            </a:r>
          </a:p>
          <a:p>
            <a:pPr>
              <a:spcBef>
                <a:spcPts val="0"/>
              </a:spcBef>
              <a:buFont typeface="Arial" panose="020B0604020202020204" pitchFamily="34" charset="0"/>
              <a:buChar char="•"/>
            </a:pPr>
            <a:r>
              <a:rPr lang="en-US" sz="1600" b="0" dirty="0"/>
              <a:t>Section 15.245 provides for the use of the 2435-2465 MHz band for intentional radiators used as field disturbance sensors.  Because Bosch seeks to operate across a larger amount of spectrum (an occupied bandwidth of 80 megahertz in the 2400-2483.5 MHz range), it seeks a waiver of this rule.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r>
              <a:rPr lang="en-US" sz="1400" b="0" dirty="0"/>
              <a:t>  </a:t>
            </a:r>
          </a:p>
          <a:p>
            <a:r>
              <a:rPr lang="en-US" sz="1400" b="0" dirty="0"/>
              <a:t> </a:t>
            </a:r>
          </a:p>
          <a:p>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089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8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8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Chair start EC ballot on Ofcom consolation on Wi Fi, if  approved.</a:t>
            </a:r>
          </a:p>
          <a:p>
            <a:pPr marL="285750" indent="-285750">
              <a:buFont typeface="Wingdings" panose="05000000000000000000" pitchFamily="2" charset="2"/>
              <a:buChar char="q"/>
            </a:pPr>
            <a:r>
              <a:rPr lang="en-US" altLang="en-US" sz="1800" dirty="0">
                <a:solidFill>
                  <a:srgbClr val="00B0F0"/>
                </a:solidFill>
              </a:rPr>
              <a:t>Reply comment contribution for FCC NPRM on 5.9 GHz.</a:t>
            </a: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12Mar20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15:_______________________01et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Atlanta Plenary – From the LMSC(EC)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consultation spectrum access -Wi-Fi</a:t>
            </a:r>
          </a:p>
          <a:p>
            <a:pPr lvl="1">
              <a:spcBef>
                <a:spcPts val="0"/>
              </a:spcBef>
              <a:buFont typeface="Arial" panose="020B0604020202020204" pitchFamily="34" charset="0"/>
              <a:buChar char="•"/>
            </a:pPr>
            <a:r>
              <a:rPr lang="en-GB" sz="1400" dirty="0">
                <a:solidFill>
                  <a:schemeClr val="tx1"/>
                </a:solidFill>
              </a:rPr>
              <a:t>FCC NPRM on 5.9GHz comments &amp; reply</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Chair starts Ofcom EC ballot if approved</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tx1"/>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altLang="en-US" sz="1400" b="0" dirty="0">
                <a:solidFill>
                  <a:schemeClr val="tx1"/>
                </a:solidFill>
              </a:rPr>
              <a:t>Ofcom consultation on spectrum access for Wi-Fi</a:t>
            </a:r>
          </a:p>
          <a:p>
            <a:pPr lvl="1">
              <a:spcBef>
                <a:spcPts val="0"/>
              </a:spcBef>
              <a:buFont typeface="Arial" panose="020B0604020202020204" pitchFamily="34" charset="0"/>
              <a:buChar char="•"/>
            </a:pPr>
            <a:r>
              <a:rPr lang="en-US" sz="140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today, 05 March</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Status of ballot</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by Thursday of plenary</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NPRM on TV White Spaces </a:t>
            </a:r>
          </a:p>
          <a:p>
            <a:pPr lvl="1">
              <a:spcBef>
                <a:spcPts val="0"/>
              </a:spcBef>
              <a:buFont typeface="Arial" panose="020B0604020202020204" pitchFamily="34" charset="0"/>
              <a:buChar char="•"/>
            </a:pPr>
            <a:r>
              <a:rPr lang="en-US" sz="1400" dirty="0"/>
              <a:t>TU-R SM.2352 on THz update for ITU-R</a:t>
            </a:r>
          </a:p>
          <a:p>
            <a:pPr lvl="1">
              <a:spcBef>
                <a:spcPts val="0"/>
              </a:spcBef>
              <a:buFont typeface="Arial" panose="020B0604020202020204" pitchFamily="34" charset="0"/>
              <a:buChar char="•"/>
            </a:pPr>
            <a:r>
              <a:rPr lang="en-US" altLang="en-US" sz="1400" kern="0" dirty="0"/>
              <a:t>Waiver for parking lot sensor at 2.4 GHz.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400" b="0" dirty="0">
                <a:solidFill>
                  <a:schemeClr val="tx1"/>
                </a:solidFill>
              </a:rPr>
              <a:t>Moved by: 		</a:t>
            </a:r>
            <a:endParaRPr lang="en-US" altLang="en-US" sz="1400" b="0" dirty="0">
              <a:solidFill>
                <a:schemeClr val="bg1">
                  <a:lumMod val="75000"/>
                </a:schemeClr>
              </a:solidFill>
            </a:endParaRPr>
          </a:p>
          <a:p>
            <a:pPr>
              <a:spcBef>
                <a:spcPts val="400"/>
              </a:spcBef>
            </a:pPr>
            <a:r>
              <a:rPr lang="en-US" altLang="en-US" sz="1400" b="0" dirty="0">
                <a:solidFill>
                  <a:schemeClr val="bg1">
                    <a:lumMod val="75000"/>
                  </a:schemeClr>
                </a:solidFill>
              </a:rPr>
              <a:t>		Seconded by: 	Hassan </a:t>
            </a:r>
          </a:p>
          <a:p>
            <a:pPr lvl="1">
              <a:spcBef>
                <a:spcPts val="400"/>
              </a:spcBef>
            </a:pPr>
            <a:r>
              <a:rPr lang="en-US" altLang="en-US" sz="1400" dirty="0">
                <a:solidFill>
                  <a:schemeClr val="bg1">
                    <a:lumMod val="75000"/>
                  </a:schemeClr>
                </a:solidFill>
              </a:rPr>
              <a:t>Discussion?  	None</a:t>
            </a:r>
          </a:p>
          <a:p>
            <a:pPr lvl="1">
              <a:spcBef>
                <a:spcPts val="400"/>
              </a:spcBef>
            </a:pPr>
            <a:r>
              <a:rPr lang="en-US" altLang="en-US" sz="14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27 Feb 2020 in document  </a:t>
            </a:r>
            <a:r>
              <a:rPr lang="en-GB" sz="1600" b="0" u="sng" dirty="0">
                <a:hlinkClick r:id="rId2"/>
              </a:rPr>
              <a:t>https://mentor.ieee.org/802.18/dcn/20/18-20-0030-00-0000-minutes-27feb20-rrtag-teleconference.docx</a:t>
            </a:r>
            <a:r>
              <a:rPr lang="en-GB" sz="1600" b="0" u="sng" dirty="0"/>
              <a:t> </a:t>
            </a:r>
            <a:r>
              <a:rPr lang="en-GB" sz="1600" b="0" dirty="0"/>
              <a:t>   </a:t>
            </a:r>
            <a:r>
              <a:rPr lang="en-US" sz="1600" b="0" dirty="0"/>
              <a:t>28-Feb-2020 16:02:50 ET</a:t>
            </a:r>
            <a:r>
              <a:rPr lang="en-US" altLang="en-US" sz="1600" b="0" dirty="0">
                <a:solidFill>
                  <a:schemeClr val="tx1"/>
                </a:solidFill>
              </a:rPr>
              <a:t>	</a:t>
            </a:r>
          </a:p>
          <a:p>
            <a:pPr marL="0" indent="0">
              <a:spcBef>
                <a:spcPts val="400"/>
              </a:spcBef>
            </a:pPr>
            <a:r>
              <a:rPr lang="en-US" altLang="en-US" sz="1400" b="0" dirty="0">
                <a:solidFill>
                  <a:schemeClr val="tx1"/>
                </a:solidFill>
              </a:rPr>
              <a:t>	Moved by:  		</a:t>
            </a:r>
            <a:r>
              <a:rPr lang="en-US" altLang="en-US" sz="1400" b="0" dirty="0">
                <a:solidFill>
                  <a:schemeClr val="bg1">
                    <a:lumMod val="75000"/>
                  </a:schemeClr>
                </a:solidFill>
              </a:rPr>
              <a:t>Peter E</a:t>
            </a:r>
          </a:p>
          <a:p>
            <a:pPr marL="0" indent="0">
              <a:spcBef>
                <a:spcPts val="400"/>
              </a:spcBef>
            </a:pPr>
            <a:r>
              <a:rPr lang="en-US" altLang="en-US" sz="1400" b="0" dirty="0">
                <a:solidFill>
                  <a:schemeClr val="bg1">
                    <a:lumMod val="75000"/>
                  </a:schemeClr>
                </a:solidFill>
              </a:rPr>
              <a:t>	Seconded by:	 </a:t>
            </a:r>
          </a:p>
          <a:p>
            <a:pPr marL="0" indent="0">
              <a:spcBef>
                <a:spcPts val="400"/>
              </a:spcBef>
            </a:pPr>
            <a:r>
              <a:rPr lang="en-US" altLang="en-US" sz="1400" b="0" dirty="0">
                <a:solidFill>
                  <a:schemeClr val="bg1">
                    <a:lumMod val="75000"/>
                  </a:schemeClr>
                </a:solidFill>
              </a:rPr>
              <a:t>	Discussion?  	None</a:t>
            </a:r>
          </a:p>
          <a:p>
            <a:pPr lvl="1">
              <a:spcBef>
                <a:spcPts val="400"/>
              </a:spcBef>
            </a:pPr>
            <a:r>
              <a:rPr lang="en-US" altLang="en-US" sz="1400" dirty="0">
                <a:solidFill>
                  <a:schemeClr val="bg1">
                    <a:lumMod val="75000"/>
                  </a:schemeClr>
                </a:solidFill>
              </a:rPr>
              <a:t>Vote:  Approved by unanimous consent</a:t>
            </a:r>
            <a:endParaRPr lang="en-US" altLang="en-US" sz="1400" b="1" dirty="0">
              <a:solidFill>
                <a:schemeClr val="tx1"/>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Results of EC call earlier today (5</a:t>
            </a:r>
            <a:r>
              <a:rPr lang="en-US" altLang="en-US" sz="1800" baseline="30000" dirty="0">
                <a:solidFill>
                  <a:schemeClr val="tx1"/>
                </a:solidFill>
              </a:rPr>
              <a:t>th</a:t>
            </a:r>
            <a:r>
              <a:rPr lang="en-US" altLang="en-US" sz="1800" dirty="0">
                <a:solidFill>
                  <a:schemeClr val="tx1"/>
                </a:solidFill>
              </a:rPr>
              <a:t>) on Atlanta Plenary, CoVID-19, etc. </a:t>
            </a:r>
            <a:endParaRPr lang="en-US" altLang="en-US" sz="1400" dirty="0">
              <a:solidFill>
                <a:schemeClr val="tx1"/>
              </a:solidFill>
            </a:endParaRPr>
          </a:p>
          <a:p>
            <a:pPr lvl="1">
              <a:spcBef>
                <a:spcPts val="400"/>
              </a:spcBef>
              <a:buFont typeface="Arial" panose="020B0604020202020204" pitchFamily="34" charset="0"/>
              <a:buChar char="•"/>
            </a:pPr>
            <a:r>
              <a:rPr lang="en-US" altLang="en-US" sz="1000" dirty="0">
                <a:solidFill>
                  <a:schemeClr val="tx1"/>
                </a:solidFill>
              </a:rPr>
              <a:t> </a:t>
            </a:r>
          </a:p>
          <a:p>
            <a:pPr lvl="1">
              <a:spcBef>
                <a:spcPts val="400"/>
              </a:spcBef>
              <a:buFont typeface="Arial" panose="020B0604020202020204" pitchFamily="34" charset="0"/>
              <a:buChar char="•"/>
            </a:pPr>
            <a:r>
              <a:rPr lang="en-US" altLang="en-US" sz="1000" dirty="0">
                <a:solidFill>
                  <a:schemeClr val="tx1"/>
                </a:solidFill>
              </a:rPr>
              <a:t> </a:t>
            </a:r>
          </a:p>
          <a:p>
            <a:pPr lvl="1">
              <a:spcBef>
                <a:spcPts val="400"/>
              </a:spcBef>
              <a:buFont typeface="Arial" panose="020B0604020202020204" pitchFamily="34" charset="0"/>
              <a:buChar char="•"/>
            </a:pPr>
            <a:r>
              <a:rPr lang="en-US" altLang="en-US" sz="1000" dirty="0">
                <a:solidFill>
                  <a:schemeClr val="tx1"/>
                </a:solidFill>
              </a:rPr>
              <a:t> </a:t>
            </a:r>
          </a:p>
          <a:p>
            <a:pPr lvl="1">
              <a:spcBef>
                <a:spcPts val="400"/>
              </a:spcBef>
              <a:buFont typeface="Arial" panose="020B0604020202020204" pitchFamily="34" charset="0"/>
              <a:buChar char="•"/>
            </a:pPr>
            <a:r>
              <a:rPr lang="en-US" altLang="en-US" sz="1000" dirty="0">
                <a:solidFill>
                  <a:schemeClr val="tx1"/>
                </a:solidFill>
              </a:rPr>
              <a:t>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buFont typeface="Arial" panose="020B0604020202020204" pitchFamily="34" charset="0"/>
              <a:buChar char="•"/>
            </a:pPr>
            <a:r>
              <a:rPr lang="en-US" sz="1600" b="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2">
              <a:buFont typeface="Arial" panose="020B0604020202020204" pitchFamily="34" charset="0"/>
              <a:buChar char="•"/>
            </a:pPr>
            <a:r>
              <a:rPr lang="en-US" sz="1400" b="0" dirty="0">
                <a:solidFill>
                  <a:schemeClr val="bg1">
                    <a:lumMod val="75000"/>
                  </a:schemeClr>
                </a:solidFill>
              </a:rPr>
              <a:t>GoToMeeting 2/27 (today) working on drafting latest TR 103 721 (Mitigation techniques  to enable RLAN sharing with road tolling, transport, fast frequency hopper radars </a:t>
            </a:r>
            <a:r>
              <a:rPr lang="en-US" sz="1400" dirty="0">
                <a:solidFill>
                  <a:schemeClr val="bg1">
                    <a:lumMod val="75000"/>
                  </a:schemeClr>
                </a:solidFill>
              </a:rPr>
              <a:t>in</a:t>
            </a:r>
            <a:r>
              <a:rPr lang="en-US" sz="1400" b="0" dirty="0">
                <a:solidFill>
                  <a:schemeClr val="bg1">
                    <a:lumMod val="75000"/>
                  </a:schemeClr>
                </a:solidFill>
              </a:rPr>
              <a:t> 5725-5850MHz band)</a:t>
            </a:r>
          </a:p>
          <a:p>
            <a:pPr lvl="3">
              <a:buFont typeface="Arial" panose="020B0604020202020204" pitchFamily="34" charset="0"/>
              <a:buChar char="•"/>
            </a:pPr>
            <a:r>
              <a:rPr lang="en-US" sz="1200" b="0" dirty="0">
                <a:solidFill>
                  <a:schemeClr val="bg1">
                    <a:lumMod val="75000"/>
                  </a:schemeClr>
                </a:solidFill>
              </a:rPr>
              <a:t>Discussions to continue at BRAN#105 (March 23-27) (many on the phone, maybe all?)</a:t>
            </a:r>
          </a:p>
          <a:p>
            <a:pPr lvl="3">
              <a:buFont typeface="Arial" panose="020B0604020202020204" pitchFamily="34" charset="0"/>
              <a:buChar char="•"/>
            </a:pPr>
            <a:r>
              <a:rPr lang="en-US" sz="1200" b="0" dirty="0">
                <a:solidFill>
                  <a:schemeClr val="bg1">
                    <a:lumMod val="75000"/>
                  </a:schemeClr>
                </a:solidFill>
              </a:rPr>
              <a:t> Looking for new rapporteur, for this TR 103 721, tbd.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_next f2f not scheduled_;  on-line-27Feb20</a:t>
            </a:r>
          </a:p>
          <a:p>
            <a:pPr lvl="1">
              <a:buFont typeface="Arial" panose="020B0604020202020204" pitchFamily="34" charset="0"/>
              <a:buChar char="•"/>
            </a:pPr>
            <a:r>
              <a:rPr lang="en-US" sz="1400" b="0" dirty="0">
                <a:solidFill>
                  <a:schemeClr val="bg1">
                    <a:lumMod val="75000"/>
                  </a:schemeClr>
                </a:solidFill>
              </a:rPr>
              <a:t> </a:t>
            </a:r>
          </a:p>
          <a:p>
            <a:pPr lvl="2">
              <a:spcBef>
                <a:spcPts val="0"/>
              </a:spcBef>
              <a:buFont typeface="Arial" panose="020B0604020202020204" pitchFamily="34" charset="0"/>
              <a:buChar char="•"/>
            </a:pPr>
            <a:r>
              <a:rPr lang="en-US" sz="1200" b="0" dirty="0" err="1">
                <a:solidFill>
                  <a:schemeClr val="bg1">
                    <a:lumMod val="75000"/>
                  </a:schemeClr>
                </a:solidFill>
              </a:rPr>
              <a:t>GoTo</a:t>
            </a:r>
            <a:r>
              <a:rPr lang="en-US" sz="1200" b="0" dirty="0">
                <a:solidFill>
                  <a:schemeClr val="bg1">
                    <a:lumMod val="75000"/>
                  </a:schemeClr>
                </a:solidFill>
              </a:rPr>
              <a:t> Meeting 2/27 (today) on updating TR 103 665 (SRDoc on Wideband DTS  in the 2.4 GHz band)</a:t>
            </a:r>
          </a:p>
          <a:p>
            <a:pPr lvl="2">
              <a:spcBef>
                <a:spcPts val="0"/>
              </a:spcBef>
              <a:buFont typeface="Arial" panose="020B0604020202020204" pitchFamily="34" charset="0"/>
              <a:buChar char="•"/>
            </a:pPr>
            <a:r>
              <a:rPr lang="en-US" sz="1200" b="0" dirty="0">
                <a:solidFill>
                  <a:schemeClr val="bg1">
                    <a:lumMod val="75000"/>
                  </a:schemeClr>
                </a:solidFill>
              </a:rPr>
              <a:t>TR will be used as basis for </a:t>
            </a:r>
            <a:r>
              <a:rPr lang="en-US" sz="1200" b="0" dirty="0" err="1">
                <a:solidFill>
                  <a:schemeClr val="bg1">
                    <a:lumMod val="75000"/>
                  </a:schemeClr>
                </a:solidFill>
              </a:rPr>
              <a:t>Coex</a:t>
            </a:r>
            <a:r>
              <a:rPr lang="en-US" sz="1200" b="0" dirty="0">
                <a:solidFill>
                  <a:schemeClr val="bg1">
                    <a:lumMod val="75000"/>
                  </a:schemeClr>
                </a:solidFill>
              </a:rPr>
              <a:t> studies in CEPT related to a proposal to remove PSD limits in the 2.4GHz Band.</a:t>
            </a:r>
          </a:p>
          <a:p>
            <a:pPr lvl="2">
              <a:spcBef>
                <a:spcPts val="0"/>
              </a:spcBef>
              <a:buFont typeface="Arial" panose="020B0604020202020204" pitchFamily="34" charset="0"/>
              <a:buChar char="•"/>
            </a:pPr>
            <a:r>
              <a:rPr lang="en-US" sz="1200" b="0" dirty="0">
                <a:solidFill>
                  <a:schemeClr val="bg1">
                    <a:lumMod val="75000"/>
                  </a:schemeClr>
                </a:solidFill>
              </a:rPr>
              <a:t>Three G2Ms scheduled in April/May with aim to submit the TR to ERM#71 in June. </a:t>
            </a:r>
            <a:r>
              <a:rPr lang="en-US" sz="1200" dirty="0">
                <a:solidFill>
                  <a:schemeClr val="bg1">
                    <a:lumMod val="75000"/>
                  </a:schemeClr>
                </a:solidFill>
              </a:rPr>
              <a:t>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44817</TotalTime>
  <Words>11336</Words>
  <Application>Microsoft Office PowerPoint</Application>
  <PresentationFormat>On-screen Show (4:3)</PresentationFormat>
  <Paragraphs>1136</Paragraphs>
  <Slides>53</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6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Ofcom consultation  Improving spectrum access for Wi-Fi – spectrum use in the 5 and 6 GHz bands</vt:lpstr>
      <vt:lpstr>FCC NPRM on 5.9 GHz comments &amp; reply comments-1</vt:lpstr>
      <vt:lpstr>FCC NPRM on 5.9 GHz comments &amp; reply comments-1</vt:lpstr>
      <vt:lpstr>FCC NPRM – reply comments – standing by  Revisiting-use-of-the-5850-5925-MHz-band</vt:lpstr>
      <vt:lpstr>General Discussion Items -1</vt:lpstr>
      <vt:lpstr>General Discussion Items -2</vt:lpstr>
      <vt:lpstr>Actions Required</vt:lpstr>
      <vt:lpstr>Any Other Business</vt:lpstr>
      <vt:lpstr>Adjourn</vt:lpstr>
      <vt:lpstr>PowerPoint Presentation</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2432</cp:revision>
  <cp:lastPrinted>1601-01-01T00:00:00Z</cp:lastPrinted>
  <dcterms:created xsi:type="dcterms:W3CDTF">2016-03-03T14:54:45Z</dcterms:created>
  <dcterms:modified xsi:type="dcterms:W3CDTF">2020-03-05T13:38:36Z</dcterms:modified>
</cp:coreProperties>
</file>