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66" r:id="rId14"/>
    <p:sldId id="647" r:id="rId15"/>
    <p:sldId id="654" r:id="rId16"/>
    <p:sldId id="661" r:id="rId17"/>
    <p:sldId id="663" r:id="rId18"/>
    <p:sldId id="664" r:id="rId19"/>
    <p:sldId id="662" r:id="rId20"/>
    <p:sldId id="650" r:id="rId21"/>
    <p:sldId id="498" r:id="rId22"/>
    <p:sldId id="402" r:id="rId23"/>
    <p:sldId id="403" r:id="rId24"/>
    <p:sldId id="626" r:id="rId25"/>
    <p:sldId id="657" r:id="rId26"/>
    <p:sldId id="659" r:id="rId27"/>
    <p:sldId id="631" r:id="rId28"/>
    <p:sldId id="653" r:id="rId29"/>
    <p:sldId id="649" r:id="rId30"/>
    <p:sldId id="660" r:id="rId31"/>
    <p:sldId id="640" r:id="rId32"/>
    <p:sldId id="639" r:id="rId33"/>
    <p:sldId id="638" r:id="rId34"/>
    <p:sldId id="643" r:id="rId35"/>
    <p:sldId id="646" r:id="rId36"/>
    <p:sldId id="641" r:id="rId37"/>
    <p:sldId id="633" r:id="rId38"/>
    <p:sldId id="636" r:id="rId39"/>
    <p:sldId id="634" r:id="rId40"/>
    <p:sldId id="632" r:id="rId41"/>
    <p:sldId id="627" r:id="rId42"/>
    <p:sldId id="630" r:id="rId43"/>
    <p:sldId id="628" r:id="rId44"/>
    <p:sldId id="462" r:id="rId45"/>
    <p:sldId id="652" r:id="rId46"/>
    <p:sldId id="549" r:id="rId47"/>
    <p:sldId id="425" r:id="rId48"/>
    <p:sldId id="592" r:id="rId49"/>
    <p:sldId id="599"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1" autoAdjust="0"/>
    <p:restoredTop sz="96182" autoAdjust="0"/>
  </p:normalViewPr>
  <p:slideViewPr>
    <p:cSldViewPr>
      <p:cViewPr varScale="1">
        <p:scale>
          <a:sx n="53" d="100"/>
          <a:sy n="53" d="100"/>
        </p:scale>
        <p:origin x="72" y="145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44279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82853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802.18-20/0029r01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7"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wp1c" TargetMode="External"/><Relationship Id="rId3" Type="http://schemas.openxmlformats.org/officeDocument/2006/relationships/hyperlink" Target="https://www.cisco.com/c/en/us/solutions/executive-perspectives/annual-internet-report/air-highlights.html"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a" TargetMode="External"/><Relationship Id="rId17" Type="http://schemas.openxmlformats.org/officeDocument/2006/relationships/hyperlink" Target="https://www.itu.int/events/eventdetails.asp?eventid=17206" TargetMode="External"/><Relationship Id="rId2" Type="http://schemas.openxmlformats.org/officeDocument/2006/relationships/notesSlide" Target="../notesSlides/notesSlide5.xml"/><Relationship Id="rId16"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sg1"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a" TargetMode="External"/><Relationship Id="rId10" Type="http://schemas.openxmlformats.org/officeDocument/2006/relationships/hyperlink" Target="https://www.itu.int/en/events/Pages/Calendar-Events.aspx?sector=ITU-R" TargetMode="External"/><Relationship Id="rId4" Type="http://schemas.openxmlformats.org/officeDocument/2006/relationships/hyperlink" Target="https://www.techrepublic.com/article/cisco-predicts-5g-will-support-10-of-global-mobile-connections-by-2023/" TargetMode="External"/><Relationship Id="rId9" Type="http://schemas.openxmlformats.org/officeDocument/2006/relationships/hyperlink" Target="https://mentor.ieee.org/802.18/dcn/19/18-19-0152-00-0000-summary-of-the-decisions-of-selected-agenda-items-in-wrc-19.pptx" TargetMode="External"/><Relationship Id="rId14" Type="http://schemas.openxmlformats.org/officeDocument/2006/relationships/hyperlink" Target="https://www.itu.int/go/ITU-R/sg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20/18-20-0020-16-0000-comments-on-fcc19-138-nprm-revisiting-use-of-the-5-850-5-925-ghz-band.docx" TargetMode="External"/><Relationship Id="rId4" Type="http://schemas.openxmlformats.org/officeDocument/2006/relationships/hyperlink" Target="https://www.fcc.gov/ecfs/search/filings?proceedings_name=19-138&amp;sort=date_disseminated,DES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20-16-0000-comments-on-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20-0017-02-0000-"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19/18-20-0017-02-0000-ofcom-consultation_comments_IEEE802_improving-spectrum-access-for-wi-fi.od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24-00-0000-minutes-20feb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27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341" y="1935163"/>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27Feb20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4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37512" y="1001727"/>
            <a:ext cx="8272226" cy="5473686"/>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M100, 20-22Apr20, ECO Office </a:t>
            </a:r>
            <a:r>
              <a:rPr lang="en-US" sz="1200" dirty="0">
                <a:solidFill>
                  <a:schemeClr val="tx1"/>
                </a:solidFill>
              </a:rPr>
              <a:t>(Web meetings till then)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Nothing shared</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 nothing to share today</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t>next meeting #96, 08-12June20,  Brussels</a:t>
            </a:r>
          </a:p>
          <a:p>
            <a:pPr lvl="1">
              <a:buFont typeface="Arial" panose="020B0604020202020204" pitchFamily="34" charset="0"/>
              <a:buChar char="•"/>
            </a:pPr>
            <a:r>
              <a:rPr lang="en-US" sz="1600" dirty="0">
                <a:solidFill>
                  <a:schemeClr val="tx1"/>
                </a:solidFill>
              </a:rPr>
              <a:t> nothing to share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5G: According to the latest </a:t>
            </a:r>
            <a:r>
              <a:rPr lang="en-US" sz="1800" u="sng" dirty="0">
                <a:hlinkClick r:id="rId3"/>
              </a:rPr>
              <a:t>Cisco Annual Internet Report</a:t>
            </a:r>
            <a:r>
              <a:rPr lang="en-US" sz="1800" dirty="0"/>
              <a:t>, 5G will support </a:t>
            </a:r>
            <a:r>
              <a:rPr lang="en-US" sz="1800" u="sng" dirty="0">
                <a:hlinkClick r:id="rId4"/>
              </a:rPr>
              <a:t>over 10%</a:t>
            </a:r>
            <a:r>
              <a:rPr lang="en-US" sz="1800" dirty="0"/>
              <a:t> of the world’s mobile connections by 2023.</a:t>
            </a:r>
            <a:endParaRPr lang="en-US" sz="1800" b="0" dirty="0">
              <a:solidFill>
                <a:schemeClr val="tx1"/>
              </a:solidFill>
            </a:endParaRPr>
          </a:p>
          <a:p>
            <a:pPr lvl="1">
              <a:buFont typeface="Arial" panose="020B0604020202020204" pitchFamily="34" charset="0"/>
              <a:buChar char="•"/>
            </a:pPr>
            <a:r>
              <a:rPr lang="en-US" sz="1600" dirty="0">
                <a:solidFill>
                  <a:schemeClr val="tx1"/>
                </a:solidFill>
              </a:rPr>
              <a:t>Cisco no longer doing the VNI report, this report replaces it. </a:t>
            </a:r>
          </a:p>
          <a:p>
            <a:pPr marL="0" indent="0"/>
            <a:endParaRPr lang="en-US" sz="1600" dirty="0">
              <a:solidFill>
                <a:schemeClr val="tx1"/>
              </a:solidFill>
            </a:endParaRP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9"/>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9"/>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10"/>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1"/>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2"/>
              </a:rPr>
              <a:t>Working Party 1A (WP 1A) - Spectrum engineering techniques</a:t>
            </a:r>
            <a:r>
              <a:rPr lang="en-US" sz="900" u="sng" dirty="0"/>
              <a:t>     and     </a:t>
            </a:r>
            <a:r>
              <a:rPr lang="en-US" sz="900" dirty="0">
                <a:hlinkClick r:id="rId13"/>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4"/>
              </a:rPr>
              <a:t>Study Group 5 (SG 5) Terrestrial </a:t>
            </a:r>
            <a:r>
              <a:rPr lang="en-US" sz="1050" b="0" dirty="0">
                <a:hlinkClick r:id="rId14"/>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5"/>
              </a:rPr>
              <a:t>Working Party 5A (WP 5A) - Land mobile service above 30 MHz* (excluding IMT); wireless access in the fixed service; amateur and amateur-satellite services</a:t>
            </a:r>
            <a:r>
              <a:rPr lang="en-US" sz="900" dirty="0"/>
              <a:t>  </a:t>
            </a:r>
            <a:endParaRPr lang="en-US" sz="900" dirty="0">
              <a:hlinkClick r:id="rId16"/>
            </a:endParaRPr>
          </a:p>
          <a:p>
            <a:pPr lvl="1">
              <a:spcBef>
                <a:spcPts val="0"/>
              </a:spcBef>
              <a:buFont typeface="Arial" panose="020B0604020202020204" pitchFamily="34" charset="0"/>
              <a:buChar char="•"/>
            </a:pPr>
            <a:r>
              <a:rPr lang="en-US" sz="900" dirty="0">
                <a:hlinkClick r:id="rId16"/>
              </a:rPr>
              <a:t>Working Party 5D (WP 5D) - IMT Systems</a:t>
            </a:r>
            <a:r>
              <a:rPr lang="en-US" sz="900" dirty="0"/>
              <a:t>       </a:t>
            </a:r>
            <a:r>
              <a:rPr lang="en-US" sz="700" dirty="0">
                <a:hlinkClick r:id="rId17"/>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comments &amp; reply comments</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 (208 results morning of 27</a:t>
            </a:r>
            <a:r>
              <a:rPr lang="en-US" sz="1800" baseline="30000" dirty="0"/>
              <a:t>th</a:t>
            </a:r>
            <a:r>
              <a:rPr lang="en-US" sz="1800" dirty="0"/>
              <a:t>) </a:t>
            </a:r>
          </a:p>
          <a:p>
            <a:pPr lvl="1">
              <a:buFont typeface="Arial" panose="020B0604020202020204" pitchFamily="34" charset="0"/>
              <a:buChar char="•"/>
            </a:pPr>
            <a:r>
              <a:rPr lang="en-US" sz="1400" dirty="0">
                <a:hlinkClick r:id="rId4"/>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Comment ballot status:</a:t>
            </a:r>
          </a:p>
          <a:p>
            <a:pPr marL="800100" lvl="1">
              <a:buFont typeface="Arial" panose="020B0604020202020204" pitchFamily="34" charset="0"/>
              <a:buChar char="•"/>
            </a:pPr>
            <a:r>
              <a:rPr lang="en-US" sz="1600" dirty="0">
                <a:solidFill>
                  <a:schemeClr val="tx1"/>
                </a:solidFill>
              </a:rPr>
              <a:t>Several dependencies to say what we need yet, e.g. due to editorial updates. </a:t>
            </a:r>
          </a:p>
          <a:p>
            <a:pPr marL="800100" lvl="1">
              <a:buFont typeface="Arial" panose="020B0604020202020204" pitchFamily="34" charset="0"/>
              <a:buChar char="•"/>
            </a:pPr>
            <a:r>
              <a:rPr lang="en-US" sz="1600" dirty="0">
                <a:solidFill>
                  <a:schemeClr val="tx1"/>
                </a:solidFill>
              </a:rPr>
              <a:t>The comments are at r16, including 2 sets of updates from 2 LMSC member’s inputs. </a:t>
            </a:r>
          </a:p>
          <a:p>
            <a:pPr marL="1200150" lvl="2">
              <a:buFont typeface="Arial" panose="020B0604020202020204" pitchFamily="34" charset="0"/>
              <a:buChar char="•"/>
            </a:pPr>
            <a:r>
              <a:rPr lang="en-US" sz="1200" dirty="0">
                <a:solidFill>
                  <a:schemeClr val="tx1"/>
                </a:solidFill>
                <a:hlinkClick r:id="rId5"/>
              </a:rPr>
              <a:t>https://mentor.ieee.org/802.18/dcn/20/18-20-0020-16-0000-comments-on-fcc19-138-nprm-revisiting-use-of-the-5-850-5-925-ghz-band.docx</a:t>
            </a:r>
            <a:r>
              <a:rPr lang="en-US" sz="1200" dirty="0">
                <a:solidFill>
                  <a:schemeClr val="tx1"/>
                </a:solidFill>
              </a:rPr>
              <a:t> </a:t>
            </a:r>
          </a:p>
          <a:p>
            <a:pPr marL="800100" lvl="1">
              <a:buFont typeface="Arial" panose="020B0604020202020204" pitchFamily="34" charset="0"/>
              <a:buChar char="•"/>
            </a:pPr>
            <a:r>
              <a:rPr lang="en-US" sz="1600" dirty="0">
                <a:solidFill>
                  <a:schemeClr val="tx1"/>
                </a:solidFill>
              </a:rPr>
              <a:t>Need to review new questions that came from EC member this morning (27</a:t>
            </a:r>
            <a:r>
              <a:rPr lang="en-US" sz="1600" baseline="30000" dirty="0">
                <a:solidFill>
                  <a:schemeClr val="tx1"/>
                </a:solidFill>
              </a:rPr>
              <a:t>th</a:t>
            </a:r>
            <a:r>
              <a:rPr lang="en-US" sz="1600" dirty="0">
                <a:solidFill>
                  <a:schemeClr val="tx1"/>
                </a:solidFill>
              </a:rPr>
              <a:t>), see minutes.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timeline, with the NPRM published - 06Feb. </a:t>
            </a:r>
          </a:p>
          <a:p>
            <a:pPr marL="800100" lvl="1">
              <a:buFont typeface="Arial" panose="020B0604020202020204" pitchFamily="34" charset="0"/>
              <a:buChar char="•"/>
            </a:pPr>
            <a:r>
              <a:rPr lang="en-US" sz="1600" b="1" dirty="0">
                <a:solidFill>
                  <a:schemeClr val="tx1"/>
                </a:solidFill>
              </a:rPr>
              <a:t>Reply comments due Monday 06 April</a:t>
            </a:r>
          </a:p>
          <a:p>
            <a:pPr marL="800100" lvl="1">
              <a:buFont typeface="Arial" panose="020B0604020202020204" pitchFamily="34" charset="0"/>
              <a:buChar char="•"/>
            </a:pPr>
            <a:r>
              <a:rPr lang="en-US" sz="1600" dirty="0">
                <a:solidFill>
                  <a:schemeClr val="tx1"/>
                </a:solidFill>
              </a:rPr>
              <a:t>For 10-day LMSC ballot, would need to approve by 19 March, during Atlanta  </a:t>
            </a:r>
          </a:p>
          <a:p>
            <a:pPr marL="800100" lvl="1">
              <a:buFont typeface="Arial" panose="020B0604020202020204" pitchFamily="34" charset="0"/>
              <a:buChar char="•"/>
            </a:pPr>
            <a:r>
              <a:rPr lang="en-US" sz="1600" dirty="0">
                <a:solidFill>
                  <a:schemeClr val="tx1"/>
                </a:solidFill>
              </a:rPr>
              <a:t>How do we get there in 3 weeks?   And interesting timing with EC close meeting the 20</a:t>
            </a:r>
            <a:r>
              <a:rPr lang="en-US" sz="1600" baseline="30000" dirty="0">
                <a:solidFill>
                  <a:schemeClr val="tx1"/>
                </a:solidFill>
              </a:rPr>
              <a:t>th</a:t>
            </a:r>
            <a:r>
              <a:rPr lang="en-US" sz="1600" dirty="0">
                <a:solidFill>
                  <a:schemeClr val="tx1"/>
                </a:solidFill>
              </a:rPr>
              <a:t>. </a:t>
            </a: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bg1">
                    <a:lumMod val="75000"/>
                  </a:schemeClr>
                </a:solidFill>
              </a:rPr>
              <a:t>FCC NPRM – reply comments – standing by </a:t>
            </a:r>
            <a:br>
              <a:rPr lang="en-US" altLang="en-US" sz="2400" dirty="0">
                <a:solidFill>
                  <a:schemeClr val="bg1">
                    <a:lumMod val="75000"/>
                  </a:schemeClr>
                </a:solidFill>
              </a:rPr>
            </a:br>
            <a:r>
              <a:rPr lang="en-US" altLang="en-US" sz="2400" dirty="0">
                <a:solidFill>
                  <a:schemeClr val="bg1">
                    <a:lumMod val="75000"/>
                  </a:schemeClr>
                </a:solidFill>
              </a:rPr>
              <a:t>R</a:t>
            </a:r>
            <a:r>
              <a:rPr lang="en-US" sz="2400" dirty="0">
                <a:solidFill>
                  <a:schemeClr val="bg1">
                    <a:lumMod val="75000"/>
                  </a:schemeClr>
                </a:solidFill>
              </a:rPr>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reply comments in </a:t>
            </a:r>
            <a:r>
              <a:rPr lang="en-US" sz="1800" b="0" dirty="0">
                <a:solidFill>
                  <a:schemeClr val="tx1"/>
                </a:solidFill>
                <a:hlinkClick r:id="rId3"/>
              </a:rPr>
              <a:t>https://mentor.ieee.org/802.18/dcn/20/18-20-00____-____-0000-comments-on-fcc19-138-nprm-revisiting-use-of-the-5-850-5-925-ghz-band.docx</a:t>
            </a:r>
            <a:r>
              <a:rPr lang="en-US" sz="1800" b="0" dirty="0">
                <a:solidFill>
                  <a:schemeClr val="tx1"/>
                </a:solidFill>
              </a:rPr>
              <a:t> ; response to FCC NPRM (ET 19-138) on revisiting use of the 5850-5925 MHz-band</a:t>
            </a:r>
            <a:r>
              <a:rPr lang="en-GB" sz="1800" b="0" dirty="0">
                <a:solidFill>
                  <a:schemeClr val="tx1"/>
                </a:solidFill>
              </a:rPr>
              <a:t>. For review and approval by the LMSC (EC) for uploading to the FCC on or before 07 April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_____</a:t>
            </a:r>
          </a:p>
          <a:p>
            <a:pPr lvl="1"/>
            <a:r>
              <a:rPr lang="en-US" altLang="en-US" sz="1600" b="1" dirty="0">
                <a:solidFill>
                  <a:schemeClr val="tx1"/>
                </a:solidFill>
              </a:rPr>
              <a:t>Motion - Passes</a:t>
            </a:r>
          </a:p>
          <a:p>
            <a:pPr lvl="1"/>
            <a:r>
              <a:rPr lang="en-US" altLang="en-US" sz="1600" b="1" dirty="0">
                <a:solidFill>
                  <a:schemeClr val="tx1"/>
                </a:solidFill>
              </a:rPr>
              <a:t>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53022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2000" dirty="0"/>
              <a:t>Did not get to this, today.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600" dirty="0"/>
              <a:t>Ofcom consultation on  Improving spectrum access for Wi-Fi </a:t>
            </a:r>
          </a:p>
          <a:p>
            <a:pPr lvl="1">
              <a:spcBef>
                <a:spcPts val="0"/>
              </a:spcBef>
              <a:buFont typeface="Arial" panose="020B0604020202020204" pitchFamily="34" charset="0"/>
              <a:buChar char="•"/>
            </a:pPr>
            <a:r>
              <a:rPr lang="en-US" sz="1200" dirty="0">
                <a:hlinkClick r:id="rId3"/>
              </a:rPr>
              <a:t>https://www.ofcom.org.uk/consultations-and-statements/category-2/improving-spectrum-access-for-wi-fi</a:t>
            </a:r>
            <a:endParaRPr lang="en-US" sz="1200" dirty="0">
              <a:hlinkClick r:id="rId4"/>
            </a:endParaRPr>
          </a:p>
          <a:p>
            <a:pPr lvl="1">
              <a:spcBef>
                <a:spcPts val="0"/>
              </a:spcBef>
              <a:buFont typeface="Arial" panose="020B0604020202020204" pitchFamily="34" charset="0"/>
              <a:buChar char="•"/>
            </a:pPr>
            <a:r>
              <a:rPr lang="en-US" sz="1200" dirty="0">
                <a:hlinkClick r:id="rId4"/>
              </a:rPr>
              <a:t>https://mentor.ieee.org/802.18/dcn/20/18-20-0006-00-0000-ofcom-consultation-improving-spectrum-access-for-wi-fi.pdf</a:t>
            </a:r>
            <a:r>
              <a:rPr lang="en-US" sz="1200" dirty="0"/>
              <a:t> </a:t>
            </a:r>
            <a:endParaRPr lang="en-US" sz="1200" b="0" dirty="0"/>
          </a:p>
          <a:p>
            <a:pPr lvl="1">
              <a:spcBef>
                <a:spcPts val="0"/>
              </a:spcBef>
              <a:buFont typeface="Arial" panose="020B0604020202020204" pitchFamily="34" charset="0"/>
              <a:buChar char="•"/>
            </a:pPr>
            <a:r>
              <a:rPr lang="en-US" sz="1400" dirty="0"/>
              <a:t>Comments due 20 March 2020</a:t>
            </a:r>
            <a:r>
              <a:rPr lang="en-US" sz="1400" b="1" dirty="0"/>
              <a:t>.  (would need .18 approval 05 March.) </a:t>
            </a:r>
          </a:p>
          <a:p>
            <a:pPr lvl="1">
              <a:spcBef>
                <a:spcPts val="0"/>
              </a:spcBef>
              <a:buFont typeface="Arial" panose="020B0604020202020204" pitchFamily="34" charset="0"/>
              <a:buChar char="•"/>
            </a:pPr>
            <a:r>
              <a:rPr lang="en-US" sz="1400" b="0" dirty="0"/>
              <a:t>Based on our initial analysis and stakeholder engagement, we are proposing the following: </a:t>
            </a:r>
          </a:p>
          <a:p>
            <a:pPr lvl="2">
              <a:spcBef>
                <a:spcPts val="0"/>
              </a:spcBef>
              <a:buFont typeface="Arial" panose="020B0604020202020204" pitchFamily="34" charset="0"/>
              <a:buChar char="•"/>
            </a:pPr>
            <a:r>
              <a:rPr lang="en-US" sz="1200" b="0" dirty="0"/>
              <a:t>To permit access to the 6 GHz (5925-6425 MHz) band on a </a:t>
            </a:r>
            <a:r>
              <a:rPr lang="en-US" sz="1200" b="0" dirty="0" err="1"/>
              <a:t>licence</a:t>
            </a:r>
            <a:r>
              <a:rPr lang="en-US" sz="1200" b="0" dirty="0"/>
              <a:t>-exempt basis with maximum EIRP levels of 250mW for indoor use and 25mW for outdoor use; </a:t>
            </a:r>
          </a:p>
          <a:p>
            <a:pPr lvl="2">
              <a:spcBef>
                <a:spcPts val="0"/>
              </a:spcBef>
              <a:buFont typeface="Arial" panose="020B0604020202020204" pitchFamily="34" charset="0"/>
              <a:buChar char="•"/>
            </a:pPr>
            <a:r>
              <a:rPr lang="en-US" sz="1200" b="0" dirty="0"/>
              <a:t>And - To remove the DFS requirements from the 5.8 GHz (5725-5850 MHz) band for unlicensed indoor use only.</a:t>
            </a:r>
          </a:p>
          <a:p>
            <a:pPr lvl="5">
              <a:buFont typeface="Arial" panose="020B0604020202020204" pitchFamily="34" charset="0"/>
              <a:buChar char="•"/>
            </a:pPr>
            <a:endParaRPr lang="en-US" sz="700" dirty="0"/>
          </a:p>
          <a:p>
            <a:pPr>
              <a:buFont typeface="Arial" panose="020B0604020202020204" pitchFamily="34" charset="0"/>
              <a:buChar char="•"/>
            </a:pPr>
            <a:r>
              <a:rPr lang="en-US" sz="1400" dirty="0"/>
              <a:t>.18 question:   With  5.9 GHz NPRM out (next topic) what do we do with this consultation? </a:t>
            </a:r>
          </a:p>
          <a:p>
            <a:pPr lvl="1">
              <a:buFont typeface="Arial" panose="020B0604020202020204" pitchFamily="34" charset="0"/>
              <a:buChar char="•"/>
            </a:pPr>
            <a:r>
              <a:rPr lang="en-US" sz="1400" dirty="0"/>
              <a:t>We only need 2-3-4 sentences on Q1 and Q3, unless we get contributions on Q2 &amp;Q4? </a:t>
            </a:r>
          </a:p>
          <a:p>
            <a:pPr lvl="1">
              <a:buFont typeface="Arial" panose="020B0604020202020204" pitchFamily="34" charset="0"/>
              <a:buChar char="•"/>
            </a:pPr>
            <a:r>
              <a:rPr lang="en-US" sz="1400" dirty="0">
                <a:solidFill>
                  <a:srgbClr val="00B0F0"/>
                </a:solidFill>
              </a:rPr>
              <a:t>We have 2 volunteers drafting some text for review. </a:t>
            </a:r>
          </a:p>
          <a:p>
            <a:pPr lvl="1">
              <a:buFont typeface="Arial" panose="020B0604020202020204" pitchFamily="34" charset="0"/>
              <a:buChar char="•"/>
            </a:pPr>
            <a:endParaRPr lang="en-US" sz="1600" dirty="0">
              <a:solidFill>
                <a:schemeClr val="tx1"/>
              </a:solidFill>
            </a:endParaRPr>
          </a:p>
          <a:p>
            <a:pPr marL="457200" lvl="1" indent="0"/>
            <a:endParaRPr lang="en-US" sz="1600" dirty="0">
              <a:solidFill>
                <a:schemeClr val="bg1">
                  <a:lumMod val="7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dirty="0"/>
              <a:t>We would support and need to keep adj. </a:t>
            </a:r>
            <a:r>
              <a:rPr lang="en-US" sz="1600" dirty="0" err="1"/>
              <a:t>chans</a:t>
            </a:r>
            <a:r>
              <a:rPr lang="en-US" sz="1600" dirty="0"/>
              <a:t> in mind.  </a:t>
            </a:r>
            <a:endParaRPr lang="en-US" sz="1200" u="sng"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31899"/>
            <a:ext cx="8001000" cy="1120700"/>
          </a:xfrm>
        </p:spPr>
        <p:txBody>
          <a:bodyPr/>
          <a:lstStyle/>
          <a:p>
            <a:r>
              <a:rPr lang="en-US" altLang="en-US" sz="2400" dirty="0"/>
              <a:t>Ofcom consultation </a:t>
            </a:r>
            <a:br>
              <a:rPr lang="en-US" altLang="en-US" sz="2400" dirty="0"/>
            </a:br>
            <a:r>
              <a:rPr lang="en-GB" sz="1800" dirty="0"/>
              <a:t>Improving spectrum access for Wi-Fi – spectrum use in the 5 and 6 GHz bands</a:t>
            </a:r>
            <a:endParaRPr lang="en-US" sz="2400" dirty="0"/>
          </a:p>
        </p:txBody>
      </p:sp>
      <p:sp>
        <p:nvSpPr>
          <p:cNvPr id="3" name="Content Placeholder 2"/>
          <p:cNvSpPr>
            <a:spLocks noGrp="1"/>
          </p:cNvSpPr>
          <p:nvPr>
            <p:ph idx="1"/>
          </p:nvPr>
        </p:nvSpPr>
        <p:spPr>
          <a:xfrm>
            <a:off x="698889" y="1600200"/>
            <a:ext cx="8279622" cy="48752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ighlight>
                  <a:srgbClr val="FFFF00"/>
                </a:highlight>
                <a:hlinkClick r:id="rId3"/>
              </a:rPr>
              <a:t>https://mentor.ieee.org/802.18/d</a:t>
            </a:r>
            <a:r>
              <a:rPr lang="en-US" sz="1800" b="0" dirty="0">
                <a:solidFill>
                  <a:schemeClr val="tx1"/>
                </a:solidFill>
                <a:highlight>
                  <a:srgbClr val="FFFF00"/>
                </a:highlight>
                <a:hlinkClick r:id="rId4"/>
              </a:rPr>
              <a:t>https://mentor.ieee.org/802.18/dcn/19/18-20-0017-02-0000-ofcom-consultation_comments_IEEE802_improving-spectrum-access-for-wi-fi.odt</a:t>
            </a:r>
            <a:r>
              <a:rPr lang="en-US" sz="1800" b="0" dirty="0">
                <a:solidFill>
                  <a:schemeClr val="tx1"/>
                </a:solidFill>
              </a:rPr>
              <a:t>; response to Ofcom consultation on improvements in spectrum use in the 5 and 6 GHz bands</a:t>
            </a:r>
            <a:r>
              <a:rPr lang="en-GB" sz="1800" b="0" dirty="0"/>
              <a:t>. </a:t>
            </a:r>
            <a:r>
              <a:rPr lang="en-GB" sz="1800" b="0" dirty="0">
                <a:solidFill>
                  <a:schemeClr val="tx1"/>
                </a:solidFill>
              </a:rPr>
              <a:t>For review and approval by the EC for sending to Ofcom before </a:t>
            </a:r>
            <a:r>
              <a:rPr lang="en-GB" sz="1800" b="0" dirty="0">
                <a:solidFill>
                  <a:schemeClr val="tx1"/>
                </a:solidFill>
                <a:highlight>
                  <a:srgbClr val="FFFF00"/>
                </a:highlight>
              </a:rPr>
              <a:t>18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49272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Did not get to this, today.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600" dirty="0"/>
              <a:t>From 802.15.3d, ITU-R SM.2352 on THz communications needs  updates.   </a:t>
            </a:r>
          </a:p>
          <a:p>
            <a:pPr lvl="1">
              <a:spcBef>
                <a:spcPts val="600"/>
              </a:spcBef>
              <a:buFont typeface="Arial" panose="020B0604020202020204" pitchFamily="34" charset="0"/>
              <a:buChar char="•"/>
            </a:pPr>
            <a:r>
              <a:rPr lang="en-US" sz="1200" dirty="0"/>
              <a:t>ITU-R WP1A meeting in June 2019 did not manage to prepare an (expected) liaison statement.</a:t>
            </a:r>
          </a:p>
          <a:p>
            <a:pPr lvl="1">
              <a:spcBef>
                <a:spcPts val="600"/>
              </a:spcBef>
              <a:buFont typeface="Arial" panose="020B0604020202020204" pitchFamily="34" charset="0"/>
              <a:buChar char="•"/>
            </a:pPr>
            <a:r>
              <a:rPr lang="en-US" sz="1400" dirty="0"/>
              <a:t>Though, 802.15.3d does have a draft of a submission to ITU-R on the current SM.2352 that needs updates. </a:t>
            </a:r>
          </a:p>
          <a:p>
            <a:pPr lvl="1">
              <a:spcBef>
                <a:spcPts val="600"/>
              </a:spcBef>
              <a:buFont typeface="Arial" panose="020B0604020202020204" pitchFamily="34" charset="0"/>
              <a:buChar char="•"/>
            </a:pPr>
            <a:r>
              <a:rPr lang="en-US" sz="1400" dirty="0">
                <a:solidFill>
                  <a:schemeClr val="tx1"/>
                </a:solidFill>
                <a:hlinkClick r:id="rId3"/>
              </a:rPr>
              <a:t>https://mentor.ieee.org/802.15/dcn/19/15-19-0276-03-0thz-ieee-802-15-tag-thz-input-to-the-revision-of-itu-r-sm-2352.docx</a:t>
            </a:r>
            <a:r>
              <a:rPr lang="en-US" sz="1400" dirty="0">
                <a:solidFill>
                  <a:schemeClr val="tx1"/>
                </a:solidFill>
              </a:rPr>
              <a:t>  </a:t>
            </a:r>
          </a:p>
          <a:p>
            <a:pPr>
              <a:buFont typeface="Arial" panose="020B0604020202020204" pitchFamily="34" charset="0"/>
              <a:buChar char="•"/>
            </a:pPr>
            <a:r>
              <a:rPr lang="en-US" sz="1600" dirty="0">
                <a:solidFill>
                  <a:schemeClr val="tx1"/>
                </a:solidFill>
              </a:rPr>
              <a:t>From </a:t>
            </a:r>
            <a:r>
              <a:rPr lang="en-US" sz="1600" u="sng" dirty="0">
                <a:solidFill>
                  <a:srgbClr val="0070C0"/>
                </a:solidFill>
              </a:rPr>
              <a:t>last July </a:t>
            </a:r>
            <a:r>
              <a:rPr lang="en-US" sz="1600" dirty="0">
                <a:solidFill>
                  <a:schemeClr val="tx1"/>
                </a:solidFill>
              </a:rPr>
              <a:t>for reference: </a:t>
            </a:r>
          </a:p>
          <a:p>
            <a:pPr lvl="1">
              <a:spcBef>
                <a:spcPts val="600"/>
              </a:spcBef>
              <a:buFont typeface="Arial" panose="020B0604020202020204" pitchFamily="34" charset="0"/>
              <a:buChar char="•"/>
            </a:pPr>
            <a:r>
              <a:rPr lang="en-US" sz="12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200" dirty="0">
                <a:solidFill>
                  <a:schemeClr val="tx1"/>
                </a:solidFill>
              </a:rPr>
              <a:t>Key item for this is 802.15 THz TAG is not meeting again before it is needed in June of 2020. </a:t>
            </a:r>
          </a:p>
          <a:p>
            <a:pPr>
              <a:buFont typeface="Arial" panose="020B0604020202020204" pitchFamily="34" charset="0"/>
              <a:buChar char="•"/>
            </a:pPr>
            <a:r>
              <a:rPr lang="en-US" sz="1600" dirty="0">
                <a:solidFill>
                  <a:schemeClr val="tx1"/>
                </a:solidFill>
              </a:rPr>
              <a:t>It is now early next year and 802.15.3d asked about this.  </a:t>
            </a:r>
          </a:p>
          <a:p>
            <a:pPr lvl="1">
              <a:buFont typeface="Arial" panose="020B0604020202020204" pitchFamily="34" charset="0"/>
              <a:buChar char="•"/>
            </a:pPr>
            <a:r>
              <a:rPr lang="en-US" sz="1200" dirty="0">
                <a:solidFill>
                  <a:schemeClr val="tx1"/>
                </a:solidFill>
              </a:rPr>
              <a:t>The chair has sent a .18/ITU version to our ITU liaison for review.</a:t>
            </a:r>
          </a:p>
          <a:p>
            <a:pPr lvl="1">
              <a:buFont typeface="Arial" panose="020B0604020202020204" pitchFamily="34" charset="0"/>
              <a:buChar char="•"/>
            </a:pPr>
            <a:r>
              <a:rPr lang="en-US" sz="12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bg1">
                    <a:lumMod val="75000"/>
                  </a:schemeClr>
                </a:solidFill>
              </a:rPr>
              <a:t>ITU-R THz SM.2352 motion – standing by</a:t>
            </a:r>
            <a:endParaRPr lang="en-US" sz="1200" dirty="0">
              <a:solidFill>
                <a:schemeClr val="bg1">
                  <a:lumMod val="75000"/>
                </a:schemeClr>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ighlight>
                  <a:srgbClr val="FFFF00"/>
                </a:highlight>
                <a:hlinkClick r:id="rId3" invalidUrl="https:///"/>
              </a:rPr>
              <a:t>https://</a:t>
            </a:r>
            <a:r>
              <a:rPr lang="en-US" sz="1800" b="0" dirty="0">
                <a:highlight>
                  <a:srgbClr val="FFFF00"/>
                </a:highlight>
              </a:rPr>
              <a:t>_________ </a:t>
            </a:r>
            <a:r>
              <a:rPr lang="en-US" sz="1800" b="0" dirty="0"/>
              <a:t>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Nothing today. </a:t>
            </a:r>
          </a:p>
          <a:p>
            <a:pPr>
              <a:spcBef>
                <a:spcPts val="0"/>
              </a:spcBef>
              <a:buFont typeface="Arial" panose="020B0604020202020204" pitchFamily="34" charset="0"/>
              <a:buChar char="•"/>
            </a:pP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54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54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Ofcom consolation on </a:t>
            </a:r>
            <a:r>
              <a:rPr lang="en-US" altLang="en-US" sz="1800" dirty="0" err="1">
                <a:solidFill>
                  <a:srgbClr val="00B0F0"/>
                </a:solidFill>
              </a:rPr>
              <a:t>WiFi</a:t>
            </a:r>
            <a:r>
              <a:rPr lang="en-US" altLang="en-US" sz="1800" dirty="0">
                <a:solidFill>
                  <a:srgbClr val="00B0F0"/>
                </a:solidFill>
              </a:rPr>
              <a:t>. </a:t>
            </a:r>
          </a:p>
          <a:p>
            <a:pPr marL="285750" indent="-285750">
              <a:buFont typeface="Wingdings" panose="05000000000000000000" pitchFamily="2" charset="2"/>
              <a:buChar char="q"/>
            </a:pPr>
            <a:r>
              <a:rPr lang="en-US" altLang="en-US" sz="1800" dirty="0">
                <a:solidFill>
                  <a:srgbClr val="00B0F0"/>
                </a:solidFill>
              </a:rPr>
              <a:t>Reply comment contribution for FCC NPRM on 5.9 GHz.</a:t>
            </a:r>
          </a:p>
          <a:p>
            <a:pPr marL="285750" indent="-285750">
              <a:buFont typeface="Wingdings" panose="05000000000000000000" pitchFamily="2" charset="2"/>
              <a:buChar char="q"/>
            </a:pPr>
            <a:r>
              <a:rPr lang="en-US" sz="1800" dirty="0">
                <a:solidFill>
                  <a:srgbClr val="00B0F0"/>
                </a:solidFill>
              </a:rPr>
              <a:t>ITU-R THz SM.2352 submission (from last July) from 802.15 Terahertz IG. </a:t>
            </a:r>
            <a:endParaRPr lang="en-US" altLang="en-US" sz="1800" b="0" dirty="0">
              <a:solidFill>
                <a:srgbClr val="00B0F0"/>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and Ofcom):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lvl="2">
              <a:buFont typeface="Arial" panose="020B0604020202020204" pitchFamily="34" charset="0"/>
              <a:buChar char="•"/>
            </a:pPr>
            <a:endParaRPr lang="en-US" sz="1000" b="0" dirty="0">
              <a:solidFill>
                <a:srgbClr val="002060"/>
              </a:solidFill>
            </a:endParaRPr>
          </a:p>
          <a:p>
            <a:pPr lvl="2">
              <a:buFont typeface="Arial" panose="020B0604020202020204" pitchFamily="34" charset="0"/>
              <a:buChar char="•"/>
            </a:pPr>
            <a:endParaRPr lang="en-US" sz="100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Did not get to this, though nothing came up either at the end.  </a:t>
            </a: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05Mar20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16:01et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46</a:t>
            </a:fld>
            <a:endParaRPr lang="en-US" altLang="en-US" sz="1200" b="0" dirty="0"/>
          </a:p>
        </p:txBody>
      </p:sp>
      <p:sp>
        <p:nvSpPr>
          <p:cNvPr id="2" name="Date Placeholder 1"/>
          <p:cNvSpPr>
            <a:spLocks noGrp="1"/>
          </p:cNvSpPr>
          <p:nvPr>
            <p:ph type="dt" idx="15"/>
          </p:nvPr>
        </p:nvSpPr>
        <p:spPr/>
        <p:txBody>
          <a:bodyPr/>
          <a:lstStyle/>
          <a:p>
            <a:r>
              <a:rPr lang="en-US"/>
              <a:t>27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27 Feb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27 Feb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on 5.9GHz comments &amp; reply</a:t>
            </a:r>
          </a:p>
          <a:p>
            <a:pPr lvl="1">
              <a:spcBef>
                <a:spcPts val="0"/>
              </a:spcBef>
              <a:buFont typeface="Arial" panose="020B0604020202020204" pitchFamily="34" charset="0"/>
              <a:buChar char="•"/>
            </a:pPr>
            <a:r>
              <a:rPr lang="en-US" altLang="en-US" sz="1400" dirty="0">
                <a:solidFill>
                  <a:schemeClr val="tx1"/>
                </a:solidFill>
              </a:rPr>
              <a:t>Ofcom consultation spectrum access -Wi-Fi</a:t>
            </a:r>
          </a:p>
          <a:p>
            <a:pPr lvl="1">
              <a:spcBef>
                <a:spcPts val="0"/>
              </a:spcBef>
              <a:buFont typeface="Arial" panose="020B0604020202020204" pitchFamily="34" charset="0"/>
              <a:buChar char="•"/>
            </a:pPr>
            <a:r>
              <a:rPr lang="en-US" sz="1400" dirty="0"/>
              <a:t>ITU-R SM.2352 on THz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Ofcom consultation on Wi-Fi contributions</a:t>
            </a:r>
          </a:p>
          <a:p>
            <a:pPr lvl="1">
              <a:buFont typeface="Arial" panose="020B0604020202020204" pitchFamily="34" charset="0"/>
              <a:buChar char="•"/>
            </a:pPr>
            <a:r>
              <a:rPr lang="en-US" altLang="en-US" sz="1400" dirty="0">
                <a:solidFill>
                  <a:schemeClr val="tx1"/>
                </a:solidFill>
              </a:rPr>
              <a:t>FCC NPRM on 5.9 GHz reply comments</a:t>
            </a:r>
          </a:p>
          <a:p>
            <a:pPr lvl="1">
              <a:buFont typeface="Arial" panose="020B0604020202020204" pitchFamily="34" charset="0"/>
              <a:buChar char="•"/>
            </a:pPr>
            <a:r>
              <a:rPr lang="en-US" altLang="en-US" sz="1400" dirty="0">
                <a:solidFill>
                  <a:schemeClr val="tx1"/>
                </a:solidFill>
              </a:rPr>
              <a:t>ITU-R SM.2352 submission feedback</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4142566"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GB" sz="1400" b="0" dirty="0">
                <a:solidFill>
                  <a:schemeClr val="tx1"/>
                </a:solidFill>
              </a:rPr>
              <a:t>FCC NPRM on 5.9GHz  comments &amp; reply</a:t>
            </a:r>
          </a:p>
          <a:p>
            <a:pPr lvl="1">
              <a:spcBef>
                <a:spcPts val="0"/>
              </a:spcBef>
              <a:buFont typeface="Arial" panose="020B0604020202020204" pitchFamily="34" charset="0"/>
              <a:buChar char="•"/>
            </a:pPr>
            <a:r>
              <a:rPr lang="en-GB" sz="1400" dirty="0">
                <a:solidFill>
                  <a:schemeClr val="tx1"/>
                </a:solidFill>
              </a:rPr>
              <a:t>Status of ballot</a:t>
            </a:r>
          </a:p>
          <a:p>
            <a:pPr lvl="1">
              <a:spcBef>
                <a:spcPts val="0"/>
              </a:spcBef>
              <a:buFont typeface="Arial" panose="020B0604020202020204" pitchFamily="34" charset="0"/>
              <a:buChar char="•"/>
            </a:pPr>
            <a:r>
              <a:rPr lang="en-GB" sz="1400" dirty="0">
                <a:solidFill>
                  <a:schemeClr val="tx1"/>
                </a:solidFill>
              </a:rPr>
              <a:t>Reply comment due 06 April,  </a:t>
            </a:r>
          </a:p>
          <a:p>
            <a:pPr lvl="1">
              <a:spcBef>
                <a:spcPts val="0"/>
              </a:spcBef>
              <a:buFont typeface="Arial" panose="020B0604020202020204" pitchFamily="34" charset="0"/>
              <a:buChar char="•"/>
            </a:pPr>
            <a:r>
              <a:rPr lang="en-GB" sz="1400" dirty="0">
                <a:solidFill>
                  <a:schemeClr val="tx1"/>
                </a:solidFill>
              </a:rPr>
              <a:t>Need to approve by Thursday of plenary</a:t>
            </a: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Ofcom consultation on spectrum access for Wi-Fi</a:t>
            </a:r>
          </a:p>
          <a:p>
            <a:pPr lvl="1">
              <a:spcBef>
                <a:spcPts val="0"/>
              </a:spcBef>
              <a:buFont typeface="Arial" panose="020B0604020202020204" pitchFamily="34" charset="0"/>
              <a:buChar char="•"/>
            </a:pPr>
            <a:r>
              <a:rPr lang="en-US" sz="140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comments by 05 March</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t>ITU-R SM.2352 on THz</a:t>
            </a:r>
          </a:p>
          <a:p>
            <a:pPr lvl="1">
              <a:spcBef>
                <a:spcPts val="0"/>
              </a:spcBef>
              <a:buFont typeface="Arial" panose="020B0604020202020204" pitchFamily="34" charset="0"/>
              <a:buChar char="•"/>
            </a:pPr>
            <a:r>
              <a:rPr lang="en-US" altLang="en-US" sz="1400" kern="0" dirty="0"/>
              <a:t> Update status and next for submission</a:t>
            </a:r>
          </a:p>
          <a:p>
            <a:pPr lvl="1">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r>
              <a:rPr lang="en-US" altLang="en-US" sz="1400" kern="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 </a:t>
            </a:r>
          </a:p>
          <a:p>
            <a:pPr>
              <a:spcBef>
                <a:spcPts val="400"/>
              </a:spcBef>
            </a:pPr>
            <a:r>
              <a:rPr lang="en-US" altLang="en-US" sz="1800" b="0" dirty="0">
                <a:solidFill>
                  <a:schemeClr val="tx1"/>
                </a:solidFill>
              </a:rPr>
              <a:t>		Seconded by: Hassan </a:t>
            </a:r>
          </a:p>
          <a:p>
            <a:pPr lvl="1">
              <a:spcBef>
                <a:spcPts val="400"/>
              </a:spcBef>
            </a:pPr>
            <a:r>
              <a:rPr lang="en-US" altLang="en-US" sz="1800" dirty="0">
                <a:solidFill>
                  <a:schemeClr val="tx1"/>
                </a:solidFill>
              </a:rPr>
              <a:t>Discussion?  	None</a:t>
            </a:r>
          </a:p>
          <a:p>
            <a:pPr lvl="1">
              <a:spcBef>
                <a:spcPts val="40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20 Feb 2020 in document  </a:t>
            </a:r>
            <a:r>
              <a:rPr lang="en-GB" sz="1800" b="0" u="sng" dirty="0">
                <a:hlinkClick r:id="rId2"/>
              </a:rPr>
              <a:t>https://mentor.ieee.org/802.18/dcn/20/18-20-0024-00-0000-minutes-20feb20-rrtag-teleconference.docx</a:t>
            </a:r>
            <a:r>
              <a:rPr lang="en-GB" sz="1800" b="0" dirty="0"/>
              <a:t>     21-Feb-2020 09:13:28 ET</a:t>
            </a:r>
            <a:r>
              <a:rPr lang="en-US" altLang="en-US" sz="1800" b="0" dirty="0">
                <a:solidFill>
                  <a:schemeClr val="tx1"/>
                </a:solidFill>
              </a:rPr>
              <a:t>	</a:t>
            </a:r>
          </a:p>
          <a:p>
            <a:pPr marL="0" indent="0">
              <a:spcBef>
                <a:spcPts val="400"/>
              </a:spcBef>
            </a:pPr>
            <a:r>
              <a:rPr lang="en-US" altLang="en-US" sz="1600" b="0" dirty="0">
                <a:solidFill>
                  <a:schemeClr val="tx1"/>
                </a:solidFill>
              </a:rPr>
              <a:t>	</a:t>
            </a:r>
            <a:r>
              <a:rPr lang="en-US" altLang="en-US" sz="1800" b="0" dirty="0">
                <a:solidFill>
                  <a:schemeClr val="tx1"/>
                </a:solidFill>
              </a:rPr>
              <a:t>Moved by:  	Peter E</a:t>
            </a:r>
          </a:p>
          <a:p>
            <a:pPr marL="0" indent="0">
              <a:spcBef>
                <a:spcPts val="400"/>
              </a:spcBef>
            </a:pPr>
            <a:r>
              <a:rPr lang="en-US" altLang="en-US" sz="1800" b="0" dirty="0">
                <a:solidFill>
                  <a:schemeClr val="tx1"/>
                </a:solidFill>
              </a:rPr>
              <a:t>	Seconded by:	Stuart </a:t>
            </a:r>
          </a:p>
          <a:p>
            <a:pPr marL="0" indent="0">
              <a:spcBef>
                <a:spcPts val="400"/>
              </a:spcBef>
            </a:pPr>
            <a:r>
              <a:rPr lang="en-US" altLang="en-US" sz="1800" b="0" dirty="0">
                <a:solidFill>
                  <a:schemeClr val="tx1"/>
                </a:solidFill>
              </a:rPr>
              <a:t>	Discussion?  	None</a:t>
            </a:r>
          </a:p>
          <a:p>
            <a:pPr lvl="1">
              <a:spcBef>
                <a:spcPts val="400"/>
              </a:spcBef>
            </a:pPr>
            <a:r>
              <a:rPr lang="en-US" altLang="en-US" sz="1800" dirty="0">
                <a:solidFill>
                  <a:schemeClr val="tx1"/>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27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058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buFont typeface="Arial" panose="020B0604020202020204" pitchFamily="34" charset="0"/>
              <a:buChar char="•"/>
            </a:pPr>
            <a:r>
              <a:rPr lang="en-US" sz="1600" b="0" dirty="0"/>
              <a:t>GoToMeeting 2/27 (today) working on drafting latest TR 103 721 (Mitigation techniques  to enable RLAN sharing with road tolling, transport, fast frequency hopper radars in the 5725-5850MHz band)</a:t>
            </a:r>
          </a:p>
          <a:p>
            <a:pPr lvl="2">
              <a:buFont typeface="Arial" panose="020B0604020202020204" pitchFamily="34" charset="0"/>
              <a:buChar char="•"/>
            </a:pPr>
            <a:r>
              <a:rPr lang="en-US" sz="1400" b="0" dirty="0"/>
              <a:t>Discussions to continue at BRAN#105 (March 23-27) (many on the phone, maybe all?)</a:t>
            </a:r>
          </a:p>
          <a:p>
            <a:pPr lvl="2">
              <a:buFont typeface="Arial" panose="020B0604020202020204" pitchFamily="34" charset="0"/>
              <a:buChar char="•"/>
            </a:pPr>
            <a:r>
              <a:rPr lang="en-US" sz="1400" b="0" dirty="0"/>
              <a:t> Looking for new rapporteur, for this TR 103 721, tbd.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meeting # _next f2f not scheduled_;  on-line-27Feb20</a:t>
            </a:r>
          </a:p>
          <a:p>
            <a:pPr lvl="1">
              <a:buFont typeface="Arial" panose="020B0604020202020204" pitchFamily="34" charset="0"/>
              <a:buChar char="•"/>
            </a:pPr>
            <a:r>
              <a:rPr lang="en-US" sz="1400" b="0" dirty="0" err="1"/>
              <a:t>GoTo</a:t>
            </a:r>
            <a:r>
              <a:rPr lang="en-US" sz="1400" b="0" dirty="0"/>
              <a:t> Meeting 2/27 (today) on updating TR 103 665 (SRDoc on Wideband DTS  in the 2.4 GHz band)</a:t>
            </a:r>
          </a:p>
          <a:p>
            <a:pPr lvl="1">
              <a:buFont typeface="Arial" panose="020B0604020202020204" pitchFamily="34" charset="0"/>
              <a:buChar char="•"/>
            </a:pPr>
            <a:r>
              <a:rPr lang="en-US" sz="1400" b="0" dirty="0"/>
              <a:t>TR will be used as basis for </a:t>
            </a:r>
            <a:r>
              <a:rPr lang="en-US" sz="1400" b="0" dirty="0" err="1"/>
              <a:t>Coex</a:t>
            </a:r>
            <a:r>
              <a:rPr lang="en-US" sz="1400" b="0" dirty="0"/>
              <a:t> studies in CEPT related to a proposal to remove PSD limits in the 2.4GHz Band.</a:t>
            </a:r>
          </a:p>
          <a:p>
            <a:pPr lvl="1">
              <a:buFont typeface="Arial" panose="020B0604020202020204" pitchFamily="34" charset="0"/>
              <a:buChar char="•"/>
            </a:pPr>
            <a:r>
              <a:rPr lang="en-US" sz="1400" b="0" dirty="0"/>
              <a:t> Three G2Ms scheduled in April/May with aim to submit the TR to ERM#71 in June. </a:t>
            </a:r>
            <a:r>
              <a:rPr lang="en-US" sz="1400" dirty="0"/>
              <a:t>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a:t>
            </a: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44689</TotalTime>
  <Words>10862</Words>
  <Application>Microsoft Office PowerPoint</Application>
  <PresentationFormat>On-screen Show (4:3)</PresentationFormat>
  <Paragraphs>1093</Paragraphs>
  <Slides>51</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FCC NPRM on 5.9 GHz comments &amp; reply comments-1</vt:lpstr>
      <vt:lpstr>FCC NPRM – reply comments – standing by  Revisiting-use-of-the-5850-5925-MHz-band</vt:lpstr>
      <vt:lpstr>Ofcom consultation on Improving spectrum access for Wi-Fi  -1</vt:lpstr>
      <vt:lpstr>Ofcom consultation on  Improving spectrum access for Wi-Fi -2</vt:lpstr>
      <vt:lpstr>Ofcom consultation  Improving spectrum access for Wi-Fi – spectrum use in the 5 and 6 GHz bands</vt:lpstr>
      <vt:lpstr>ITU-R SM.2352 on THz</vt:lpstr>
      <vt:lpstr>ITU-R THz SM.2352 motion – standing by</vt:lpstr>
      <vt:lpstr>General Discussion Items -1</vt:lpstr>
      <vt:lpstr>Actions Required</vt:lpstr>
      <vt:lpstr>Any Other Business</vt:lpstr>
      <vt:lpstr>Adjourn</vt:lpstr>
      <vt:lpstr>PowerPoint Presentation</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2413</cp:revision>
  <cp:lastPrinted>1601-01-01T00:00:00Z</cp:lastPrinted>
  <dcterms:created xsi:type="dcterms:W3CDTF">2016-03-03T14:54:45Z</dcterms:created>
  <dcterms:modified xsi:type="dcterms:W3CDTF">2020-02-28T21:02:10Z</dcterms:modified>
</cp:coreProperties>
</file>