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6" r:id="rId14"/>
    <p:sldId id="647" r:id="rId15"/>
    <p:sldId id="654" r:id="rId16"/>
    <p:sldId id="661" r:id="rId17"/>
    <p:sldId id="663" r:id="rId18"/>
    <p:sldId id="664" r:id="rId19"/>
    <p:sldId id="662" r:id="rId20"/>
    <p:sldId id="650" r:id="rId21"/>
    <p:sldId id="498" r:id="rId22"/>
    <p:sldId id="402" r:id="rId23"/>
    <p:sldId id="403" r:id="rId24"/>
    <p:sldId id="626" r:id="rId25"/>
    <p:sldId id="657" r:id="rId26"/>
    <p:sldId id="659" r:id="rId27"/>
    <p:sldId id="631" r:id="rId28"/>
    <p:sldId id="653" r:id="rId29"/>
    <p:sldId id="649" r:id="rId30"/>
    <p:sldId id="660" r:id="rId31"/>
    <p:sldId id="640" r:id="rId32"/>
    <p:sldId id="639" r:id="rId33"/>
    <p:sldId id="638" r:id="rId34"/>
    <p:sldId id="643" r:id="rId35"/>
    <p:sldId id="646" r:id="rId36"/>
    <p:sldId id="641" r:id="rId37"/>
    <p:sldId id="633" r:id="rId38"/>
    <p:sldId id="636" r:id="rId39"/>
    <p:sldId id="634" r:id="rId40"/>
    <p:sldId id="632" r:id="rId41"/>
    <p:sldId id="627" r:id="rId42"/>
    <p:sldId id="630" r:id="rId43"/>
    <p:sldId id="628" r:id="rId44"/>
    <p:sldId id="462" r:id="rId45"/>
    <p:sldId id="652" r:id="rId46"/>
    <p:sldId id="549" r:id="rId47"/>
    <p:sldId id="425" r:id="rId48"/>
    <p:sldId id="592" r:id="rId49"/>
    <p:sldId id="599"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15" autoAdjust="0"/>
  </p:normalViewPr>
  <p:slideViewPr>
    <p:cSldViewPr>
      <p:cViewPr varScale="1">
        <p:scale>
          <a:sx n="104" d="100"/>
          <a:sy n="104" d="100"/>
        </p:scale>
        <p:origin x="79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44279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82853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7"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go/ITU-R/sg1" TargetMode="External"/><Relationship Id="rId18" Type="http://schemas.openxmlformats.org/officeDocument/2006/relationships/hyperlink" Target="https://www.itu.int/go/ITU-R/wp5d" TargetMode="External"/><Relationship Id="rId3" Type="http://schemas.openxmlformats.org/officeDocument/2006/relationships/hyperlink" Target="https://urldefense.proofpoint.com/v2/url?u=https-3A__www.cisco.com_c_en_us_solutions_executive-2Dperspectives_annual-2Dinternet-2Dreport_air-2Dhighlights.html&amp;d=DwMFaQ&amp;c=pqcuzKEN_84c78MOSc5_fw&amp;r=z8R-nWJ8GIxwjOjNKhEFByb-tZ6XE3GZXWSggNdVo-w&amp;m=kD-lx7WxHSCWA1IeZp8j90-ScLLL1gJjhSeTRHbf1g0&amp;s=onEy1v3h8I_01eRcHzP4jKEyQJeB8LfK9uVo7OkQTgI&amp;e=" TargetMode="External"/><Relationship Id="rId7" Type="http://schemas.openxmlformats.org/officeDocument/2006/relationships/hyperlink" Target="https://cept.org/ecc/groups/ecc/cpg/page/weekly-report-from-wrc-19" TargetMode="External"/><Relationship Id="rId12" Type="http://schemas.openxmlformats.org/officeDocument/2006/relationships/hyperlink" Target="https://www.itu.int/en/events/Pages/Calendar-Events.aspx?sector=ITU-R" TargetMode="External"/><Relationship Id="rId17" Type="http://schemas.openxmlformats.org/officeDocument/2006/relationships/hyperlink" Target="https://www.itu.int/go/ITU-R/wp5a" TargetMode="External"/><Relationship Id="rId2" Type="http://schemas.openxmlformats.org/officeDocument/2006/relationships/notesSlide" Target="../notesSlides/notesSlide5.xml"/><Relationship Id="rId16" Type="http://schemas.openxmlformats.org/officeDocument/2006/relationships/hyperlink" Target="https://www.itu.int/go/ITU-R/sg5" TargetMode="External"/><Relationship Id="rId1" Type="http://schemas.openxmlformats.org/officeDocument/2006/relationships/slideLayout" Target="../slideLayouts/slideLayout1.xml"/><Relationship Id="rId6" Type="http://schemas.openxmlformats.org/officeDocument/2006/relationships/hyperlink" Target="https://mentor.ieee.org/802.11/dcn/20/11-20-0254-01-0itu-itu-ahg-m-1801-2-edits.docx" TargetMode="External"/><Relationship Id="rId11" Type="http://schemas.openxmlformats.org/officeDocument/2006/relationships/hyperlink" Target="https://mentor.ieee.org/802.18/dcn/19/18-19-0152-00-0000-summary-of-the-decisions-of-selected-agenda-items-in-wrc-19.pptx" TargetMode="External"/><Relationship Id="rId5" Type="http://schemas.openxmlformats.org/officeDocument/2006/relationships/hyperlink" Target="https://mentor.ieee.org/802.11/dcn/20/11-20-0253-01-0itu-itu-ahg-m-1450-5-edits.docx" TargetMode="External"/><Relationship Id="rId15" Type="http://schemas.openxmlformats.org/officeDocument/2006/relationships/hyperlink" Target="https://www.itu.int/go/ITU-R/wp1c" TargetMode="External"/><Relationship Id="rId10" Type="http://schemas.openxmlformats.org/officeDocument/2006/relationships/hyperlink" Target="https://mentor.ieee.org/802.18/dcn/17/18-17-0073-07-0000-ieee-802-viewpoints-on-wrc-19-agenda-items.pptx"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urldefense.proofpoint.com/v2/url?u=https-3A__www.techrepublic.com_article_cisco-2Dpredicts-2D5g-2Dwill-2Dsupport-2D10-2Dof-2Dglobal-2Dmobile-2Dconnections-2Dby-2D2023_&amp;d=DwMFaQ&amp;c=pqcuzKEN_84c78MOSc5_fw&amp;r=z8R-nWJ8GIxwjOjNKhEFByb-tZ6XE3GZXWSggNdVo-w&amp;m=kD-lx7WxHSCWA1IeZp8j90-ScLLL1gJjhSeTRHbf1g0&amp;s=BSWclu92rL5zojbydl6ElhLzU0QOha8oWI5MciuREQo&amp;e=" TargetMode="External"/><Relationship Id="rId9" Type="http://schemas.openxmlformats.org/officeDocument/2006/relationships/hyperlink" Target="https://www.itu.int/en/ITU-R/conferences/wrc/2019/Documents/PFA-WRC19-E.pdf" TargetMode="External"/><Relationship Id="rId14" Type="http://schemas.openxmlformats.org/officeDocument/2006/relationships/hyperlink" Target="https://www.itu.int/go/ITU-R/wp1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20/18-20-0020-16-0000-comments-on-fcc19-138-nprm-revisiting-use-of-the-5-850-5-925-ghz-band.docx" TargetMode="External"/><Relationship Id="rId4" Type="http://schemas.openxmlformats.org/officeDocument/2006/relationships/hyperlink" Target="https://www.fcc.gov/ecfs/search/filings?proceedings_name=19-138&amp;sort=date_disseminat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20-16-0000-comments-on-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20-0017-02-0000-"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20-0017-02-0000-ofcom-consultation_comments_IEEE802_improving-spectrum-access-for-wi-fi.od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24-00-0000-minutes-20feb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9341" y="1935163"/>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3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37512" y="1001727"/>
            <a:ext cx="8272226"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 nothing to share today</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bg1">
                    <a:lumMod val="75000"/>
                  </a:schemeClr>
                </a:solidFill>
              </a:rPr>
              <a:t>Draft ECC Report 316 (Sharing studies assessing short-term interference from Wireless Access Systems including Radio Local Area Networks (WAS/RLAN) into Fixed Service in the frequency band 5925-6425 MHz) went to public consultation, </a:t>
            </a:r>
          </a:p>
          <a:p>
            <a:pPr lvl="2">
              <a:buFont typeface="Arial" panose="020B0604020202020204" pitchFamily="34" charset="0"/>
              <a:buChar char="•"/>
            </a:pPr>
            <a:r>
              <a:rPr lang="en-US" sz="1400" dirty="0">
                <a:solidFill>
                  <a:schemeClr val="bg1">
                    <a:lumMod val="75000"/>
                  </a:schemeClr>
                </a:solidFill>
              </a:rPr>
              <a:t>To complement the existing studies of ECC Report 302 related to the short-term interference protection of Point-to-Point Fixed Service from WAS/RLAN indoor only deployments as well as potential WAS/RLAN portable devices that operate outdoor with power levels significantly lower than that for indoor use. </a:t>
            </a: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to share today</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t>next meeting #96, 08-12June20,  Brussels</a:t>
            </a:r>
          </a:p>
          <a:p>
            <a:pPr lvl="1">
              <a:buFont typeface="Arial" panose="020B0604020202020204" pitchFamily="34" charset="0"/>
              <a:buChar char="•"/>
            </a:pPr>
            <a:r>
              <a:rPr lang="en-US" sz="1600" dirty="0">
                <a:solidFill>
                  <a:schemeClr val="tx1"/>
                </a:solidFill>
              </a:rPr>
              <a:t> </a:t>
            </a:r>
            <a:r>
              <a:rPr lang="en-US" sz="1600" dirty="0">
                <a:solidFill>
                  <a:schemeClr val="bg1">
                    <a:lumMod val="75000"/>
                  </a:schemeClr>
                </a:solidFill>
              </a:rPr>
              <a:t>nothing to share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5G: According to the latest </a:t>
            </a:r>
            <a:r>
              <a:rPr lang="en-US" sz="1800" u="sng" dirty="0">
                <a:hlinkClick r:id="rId3"/>
              </a:rPr>
              <a:t>Cisco Annual Internet Report</a:t>
            </a:r>
            <a:r>
              <a:rPr lang="en-US" sz="1800" dirty="0"/>
              <a:t>, 5G will support </a:t>
            </a:r>
            <a:r>
              <a:rPr lang="en-US" sz="1800" u="sng" dirty="0">
                <a:hlinkClick r:id="rId4"/>
              </a:rPr>
              <a:t>over 10%</a:t>
            </a:r>
            <a:r>
              <a:rPr lang="en-US" sz="1800" dirty="0"/>
              <a:t> of the world’s mobile connections by 2023.</a:t>
            </a:r>
            <a:endParaRPr lang="en-US" sz="1800" b="0" dirty="0">
              <a:solidFill>
                <a:schemeClr val="tx1"/>
              </a:solidFill>
            </a:endParaRPr>
          </a:p>
          <a:p>
            <a:pPr>
              <a:buFont typeface="Arial" panose="020B0604020202020204" pitchFamily="34" charset="0"/>
              <a:buChar char="•"/>
            </a:pPr>
            <a:endParaRPr lang="en-US" sz="1600" dirty="0">
              <a:solidFill>
                <a:schemeClr val="tx1"/>
              </a:solidFill>
            </a:endParaRPr>
          </a:p>
          <a:p>
            <a:pPr marL="0" indent="0"/>
            <a:endParaRPr lang="en-US" sz="1600" dirty="0">
              <a:solidFill>
                <a:schemeClr val="tx1"/>
              </a:solidFill>
            </a:endParaRPr>
          </a:p>
          <a:p>
            <a:pPr>
              <a:buFont typeface="Arial" panose="020B0604020202020204" pitchFamily="34" charset="0"/>
              <a:buChar char="•"/>
            </a:pPr>
            <a:r>
              <a:rPr lang="en-US" sz="1100" dirty="0">
                <a:solidFill>
                  <a:schemeClr val="bg1">
                    <a:lumMod val="75000"/>
                  </a:schemeClr>
                </a:solidFill>
              </a:rPr>
              <a:t>Last week: WP 5D will have first meeting after WRC this week, looking at sharing studies.  See AIs 1.1, 1.2 and 1.4.   (some question on how attendance will work with Coronavirus issues…) </a:t>
            </a:r>
          </a:p>
          <a:p>
            <a:pPr>
              <a:buFont typeface="Arial" panose="020B0604020202020204" pitchFamily="34" charset="0"/>
              <a:buChar char="•"/>
            </a:pPr>
            <a:r>
              <a:rPr lang="en-US" sz="1100" dirty="0">
                <a:solidFill>
                  <a:schemeClr val="bg1">
                    <a:lumMod val="75000"/>
                  </a:schemeClr>
                </a:solidFill>
              </a:rPr>
              <a:t>The Ad Hoc on M.1450 and M.1801 is making good progress and there are 2 stable drafts, please review and provide feedback:</a:t>
            </a:r>
          </a:p>
          <a:p>
            <a:pPr>
              <a:buFont typeface="Arial" panose="020B0604020202020204" pitchFamily="34" charset="0"/>
              <a:buChar char="•"/>
            </a:pPr>
            <a:r>
              <a:rPr lang="en-US" sz="1100" dirty="0">
                <a:solidFill>
                  <a:schemeClr val="bg1">
                    <a:lumMod val="75000"/>
                  </a:schemeClr>
                </a:solidFill>
                <a:hlinkClick r:id="rId5">
                  <a:extLst>
                    <a:ext uri="{A12FA001-AC4F-418D-AE19-62706E023703}">
                      <ahyp:hlinkClr xmlns:ahyp="http://schemas.microsoft.com/office/drawing/2018/hyperlinkcolor" val="tx"/>
                    </a:ext>
                  </a:extLst>
                </a:hlinkClick>
              </a:rPr>
              <a:t>https://mentor.ieee.org/802.11/dcn/20/11-20-0253-01-0itu-itu-ahg-m-1450-5-edits.docx</a:t>
            </a:r>
            <a:endParaRPr lang="en-US" sz="1100" dirty="0">
              <a:solidFill>
                <a:schemeClr val="bg1">
                  <a:lumMod val="75000"/>
                </a:schemeClr>
              </a:solidFill>
            </a:endParaRPr>
          </a:p>
          <a:p>
            <a:pPr>
              <a:buFont typeface="Arial" panose="020B0604020202020204" pitchFamily="34" charset="0"/>
              <a:buChar char="•"/>
            </a:pPr>
            <a:r>
              <a:rPr lang="en-US" sz="1100" dirty="0">
                <a:solidFill>
                  <a:schemeClr val="bg1">
                    <a:lumMod val="75000"/>
                  </a:schemeClr>
                </a:solidFill>
                <a:hlinkClick r:id="rId6">
                  <a:extLst>
                    <a:ext uri="{A12FA001-AC4F-418D-AE19-62706E023703}">
                      <ahyp:hlinkClr xmlns:ahyp="http://schemas.microsoft.com/office/drawing/2018/hyperlinkcolor" val="tx"/>
                    </a:ext>
                  </a:extLst>
                </a:hlinkClick>
              </a:rPr>
              <a:t>https://mentor.ieee.org/802.11/dcn/20/11-20-0254-01-0itu-itu-ahg-m-1801-2-edits.docx</a:t>
            </a:r>
            <a:r>
              <a:rPr lang="en-US" sz="1100" dirty="0">
                <a:solidFill>
                  <a:schemeClr val="bg1">
                    <a:lumMod val="75000"/>
                  </a:schemeClr>
                </a:solidFill>
              </a:rPr>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7"/>
              </a:rPr>
              <a:t>https://cept.org/ecc/groups/ecc/cpg/page/weekly-report-from-wrc-19</a:t>
            </a:r>
            <a:r>
              <a:rPr lang="en-US" sz="1200" u="sng" dirty="0">
                <a:hlinkClick r:id="rId8"/>
              </a:rPr>
              <a:t>/</a:t>
            </a:r>
            <a:r>
              <a:rPr lang="en-US" sz="1200" dirty="0"/>
              <a:t> </a:t>
            </a:r>
          </a:p>
          <a:p>
            <a:pPr lvl="1">
              <a:spcBef>
                <a:spcPts val="0"/>
              </a:spcBef>
              <a:buFont typeface="Arial" panose="020B0604020202020204" pitchFamily="34" charset="0"/>
              <a:buChar char="•"/>
            </a:pPr>
            <a:r>
              <a:rPr lang="en-US" sz="1200" u="sng" dirty="0">
                <a:hlinkClick r:id="rId9"/>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0"/>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1"/>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1"/>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2"/>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3"/>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4"/>
              </a:rPr>
              <a:t>Working Party 1A (WP 1A) - Spectrum engineering techniques</a:t>
            </a:r>
            <a:r>
              <a:rPr lang="en-US" sz="900" u="sng" dirty="0"/>
              <a:t>     and     </a:t>
            </a:r>
            <a:r>
              <a:rPr lang="en-US" sz="900" dirty="0">
                <a:hlinkClick r:id="rId15"/>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6"/>
              </a:rPr>
              <a:t>Study Group 5 (SG 5) Terrestrial </a:t>
            </a:r>
            <a:r>
              <a:rPr lang="en-US" sz="1050" b="0" dirty="0">
                <a:hlinkClick r:id="rId16"/>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7"/>
              </a:rPr>
              <a:t>Working Party 5A (WP 5A) - Land mobile service above 30 MHz* (excluding IMT); wireless access in the fixed service; amateur and amateur-satellite services</a:t>
            </a:r>
            <a:r>
              <a:rPr lang="en-US" sz="900" dirty="0"/>
              <a:t>  </a:t>
            </a:r>
            <a:endParaRPr lang="en-US" sz="900" dirty="0">
              <a:hlinkClick r:id="rId18"/>
            </a:endParaRPr>
          </a:p>
          <a:p>
            <a:pPr lvl="1">
              <a:spcBef>
                <a:spcPts val="0"/>
              </a:spcBef>
              <a:buFont typeface="Arial" panose="020B0604020202020204" pitchFamily="34" charset="0"/>
              <a:buChar char="•"/>
            </a:pPr>
            <a:r>
              <a:rPr lang="en-US" sz="900" dirty="0">
                <a:hlinkClick r:id="rId18"/>
              </a:rPr>
              <a:t>Working Party 5D (WP 5D) - IMT Systems</a:t>
            </a:r>
            <a:r>
              <a:rPr lang="en-US" sz="900" dirty="0"/>
              <a:t>       </a:t>
            </a:r>
            <a:r>
              <a:rPr lang="en-US" sz="700" dirty="0">
                <a:hlinkClick r:id="rId19"/>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comments &amp; reply comments</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 (208 results morning of 27</a:t>
            </a:r>
            <a:r>
              <a:rPr lang="en-US" sz="1800" baseline="30000" dirty="0"/>
              <a:t>th</a:t>
            </a:r>
            <a:r>
              <a:rPr lang="en-US" sz="1800" dirty="0"/>
              <a:t>) </a:t>
            </a:r>
          </a:p>
          <a:p>
            <a:pPr lvl="1">
              <a:buFont typeface="Arial" panose="020B0604020202020204" pitchFamily="34" charset="0"/>
              <a:buChar char="•"/>
            </a:pPr>
            <a:r>
              <a:rPr lang="en-US" sz="1400" dirty="0">
                <a:hlinkClick r:id="rId4"/>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Comment ballot status:</a:t>
            </a:r>
          </a:p>
          <a:p>
            <a:pPr marL="800100" lvl="1">
              <a:buFont typeface="Arial" panose="020B0604020202020204" pitchFamily="34" charset="0"/>
              <a:buChar char="•"/>
            </a:pPr>
            <a:r>
              <a:rPr lang="en-US" sz="1600" dirty="0">
                <a:solidFill>
                  <a:schemeClr val="tx1"/>
                </a:solidFill>
              </a:rPr>
              <a:t>Several dependencies to say what we need yet, e.g. due to editorial updates. </a:t>
            </a:r>
          </a:p>
          <a:p>
            <a:pPr marL="800100" lvl="1">
              <a:buFont typeface="Arial" panose="020B0604020202020204" pitchFamily="34" charset="0"/>
              <a:buChar char="•"/>
            </a:pPr>
            <a:r>
              <a:rPr lang="en-US" sz="1600" dirty="0">
                <a:solidFill>
                  <a:schemeClr val="tx1"/>
                </a:solidFill>
              </a:rPr>
              <a:t>The comments are at r16, including 2 sets of updates from 2 LMSC member’s inputs. </a:t>
            </a:r>
          </a:p>
          <a:p>
            <a:pPr marL="1200150" lvl="2">
              <a:buFont typeface="Arial" panose="020B0604020202020204" pitchFamily="34" charset="0"/>
              <a:buChar char="•"/>
            </a:pPr>
            <a:r>
              <a:rPr lang="en-US" sz="1200" dirty="0">
                <a:solidFill>
                  <a:schemeClr val="tx1"/>
                </a:solidFill>
                <a:hlinkClick r:id="rId5"/>
              </a:rPr>
              <a:t>https://mentor.ieee.org/802.18/dcn/20/18-20-0020-16-0000-comments-on-fcc19-138-nprm-revisiting-use-of-the-5-850-5-925-ghz-band.docx</a:t>
            </a:r>
            <a:r>
              <a:rPr lang="en-US" sz="1200" dirty="0">
                <a:solidFill>
                  <a:schemeClr val="tx1"/>
                </a:solidFill>
              </a:rPr>
              <a:t> </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timeline, with the NPRM published - 06Feb. </a:t>
            </a:r>
          </a:p>
          <a:p>
            <a:pPr marL="800100" lvl="1">
              <a:buFont typeface="Arial" panose="020B0604020202020204" pitchFamily="34" charset="0"/>
              <a:buChar char="•"/>
            </a:pPr>
            <a:r>
              <a:rPr lang="en-US" sz="1600" b="1" dirty="0">
                <a:solidFill>
                  <a:schemeClr val="tx1"/>
                </a:solidFill>
              </a:rPr>
              <a:t>Reply comments due Monday 06 April</a:t>
            </a:r>
          </a:p>
          <a:p>
            <a:pPr marL="800100" lvl="1">
              <a:buFont typeface="Arial" panose="020B0604020202020204" pitchFamily="34" charset="0"/>
              <a:buChar char="•"/>
            </a:pPr>
            <a:r>
              <a:rPr lang="en-US" sz="1600" dirty="0">
                <a:solidFill>
                  <a:schemeClr val="tx1"/>
                </a:solidFill>
              </a:rPr>
              <a:t>For 10-day LMSC ballot, would need to approve  by 19 March, during Atlanta  </a:t>
            </a:r>
          </a:p>
          <a:p>
            <a:pPr marL="800100" lvl="1">
              <a:buFont typeface="Arial" panose="020B0604020202020204" pitchFamily="34" charset="0"/>
              <a:buChar char="•"/>
            </a:pPr>
            <a:r>
              <a:rPr lang="en-US" sz="1600" dirty="0">
                <a:solidFill>
                  <a:schemeClr val="tx1"/>
                </a:solidFill>
              </a:rPr>
              <a:t>How do we get there in 3 weeks?   And interesting timing with EC close meeting the 20</a:t>
            </a:r>
            <a:r>
              <a:rPr lang="en-US" sz="1600" baseline="30000" dirty="0">
                <a:solidFill>
                  <a:schemeClr val="tx1"/>
                </a:solidFill>
              </a:rPr>
              <a:t>th</a:t>
            </a:r>
            <a:r>
              <a:rPr lang="en-US" sz="1600" dirty="0">
                <a:solidFill>
                  <a:schemeClr val="tx1"/>
                </a:solidFill>
              </a:rPr>
              <a:t>. </a:t>
            </a: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bg1">
                    <a:lumMod val="75000"/>
                  </a:schemeClr>
                </a:solidFill>
              </a:rPr>
              <a:t>FCC NPRM – reply comments – standing by </a:t>
            </a:r>
            <a:br>
              <a:rPr lang="en-US" altLang="en-US" sz="2400" dirty="0">
                <a:solidFill>
                  <a:schemeClr val="bg1">
                    <a:lumMod val="75000"/>
                  </a:schemeClr>
                </a:solidFill>
              </a:rPr>
            </a:br>
            <a:r>
              <a:rPr lang="en-US" altLang="en-US" sz="2400" dirty="0">
                <a:solidFill>
                  <a:schemeClr val="bg1">
                    <a:lumMod val="75000"/>
                  </a:schemeClr>
                </a:solidFill>
              </a:rPr>
              <a:t>R</a:t>
            </a:r>
            <a:r>
              <a:rPr lang="en-US" sz="2400" dirty="0">
                <a:solidFill>
                  <a:schemeClr val="bg1">
                    <a:lumMod val="75000"/>
                  </a:schemeClr>
                </a:solidFill>
              </a:rPr>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reply comments in </a:t>
            </a:r>
            <a:r>
              <a:rPr lang="en-US" sz="1800" b="0" dirty="0">
                <a:solidFill>
                  <a:schemeClr val="tx1"/>
                </a:solidFill>
                <a:hlinkClick r:id="rId3"/>
              </a:rPr>
              <a:t>https://mentor.ieee.org/802.18/dcn/20/18-20-00____-____-0000-comments-on-fcc19-138-nprm-revisiting-use-of-the-5-850-5-925-ghz-band.docx</a:t>
            </a:r>
            <a:r>
              <a:rPr lang="en-US" sz="1800" b="0" dirty="0">
                <a:solidFill>
                  <a:schemeClr val="tx1"/>
                </a:solidFill>
              </a:rPr>
              <a:t> ; response to FCC NPRM (ET 19-138) on revisiting use of the 5850-5925 MHz-band</a:t>
            </a:r>
            <a:r>
              <a:rPr lang="en-GB" sz="1800" b="0" dirty="0">
                <a:solidFill>
                  <a:schemeClr val="tx1"/>
                </a:solidFill>
              </a:rPr>
              <a:t>. For review and approval by the LMSC (EC) for uploading to the FCC on or before 07 April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_____</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53022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solidFill>
                  <a:srgbClr val="00B0F0"/>
                </a:solidFill>
              </a:rPr>
              <a:t>We have 2 volunteers drafting some text for review. </a:t>
            </a:r>
          </a:p>
          <a:p>
            <a:pPr lvl="1">
              <a:buFont typeface="Arial" panose="020B0604020202020204" pitchFamily="34" charset="0"/>
              <a:buChar char="•"/>
            </a:pPr>
            <a:endParaRPr lang="en-US" sz="1600" dirty="0">
              <a:solidFill>
                <a:schemeClr val="tx1"/>
              </a:solidFill>
            </a:endParaRPr>
          </a:p>
          <a:p>
            <a:pPr marL="457200" lvl="1" indent="0"/>
            <a:endParaRPr lang="en-US" sz="1600" dirty="0">
              <a:solidFill>
                <a:schemeClr val="bg1">
                  <a:lumMod val="7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dirty="0"/>
              <a:t>We would support and need to keep adj. </a:t>
            </a:r>
            <a:r>
              <a:rPr lang="en-US" sz="1600" dirty="0" err="1"/>
              <a:t>chans</a:t>
            </a:r>
            <a:r>
              <a:rPr lang="en-US" sz="1600" dirty="0"/>
              <a:t> in mind.  </a:t>
            </a:r>
            <a:endParaRPr lang="en-US" sz="1200" u="sng"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31899"/>
            <a:ext cx="8001000" cy="1120700"/>
          </a:xfrm>
        </p:spPr>
        <p:txBody>
          <a:bodyPr/>
          <a:lstStyle/>
          <a:p>
            <a:r>
              <a:rPr lang="en-US" altLang="en-US" sz="2400" dirty="0"/>
              <a:t>Ofcom consultation </a:t>
            </a:r>
            <a:br>
              <a:rPr lang="en-US" altLang="en-US" sz="2400" dirty="0"/>
            </a:br>
            <a:r>
              <a:rPr lang="en-GB" sz="1800" dirty="0"/>
              <a:t>Improving spectrum access for Wi-Fi – spectrum use in the 5 and 6 GHz bands</a:t>
            </a:r>
            <a:endParaRPr lang="en-US" sz="2400" dirty="0"/>
          </a:p>
        </p:txBody>
      </p:sp>
      <p:sp>
        <p:nvSpPr>
          <p:cNvPr id="3" name="Content Placeholder 2"/>
          <p:cNvSpPr>
            <a:spLocks noGrp="1"/>
          </p:cNvSpPr>
          <p:nvPr>
            <p:ph idx="1"/>
          </p:nvPr>
        </p:nvSpPr>
        <p:spPr>
          <a:xfrm>
            <a:off x="698889" y="1600200"/>
            <a:ext cx="8279622" cy="48752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ighlight>
                  <a:srgbClr val="FFFF00"/>
                </a:highlight>
                <a:hlinkClick r:id="rId3"/>
              </a:rPr>
              <a:t>https://mentor.ieee.org/802.18/d</a:t>
            </a:r>
            <a:r>
              <a:rPr lang="en-US" sz="1800" b="0" dirty="0">
                <a:solidFill>
                  <a:schemeClr val="tx1"/>
                </a:solidFill>
                <a:highlight>
                  <a:srgbClr val="FFFF00"/>
                </a:highlight>
                <a:hlinkClick r:id="rId4"/>
              </a:rPr>
              <a:t>https://mentor.ieee.org/802.18/dcn/19/18-20-0017-02-0000-ofcom-consultation_comments_IEEE802_improving-spectrum-access-for-wi-fi.odt</a:t>
            </a:r>
            <a:r>
              <a:rPr lang="en-US" sz="1800" b="0" dirty="0">
                <a:solidFill>
                  <a:schemeClr val="tx1"/>
                </a:solidFill>
              </a:rPr>
              <a:t>; response to Ofcom consultation on improvements in spectrum use in the 5 and 6 GHz bands</a:t>
            </a:r>
            <a:r>
              <a:rPr lang="en-GB" sz="1800" b="0" dirty="0"/>
              <a:t>. </a:t>
            </a:r>
            <a:r>
              <a:rPr lang="en-GB" sz="1800" b="0" dirty="0">
                <a:solidFill>
                  <a:schemeClr val="tx1"/>
                </a:solidFill>
              </a:rPr>
              <a:t>For review and approval by the EC for sending to Ofcom before </a:t>
            </a:r>
            <a:r>
              <a:rPr lang="en-GB" sz="1800" b="0" dirty="0">
                <a:solidFill>
                  <a:schemeClr val="tx1"/>
                </a:solidFill>
                <a:highlight>
                  <a:srgbClr val="FFFF00"/>
                </a:highlight>
              </a:rPr>
              <a:t>18 March 2020. </a:t>
            </a:r>
            <a:r>
              <a:rPr lang="en-GB" sz="1800" b="0" dirty="0">
                <a:solidFill>
                  <a:schemeClr val="tx1"/>
                </a:solidFill>
              </a:rPr>
              <a:t>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4927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spcBef>
                <a:spcPts val="600"/>
              </a:spcBef>
              <a:buFont typeface="Arial" panose="020B0604020202020204" pitchFamily="34" charset="0"/>
              <a:buChar char="•"/>
            </a:pPr>
            <a:r>
              <a:rPr lang="en-US" sz="1600" dirty="0"/>
              <a:t>ITU-R WP1A meeting in June 2019 did not manage to prepare an (expected) liaison statement.</a:t>
            </a:r>
          </a:p>
          <a:p>
            <a:pPr lvl="1">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https://mentor.ieee.org/802.15/dcn/19/15-19-0276-03-0thz-ieee-802-15-tag-thz-input-to-the-revision-of-itu-r-sm-2352.docx</a:t>
            </a:r>
            <a:r>
              <a:rPr lang="en-US" sz="1800" dirty="0">
                <a:solidFill>
                  <a:schemeClr val="tx1"/>
                </a:solidFill>
              </a:rPr>
              <a:t>  </a:t>
            </a:r>
          </a:p>
          <a:p>
            <a:pPr>
              <a:buFont typeface="Arial" panose="020B0604020202020204" pitchFamily="34" charset="0"/>
              <a:buChar char="•"/>
            </a:pPr>
            <a:r>
              <a:rPr lang="en-US" sz="2000" dirty="0">
                <a:solidFill>
                  <a:schemeClr val="tx1"/>
                </a:solidFill>
              </a:rPr>
              <a:t>From </a:t>
            </a:r>
            <a:r>
              <a:rPr lang="en-US" sz="2000" u="sng" dirty="0">
                <a:solidFill>
                  <a:srgbClr val="0070C0"/>
                </a:solidFill>
              </a:rPr>
              <a:t>last July </a:t>
            </a:r>
            <a:r>
              <a:rPr lang="en-US" sz="2000" dirty="0">
                <a:solidFill>
                  <a:schemeClr val="tx1"/>
                </a:solidFill>
              </a:rPr>
              <a:t>for reference: </a:t>
            </a:r>
          </a:p>
          <a:p>
            <a:pPr lvl="1">
              <a:spcBef>
                <a:spcPts val="600"/>
              </a:spcBef>
              <a:buFont typeface="Arial" panose="020B0604020202020204" pitchFamily="34" charset="0"/>
              <a:buChar char="•"/>
            </a:pPr>
            <a:r>
              <a:rPr lang="en-US" sz="16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a:t>
            </a:r>
          </a:p>
          <a:p>
            <a:pPr>
              <a:buFont typeface="Arial" panose="020B0604020202020204" pitchFamily="34" charset="0"/>
              <a:buChar char="•"/>
            </a:pPr>
            <a:r>
              <a:rPr lang="en-US" sz="2000" dirty="0">
                <a:solidFill>
                  <a:schemeClr val="tx1"/>
                </a:solidFill>
              </a:rPr>
              <a:t>It is now early next year and 802.15.3d asked about this.  </a:t>
            </a:r>
          </a:p>
          <a:p>
            <a:pPr lvl="1">
              <a:buFont typeface="Arial" panose="020B0604020202020204" pitchFamily="34" charset="0"/>
              <a:buChar char="•"/>
            </a:pPr>
            <a:r>
              <a:rPr lang="en-US" sz="1600" dirty="0">
                <a:solidFill>
                  <a:schemeClr val="tx1"/>
                </a:solidFill>
              </a:rPr>
              <a:t>The chair has sent a .18/ITU version to our ITU liaison for review.</a:t>
            </a:r>
          </a:p>
          <a:p>
            <a:pPr lvl="1">
              <a:buFont typeface="Arial" panose="020B0604020202020204" pitchFamily="34" charset="0"/>
              <a:buChar char="•"/>
            </a:pPr>
            <a:r>
              <a:rPr lang="en-US" sz="16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bg1">
                    <a:lumMod val="75000"/>
                  </a:schemeClr>
                </a:solidFill>
              </a:rPr>
              <a:t>ITU-R THz SM.2352 motion – standing by</a:t>
            </a:r>
            <a:endParaRPr lang="en-US" sz="1200" dirty="0">
              <a:solidFill>
                <a:schemeClr val="bg1">
                  <a:lumMod val="75000"/>
                </a:schemeClr>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ighlight>
                  <a:srgbClr val="FFFF00"/>
                </a:highlight>
                <a:hlinkClick r:id="rId3" invalidUrl="https:///"/>
              </a:rPr>
              <a:t>https://</a:t>
            </a:r>
            <a:r>
              <a:rPr lang="en-US" sz="1800" b="0" dirty="0">
                <a:highlight>
                  <a:srgbClr val="FFFF00"/>
                </a:highlight>
              </a:rPr>
              <a:t>_________ </a:t>
            </a:r>
            <a:r>
              <a:rPr lang="en-US" sz="1800" b="0" dirty="0"/>
              <a:t>on ITU-R SM.2352 report on THz communications updates. </a:t>
            </a:r>
            <a:r>
              <a:rPr lang="en-GB" sz="1800" b="0" dirty="0">
                <a:solidFill>
                  <a:schemeClr val="tx1"/>
                </a:solidFill>
              </a:rPr>
              <a:t>For review and approval by the EC for submission to ITU-R WP 1A via ITU-R Liaison before </a:t>
            </a:r>
            <a:r>
              <a:rPr lang="en-GB" sz="1800" b="0" dirty="0">
                <a:solidFill>
                  <a:schemeClr val="tx1"/>
                </a:solidFill>
                <a:highlight>
                  <a:srgbClr val="FFFF00"/>
                </a:highlight>
              </a:rPr>
              <a:t>01 May 2020. </a:t>
            </a:r>
            <a:r>
              <a:rPr lang="en-GB" sz="1800" b="0" dirty="0">
                <a:solidFill>
                  <a:schemeClr val="tx1"/>
                </a:solidFill>
              </a:rPr>
              <a:t>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a:t>
            </a:r>
            <a:r>
              <a:rPr lang="en-US" altLang="en-US" sz="1600" b="1" dirty="0">
                <a:solidFill>
                  <a:schemeClr val="bg1">
                    <a:lumMod val="75000"/>
                  </a:schemeClr>
                </a:solidFill>
              </a:rPr>
              <a:t>- 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52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52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a:t>
            </a:r>
          </a:p>
          <a:p>
            <a:pPr marL="285750" indent="-285750">
              <a:buFont typeface="Wingdings" panose="05000000000000000000" pitchFamily="2" charset="2"/>
              <a:buChar char="q"/>
            </a:pPr>
            <a:r>
              <a:rPr lang="en-US" altLang="en-US" sz="1800" dirty="0">
                <a:solidFill>
                  <a:srgbClr val="00B0F0"/>
                </a:solidFill>
              </a:rPr>
              <a:t>Reply comment contribution for FCC NPRM on 5.9 GHz.</a:t>
            </a:r>
          </a:p>
          <a:p>
            <a:pPr marL="285750" indent="-285750">
              <a:buFont typeface="Wingdings" panose="05000000000000000000" pitchFamily="2" charset="2"/>
              <a:buChar char="q"/>
            </a:pPr>
            <a:r>
              <a:rPr lang="en-US" sz="1800" dirty="0">
                <a:solidFill>
                  <a:srgbClr val="00B0F0"/>
                </a:solidFill>
              </a:rPr>
              <a:t>ITU-R THz SM.2352 submission (from last July) from 802.15 Terahertz IG. </a:t>
            </a:r>
            <a:endParaRPr lang="en-US" altLang="en-US" sz="1800" b="0" dirty="0">
              <a:solidFill>
                <a:srgbClr val="00B0F0"/>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and Ofcom):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 </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05Mar20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15:___________________________55et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20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27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27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27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on 5.9GHz comments &amp; reply</a:t>
            </a:r>
          </a:p>
          <a:p>
            <a:pPr lvl="1">
              <a:spcBef>
                <a:spcPts val="0"/>
              </a:spcBef>
              <a:buFont typeface="Arial" panose="020B0604020202020204" pitchFamily="34" charset="0"/>
              <a:buChar char="•"/>
            </a:pPr>
            <a:r>
              <a:rPr lang="en-US" altLang="en-US" sz="1400" dirty="0">
                <a:solidFill>
                  <a:schemeClr val="tx1"/>
                </a:solidFill>
              </a:rPr>
              <a:t>Ofcom consultation spectrum access -Wi-Fi</a:t>
            </a:r>
          </a:p>
          <a:p>
            <a:pPr lvl="1">
              <a:spcBef>
                <a:spcPts val="0"/>
              </a:spcBef>
              <a:buFont typeface="Arial" panose="020B0604020202020204" pitchFamily="34" charset="0"/>
              <a:buChar char="•"/>
            </a:pPr>
            <a:r>
              <a:rPr lang="en-US" sz="1400" dirty="0"/>
              <a:t>ITU-R SM.2352 on THz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 on Wi-Fi contributions</a:t>
            </a:r>
          </a:p>
          <a:p>
            <a:pPr lvl="1">
              <a:buFont typeface="Arial" panose="020B0604020202020204" pitchFamily="34" charset="0"/>
              <a:buChar char="•"/>
            </a:pPr>
            <a:r>
              <a:rPr lang="en-US" altLang="en-US" sz="1400" dirty="0">
                <a:solidFill>
                  <a:schemeClr val="tx1"/>
                </a:solidFill>
              </a:rPr>
              <a:t>FCC NPRM on 5.9 GHz reply comments</a:t>
            </a:r>
          </a:p>
          <a:p>
            <a:pPr lvl="1">
              <a:buFont typeface="Arial" panose="020B0604020202020204" pitchFamily="34" charset="0"/>
              <a:buChar char="•"/>
            </a:pPr>
            <a:r>
              <a:rPr lang="en-US" altLang="en-US" sz="1400" dirty="0">
                <a:solidFill>
                  <a:schemeClr val="tx1"/>
                </a:solidFill>
              </a:rPr>
              <a:t>ITU-R SM.2352 submission feedback</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4142566"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GB" sz="1400" b="0" dirty="0">
                <a:solidFill>
                  <a:schemeClr val="tx1"/>
                </a:solidFill>
              </a:rPr>
              <a:t>FCC NPRM on 5.9GHz  comments &amp; reply</a:t>
            </a:r>
          </a:p>
          <a:p>
            <a:pPr lvl="1">
              <a:spcBef>
                <a:spcPts val="0"/>
              </a:spcBef>
              <a:buFont typeface="Arial" panose="020B0604020202020204" pitchFamily="34" charset="0"/>
              <a:buChar char="•"/>
            </a:pPr>
            <a:r>
              <a:rPr lang="en-GB" sz="1400" dirty="0">
                <a:solidFill>
                  <a:schemeClr val="tx1"/>
                </a:solidFill>
              </a:rPr>
              <a:t>Status of ballot</a:t>
            </a:r>
          </a:p>
          <a:p>
            <a:pPr lvl="1">
              <a:spcBef>
                <a:spcPts val="0"/>
              </a:spcBef>
              <a:buFont typeface="Arial" panose="020B0604020202020204" pitchFamily="34" charset="0"/>
              <a:buChar char="•"/>
            </a:pPr>
            <a:r>
              <a:rPr lang="en-GB" sz="1400" dirty="0">
                <a:solidFill>
                  <a:schemeClr val="tx1"/>
                </a:solidFill>
              </a:rPr>
              <a:t>Reply comment due 06 April,  </a:t>
            </a:r>
          </a:p>
          <a:p>
            <a:pPr lvl="1">
              <a:spcBef>
                <a:spcPts val="0"/>
              </a:spcBef>
              <a:buFont typeface="Arial" panose="020B0604020202020204" pitchFamily="34" charset="0"/>
              <a:buChar char="•"/>
            </a:pPr>
            <a:r>
              <a:rPr lang="en-GB" sz="1400" dirty="0">
                <a:solidFill>
                  <a:schemeClr val="tx1"/>
                </a:solidFill>
              </a:rPr>
              <a:t>Need to approve by Thursday of plenary</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Ofcom consultation on spectrum access for Wi-Fi</a:t>
            </a:r>
          </a:p>
          <a:p>
            <a:pPr lvl="1">
              <a:spcBef>
                <a:spcPts val="0"/>
              </a:spcBef>
              <a:buFont typeface="Arial" panose="020B0604020202020204" pitchFamily="34" charset="0"/>
              <a:buChar char="•"/>
            </a:pPr>
            <a:r>
              <a:rPr lang="en-US" sz="140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t>ITU-R SM.2352 on THz</a:t>
            </a:r>
          </a:p>
          <a:p>
            <a:pPr lvl="1">
              <a:spcBef>
                <a:spcPts val="0"/>
              </a:spcBef>
              <a:buFont typeface="Arial" panose="020B0604020202020204" pitchFamily="34" charset="0"/>
              <a:buChar char="•"/>
            </a:pPr>
            <a:r>
              <a:rPr lang="en-US" altLang="en-US" sz="1400" kern="0" dirty="0"/>
              <a:t> Update status and next for submission</a:t>
            </a:r>
          </a:p>
          <a:p>
            <a:pPr lvl="1">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kern="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 </a:t>
            </a:r>
          </a:p>
          <a:p>
            <a:pPr>
              <a:spcBef>
                <a:spcPts val="400"/>
              </a:spcBef>
            </a:pPr>
            <a:r>
              <a:rPr lang="en-US" altLang="en-US" sz="1800" b="0" dirty="0">
                <a:solidFill>
                  <a:schemeClr val="bg1">
                    <a:lumMod val="75000"/>
                  </a:schemeClr>
                </a:solidFill>
              </a:rPr>
              <a:t>		Seconded by: Tim J </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20 Feb 2020 in document  </a:t>
            </a:r>
            <a:r>
              <a:rPr lang="en-GB" sz="1800" b="0" u="sng" dirty="0">
                <a:hlinkClick r:id="rId2"/>
              </a:rPr>
              <a:t>https://mentor.ieee.org/802.18/dcn/20/18-20-0024-00-0000-minutes-20feb20-rrtag-teleconference.docx</a:t>
            </a:r>
            <a:r>
              <a:rPr lang="en-GB" sz="1800" b="0" dirty="0"/>
              <a:t>     21-Feb-2020 09:13:28 ET</a:t>
            </a:r>
            <a:r>
              <a:rPr lang="en-US" altLang="en-US" sz="18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marL="0" indent="0">
              <a:spcBef>
                <a:spcPts val="400"/>
              </a:spcBef>
            </a:pPr>
            <a:r>
              <a:rPr lang="en-US" altLang="en-US" sz="1800" b="0" dirty="0">
                <a:solidFill>
                  <a:schemeClr val="bg1">
                    <a:lumMod val="75000"/>
                  </a:schemeClr>
                </a:solidFill>
              </a:rPr>
              <a:t>	Seconded by:	Peter E</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27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Couple of go-to meetings preparing for f2f in March on: </a:t>
            </a:r>
          </a:p>
          <a:p>
            <a:pPr lvl="1">
              <a:spcBef>
                <a:spcPts val="0"/>
              </a:spcBef>
              <a:buFont typeface="Arial" panose="020B0604020202020204" pitchFamily="34" charset="0"/>
              <a:buChar char="•"/>
            </a:pPr>
            <a:r>
              <a:rPr lang="en-US" sz="1600" dirty="0">
                <a:solidFill>
                  <a:schemeClr val="bg1">
                    <a:lumMod val="75000"/>
                  </a:schemeClr>
                </a:solidFill>
              </a:rPr>
              <a:t>Preamble detection</a:t>
            </a:r>
          </a:p>
          <a:p>
            <a:pPr lvl="1">
              <a:spcBef>
                <a:spcPts val="0"/>
              </a:spcBef>
              <a:buFont typeface="Arial" panose="020B0604020202020204" pitchFamily="34" charset="0"/>
              <a:buChar char="•"/>
            </a:pPr>
            <a:r>
              <a:rPr lang="en-US" sz="1600" dirty="0">
                <a:solidFill>
                  <a:schemeClr val="bg1">
                    <a:lumMod val="75000"/>
                  </a:schemeClr>
                </a:solidFill>
              </a:rPr>
              <a:t>Drafting 6 GHz harmonized standard.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#53, 27-29Apr20, Mainz,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44523</TotalTime>
  <Words>10881</Words>
  <Application>Microsoft Office PowerPoint</Application>
  <PresentationFormat>On-screen Show (4:3)</PresentationFormat>
  <Paragraphs>1083</Paragraphs>
  <Slides>51</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FCC NPRM on 5.9 GHz comments &amp; reply comments-1</vt:lpstr>
      <vt:lpstr>FCC NPRM – reply comments – standing by  Revisiting-use-of-the-5850-5925-MHz-band</vt:lpstr>
      <vt:lpstr>Ofcom consultation on Improving spectrum access for Wi-Fi  -1</vt:lpstr>
      <vt:lpstr>Ofcom consultation on  Improving spectrum access for Wi-Fi -2</vt:lpstr>
      <vt:lpstr>Ofcom consultation  Improving spectrum access for Wi-Fi – spectrum use in the 5 and 6 GHz bands</vt:lpstr>
      <vt:lpstr>ITU-R SM.2352 on THz</vt:lpstr>
      <vt:lpstr>ITU-R THz SM.2352 motion – standing by</vt:lpstr>
      <vt:lpstr>General Discussion Items -1</vt:lpstr>
      <vt:lpstr>Actions Required</vt:lpstr>
      <vt:lpstr>Any Other Business</vt:lpstr>
      <vt:lpstr>Adjourn</vt:lpstr>
      <vt:lpstr>PowerPoint Presentation</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2403</cp:revision>
  <cp:lastPrinted>1601-01-01T00:00:00Z</cp:lastPrinted>
  <dcterms:created xsi:type="dcterms:W3CDTF">2016-03-03T14:54:45Z</dcterms:created>
  <dcterms:modified xsi:type="dcterms:W3CDTF">2020-02-27T14:56:00Z</dcterms:modified>
</cp:coreProperties>
</file>