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604" r:id="rId5"/>
    <p:sldId id="624" r:id="rId6"/>
    <p:sldId id="605" r:id="rId7"/>
    <p:sldId id="516" r:id="rId8"/>
    <p:sldId id="626" r:id="rId9"/>
    <p:sldId id="659" r:id="rId10"/>
    <p:sldId id="657" r:id="rId11"/>
    <p:sldId id="667" r:id="rId12"/>
    <p:sldId id="669" r:id="rId13"/>
    <p:sldId id="650" r:id="rId14"/>
    <p:sldId id="498" r:id="rId15"/>
    <p:sldId id="402" r:id="rId16"/>
    <p:sldId id="403" r:id="rId17"/>
    <p:sldId id="664" r:id="rId18"/>
    <p:sldId id="668" r:id="rId19"/>
    <p:sldId id="665" r:id="rId20"/>
    <p:sldId id="666" r:id="rId21"/>
    <p:sldId id="662" r:id="rId22"/>
    <p:sldId id="653" r:id="rId23"/>
    <p:sldId id="649" r:id="rId24"/>
    <p:sldId id="660" r:id="rId25"/>
    <p:sldId id="640" r:id="rId26"/>
    <p:sldId id="639" r:id="rId27"/>
    <p:sldId id="638" r:id="rId28"/>
    <p:sldId id="643" r:id="rId29"/>
    <p:sldId id="646" r:id="rId30"/>
    <p:sldId id="641" r:id="rId31"/>
    <p:sldId id="633" r:id="rId32"/>
    <p:sldId id="636" r:id="rId33"/>
    <p:sldId id="634" r:id="rId34"/>
    <p:sldId id="632" r:id="rId35"/>
    <p:sldId id="627" r:id="rId36"/>
    <p:sldId id="630" r:id="rId37"/>
    <p:sldId id="628" r:id="rId38"/>
    <p:sldId id="462"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3" autoAdjust="0"/>
    <p:restoredTop sz="96761" autoAdjust="0"/>
  </p:normalViewPr>
  <p:slideViewPr>
    <p:cSldViewPr>
      <p:cViewPr varScale="1">
        <p:scale>
          <a:sx n="112" d="100"/>
          <a:sy n="112" d="100"/>
        </p:scale>
        <p:origin x="516"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40892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30192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19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802.18-20/0027r00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eee802.my.webex.com/ieee802.my/j.php?MTID=m682cf860470c53535c273bcd2469d1bb"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eee802.my.webex.com/ieee802.my/j.php?MTID=md0343655a609d6f9f9bfef26d7cc0ff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my.webex.com/ieee802.my/j.php?MTID=m45bdb699d2a0b208bb8bfe63b7ea702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hyperlink" Target="https://ieee802.my.webex.com/ieee802.my/j.php?MTID=m893a70f4ba4e6fb59a1e51ad3847812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20"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19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19Feb20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1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t>5.9 GHz &amp; NPRM – 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Wednesday 19</a:t>
            </a:r>
            <a:r>
              <a:rPr lang="en-US" sz="2000" b="0" baseline="30000" dirty="0">
                <a:solidFill>
                  <a:schemeClr val="tx1"/>
                </a:solidFill>
              </a:rPr>
              <a:t>th</a:t>
            </a:r>
            <a:r>
              <a:rPr lang="en-US" sz="2000" b="0" dirty="0">
                <a:solidFill>
                  <a:schemeClr val="tx1"/>
                </a:solidFill>
              </a:rPr>
              <a:t> - 	3pm–et-2hr</a:t>
            </a:r>
          </a:p>
          <a:p>
            <a:pPr marL="800100" lvl="1">
              <a:spcBef>
                <a:spcPts val="0"/>
              </a:spcBef>
              <a:buFont typeface="Arial" panose="020B0604020202020204" pitchFamily="34" charset="0"/>
              <a:buChar char="•"/>
            </a:pPr>
            <a:r>
              <a:rPr lang="en-US" b="0" strike="sngStrike" dirty="0">
                <a:solidFill>
                  <a:schemeClr val="tx1"/>
                </a:solidFill>
              </a:rPr>
              <a:t>4, 8.0, conclusion, references, sections w/o blue ?s, and overall review</a:t>
            </a:r>
            <a:r>
              <a:rPr lang="en-US" b="0" dirty="0">
                <a:solidFill>
                  <a:schemeClr val="tx1"/>
                </a:solidFill>
              </a:rPr>
              <a:t>. </a:t>
            </a:r>
          </a:p>
          <a:p>
            <a:pPr lvl="2"/>
            <a:r>
              <a:rPr lang="en-US" dirty="0"/>
              <a:t>= the new/update sections (next)  </a:t>
            </a:r>
            <a:endParaRPr lang="en-US" sz="1400" dirty="0"/>
          </a:p>
          <a:p>
            <a:pPr lvl="2"/>
            <a:r>
              <a:rPr lang="en-US" dirty="0"/>
              <a:t>= finishing up the blue text questions</a:t>
            </a:r>
            <a:endParaRPr lang="en-US" sz="1400" dirty="0"/>
          </a:p>
          <a:p>
            <a:pPr lvl="2"/>
            <a:r>
              <a:rPr lang="en-US" dirty="0"/>
              <a:t>= the conclusion</a:t>
            </a:r>
            <a:endParaRPr lang="en-US" sz="1400" dirty="0"/>
          </a:p>
          <a:p>
            <a:pPr lvl="2"/>
            <a:r>
              <a:rPr lang="en-US" dirty="0"/>
              <a:t>= all the references</a:t>
            </a:r>
            <a:endParaRPr lang="en-US" sz="1400" dirty="0"/>
          </a:p>
          <a:p>
            <a:pPr lvl="2"/>
            <a:r>
              <a:rPr lang="en-US" dirty="0"/>
              <a:t>= all of the non-blue (didn’t have ?s) sections/overall review</a:t>
            </a:r>
            <a:endParaRPr lang="en-US" sz="1400" dirty="0"/>
          </a:p>
          <a:p>
            <a:pPr lvl="2"/>
            <a:r>
              <a:rPr lang="en-US" dirty="0"/>
              <a:t>= then it is ready to make a clean copy to vote on </a:t>
            </a:r>
            <a:r>
              <a:rPr lang="en-US" dirty="0">
                <a:solidFill>
                  <a:schemeClr val="tx1"/>
                </a:solidFill>
              </a:rPr>
              <a:t>  </a:t>
            </a: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meeting, this Thursday 20</a:t>
            </a:r>
            <a:r>
              <a:rPr lang="en-US" sz="2000" b="0" baseline="30000" dirty="0">
                <a:solidFill>
                  <a:schemeClr val="tx1"/>
                </a:solidFill>
              </a:rPr>
              <a:t>th</a:t>
            </a:r>
            <a:r>
              <a:rPr lang="en-US" sz="2000" b="0" dirty="0">
                <a:solidFill>
                  <a:schemeClr val="tx1"/>
                </a:solidFill>
              </a:rPr>
              <a:t> is target to approve </a:t>
            </a:r>
          </a:p>
          <a:p>
            <a:pPr marL="800100" lvl="1">
              <a:spcBef>
                <a:spcPts val="0"/>
              </a:spcBef>
              <a:buFont typeface="Arial" panose="020B0604020202020204" pitchFamily="34" charset="0"/>
              <a:buChar char="•"/>
            </a:pPr>
            <a:r>
              <a:rPr lang="en-US" b="0" dirty="0">
                <a:solidFill>
                  <a:schemeClr val="tx1"/>
                </a:solidFill>
              </a:rPr>
              <a:t>Extremely fast read and vote.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21Feb – 02Mar LMSC(EC) ballot </a:t>
            </a:r>
          </a:p>
          <a:p>
            <a:pPr marL="800100" lvl="1">
              <a:spcBef>
                <a:spcPts val="0"/>
              </a:spcBef>
              <a:buFont typeface="Arial" panose="020B0604020202020204" pitchFamily="34" charset="0"/>
              <a:buChar char="•"/>
            </a:pPr>
            <a:r>
              <a:rPr lang="en-US" dirty="0">
                <a:solidFill>
                  <a:schemeClr val="tx1"/>
                </a:solidFill>
              </a:rPr>
              <a:t>03Mar 24 </a:t>
            </a:r>
            <a:r>
              <a:rPr lang="en-US" dirty="0" err="1">
                <a:solidFill>
                  <a:schemeClr val="tx1"/>
                </a:solidFill>
              </a:rPr>
              <a:t>hrs</a:t>
            </a:r>
            <a:r>
              <a:rPr lang="en-US" dirty="0">
                <a:solidFill>
                  <a:schemeClr val="tx1"/>
                </a:solidFill>
              </a:rPr>
              <a:t> for all votes to come in per the rules.</a:t>
            </a:r>
          </a:p>
          <a:p>
            <a:pPr marL="800100" lvl="1">
              <a:spcBef>
                <a:spcPts val="0"/>
              </a:spcBef>
              <a:buFont typeface="Arial" panose="020B0604020202020204" pitchFamily="34" charset="0"/>
              <a:buChar char="•"/>
            </a:pPr>
            <a:r>
              <a:rPr lang="en-US" b="0" dirty="0">
                <a:solidFill>
                  <a:schemeClr val="tx1"/>
                </a:solidFill>
              </a:rPr>
              <a:t>04Mar</a:t>
            </a:r>
            <a:r>
              <a:rPr lang="en-US" dirty="0">
                <a:solidFill>
                  <a:schemeClr val="tx1"/>
                </a:solidFill>
              </a:rPr>
              <a:t> ready to upload to FCC</a:t>
            </a:r>
            <a:endParaRPr lang="en-US"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t>5.9 GHz &amp; NPRM – sections</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New </a:t>
            </a:r>
            <a:r>
              <a:rPr lang="en-US" sz="1600" b="0" dirty="0">
                <a:solidFill>
                  <a:schemeClr val="tx1"/>
                </a:solidFill>
              </a:rPr>
              <a:t>sections (after some re-numbering) </a:t>
            </a:r>
          </a:p>
          <a:p>
            <a:pPr>
              <a:spcBef>
                <a:spcPts val="0"/>
              </a:spcBef>
            </a:pPr>
            <a:endParaRPr lang="en-US" sz="1600" b="0" dirty="0"/>
          </a:p>
          <a:p>
            <a:pPr>
              <a:spcBef>
                <a:spcPts val="0"/>
              </a:spcBef>
            </a:pPr>
            <a:r>
              <a:rPr lang="en-US" sz="1600" b="0" dirty="0"/>
              <a:t>4      Comments on the proposal on: “… designating 30 megahertz of spectrum will be sufficient to support ITS-related functions in the 5.9 GHz band—public safety applications involving safety of life and property—which will be part of a larger wireless ecosystem that advances national transportation and vehicular safety-related goals. [2] paragraph 10</a:t>
            </a:r>
          </a:p>
          <a:p>
            <a:pPr>
              <a:spcBef>
                <a:spcPts val="0"/>
              </a:spcBef>
            </a:pPr>
            <a:endParaRPr lang="en-US" sz="1600" b="0" dirty="0"/>
          </a:p>
          <a:p>
            <a:pPr>
              <a:spcBef>
                <a:spcPts val="0"/>
              </a:spcBef>
            </a:pPr>
            <a:r>
              <a:rPr lang="en-US" sz="1600" b="0" dirty="0"/>
              <a:t>5      Comments on “The Commission proposes to authorize C-V2X operations in the upper 20 megahertz of the 5.9 GHz band (5.905-5.925 GHz) as a means of authorizing the ITS technology that is most capable of ensuring the rapid development and deployment of continually improving transportation and vehicular safety-related applications now and into the future, that is robust, secure, and spectrally efficient, and that is able to integrate spectrum resources from other bands as part of its transportation and vehicular safety-related system. [2] paragraph 11</a:t>
            </a:r>
          </a:p>
          <a:p>
            <a:pPr>
              <a:spcBef>
                <a:spcPts val="0"/>
              </a:spcBef>
            </a:pPr>
            <a:endParaRPr lang="en-US" sz="1600" b="0" dirty="0"/>
          </a:p>
          <a:p>
            <a:pPr>
              <a:spcBef>
                <a:spcPts val="0"/>
              </a:spcBef>
            </a:pPr>
            <a:r>
              <a:rPr lang="en-US" sz="1600" b="0" dirty="0"/>
              <a:t>7       Comments on “… whether it should continue to set aside the 10 megahertz of spectrum at 5.895- 5.905 GHz for DSRC.” [2] paragraph 16</a:t>
            </a:r>
          </a:p>
          <a:p>
            <a:pPr>
              <a:spcBef>
                <a:spcPts val="0"/>
              </a:spcBef>
            </a:pPr>
            <a:endParaRPr lang="en-US" sz="1600" b="0" dirty="0"/>
          </a:p>
          <a:p>
            <a:pPr>
              <a:spcBef>
                <a:spcPts val="0"/>
              </a:spcBef>
            </a:pPr>
            <a:r>
              <a:rPr lang="en-US" sz="1600" b="0" dirty="0"/>
              <a:t>12      Comments on the statement: “… the DSRC service has evolved slowly and has not been widely deployed within the consumer automobile market …” [2] Paragraph 55</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50132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2000" dirty="0">
                <a:solidFill>
                  <a:srgbClr val="00B0F0"/>
                </a:solidFill>
              </a:rPr>
              <a:t> </a:t>
            </a:r>
          </a:p>
          <a:p>
            <a:pPr marL="285750" indent="-285750">
              <a:buFont typeface="Wingdings" panose="05000000000000000000" pitchFamily="2" charset="2"/>
              <a:buChar char="q"/>
            </a:pPr>
            <a:r>
              <a:rPr lang="en-US" altLang="en-US" sz="2000" dirty="0">
                <a:solidFill>
                  <a:srgbClr val="00B0F0"/>
                </a:solidFill>
              </a:rPr>
              <a:t> </a:t>
            </a:r>
          </a:p>
          <a:p>
            <a:pPr marL="285750" indent="-285750">
              <a:buFont typeface="Wingdings" panose="05000000000000000000" pitchFamily="2" charset="2"/>
              <a:buChar char="q"/>
            </a:pPr>
            <a:endParaRPr lang="en-US" altLang="en-US" sz="2000" dirty="0">
              <a:solidFill>
                <a:srgbClr val="00B0F0"/>
              </a:solidFill>
            </a:endParaRPr>
          </a:p>
          <a:p>
            <a:pPr marL="285750" indent="-285750">
              <a:buFont typeface="Wingdings" panose="05000000000000000000" pitchFamily="2" charset="2"/>
              <a:buChar char="q"/>
            </a:pPr>
            <a:r>
              <a:rPr lang="en-US" altLang="en-US" sz="2000" dirty="0">
                <a:solidFill>
                  <a:schemeClr val="bg1">
                    <a:lumMod val="85000"/>
                  </a:schemeClr>
                </a:solidFill>
              </a:rPr>
              <a:t>Comment contributions for 5.9 GHz NPRM</a:t>
            </a:r>
          </a:p>
          <a:p>
            <a:pPr marL="685800" lvl="1">
              <a:buFont typeface="Wingdings" panose="05000000000000000000" pitchFamily="2" charset="2"/>
              <a:buChar char="q"/>
            </a:pPr>
            <a:r>
              <a:rPr lang="en-US" altLang="en-US" b="1" dirty="0">
                <a:solidFill>
                  <a:schemeClr val="bg1">
                    <a:lumMod val="85000"/>
                  </a:schemeClr>
                </a:solidFill>
              </a:rPr>
              <a:t>Request inputs the night before calls to allow time to integrate. 	</a:t>
            </a: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r>
              <a:rPr lang="en-US" altLang="en-US" sz="1800" dirty="0">
                <a:solidFill>
                  <a:srgbClr val="D5F4FF"/>
                </a:solidFill>
              </a:rPr>
              <a:t>Comment contributions for Ofcom consolation on </a:t>
            </a:r>
            <a:r>
              <a:rPr lang="en-US" altLang="en-US" sz="1800" dirty="0" err="1">
                <a:solidFill>
                  <a:srgbClr val="D5F4FF"/>
                </a:solidFill>
              </a:rPr>
              <a:t>WiFi</a:t>
            </a:r>
            <a:r>
              <a:rPr lang="en-US" altLang="en-US" sz="1800" dirty="0">
                <a:solidFill>
                  <a:srgbClr val="D5F4FF"/>
                </a:solidFill>
              </a:rPr>
              <a:t>; best by Wednesday morning to the chair to give a day to put into the required form, to review on Thursday.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19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20Feb20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endParaRPr lang="en-US" altLang="en-US" sz="1800" b="1" i="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16:____________________02et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Wednesday 19</a:t>
            </a:r>
            <a:r>
              <a:rPr lang="en-US" sz="1800" baseline="30000" dirty="0">
                <a:solidFill>
                  <a:schemeClr val="tx1"/>
                </a:solidFill>
              </a:rPr>
              <a:t>th</a:t>
            </a:r>
            <a:r>
              <a:rPr lang="en-US" sz="1800" dirty="0">
                <a:solidFill>
                  <a:schemeClr val="tx1"/>
                </a:solidFill>
              </a:rPr>
              <a:t> -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70537"/>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a:spcBef>
                <a:spcPts val="0"/>
              </a:spcBef>
              <a:spcAft>
                <a:spcPts val="0"/>
              </a:spcAft>
            </a:pPr>
            <a:endParaRPr lang="en-US" sz="1600" dirty="0">
              <a:solidFill>
                <a:srgbClr val="000000"/>
              </a:solidFill>
              <a:latin typeface="Consolas" panose="020B0609020204030204" pitchFamily="49" charset="0"/>
            </a:endParaRPr>
          </a:p>
          <a:p>
            <a:pPr>
              <a:spcBef>
                <a:spcPts val="0"/>
              </a:spcBef>
              <a:spcAft>
                <a:spcPts val="0"/>
              </a:spcAft>
            </a:pPr>
            <a:r>
              <a:rPr lang="en-US" sz="1600" b="1" dirty="0">
                <a:solidFill>
                  <a:srgbClr val="000000"/>
                </a:solidFill>
                <a:latin typeface="Consolas" panose="020B0609020204030204" pitchFamily="49" charset="0"/>
              </a:rPr>
              <a:t>802.18 ad hoc 5.9GHz NPRM</a:t>
            </a:r>
          </a:p>
          <a:p>
            <a:pPr>
              <a:spcBef>
                <a:spcPts val="0"/>
              </a:spcBef>
              <a:spcAft>
                <a:spcPts val="0"/>
              </a:spcAft>
            </a:pPr>
            <a:r>
              <a:rPr lang="en-US" sz="1600" dirty="0">
                <a:solidFill>
                  <a:srgbClr val="000000"/>
                </a:solidFill>
                <a:latin typeface="Consolas" panose="020B0609020204030204" pitchFamily="49" charset="0"/>
              </a:rPr>
              <a:t>Hosted by Seat4 802Webex </a:t>
            </a:r>
          </a:p>
          <a:p>
            <a:pPr>
              <a:spcBef>
                <a:spcPts val="0"/>
              </a:spcBef>
              <a:spcAft>
                <a:spcPts val="0"/>
              </a:spcAft>
            </a:pPr>
            <a:r>
              <a:rPr lang="en-US" sz="1600" dirty="0">
                <a:solidFill>
                  <a:srgbClr val="000000"/>
                </a:solidFill>
                <a:latin typeface="Consolas" panose="020B0609020204030204" pitchFamily="49" charset="0"/>
              </a:rPr>
              <a:t>3:00 PM-5:00 PM Wednesday, Feb 19 2020 (UTC-05:00) Eastern Time(</a:t>
            </a:r>
            <a:r>
              <a:rPr lang="en-US" sz="1600" dirty="0" err="1">
                <a:solidFill>
                  <a:srgbClr val="000000"/>
                </a:solidFill>
                <a:latin typeface="Consolas" panose="020B0609020204030204" pitchFamily="49" charset="0"/>
              </a:rPr>
              <a:t>US&amp;Canada</a:t>
            </a:r>
            <a:r>
              <a:rPr lang="en-US" sz="1600" dirty="0">
                <a:solidFill>
                  <a:srgbClr val="000000"/>
                </a:solidFill>
                <a:latin typeface="Consolas" panose="020B0609020204030204" pitchFamily="49" charset="0"/>
              </a:rPr>
              <a:t>)</a:t>
            </a:r>
          </a:p>
          <a:p>
            <a:pPr>
              <a:spcBef>
                <a:spcPts val="0"/>
              </a:spcBef>
              <a:spcAft>
                <a:spcPts val="0"/>
              </a:spcAft>
            </a:pPr>
            <a:endParaRPr lang="en-US" sz="1600" dirty="0">
              <a:solidFill>
                <a:srgbClr val="000000"/>
              </a:solidFill>
              <a:latin typeface="Consolas" panose="020B0609020204030204" pitchFamily="49"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solidFill>
                <a:srgbClr val="000000"/>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https://ieee802.my.webex.com/ieee802.my/j.php?MTID=m682cf860470c53535c273bcd2469d1bb</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798 844 798</a:t>
            </a:r>
          </a:p>
          <a:p>
            <a:pPr>
              <a:spcBef>
                <a:spcPts val="0"/>
              </a:spcBef>
              <a:spcAft>
                <a:spcPts val="0"/>
              </a:spcAft>
            </a:pPr>
            <a:r>
              <a:rPr lang="en-US" sz="1600" u="sng" dirty="0">
                <a:solidFill>
                  <a:srgbClr val="666666"/>
                </a:solidFill>
                <a:latin typeface="Consolas" panose="020B0609020204030204" pitchFamily="49" charset="0"/>
              </a:rPr>
              <a:t>Password:		RRTAG19</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798 844 798</a:t>
            </a:r>
            <a:endParaRPr lang="en-US" sz="1600" u="sng" dirty="0">
              <a:solidFill>
                <a:srgbClr val="666666"/>
              </a:solidFill>
              <a:latin typeface="Consolas" panose="020B0609020204030204" pitchFamily="49" charset="0"/>
              <a:hlinkClick r:id="rId2"/>
            </a:endParaRPr>
          </a:p>
        </p:txBody>
      </p:sp>
    </p:spTree>
    <p:extLst>
      <p:ext uri="{BB962C8B-B14F-4D97-AF65-F5344CB8AC3E}">
        <p14:creationId xmlns:p14="http://schemas.microsoft.com/office/powerpoint/2010/main" val="3011188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4441145" cy="923330"/>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Thursday 20</a:t>
            </a:r>
            <a:r>
              <a:rPr lang="en-US" sz="1800" baseline="30000" dirty="0">
                <a:solidFill>
                  <a:schemeClr val="tx1"/>
                </a:solidFill>
              </a:rPr>
              <a:t>th</a:t>
            </a:r>
            <a:r>
              <a:rPr lang="en-US" sz="1800" dirty="0">
                <a:solidFill>
                  <a:schemeClr val="tx1"/>
                </a:solidFill>
              </a:rPr>
              <a:t> - 	10am–et-2hr – this is a just in case, for grammar/formatting; </a:t>
            </a:r>
          </a:p>
          <a:p>
            <a:pPr marL="400050">
              <a:spcBef>
                <a:spcPts val="0"/>
              </a:spcBef>
              <a:buFont typeface="Arial" panose="020B0604020202020204" pitchFamily="34" charset="0"/>
              <a:buChar char="•"/>
            </a:pPr>
            <a:r>
              <a:rPr lang="en-US" sz="1800" dirty="0">
                <a:solidFill>
                  <a:schemeClr val="tx1"/>
                </a:solidFill>
              </a:rPr>
              <a:t>trying not to have to need it. </a:t>
            </a:r>
          </a:p>
        </p:txBody>
      </p:sp>
      <p:sp>
        <p:nvSpPr>
          <p:cNvPr id="5" name="Rectangle 4">
            <a:extLst>
              <a:ext uri="{FF2B5EF4-FFF2-40B4-BE49-F238E27FC236}">
                <a16:creationId xmlns:a16="http://schemas.microsoft.com/office/drawing/2014/main" id="{A915C1BD-CD0F-4886-8600-256A155DD6E7}"/>
              </a:ext>
            </a:extLst>
          </p:cNvPr>
          <p:cNvSpPr/>
          <p:nvPr/>
        </p:nvSpPr>
        <p:spPr>
          <a:xfrm>
            <a:off x="397555" y="1752600"/>
            <a:ext cx="8610599" cy="4278094"/>
          </a:xfrm>
          <a:prstGeom prst="rect">
            <a:avLst/>
          </a:prstGeom>
        </p:spPr>
        <p:txBody>
          <a:bodyPr wrap="square">
            <a:spAutoFit/>
          </a:bodyPr>
          <a:lstStyle/>
          <a:p>
            <a:pPr marL="0" marR="0" fontAlgn="ctr">
              <a:spcBef>
                <a:spcPts val="0"/>
              </a:spcBef>
              <a:spcAft>
                <a:spcPts val="0"/>
              </a:spcAft>
            </a:pPr>
            <a:r>
              <a:rPr lang="en-US" sz="1600" b="1" i="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a:t>
            </a:r>
            <a:endParaRPr lang="en-US" sz="1400" b="1" i="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000000"/>
                </a:solidFill>
                <a:latin typeface="Consolas" panose="020B0609020204030204" pitchFamily="49" charset="0"/>
                <a:cs typeface="Helvetica" panose="020B0604020202020204" pitchFamily="34" charset="0"/>
              </a:rPr>
              <a:t>Hosted by Seat4 802Webex</a:t>
            </a:r>
            <a:endParaRPr lang="en-US" sz="1600" dirty="0"/>
          </a:p>
          <a:p>
            <a:r>
              <a:rPr lang="en-US" sz="1600" dirty="0">
                <a:solidFill>
                  <a:srgbClr val="000000"/>
                </a:solidFill>
                <a:latin typeface="Consolas" panose="020B0609020204030204" pitchFamily="49" charset="0"/>
                <a:cs typeface="Helvetica" panose="020B0604020202020204" pitchFamily="34" charset="0"/>
              </a:rPr>
              <a:t>10:00 AM-12:00 PM Thursday, Feb 20 2020 (UTC-05:00)Eastern Time (</a:t>
            </a:r>
            <a:r>
              <a:rPr lang="en-US" sz="1600" dirty="0" err="1">
                <a:solidFill>
                  <a:srgbClr val="000000"/>
                </a:solidFill>
                <a:latin typeface="Consolas" panose="020B0609020204030204" pitchFamily="49" charset="0"/>
                <a:cs typeface="Helvetica" panose="020B0604020202020204" pitchFamily="34" charset="0"/>
              </a:rPr>
              <a:t>US&amp;Canada</a:t>
            </a:r>
            <a:r>
              <a:rPr lang="en-US" sz="1600" dirty="0">
                <a:solidFill>
                  <a:srgbClr val="000000"/>
                </a:solidFill>
                <a:latin typeface="Consolas" panose="020B0609020204030204" pitchFamily="49" charset="0"/>
                <a:cs typeface="Helvetica" panose="020B0604020202020204" pitchFamily="34" charset="0"/>
              </a:rPr>
              <a:t>)</a:t>
            </a:r>
            <a:endParaRPr lang="en-US" sz="1600" dirty="0"/>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Meeting link:</a:t>
            </a:r>
            <a:endParaRPr lang="en-US" sz="1600" dirty="0"/>
          </a:p>
          <a:p>
            <a:r>
              <a:rPr lang="en-US" sz="1600" u="sng" dirty="0">
                <a:solidFill>
                  <a:srgbClr val="0000FF"/>
                </a:solidFill>
                <a:latin typeface="Consolas" panose="020B0609020204030204" pitchFamily="49" charset="0"/>
                <a:cs typeface="Helvetica" panose="020B0604020202020204" pitchFamily="34" charset="0"/>
                <a:hlinkClick r:id="rId2"/>
              </a:rPr>
              <a:t>https://ieee802.my.webex.com/ieee802.my/j.php?MTID=md0343655a609d6f9f9bfef26d7cc0ff2</a:t>
            </a:r>
            <a:r>
              <a:rPr lang="en-US" sz="1600" dirty="0">
                <a:solidFill>
                  <a:srgbClr val="666666"/>
                </a:solidFill>
                <a:latin typeface="Consolas" panose="020B0609020204030204" pitchFamily="49" charset="0"/>
                <a:cs typeface="Helvetica" panose="020B0604020202020204" pitchFamily="34" charset="0"/>
              </a:rPr>
              <a:t> </a:t>
            </a:r>
            <a:endParaRPr lang="en-US" sz="1600" dirty="0"/>
          </a:p>
          <a:p>
            <a:endParaRPr lang="en-US" sz="1600" dirty="0">
              <a:solidFill>
                <a:srgbClr val="666666"/>
              </a:solidFill>
              <a:latin typeface="Consolas" panose="020B0609020204030204" pitchFamily="49" charset="0"/>
              <a:cs typeface="Helvetica" panose="020B0604020202020204" pitchFamily="34" charset="0"/>
            </a:endParaRPr>
          </a:p>
          <a:p>
            <a:r>
              <a:rPr lang="en-US" sz="1600" dirty="0">
                <a:solidFill>
                  <a:srgbClr val="666666"/>
                </a:solidFill>
                <a:latin typeface="Consolas" panose="020B0609020204030204" pitchFamily="49" charset="0"/>
                <a:cs typeface="Helvetica" panose="020B0604020202020204" pitchFamily="34" charset="0"/>
              </a:rPr>
              <a:t>Meeting number:	798 109 199</a:t>
            </a:r>
            <a:endParaRPr lang="en-US" sz="1600" dirty="0"/>
          </a:p>
          <a:p>
            <a:r>
              <a:rPr lang="en-US" sz="1600" dirty="0">
                <a:solidFill>
                  <a:srgbClr val="666666"/>
                </a:solidFill>
                <a:latin typeface="Consolas" panose="020B0609020204030204" pitchFamily="49" charset="0"/>
                <a:cs typeface="Helvetica" panose="020B0604020202020204" pitchFamily="34" charset="0"/>
              </a:rPr>
              <a:t>Password:		RRTAG20</a:t>
            </a:r>
            <a:endParaRPr lang="en-US" sz="1600" dirty="0"/>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Join by phone</a:t>
            </a:r>
            <a:endParaRPr lang="en-US" sz="1600" dirty="0"/>
          </a:p>
          <a:p>
            <a:r>
              <a:rPr lang="en-US" sz="1600" dirty="0">
                <a:solidFill>
                  <a:srgbClr val="666666"/>
                </a:solidFill>
                <a:latin typeface="Consolas" panose="020B0609020204030204" pitchFamily="49" charset="0"/>
                <a:cs typeface="Helvetica" panose="020B0604020202020204" pitchFamily="34" charset="0"/>
              </a:rPr>
              <a:t>+1-510-338-9438 USA Toll</a:t>
            </a:r>
            <a:endParaRPr lang="en-US" sz="1600" dirty="0"/>
          </a:p>
          <a:p>
            <a:r>
              <a:rPr lang="en-US" sz="1600" dirty="0">
                <a:solidFill>
                  <a:srgbClr val="666666"/>
                </a:solidFill>
                <a:latin typeface="Consolas" panose="020B0609020204030204" pitchFamily="49" charset="0"/>
                <a:cs typeface="Helvetica" panose="020B0604020202020204" pitchFamily="34" charset="0"/>
              </a:rPr>
              <a:t>+44-20-3198-8144 UK Toll</a:t>
            </a:r>
            <a:endParaRPr lang="en-US" sz="1600" dirty="0"/>
          </a:p>
          <a:p>
            <a:r>
              <a:rPr lang="en-US" sz="1600" dirty="0">
                <a:solidFill>
                  <a:srgbClr val="666666"/>
                </a:solidFill>
                <a:latin typeface="Consolas" panose="020B0609020204030204" pitchFamily="49" charset="0"/>
                <a:cs typeface="Helvetica" panose="020B0604020202020204" pitchFamily="34" charset="0"/>
              </a:rPr>
              <a:t>Access code: 798 109 199</a:t>
            </a:r>
            <a:endParaRPr lang="en-US" sz="1800" dirty="0">
              <a:effectLst/>
            </a:endParaRPr>
          </a:p>
        </p:txBody>
      </p:sp>
    </p:spTree>
    <p:extLst>
      <p:ext uri="{BB962C8B-B14F-4D97-AF65-F5344CB8AC3E}">
        <p14:creationId xmlns:p14="http://schemas.microsoft.com/office/powerpoint/2010/main" val="286371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923330"/>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Friday 21</a:t>
            </a:r>
            <a:r>
              <a:rPr lang="en-US" sz="1800" baseline="30000" dirty="0">
                <a:solidFill>
                  <a:schemeClr val="tx1"/>
                </a:solidFill>
              </a:rPr>
              <a:t>st</a:t>
            </a:r>
            <a:r>
              <a:rPr lang="en-US" sz="1800" dirty="0">
                <a:solidFill>
                  <a:schemeClr val="tx1"/>
                </a:solidFill>
              </a:rPr>
              <a:t> - 		3pm–et–2hr tbd</a:t>
            </a:r>
          </a:p>
          <a:p>
            <a:pPr marL="400050">
              <a:spcBef>
                <a:spcPts val="0"/>
              </a:spcBef>
              <a:buFont typeface="Arial" panose="020B0604020202020204" pitchFamily="34" charset="0"/>
              <a:buChar char="•"/>
            </a:pPr>
            <a:r>
              <a:rPr lang="en-US" sz="1800" dirty="0">
                <a:solidFill>
                  <a:schemeClr val="tx1"/>
                </a:solidFill>
              </a:rPr>
              <a:t>With  current plan this meeting should not be needed. </a:t>
            </a:r>
          </a:p>
        </p:txBody>
      </p:sp>
      <p:sp>
        <p:nvSpPr>
          <p:cNvPr id="6" name="Rectangle 5">
            <a:extLst>
              <a:ext uri="{FF2B5EF4-FFF2-40B4-BE49-F238E27FC236}">
                <a16:creationId xmlns:a16="http://schemas.microsoft.com/office/drawing/2014/main" id="{6079E2D5-EB58-4489-9CE2-B5EB64EBEA0D}"/>
              </a:ext>
            </a:extLst>
          </p:cNvPr>
          <p:cNvSpPr/>
          <p:nvPr/>
        </p:nvSpPr>
        <p:spPr>
          <a:xfrm>
            <a:off x="531541" y="1730090"/>
            <a:ext cx="8610600" cy="3139321"/>
          </a:xfrm>
          <a:prstGeom prst="rect">
            <a:avLst/>
          </a:prstGeom>
        </p:spPr>
        <p:txBody>
          <a:bodyPr wrap="square">
            <a:spAutoFit/>
          </a:bodyPr>
          <a:lstStyle/>
          <a:p>
            <a:pPr fontAlgn="ctr">
              <a:spcBef>
                <a:spcPts val="0"/>
              </a:spcBef>
              <a:spcAft>
                <a:spcPts val="0"/>
              </a:spcAft>
            </a:pPr>
            <a:r>
              <a:rPr lang="en-US" sz="1100" dirty="0">
                <a:solidFill>
                  <a:srgbClr val="FF0000"/>
                </a:solidFill>
                <a:latin typeface="Consolas" panose="020B0609020204030204" pitchFamily="49" charset="0"/>
              </a:rPr>
              <a:t>Note: updated since r00 of first agenda </a:t>
            </a:r>
            <a:r>
              <a:rPr lang="en-US" sz="1000" dirty="0">
                <a:solidFill>
                  <a:srgbClr val="FF0000"/>
                </a:solidFill>
                <a:latin typeface="Consolas" panose="020B0609020204030204" pitchFamily="49" charset="0"/>
              </a:rPr>
              <a:t>(18-20/0018r00)</a:t>
            </a:r>
            <a:r>
              <a:rPr lang="en-US" sz="1100" dirty="0">
                <a:solidFill>
                  <a:srgbClr val="FF0000"/>
                </a:solidFill>
                <a:latin typeface="Consolas" panose="020B0609020204030204" pitchFamily="49" charset="0"/>
              </a:rPr>
              <a:t>: </a:t>
            </a:r>
          </a:p>
          <a:p>
            <a:pPr marL="0" marR="0" fontAlgn="ctr">
              <a:spcBef>
                <a:spcPts val="0"/>
              </a:spcBef>
              <a:spcAft>
                <a:spcPts val="0"/>
              </a:spcAft>
            </a:pPr>
            <a:endParaRPr lang="en-US" sz="1100" b="1" i="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100" dirty="0">
                <a:solidFill>
                  <a:srgbClr val="000000"/>
                </a:solidFill>
                <a:latin typeface="Consolas" panose="020B0609020204030204" pitchFamily="49" charset="0"/>
                <a:cs typeface="Helvetica" panose="020B0604020202020204" pitchFamily="34" charset="0"/>
              </a:rPr>
              <a:t>Hosted by Seat4 802Webex</a:t>
            </a:r>
            <a:endParaRPr lang="en-US" sz="1100" dirty="0"/>
          </a:p>
          <a:p>
            <a:r>
              <a:rPr lang="en-US" sz="1100" dirty="0">
                <a:solidFill>
                  <a:srgbClr val="000000"/>
                </a:solidFill>
                <a:latin typeface="Consolas" panose="020B0609020204030204" pitchFamily="49" charset="0"/>
                <a:cs typeface="Helvetica" panose="020B0604020202020204" pitchFamily="34" charset="0"/>
              </a:rPr>
              <a:t>3:00 PM - 5:00 PM</a:t>
            </a:r>
            <a:r>
              <a:rPr lang="en-US" sz="1100" dirty="0">
                <a:solidFill>
                  <a:srgbClr val="000000"/>
                </a:solidFill>
              </a:rPr>
              <a:t> </a:t>
            </a:r>
            <a:r>
              <a:rPr lang="en-US" sz="1100" dirty="0">
                <a:solidFill>
                  <a:srgbClr val="000000"/>
                </a:solidFill>
                <a:latin typeface="Consolas" panose="020B0609020204030204" pitchFamily="49" charset="0"/>
                <a:cs typeface="Helvetica" panose="020B0604020202020204" pitchFamily="34" charset="0"/>
              </a:rPr>
              <a:t>Friday, Feb 21 2020 (UTC-05:00) Eastern Time (US &amp; Canada)</a:t>
            </a:r>
            <a:endParaRPr lang="en-US" sz="1100" dirty="0"/>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 </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100" dirty="0">
                <a:solidFill>
                  <a:srgbClr val="666666"/>
                </a:solidFill>
                <a:latin typeface="Consolas" panose="020B0609020204030204" pitchFamily="49" charset="0"/>
                <a:cs typeface="Helvetica" panose="020B0604020202020204" pitchFamily="34" charset="0"/>
              </a:rPr>
              <a:t>Meeting link:</a:t>
            </a:r>
            <a:endParaRPr lang="en-US" sz="1100" dirty="0"/>
          </a:p>
          <a:p>
            <a:r>
              <a:rPr lang="en-US" sz="1100" u="sng" dirty="0">
                <a:solidFill>
                  <a:srgbClr val="666666"/>
                </a:solidFill>
                <a:latin typeface="Consolas" panose="020B0609020204030204" pitchFamily="49" charset="0"/>
                <a:cs typeface="Helvetica" panose="020B0604020202020204" pitchFamily="34" charset="0"/>
                <a:hlinkClick r:id="rId2"/>
              </a:rPr>
              <a:t>https://ieee802.my.webex.com/ieee802.my/j.php?MTID=m45bdb699d2a0b208bb8bfe63b7ea702a</a:t>
            </a:r>
            <a:endParaRPr lang="en-US" sz="1100" u="sng" dirty="0">
              <a:solidFill>
                <a:srgbClr val="666666"/>
              </a:solidFill>
              <a:latin typeface="Consolas" panose="020B0609020204030204" pitchFamily="49" charset="0"/>
              <a:cs typeface="Helvetica" panose="020B0604020202020204" pitchFamily="34" charset="0"/>
            </a:endParaRPr>
          </a:p>
          <a:p>
            <a:endParaRPr lang="en-US" sz="1100" u="sng" dirty="0">
              <a:solidFill>
                <a:srgbClr val="666666"/>
              </a:solidFill>
              <a:latin typeface="Consolas" panose="020B0609020204030204" pitchFamily="49" charset="0"/>
              <a:cs typeface="Helvetica" panose="020B0604020202020204" pitchFamily="34" charset="0"/>
            </a:endParaRPr>
          </a:p>
          <a:p>
            <a:r>
              <a:rPr lang="en-US" sz="1100" u="sng" dirty="0">
                <a:solidFill>
                  <a:srgbClr val="666666"/>
                </a:solidFill>
                <a:latin typeface="Consolas" panose="020B0609020204030204" pitchFamily="49" charset="0"/>
                <a:cs typeface="Helvetica" panose="020B0604020202020204" pitchFamily="34" charset="0"/>
              </a:rPr>
              <a:t>Meeting number:	795 953 404</a:t>
            </a:r>
          </a:p>
          <a:p>
            <a:r>
              <a:rPr lang="en-US" sz="1100" u="sng" dirty="0">
                <a:solidFill>
                  <a:srgbClr val="666666"/>
                </a:solidFill>
                <a:latin typeface="Consolas" panose="020B0609020204030204" pitchFamily="49" charset="0"/>
                <a:cs typeface="Helvetica" panose="020B0604020202020204" pitchFamily="34" charset="0"/>
              </a:rPr>
              <a:t>Password:		RRTAG21</a:t>
            </a:r>
          </a:p>
          <a:p>
            <a:pPr marL="0" marR="0">
              <a:spcBef>
                <a:spcPts val="0"/>
              </a:spcBef>
              <a:spcAft>
                <a:spcPts val="0"/>
              </a:spcAft>
            </a:pPr>
            <a:endParaRPr lang="en-US" sz="11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1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100" b="1" u="sng" dirty="0">
              <a:solidFill>
                <a:srgbClr val="666666"/>
              </a:solidFill>
              <a:latin typeface="Consolas" panose="020B0609020204030204" pitchFamily="49" charset="0"/>
              <a:ea typeface="Times New Roman" panose="02020603050405020304" pitchFamily="18" charset="0"/>
              <a:cs typeface="Helvetica" panose="020B0604020202020204" pitchFamily="34" charset="0"/>
            </a:endParaRPr>
          </a:p>
          <a:p>
            <a:r>
              <a:rPr lang="en-US" sz="1100" u="sng" dirty="0">
                <a:solidFill>
                  <a:srgbClr val="666666"/>
                </a:solidFill>
                <a:latin typeface="Consolas" panose="020B0609020204030204" pitchFamily="49" charset="0"/>
                <a:cs typeface="Helvetica" panose="020B0604020202020204" pitchFamily="34" charset="0"/>
              </a:rPr>
              <a:t>Join by phone</a:t>
            </a:r>
          </a:p>
          <a:p>
            <a:r>
              <a:rPr lang="en-US" sz="1100" u="sng" dirty="0">
                <a:solidFill>
                  <a:srgbClr val="666666"/>
                </a:solidFill>
                <a:latin typeface="Consolas" panose="020B0609020204030204" pitchFamily="49" charset="0"/>
                <a:cs typeface="Helvetica" panose="020B0604020202020204" pitchFamily="34" charset="0"/>
              </a:rPr>
              <a:t>+1-510-338-9438 USA Toll</a:t>
            </a:r>
          </a:p>
          <a:p>
            <a:r>
              <a:rPr lang="en-US" sz="1100" u="sng" dirty="0">
                <a:solidFill>
                  <a:srgbClr val="666666"/>
                </a:solidFill>
                <a:latin typeface="Consolas" panose="020B0609020204030204" pitchFamily="49" charset="0"/>
                <a:cs typeface="Helvetica" panose="020B0604020202020204" pitchFamily="34" charset="0"/>
              </a:rPr>
              <a:t>+44-20-3198-8144 UK Toll</a:t>
            </a:r>
          </a:p>
          <a:p>
            <a:r>
              <a:rPr lang="en-US" sz="1100" u="sng" dirty="0">
                <a:solidFill>
                  <a:srgbClr val="666666"/>
                </a:solidFill>
                <a:latin typeface="Consolas" panose="020B0609020204030204" pitchFamily="49" charset="0"/>
                <a:cs typeface="Helvetica" panose="020B0604020202020204" pitchFamily="34" charset="0"/>
              </a:rPr>
              <a:t>Access code: 795 953 404</a:t>
            </a:r>
            <a:endParaRPr lang="en-US" sz="1600" u="sng" dirty="0">
              <a:solidFill>
                <a:srgbClr val="666666"/>
              </a:solidFill>
              <a:latin typeface="Consolas" panose="020B0609020204030204" pitchFamily="49" charset="0"/>
              <a:cs typeface="Helvetica" panose="020B0604020202020204" pitchFamily="34" charset="0"/>
              <a:hlinkClick r:id="rId2"/>
            </a:endParaRPr>
          </a:p>
        </p:txBody>
      </p:sp>
    </p:spTree>
    <p:extLst>
      <p:ext uri="{BB962C8B-B14F-4D97-AF65-F5344CB8AC3E}">
        <p14:creationId xmlns:p14="http://schemas.microsoft.com/office/powerpoint/2010/main" val="417661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19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48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48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1200329"/>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25</a:t>
            </a:r>
            <a:r>
              <a:rPr lang="en-US" sz="1800" baseline="30000" dirty="0">
                <a:solidFill>
                  <a:schemeClr val="tx1"/>
                </a:solidFill>
              </a:rPr>
              <a:t>th</a:t>
            </a:r>
            <a:r>
              <a:rPr lang="en-US" sz="1800" dirty="0">
                <a:solidFill>
                  <a:schemeClr val="tx1"/>
                </a:solidFill>
              </a:rPr>
              <a:t> - 	3pm–et-2hr tbd</a:t>
            </a:r>
          </a:p>
          <a:p>
            <a:pPr marL="400050">
              <a:spcBef>
                <a:spcPts val="0"/>
              </a:spcBef>
              <a:buFont typeface="Arial" panose="020B0604020202020204" pitchFamily="34" charset="0"/>
              <a:buChar char="•"/>
            </a:pPr>
            <a:r>
              <a:rPr lang="en-US" sz="1800" dirty="0">
                <a:solidFill>
                  <a:schemeClr val="tx1"/>
                </a:solidFill>
              </a:rPr>
              <a:t>With  current plan this meeting should not be needed. </a:t>
            </a:r>
          </a:p>
          <a:p>
            <a:pPr marL="400050">
              <a:spcBef>
                <a:spcPts val="0"/>
              </a:spcBef>
              <a:buFont typeface="Arial" panose="020B0604020202020204" pitchFamily="34" charset="0"/>
              <a:buChar char="•"/>
            </a:pPr>
            <a:endParaRPr lang="en-US" sz="1800" dirty="0">
              <a:solidFill>
                <a:schemeClr val="tx1"/>
              </a:solidFill>
            </a:endParaRPr>
          </a:p>
        </p:txBody>
      </p:sp>
      <p:sp>
        <p:nvSpPr>
          <p:cNvPr id="6" name="Rectangle 5">
            <a:extLst>
              <a:ext uri="{FF2B5EF4-FFF2-40B4-BE49-F238E27FC236}">
                <a16:creationId xmlns:a16="http://schemas.microsoft.com/office/drawing/2014/main" id="{6EA8DF87-C764-41F1-A712-D116CA69020D}"/>
              </a:ext>
            </a:extLst>
          </p:cNvPr>
          <p:cNvSpPr/>
          <p:nvPr/>
        </p:nvSpPr>
        <p:spPr>
          <a:xfrm>
            <a:off x="484527" y="1752600"/>
            <a:ext cx="8174946" cy="3139321"/>
          </a:xfrm>
          <a:prstGeom prst="rect">
            <a:avLst/>
          </a:prstGeom>
        </p:spPr>
        <p:txBody>
          <a:bodyPr wrap="square">
            <a:spAutoFit/>
          </a:bodyPr>
          <a:lstStyle/>
          <a:p>
            <a:pPr fontAlgn="ctr">
              <a:spcBef>
                <a:spcPts val="0"/>
              </a:spcBef>
              <a:spcAft>
                <a:spcPts val="0"/>
              </a:spcAft>
            </a:pPr>
            <a:r>
              <a:rPr lang="en-US" sz="1100" dirty="0">
                <a:solidFill>
                  <a:srgbClr val="FF0000"/>
                </a:solidFill>
                <a:latin typeface="Consolas" panose="020B0609020204030204" pitchFamily="49" charset="0"/>
              </a:rPr>
              <a:t>Note: updated since r00 of first agenda </a:t>
            </a:r>
            <a:r>
              <a:rPr lang="en-US" sz="1000" dirty="0">
                <a:solidFill>
                  <a:srgbClr val="FF0000"/>
                </a:solidFill>
                <a:latin typeface="Consolas" panose="020B0609020204030204" pitchFamily="49" charset="0"/>
              </a:rPr>
              <a:t>(18-20/0018r00)</a:t>
            </a:r>
            <a:r>
              <a:rPr lang="en-US" sz="1100" dirty="0">
                <a:solidFill>
                  <a:srgbClr val="FF0000"/>
                </a:solidFill>
                <a:latin typeface="Consolas" panose="020B0609020204030204" pitchFamily="49" charset="0"/>
              </a:rPr>
              <a:t>: </a:t>
            </a:r>
          </a:p>
          <a:p>
            <a:pPr marL="0" marR="0" fontAlgn="ctr">
              <a:spcBef>
                <a:spcPts val="0"/>
              </a:spcBef>
              <a:spcAft>
                <a:spcPts val="0"/>
              </a:spcAft>
            </a:pPr>
            <a:endPar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100" b="1" i="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100" dirty="0">
                <a:solidFill>
                  <a:srgbClr val="000000"/>
                </a:solidFill>
                <a:latin typeface="Consolas" panose="020B0609020204030204" pitchFamily="49" charset="0"/>
                <a:cs typeface="Helvetica" panose="020B0604020202020204" pitchFamily="34" charset="0"/>
              </a:rPr>
              <a:t>Hosted by Seat4 802Webex</a:t>
            </a:r>
            <a:endParaRPr lang="en-US" sz="1100" dirty="0"/>
          </a:p>
          <a:p>
            <a:pPr>
              <a:spcBef>
                <a:spcPts val="0"/>
              </a:spcBef>
              <a:spcAft>
                <a:spcPts val="0"/>
              </a:spcAft>
            </a:pPr>
            <a:r>
              <a:rPr lang="en-US" sz="1100" dirty="0">
                <a:solidFill>
                  <a:srgbClr val="000000"/>
                </a:solidFill>
                <a:latin typeface="Consolas" panose="020B0609020204030204" pitchFamily="49" charset="0"/>
                <a:cs typeface="Helvetica" panose="020B0604020202020204" pitchFamily="34" charset="0"/>
              </a:rPr>
              <a:t>3:00 PM - 5:00 PM Tuesday, Feb 25 2020</a:t>
            </a:r>
            <a:r>
              <a:rPr lang="en-US" sz="1100" dirty="0"/>
              <a:t> </a:t>
            </a:r>
            <a:r>
              <a:rPr lang="en-US" sz="1100" dirty="0">
                <a:solidFill>
                  <a:schemeClr val="tx1"/>
                </a:solidFill>
              </a:rPr>
              <a:t>(UTC-05:00) Eastern Time (US &amp; Canada)</a:t>
            </a:r>
          </a:p>
          <a:p>
            <a:pPr>
              <a:spcBef>
                <a:spcPts val="0"/>
              </a:spcBef>
              <a:spcAft>
                <a:spcPts val="0"/>
              </a:spcAft>
            </a:pPr>
            <a:r>
              <a:rPr lang="en-US" sz="1100" dirty="0">
                <a:solidFill>
                  <a:schemeClr val="tx1"/>
                </a:solidFill>
                <a:latin typeface="Consolas" panose="020B0609020204030204" pitchFamily="49" charset="0"/>
                <a:cs typeface="Helvetica" panose="020B0604020202020204" pitchFamily="34" charset="0"/>
              </a:rPr>
              <a:t> </a:t>
            </a:r>
            <a:endParaRPr lang="en-US" sz="1100" dirty="0">
              <a:solidFill>
                <a:schemeClr val="tx1"/>
              </a:solidFill>
            </a:endParaRPr>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Meeting link:</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hlinkClick r:id="rId2"/>
              </a:rPr>
              <a:t>https://ieee802.my.webex.com/ieee802.my/j.php?MTID=m893a70f4ba4e6fb59a1e51ad38478128</a:t>
            </a:r>
            <a:endParaRPr lang="en-US" sz="1100" dirty="0">
              <a:solidFill>
                <a:srgbClr val="666666"/>
              </a:solidFill>
              <a:latin typeface="Consolas" panose="020B0609020204030204" pitchFamily="49" charset="0"/>
              <a:cs typeface="Helvetica" panose="020B0604020202020204" pitchFamily="34" charset="0"/>
            </a:endParaRPr>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 </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Meeting number:	797 434 256</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Password:		RRTAG25</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 </a:t>
            </a:r>
            <a:endParaRPr lang="en-US" sz="1100" dirty="0"/>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Join by phone</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+1-510-338-9438 USA Toll</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+44-20-3198-8144 UK Toll</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Access code: 797 434 256</a:t>
            </a:r>
            <a:endParaRPr lang="en-US" sz="1100" dirty="0">
              <a:effectLst/>
            </a:endParaRPr>
          </a:p>
        </p:txBody>
      </p:sp>
    </p:spTree>
    <p:extLst>
      <p:ext uri="{BB962C8B-B14F-4D97-AF65-F5344CB8AC3E}">
        <p14:creationId xmlns:p14="http://schemas.microsoft.com/office/powerpoint/2010/main" val="445915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19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19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19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jay . </a:t>
            </a: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bg1">
                    <a:lumMod val="9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a:t>
            </a:r>
            <a:r>
              <a:rPr lang="en-US" altLang="en-US" sz="1600" dirty="0">
                <a:solidFill>
                  <a:schemeClr val="tx1"/>
                </a:solidFill>
              </a:rPr>
              <a:t>?  </a:t>
            </a:r>
            <a:r>
              <a:rPr lang="en-US" altLang="en-US" sz="1600" dirty="0">
                <a:solidFill>
                  <a:schemeClr val="bg1">
                    <a:lumMod val="75000"/>
                  </a:schemeClr>
                </a:solidFill>
              </a:rPr>
              <a:t>None heard.</a:t>
            </a:r>
          </a:p>
          <a:p>
            <a:pPr lvl="1"/>
            <a:r>
              <a:rPr lang="en-US" altLang="en-US" sz="1600" b="1" dirty="0">
                <a:solidFill>
                  <a:schemeClr val="bg1">
                    <a:lumMod val="75000"/>
                  </a:schemeClr>
                </a:solidFill>
              </a:rPr>
              <a:t>Vote:  Unanimous consent</a:t>
            </a:r>
          </a:p>
          <a:p>
            <a:pPr>
              <a:buFont typeface="Arial" panose="020B0604020202020204" pitchFamily="34" charset="0"/>
              <a:buChar char="•"/>
            </a:pP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 </a:t>
            </a: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Very short discussion…</a:t>
            </a:r>
          </a:p>
          <a:p>
            <a:pPr marL="800100" lvl="1">
              <a:buFont typeface="Arial" panose="020B0604020202020204" pitchFamily="34" charset="0"/>
              <a:buChar char="•"/>
            </a:pPr>
            <a:r>
              <a:rPr lang="en-US" sz="1800" b="1" dirty="0">
                <a:solidFill>
                  <a:schemeClr val="tx1"/>
                </a:solidFill>
              </a:rPr>
              <a:t>     </a:t>
            </a:r>
            <a:r>
              <a:rPr lang="en-US" sz="1800" b="1" dirty="0">
                <a:solidFill>
                  <a:schemeClr val="tx1"/>
                </a:solidFill>
                <a:highlight>
                  <a:srgbClr val="00FF00"/>
                </a:highlight>
              </a:rPr>
              <a:t>we will target to </a:t>
            </a:r>
            <a:r>
              <a:rPr lang="en-US" sz="1800" b="1" u="sng" dirty="0">
                <a:solidFill>
                  <a:schemeClr val="tx1"/>
                </a:solidFill>
                <a:highlight>
                  <a:srgbClr val="00FF00"/>
                </a:highlight>
              </a:rPr>
              <a:t>approve in .18 on Thursday 20 February</a:t>
            </a:r>
            <a:r>
              <a:rPr lang="en-US" sz="1800" b="1" u="sng" dirty="0">
                <a:solidFill>
                  <a:schemeClr val="tx1"/>
                </a:solidFill>
              </a:rPr>
              <a:t>. </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highlight>
                  <a:srgbClr val="C0C0C0"/>
                </a:highlight>
              </a:rPr>
              <a:t>_</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Ad </a:t>
            </a:r>
            <a:r>
              <a:rPr lang="en-US" sz="1800" b="0" dirty="0" err="1">
                <a:solidFill>
                  <a:schemeClr val="tx1"/>
                </a:solidFill>
              </a:rPr>
              <a:t>hocs</a:t>
            </a:r>
            <a:r>
              <a:rPr lang="en-US" sz="1800" b="0" dirty="0">
                <a:solidFill>
                  <a:schemeClr val="tx1"/>
                </a:solidFill>
              </a:rPr>
              <a:t> coming up:   see back up slides for all the call-in info.   </a:t>
            </a:r>
          </a:p>
          <a:p>
            <a:pPr marL="800100" lvl="1">
              <a:spcBef>
                <a:spcPts val="0"/>
              </a:spcBef>
              <a:buFont typeface="Arial" panose="020B0604020202020204" pitchFamily="34" charset="0"/>
              <a:buChar char="•"/>
            </a:pPr>
            <a:r>
              <a:rPr lang="en-US" sz="1600" dirty="0">
                <a:solidFill>
                  <a:schemeClr val="tx1"/>
                </a:solidFill>
              </a:rPr>
              <a:t>S</a:t>
            </a:r>
            <a:r>
              <a:rPr lang="en-US" sz="1600" b="0" dirty="0">
                <a:solidFill>
                  <a:schemeClr val="tx1"/>
                </a:solidFill>
              </a:rPr>
              <a:t>ending to .11 list server now also.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Thursday 20</a:t>
            </a:r>
            <a:r>
              <a:rPr lang="en-US" sz="1800" b="0" baseline="30000" dirty="0">
                <a:solidFill>
                  <a:schemeClr val="tx1"/>
                </a:solidFill>
              </a:rPr>
              <a:t>th</a:t>
            </a:r>
            <a:r>
              <a:rPr lang="en-US" sz="1800" b="0" dirty="0">
                <a:solidFill>
                  <a:schemeClr val="tx1"/>
                </a:solidFill>
              </a:rPr>
              <a:t>, morning – 10am-noon-et</a:t>
            </a:r>
            <a:r>
              <a:rPr lang="en-US" sz="1800" b="0" u="sng" dirty="0">
                <a:solidFill>
                  <a:schemeClr val="tx1"/>
                </a:solidFill>
              </a:rPr>
              <a:t> </a:t>
            </a:r>
            <a:r>
              <a:rPr lang="en-US" sz="1400" b="0" u="sng" dirty="0">
                <a:solidFill>
                  <a:schemeClr val="tx1"/>
                </a:solidFill>
              </a:rPr>
              <a:t>– just in case for grammar/formatting only</a:t>
            </a:r>
            <a:endParaRPr lang="en-US" sz="1200" b="0" dirty="0">
              <a:solidFill>
                <a:schemeClr val="tx1"/>
              </a:solidFill>
            </a:endParaRPr>
          </a:p>
          <a:p>
            <a:pPr marL="800100" lvl="1">
              <a:spcBef>
                <a:spcPts val="0"/>
              </a:spcBef>
              <a:buFont typeface="Arial" panose="020B0604020202020204" pitchFamily="34" charset="0"/>
              <a:buChar char="•"/>
            </a:pPr>
            <a:endParaRPr lang="en-US" sz="14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20</a:t>
            </a:r>
            <a:r>
              <a:rPr lang="en-US" sz="1800" b="0" baseline="30000" dirty="0">
                <a:solidFill>
                  <a:schemeClr val="tx1"/>
                </a:solidFill>
              </a:rPr>
              <a:t>th</a:t>
            </a:r>
            <a:r>
              <a:rPr lang="en-US" sz="1800" b="0" dirty="0">
                <a:solidFill>
                  <a:schemeClr val="tx1"/>
                </a:solidFill>
              </a:rPr>
              <a:t> is target to approve, in 3 days (only minutes for last read and vote.) </a:t>
            </a:r>
          </a:p>
          <a:p>
            <a:pPr marL="400050">
              <a:spcBef>
                <a:spcPts val="0"/>
              </a:spcBef>
              <a:buFont typeface="Arial" panose="020B0604020202020204" pitchFamily="34" charset="0"/>
              <a:buChar char="•"/>
            </a:pPr>
            <a:r>
              <a:rPr lang="en-US" sz="1800" b="0" dirty="0">
                <a:solidFill>
                  <a:schemeClr val="bg1">
                    <a:lumMod val="65000"/>
                  </a:schemeClr>
                </a:solidFill>
              </a:rPr>
              <a:t>Friday 21</a:t>
            </a:r>
            <a:r>
              <a:rPr lang="en-US" sz="1800" b="0" baseline="30000" dirty="0">
                <a:solidFill>
                  <a:schemeClr val="bg1">
                    <a:lumMod val="65000"/>
                  </a:schemeClr>
                </a:solidFill>
              </a:rPr>
              <a:t>st</a:t>
            </a:r>
            <a:r>
              <a:rPr lang="en-US" sz="1800" b="0" dirty="0">
                <a:solidFill>
                  <a:schemeClr val="bg1">
                    <a:lumMod val="65000"/>
                  </a:schemeClr>
                </a:solidFill>
              </a:rPr>
              <a:t> - 		3pm–et–2hr tbd</a:t>
            </a:r>
          </a:p>
          <a:p>
            <a:pPr marL="400050">
              <a:spcBef>
                <a:spcPts val="0"/>
              </a:spcBef>
              <a:buFont typeface="Arial" panose="020B0604020202020204" pitchFamily="34" charset="0"/>
              <a:buChar char="•"/>
            </a:pPr>
            <a:r>
              <a:rPr lang="en-US" sz="1800" b="0" dirty="0">
                <a:solidFill>
                  <a:schemeClr val="bg1">
                    <a:lumMod val="65000"/>
                  </a:schemeClr>
                </a:solidFill>
              </a:rPr>
              <a:t>Tuesday 25</a:t>
            </a:r>
            <a:r>
              <a:rPr lang="en-US" sz="1800" b="0" baseline="30000" dirty="0">
                <a:solidFill>
                  <a:schemeClr val="bg1">
                    <a:lumMod val="65000"/>
                  </a:schemeClr>
                </a:solidFill>
              </a:rPr>
              <a:t>th</a:t>
            </a:r>
            <a:r>
              <a:rPr lang="en-US" sz="1800" b="0" dirty="0">
                <a:solidFill>
                  <a:schemeClr val="bg1">
                    <a:lumMod val="65000"/>
                  </a:schemeClr>
                </a:solidFill>
              </a:rPr>
              <a:t> - 		3pm–et-2hr tbd</a:t>
            </a:r>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Of course, not all can make each one and/or the entire time, so just asking to do what you can.</a:t>
            </a:r>
          </a:p>
          <a:p>
            <a:pPr marL="400050">
              <a:spcBef>
                <a:spcPts val="0"/>
              </a:spcBef>
              <a:buFont typeface="Arial" panose="020B0604020202020204" pitchFamily="34" charset="0"/>
              <a:buChar char="•"/>
            </a:pPr>
            <a:r>
              <a:rPr lang="en-US" sz="1800" b="0" dirty="0"/>
              <a:t>Any adjustment, cancellations, etc. watch the .18 list server.</a:t>
            </a:r>
          </a:p>
          <a:p>
            <a:pPr marL="400050">
              <a:spcBef>
                <a:spcPts val="0"/>
              </a:spcBef>
              <a:buFont typeface="Arial" panose="020B0604020202020204" pitchFamily="34" charset="0"/>
              <a:buChar char="•"/>
            </a:pPr>
            <a:endParaRPr lang="en-US" sz="1800" b="0" dirty="0"/>
          </a:p>
          <a:p>
            <a:pPr marL="400050">
              <a:spcBef>
                <a:spcPts val="0"/>
              </a:spcBef>
              <a:buFont typeface="Arial" panose="020B0604020202020204" pitchFamily="34" charset="0"/>
              <a:buChar char="•"/>
            </a:pPr>
            <a:r>
              <a:rPr lang="en-US" sz="1800" b="0" dirty="0"/>
              <a:t>.18 document is now 18-20/0020; </a:t>
            </a:r>
          </a:p>
          <a:p>
            <a:pPr marL="800100" lvl="1">
              <a:spcBef>
                <a:spcPts val="0"/>
              </a:spcBef>
              <a:buFont typeface="Arial" panose="020B0604020202020204" pitchFamily="34" charset="0"/>
              <a:buChar char="•"/>
            </a:pPr>
            <a:r>
              <a:rPr lang="en-US" sz="1600" dirty="0">
                <a:hlinkClick r:id="rId3"/>
              </a:rPr>
              <a:t>https://mentor.ieee.org/802.18/dcn/20/18-20-0020</a:t>
            </a:r>
            <a:r>
              <a:rPr lang="en-US" sz="1600" dirty="0"/>
              <a:t> </a:t>
            </a:r>
            <a:endParaRPr lang="en-US" sz="1600" b="0" dirty="0"/>
          </a:p>
          <a:p>
            <a:pPr marL="800100" lvl="1">
              <a:spcBef>
                <a:spcPts val="0"/>
              </a:spcBef>
              <a:buFont typeface="Arial" panose="020B0604020202020204" pitchFamily="34" charset="0"/>
              <a:buChar char="•"/>
            </a:pPr>
            <a:r>
              <a:rPr lang="en-US" sz="1600" dirty="0"/>
              <a:t>R06/07–  after the meeting  Tuesday (18</a:t>
            </a:r>
            <a:r>
              <a:rPr lang="en-US" sz="1600" baseline="30000" dirty="0"/>
              <a:t>th</a:t>
            </a:r>
            <a:r>
              <a:rPr lang="en-US" sz="1600" dirty="0"/>
              <a:t>) ad hoc</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19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44326</TotalTime>
  <Words>7225</Words>
  <Application>Microsoft Office PowerPoint</Application>
  <PresentationFormat>On-screen Show (4:3)</PresentationFormat>
  <Paragraphs>737</Paragraphs>
  <Slides>38</Slides>
  <Notes>24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9" baseType="lpstr">
      <vt:lpstr>Arial</vt:lpstr>
      <vt:lpstr>Calibri</vt:lpstr>
      <vt:lpstr>Calibri Light</vt:lpstr>
      <vt:lpstr>Consolas</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Chairman Pai’s statement on 5.9 GHz &amp; NPRM -background</vt:lpstr>
      <vt:lpstr>5.9 GHz NPRM _</vt:lpstr>
      <vt:lpstr>5.9 GHz NPRM –  </vt:lpstr>
      <vt:lpstr>5.9 GHz &amp; NPRM – Timeline</vt:lpstr>
      <vt:lpstr>5.9 GHz &amp; NPRM – sections</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2378</cp:revision>
  <cp:lastPrinted>1601-01-01T00:00:00Z</cp:lastPrinted>
  <dcterms:created xsi:type="dcterms:W3CDTF">2016-03-03T14:54:45Z</dcterms:created>
  <dcterms:modified xsi:type="dcterms:W3CDTF">2020-02-19T13:35:23Z</dcterms:modified>
</cp:coreProperties>
</file>