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341" r:id="rId3"/>
    <p:sldId id="329" r:id="rId4"/>
    <p:sldId id="604" r:id="rId5"/>
    <p:sldId id="624" r:id="rId6"/>
    <p:sldId id="605" r:id="rId7"/>
    <p:sldId id="516" r:id="rId8"/>
    <p:sldId id="626" r:id="rId9"/>
    <p:sldId id="659" r:id="rId10"/>
    <p:sldId id="657" r:id="rId11"/>
    <p:sldId id="667" r:id="rId12"/>
    <p:sldId id="669" r:id="rId13"/>
    <p:sldId id="650" r:id="rId14"/>
    <p:sldId id="498" r:id="rId15"/>
    <p:sldId id="402" r:id="rId16"/>
    <p:sldId id="403" r:id="rId17"/>
    <p:sldId id="664" r:id="rId18"/>
    <p:sldId id="668" r:id="rId19"/>
    <p:sldId id="665" r:id="rId20"/>
    <p:sldId id="666" r:id="rId21"/>
    <p:sldId id="662" r:id="rId22"/>
    <p:sldId id="653" r:id="rId23"/>
    <p:sldId id="649" r:id="rId24"/>
    <p:sldId id="660" r:id="rId25"/>
    <p:sldId id="640" r:id="rId26"/>
    <p:sldId id="639" r:id="rId27"/>
    <p:sldId id="638" r:id="rId28"/>
    <p:sldId id="643" r:id="rId29"/>
    <p:sldId id="646" r:id="rId30"/>
    <p:sldId id="641" r:id="rId31"/>
    <p:sldId id="633" r:id="rId32"/>
    <p:sldId id="636" r:id="rId33"/>
    <p:sldId id="634" r:id="rId34"/>
    <p:sldId id="632" r:id="rId35"/>
    <p:sldId id="627" r:id="rId36"/>
    <p:sldId id="630" r:id="rId37"/>
    <p:sldId id="628" r:id="rId38"/>
    <p:sldId id="462" r:id="rId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3300"/>
    <a:srgbClr val="CC6600"/>
    <a:srgbClr val="85DF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33" autoAdjust="0"/>
    <p:restoredTop sz="96761" autoAdjust="0"/>
  </p:normalViewPr>
  <p:slideViewPr>
    <p:cSldViewPr>
      <p:cViewPr varScale="1">
        <p:scale>
          <a:sx n="112" d="100"/>
          <a:sy n="112" d="100"/>
        </p:scale>
        <p:origin x="516" y="10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19-Feb-20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possible agenda items 03feb:  </a:t>
            </a:r>
          </a:p>
          <a:p>
            <a:pPr>
              <a:buFont typeface="Arial" panose="020B0604020202020204" pitchFamily="34" charset="0"/>
              <a:buChar char="•"/>
            </a:pPr>
            <a:r>
              <a:rPr lang="en-US" dirty="0"/>
              <a:t>1. </a:t>
            </a:r>
            <a:r>
              <a:rPr lang="en-US" sz="1800" b="0" dirty="0"/>
              <a:t>Next week we could review/remind decision at Wireless interim in SNA: </a:t>
            </a:r>
          </a:p>
          <a:p>
            <a:pPr>
              <a:buFont typeface="Arial" panose="020B0604020202020204" pitchFamily="34" charset="0"/>
              <a:buChar char="•"/>
            </a:pPr>
            <a:r>
              <a:rPr lang="en-US" sz="1800" b="0" dirty="0">
                <a:solidFill>
                  <a:schemeClr val="tx1"/>
                </a:solidFill>
              </a:rPr>
              <a:t>Focus on what we can agree on,  pass on what we don’t have agreement on. </a:t>
            </a:r>
          </a:p>
          <a:p>
            <a:pPr lvl="1">
              <a:buFont typeface="Arial" panose="020B0604020202020204" pitchFamily="34" charset="0"/>
              <a:buChar char="•"/>
            </a:pPr>
            <a:r>
              <a:rPr lang="en-US" sz="1400" b="0" dirty="0"/>
              <a:t>Maybe  review what areas in the current draf</a:t>
            </a:r>
            <a:r>
              <a:rPr lang="en-US" sz="1400" dirty="0"/>
              <a:t>t  we should focus on and get agreement, in case time runs short (prioritize the sections to focus on…) .   An opinion from the chair. </a:t>
            </a:r>
            <a:endParaRPr lang="en-US" sz="1400" b="0" dirty="0"/>
          </a:p>
          <a:p>
            <a:endParaRPr lang="en-US" dirty="0"/>
          </a:p>
          <a:p>
            <a:r>
              <a:rPr lang="en-US" dirty="0"/>
              <a:t>2. if fed. reg. delay is from the DoT and house transportation committee inputs, could we consider a 1ish page ex </a:t>
            </a:r>
            <a:r>
              <a:rPr lang="en-US" dirty="0" err="1"/>
              <a:t>parte</a:t>
            </a:r>
            <a:r>
              <a:rPr lang="en-US" dirty="0"/>
              <a:t> with very high-level points we agree with the DoT and  the house on, where we have agreement in all of 802.11?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41911989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9841797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955356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40892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030192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19 Feb 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19 Feb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19 Feb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4724400" y="357166"/>
            <a:ext cx="377669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802.18-20/0027r00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ieee802.my.webex.com/ieee802.my/j.php?MTID=m682cf860470c53535c273bcd2469d1bb"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ieee802.my.webex.com/ieee802.my/j.php?MTID=md0343655a609d6f9f9bfef26d7cc0ff2"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ieee802.my.webex.com/ieee802.my/j.php?MTID=m45bdb699d2a0b208bb8bfe63b7ea702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hyperlink" Target="https://ieee802.my.webex.com/ieee802.my/j.php?MTID=m893a70f4ba4e6fb59a1e51ad38478128"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19/18-19-0163-01-0000-fcc19-138-nprm-revisiting-use-of-the-5-850-5-925-ghz-band.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1/dcn/20/11-20-0104"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federalregister.gov/documents/2020/02/06/2020-02086/use-of-the-5850-5925-ghz-band?utm_campaign=subscription+mailing+list&amp;utm_source=federalregister.gov&amp;utm_medium=email"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s://www.federalregister.gov/documents/2020/02/06/2020-02086/use-of-the-5850-5925-ghz-band" TargetMode="External"/><Relationship Id="rId4" Type="http://schemas.openxmlformats.org/officeDocument/2006/relationships/hyperlink" Target="https://www.govinfo.gov/content/pkg/FR-2020-02-06/pdf/2020-02086.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2-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0/18-20-0020"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19 Feb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19Feb20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318"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a:t>
            </a:r>
            <a:r>
              <a:rPr lang="en-US" sz="1200" dirty="0">
                <a:highlight>
                  <a:srgbClr val="C0C0C0"/>
                </a:highlight>
              </a:rPr>
              <a:t>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dirty="0">
                <a:solidFill>
                  <a:schemeClr val="tx1"/>
                </a:solidFill>
              </a:rPr>
              <a:t>Remember from discussions in Irvine.</a:t>
            </a:r>
          </a:p>
          <a:p>
            <a:pPr marL="400050">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19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3"/>
            <a:ext cx="8415144" cy="362108"/>
          </a:xfrm>
        </p:spPr>
        <p:txBody>
          <a:bodyPr/>
          <a:lstStyle/>
          <a:p>
            <a:r>
              <a:rPr lang="en-US" sz="2400" dirty="0"/>
              <a:t>5.9 GHz &amp; NPRM – Timeline</a:t>
            </a:r>
            <a:endParaRPr lang="en-US" sz="2400" dirty="0">
              <a:highlight>
                <a:srgbClr val="C0C0C0"/>
              </a:highlight>
            </a:endParaRPr>
          </a:p>
        </p:txBody>
      </p:sp>
      <p:sp>
        <p:nvSpPr>
          <p:cNvPr id="3" name="Content Placeholder 2"/>
          <p:cNvSpPr>
            <a:spLocks noGrp="1"/>
          </p:cNvSpPr>
          <p:nvPr>
            <p:ph idx="1"/>
          </p:nvPr>
        </p:nvSpPr>
        <p:spPr>
          <a:xfrm>
            <a:off x="685800" y="914400"/>
            <a:ext cx="8292711" cy="5561013"/>
          </a:xfrm>
        </p:spPr>
        <p:txBody>
          <a:bodyPr/>
          <a:lstStyle/>
          <a:p>
            <a:pPr marL="400050">
              <a:spcBef>
                <a:spcPts val="0"/>
              </a:spcBef>
              <a:buFont typeface="Arial" panose="020B0604020202020204" pitchFamily="34" charset="0"/>
              <a:buChar char="•"/>
            </a:pPr>
            <a:r>
              <a:rPr lang="en-US" sz="2000" b="0" dirty="0">
                <a:solidFill>
                  <a:schemeClr val="tx1"/>
                </a:solidFill>
              </a:rPr>
              <a:t>Proposed timeline</a:t>
            </a:r>
          </a:p>
          <a:p>
            <a:pPr marL="2571750" lvl="5">
              <a:spcBef>
                <a:spcPts val="0"/>
              </a:spcBef>
              <a:buFont typeface="Arial" panose="020B0604020202020204" pitchFamily="34" charset="0"/>
              <a:buChar char="•"/>
            </a:pPr>
            <a:endParaRPr lang="en-US" b="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Ad hoc Wednesday 19</a:t>
            </a:r>
            <a:r>
              <a:rPr lang="en-US" sz="2000" b="0" baseline="30000" dirty="0">
                <a:solidFill>
                  <a:schemeClr val="tx1"/>
                </a:solidFill>
              </a:rPr>
              <a:t>th</a:t>
            </a:r>
            <a:r>
              <a:rPr lang="en-US" sz="2000" b="0" dirty="0">
                <a:solidFill>
                  <a:schemeClr val="tx1"/>
                </a:solidFill>
              </a:rPr>
              <a:t> - 	3pm–et-2hr</a:t>
            </a:r>
          </a:p>
          <a:p>
            <a:pPr marL="800100" lvl="1">
              <a:spcBef>
                <a:spcPts val="0"/>
              </a:spcBef>
              <a:buFont typeface="Arial" panose="020B0604020202020204" pitchFamily="34" charset="0"/>
              <a:buChar char="•"/>
            </a:pPr>
            <a:r>
              <a:rPr lang="en-US" b="0" strike="sngStrike" dirty="0">
                <a:solidFill>
                  <a:schemeClr val="tx1"/>
                </a:solidFill>
              </a:rPr>
              <a:t>4, 8.0, conclusion, references, sections w/o blue ?s, and overall review</a:t>
            </a:r>
            <a:r>
              <a:rPr lang="en-US" b="0" dirty="0">
                <a:solidFill>
                  <a:schemeClr val="tx1"/>
                </a:solidFill>
              </a:rPr>
              <a:t>. </a:t>
            </a:r>
          </a:p>
          <a:p>
            <a:pPr lvl="2"/>
            <a:r>
              <a:rPr lang="en-US" dirty="0"/>
              <a:t>= the new/update sections (next)  </a:t>
            </a:r>
            <a:endParaRPr lang="en-US" sz="1400" dirty="0"/>
          </a:p>
          <a:p>
            <a:pPr lvl="2"/>
            <a:r>
              <a:rPr lang="en-US" dirty="0"/>
              <a:t>= finishing up the blue text questions</a:t>
            </a:r>
            <a:endParaRPr lang="en-US" sz="1400" dirty="0"/>
          </a:p>
          <a:p>
            <a:pPr lvl="2"/>
            <a:r>
              <a:rPr lang="en-US" dirty="0"/>
              <a:t>= the conclusion</a:t>
            </a:r>
            <a:endParaRPr lang="en-US" sz="1400" dirty="0"/>
          </a:p>
          <a:p>
            <a:pPr lvl="2"/>
            <a:r>
              <a:rPr lang="en-US" dirty="0"/>
              <a:t>= all the references</a:t>
            </a:r>
            <a:endParaRPr lang="en-US" sz="1400" dirty="0"/>
          </a:p>
          <a:p>
            <a:pPr lvl="2"/>
            <a:r>
              <a:rPr lang="en-US" dirty="0"/>
              <a:t>= all of the non-blue (didn’t have ?s) sections/overall review</a:t>
            </a:r>
            <a:endParaRPr lang="en-US" sz="1400" dirty="0"/>
          </a:p>
          <a:p>
            <a:pPr lvl="2"/>
            <a:r>
              <a:rPr lang="en-US" dirty="0"/>
              <a:t>= then it is ready to make a clean copy to vote on </a:t>
            </a:r>
            <a:r>
              <a:rPr lang="en-US" dirty="0">
                <a:solidFill>
                  <a:schemeClr val="tx1"/>
                </a:solidFill>
              </a:rPr>
              <a:t>  </a:t>
            </a:r>
          </a:p>
          <a:p>
            <a:pPr marL="400050">
              <a:spcBef>
                <a:spcPts val="0"/>
              </a:spcBef>
              <a:buFont typeface="Arial" panose="020B0604020202020204" pitchFamily="34" charset="0"/>
              <a:buChar char="•"/>
            </a:pPr>
            <a:endParaRPr lang="en-US" sz="2000" b="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Normal 802.18 meeting, this Thursday 20</a:t>
            </a:r>
            <a:r>
              <a:rPr lang="en-US" sz="2000" b="0" baseline="30000" dirty="0">
                <a:solidFill>
                  <a:schemeClr val="tx1"/>
                </a:solidFill>
              </a:rPr>
              <a:t>th</a:t>
            </a:r>
            <a:r>
              <a:rPr lang="en-US" sz="2000" b="0" dirty="0">
                <a:solidFill>
                  <a:schemeClr val="tx1"/>
                </a:solidFill>
              </a:rPr>
              <a:t> is target to approve </a:t>
            </a:r>
          </a:p>
          <a:p>
            <a:pPr marL="800100" lvl="1">
              <a:spcBef>
                <a:spcPts val="0"/>
              </a:spcBef>
              <a:buFont typeface="Arial" panose="020B0604020202020204" pitchFamily="34" charset="0"/>
              <a:buChar char="•"/>
            </a:pPr>
            <a:r>
              <a:rPr lang="en-US" b="0" dirty="0">
                <a:solidFill>
                  <a:schemeClr val="tx1"/>
                </a:solidFill>
              </a:rPr>
              <a:t>Extremely fast read and vote.  </a:t>
            </a:r>
          </a:p>
          <a:p>
            <a:pPr marL="2571750" lvl="5">
              <a:spcBef>
                <a:spcPts val="0"/>
              </a:spcBef>
              <a:buFont typeface="Arial" panose="020B0604020202020204" pitchFamily="34" charset="0"/>
              <a:buChar char="•"/>
            </a:pPr>
            <a:endParaRPr lang="en-US"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21Feb – 02Mar LMSC(EC) ballot </a:t>
            </a:r>
          </a:p>
          <a:p>
            <a:pPr marL="800100" lvl="1">
              <a:spcBef>
                <a:spcPts val="0"/>
              </a:spcBef>
              <a:buFont typeface="Arial" panose="020B0604020202020204" pitchFamily="34" charset="0"/>
              <a:buChar char="•"/>
            </a:pPr>
            <a:r>
              <a:rPr lang="en-US" dirty="0">
                <a:solidFill>
                  <a:schemeClr val="tx1"/>
                </a:solidFill>
              </a:rPr>
              <a:t>03Mar 24 </a:t>
            </a:r>
            <a:r>
              <a:rPr lang="en-US" dirty="0" err="1">
                <a:solidFill>
                  <a:schemeClr val="tx1"/>
                </a:solidFill>
              </a:rPr>
              <a:t>hrs</a:t>
            </a:r>
            <a:r>
              <a:rPr lang="en-US" dirty="0">
                <a:solidFill>
                  <a:schemeClr val="tx1"/>
                </a:solidFill>
              </a:rPr>
              <a:t> for all votes to come in per the rules.</a:t>
            </a:r>
          </a:p>
          <a:p>
            <a:pPr marL="800100" lvl="1">
              <a:spcBef>
                <a:spcPts val="0"/>
              </a:spcBef>
              <a:buFont typeface="Arial" panose="020B0604020202020204" pitchFamily="34" charset="0"/>
              <a:buChar char="•"/>
            </a:pPr>
            <a:r>
              <a:rPr lang="en-US" b="0" dirty="0">
                <a:solidFill>
                  <a:schemeClr val="tx1"/>
                </a:solidFill>
              </a:rPr>
              <a:t>04Mar</a:t>
            </a:r>
            <a:r>
              <a:rPr lang="en-US" dirty="0">
                <a:solidFill>
                  <a:schemeClr val="tx1"/>
                </a:solidFill>
              </a:rPr>
              <a:t> ready to upload to FCC</a:t>
            </a:r>
            <a:endParaRPr lang="en-US"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19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588956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3"/>
            <a:ext cx="8415144" cy="362108"/>
          </a:xfrm>
        </p:spPr>
        <p:txBody>
          <a:bodyPr/>
          <a:lstStyle/>
          <a:p>
            <a:r>
              <a:rPr lang="en-US" sz="2400" dirty="0"/>
              <a:t>5.9 GHz &amp; NPRM – sections</a:t>
            </a:r>
            <a:endParaRPr lang="en-US" sz="2400" dirty="0">
              <a:highlight>
                <a:srgbClr val="C0C0C0"/>
              </a:highlight>
            </a:endParaRPr>
          </a:p>
        </p:txBody>
      </p:sp>
      <p:sp>
        <p:nvSpPr>
          <p:cNvPr id="3" name="Content Placeholder 2"/>
          <p:cNvSpPr>
            <a:spLocks noGrp="1"/>
          </p:cNvSpPr>
          <p:nvPr>
            <p:ph idx="1"/>
          </p:nvPr>
        </p:nvSpPr>
        <p:spPr>
          <a:xfrm>
            <a:off x="685800" y="914400"/>
            <a:ext cx="8292711" cy="5561013"/>
          </a:xfrm>
        </p:spPr>
        <p:txBody>
          <a:bodyPr/>
          <a:lstStyle/>
          <a:p>
            <a:pPr marL="400050">
              <a:spcBef>
                <a:spcPts val="0"/>
              </a:spcBef>
              <a:buFont typeface="Arial" panose="020B0604020202020204" pitchFamily="34" charset="0"/>
              <a:buChar char="•"/>
            </a:pPr>
            <a:r>
              <a:rPr lang="en-US" sz="2000" b="0" dirty="0">
                <a:solidFill>
                  <a:schemeClr val="tx1"/>
                </a:solidFill>
              </a:rPr>
              <a:t>New </a:t>
            </a:r>
            <a:r>
              <a:rPr lang="en-US" sz="1600" b="0" dirty="0">
                <a:solidFill>
                  <a:schemeClr val="tx1"/>
                </a:solidFill>
              </a:rPr>
              <a:t>sections (after some re-numbering) </a:t>
            </a:r>
          </a:p>
          <a:p>
            <a:pPr>
              <a:spcBef>
                <a:spcPts val="0"/>
              </a:spcBef>
            </a:pPr>
            <a:endParaRPr lang="en-US" sz="1600" b="0" dirty="0"/>
          </a:p>
          <a:p>
            <a:pPr>
              <a:spcBef>
                <a:spcPts val="0"/>
              </a:spcBef>
            </a:pPr>
            <a:r>
              <a:rPr lang="en-US" sz="1600" b="0" dirty="0"/>
              <a:t>4      Comments on the proposal on: “… designating 30 megahertz of spectrum will be sufficient to support ITS-related functions in the 5.9 GHz band—public safety applications involving safety of life and property—which will be part of a larger wireless ecosystem that advances national transportation and vehicular safety-related goals. [2] paragraph 10</a:t>
            </a:r>
          </a:p>
          <a:p>
            <a:pPr>
              <a:spcBef>
                <a:spcPts val="0"/>
              </a:spcBef>
            </a:pPr>
            <a:endParaRPr lang="en-US" sz="1600" b="0" dirty="0"/>
          </a:p>
          <a:p>
            <a:pPr>
              <a:spcBef>
                <a:spcPts val="0"/>
              </a:spcBef>
            </a:pPr>
            <a:r>
              <a:rPr lang="en-US" sz="1600" b="0" dirty="0"/>
              <a:t>5      Comments on “The Commission proposes to authorize C-V2X operations in the upper 20 megahertz of the 5.9 GHz band (5.905-5.925 GHz) as a means of authorizing the ITS technology that is most capable of ensuring the rapid development and deployment of continually improving transportation and vehicular safety-related applications now and into the future, that is robust, secure, and spectrally efficient, and that is able to integrate spectrum resources from other bands as part of its transportation and vehicular safety-related system. [2] paragraph 11</a:t>
            </a:r>
          </a:p>
          <a:p>
            <a:pPr>
              <a:spcBef>
                <a:spcPts val="0"/>
              </a:spcBef>
            </a:pPr>
            <a:endParaRPr lang="en-US" sz="1600" b="0" dirty="0"/>
          </a:p>
          <a:p>
            <a:pPr>
              <a:spcBef>
                <a:spcPts val="0"/>
              </a:spcBef>
            </a:pPr>
            <a:r>
              <a:rPr lang="en-US" sz="1600" b="0" dirty="0"/>
              <a:t>7       Comments on “… whether it should continue to set aside the 10 megahertz of spectrum at 5.895- 5.905 GHz for DSRC.” [2] paragraph 16</a:t>
            </a:r>
          </a:p>
          <a:p>
            <a:pPr>
              <a:spcBef>
                <a:spcPts val="0"/>
              </a:spcBef>
            </a:pPr>
            <a:endParaRPr lang="en-US" sz="1600" b="0" dirty="0"/>
          </a:p>
          <a:p>
            <a:pPr>
              <a:spcBef>
                <a:spcPts val="0"/>
              </a:spcBef>
            </a:pPr>
            <a:r>
              <a:rPr lang="en-US" sz="1600" b="0" dirty="0"/>
              <a:t>12      Comments on the statement: “… the DSRC service has evolved slowly and has not been widely deployed within the consumer automobile market …” [2] Paragraph 55</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19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8501328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altLang="en-US" sz="2000" dirty="0">
                <a:solidFill>
                  <a:srgbClr val="00B0F0"/>
                </a:solidFill>
              </a:rPr>
              <a:t> </a:t>
            </a:r>
          </a:p>
          <a:p>
            <a:pPr marL="285750" indent="-285750">
              <a:buFont typeface="Wingdings" panose="05000000000000000000" pitchFamily="2" charset="2"/>
              <a:buChar char="q"/>
            </a:pPr>
            <a:r>
              <a:rPr lang="en-US" altLang="en-US" sz="2000" dirty="0">
                <a:solidFill>
                  <a:srgbClr val="00B0F0"/>
                </a:solidFill>
              </a:rPr>
              <a:t> </a:t>
            </a:r>
          </a:p>
          <a:p>
            <a:pPr marL="285750" indent="-285750">
              <a:buFont typeface="Wingdings" panose="05000000000000000000" pitchFamily="2" charset="2"/>
              <a:buChar char="q"/>
            </a:pPr>
            <a:endParaRPr lang="en-US" altLang="en-US" sz="2000" dirty="0">
              <a:solidFill>
                <a:srgbClr val="00B0F0"/>
              </a:solidFill>
            </a:endParaRPr>
          </a:p>
          <a:p>
            <a:pPr marL="285750" indent="-285750">
              <a:buFont typeface="Wingdings" panose="05000000000000000000" pitchFamily="2" charset="2"/>
              <a:buChar char="q"/>
            </a:pPr>
            <a:r>
              <a:rPr lang="en-US" altLang="en-US" sz="2000" dirty="0">
                <a:solidFill>
                  <a:schemeClr val="bg1">
                    <a:lumMod val="85000"/>
                  </a:schemeClr>
                </a:solidFill>
              </a:rPr>
              <a:t>Comment contributions for 5.9 GHz NPRM</a:t>
            </a:r>
          </a:p>
          <a:p>
            <a:pPr marL="685800" lvl="1">
              <a:buFont typeface="Wingdings" panose="05000000000000000000" pitchFamily="2" charset="2"/>
              <a:buChar char="q"/>
            </a:pPr>
            <a:r>
              <a:rPr lang="en-US" altLang="en-US" b="1" dirty="0">
                <a:solidFill>
                  <a:schemeClr val="bg1">
                    <a:lumMod val="85000"/>
                  </a:schemeClr>
                </a:solidFill>
              </a:rPr>
              <a:t>Request inputs the night before calls to allow time to integrate. 	</a:t>
            </a:r>
          </a:p>
          <a:p>
            <a:pPr marL="285750" indent="-285750">
              <a:buFont typeface="Wingdings" panose="05000000000000000000" pitchFamily="2" charset="2"/>
              <a:buChar char="q"/>
            </a:pPr>
            <a:endParaRPr lang="en-US" altLang="en-US" sz="1800" dirty="0">
              <a:solidFill>
                <a:srgbClr val="D5F4FF"/>
              </a:solidFill>
            </a:endParaRPr>
          </a:p>
          <a:p>
            <a:pPr marL="285750" indent="-285750">
              <a:buFont typeface="Wingdings" panose="05000000000000000000" pitchFamily="2" charset="2"/>
              <a:buChar char="q"/>
            </a:pPr>
            <a:endParaRPr lang="en-US" altLang="en-US" sz="1800" dirty="0">
              <a:solidFill>
                <a:srgbClr val="D5F4FF"/>
              </a:solidFill>
            </a:endParaRPr>
          </a:p>
          <a:p>
            <a:pPr marL="285750" indent="-285750">
              <a:buFont typeface="Wingdings" panose="05000000000000000000" pitchFamily="2" charset="2"/>
              <a:buChar char="q"/>
            </a:pPr>
            <a:r>
              <a:rPr lang="en-US" altLang="en-US" sz="1800" dirty="0">
                <a:solidFill>
                  <a:srgbClr val="D5F4FF"/>
                </a:solidFill>
              </a:rPr>
              <a:t>Comment contributions for Ofcom consolation on </a:t>
            </a:r>
            <a:r>
              <a:rPr lang="en-US" altLang="en-US" sz="1800" dirty="0" err="1">
                <a:solidFill>
                  <a:srgbClr val="D5F4FF"/>
                </a:solidFill>
              </a:rPr>
              <a:t>WiFi</a:t>
            </a:r>
            <a:r>
              <a:rPr lang="en-US" altLang="en-US" sz="1800" dirty="0">
                <a:solidFill>
                  <a:srgbClr val="D5F4FF"/>
                </a:solidFill>
              </a:rPr>
              <a:t>; best by Wednesday morning to the chair to give a day to put into the required form, to review on Thursday.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19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19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20Feb20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endParaRPr lang="en-US" altLang="en-US" sz="1800" b="1" i="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16:____________________02et</a:t>
            </a:r>
          </a:p>
          <a:p>
            <a:pPr lvl="1">
              <a:buFont typeface="Arial" panose="020B0604020202020204" pitchFamily="34" charset="0"/>
              <a:buChar char="•"/>
            </a:pPr>
            <a:endParaRPr lang="en-US" sz="1000" b="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Feb 2020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19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19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369332"/>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Wednesday 19</a:t>
            </a:r>
            <a:r>
              <a:rPr lang="en-US" sz="1800" baseline="30000" dirty="0">
                <a:solidFill>
                  <a:schemeClr val="tx1"/>
                </a:solidFill>
              </a:rPr>
              <a:t>th</a:t>
            </a:r>
            <a:r>
              <a:rPr lang="en-US" sz="1800" dirty="0">
                <a:solidFill>
                  <a:schemeClr val="tx1"/>
                </a:solidFill>
              </a:rPr>
              <a:t> -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770537"/>
          </a:xfrm>
          <a:prstGeom prst="rect">
            <a:avLst/>
          </a:prstGeom>
        </p:spPr>
        <p:txBody>
          <a:bodyPr wrap="square">
            <a:spAutoFit/>
          </a:bodyPr>
          <a:lstStyle/>
          <a:p>
            <a:pPr>
              <a:spcBef>
                <a:spcPts val="0"/>
              </a:spcBef>
              <a:spcAft>
                <a:spcPts val="0"/>
              </a:spcAft>
            </a:pPr>
            <a:r>
              <a:rPr lang="en-US" sz="1600" dirty="0">
                <a:solidFill>
                  <a:srgbClr val="FF0000"/>
                </a:solidFill>
                <a:latin typeface="Consolas" panose="020B0609020204030204" pitchFamily="49" charset="0"/>
              </a:rPr>
              <a:t>Note: updated since r00 of first agenda </a:t>
            </a:r>
            <a:r>
              <a:rPr lang="en-US" sz="1200" dirty="0">
                <a:solidFill>
                  <a:srgbClr val="FF0000"/>
                </a:solidFill>
                <a:latin typeface="Consolas" panose="020B0609020204030204" pitchFamily="49" charset="0"/>
              </a:rPr>
              <a:t>(18-20/0018r00)</a:t>
            </a:r>
            <a:r>
              <a:rPr lang="en-US" sz="1600" dirty="0">
                <a:solidFill>
                  <a:srgbClr val="FF0000"/>
                </a:solidFill>
                <a:latin typeface="Consolas" panose="020B0609020204030204" pitchFamily="49" charset="0"/>
              </a:rPr>
              <a:t>: </a:t>
            </a:r>
          </a:p>
          <a:p>
            <a:pPr>
              <a:spcBef>
                <a:spcPts val="0"/>
              </a:spcBef>
              <a:spcAft>
                <a:spcPts val="0"/>
              </a:spcAft>
            </a:pPr>
            <a:endParaRPr lang="en-US" sz="1600" dirty="0">
              <a:solidFill>
                <a:srgbClr val="000000"/>
              </a:solidFill>
              <a:latin typeface="Consolas" panose="020B0609020204030204" pitchFamily="49" charset="0"/>
            </a:endParaRPr>
          </a:p>
          <a:p>
            <a:pPr>
              <a:spcBef>
                <a:spcPts val="0"/>
              </a:spcBef>
              <a:spcAft>
                <a:spcPts val="0"/>
              </a:spcAft>
            </a:pPr>
            <a:r>
              <a:rPr lang="en-US" sz="1600" b="1" dirty="0">
                <a:solidFill>
                  <a:srgbClr val="000000"/>
                </a:solidFill>
                <a:latin typeface="Consolas" panose="020B0609020204030204" pitchFamily="49" charset="0"/>
              </a:rPr>
              <a:t>802.18 ad hoc 5.9GHz NPRM</a:t>
            </a:r>
          </a:p>
          <a:p>
            <a:pPr>
              <a:spcBef>
                <a:spcPts val="0"/>
              </a:spcBef>
              <a:spcAft>
                <a:spcPts val="0"/>
              </a:spcAft>
            </a:pPr>
            <a:r>
              <a:rPr lang="en-US" sz="1600" dirty="0">
                <a:solidFill>
                  <a:srgbClr val="000000"/>
                </a:solidFill>
                <a:latin typeface="Consolas" panose="020B0609020204030204" pitchFamily="49" charset="0"/>
              </a:rPr>
              <a:t>Hosted by Seat4 802Webex </a:t>
            </a:r>
          </a:p>
          <a:p>
            <a:pPr>
              <a:spcBef>
                <a:spcPts val="0"/>
              </a:spcBef>
              <a:spcAft>
                <a:spcPts val="0"/>
              </a:spcAft>
            </a:pPr>
            <a:r>
              <a:rPr lang="en-US" sz="1600" dirty="0">
                <a:solidFill>
                  <a:srgbClr val="000000"/>
                </a:solidFill>
                <a:latin typeface="Consolas" panose="020B0609020204030204" pitchFamily="49" charset="0"/>
              </a:rPr>
              <a:t>3:00 PM-5:00 PM Wednesday, Feb 19 2020 (UTC-05:00) Eastern Time(</a:t>
            </a:r>
            <a:r>
              <a:rPr lang="en-US" sz="1600" dirty="0" err="1">
                <a:solidFill>
                  <a:srgbClr val="000000"/>
                </a:solidFill>
                <a:latin typeface="Consolas" panose="020B0609020204030204" pitchFamily="49" charset="0"/>
              </a:rPr>
              <a:t>US&amp;Canada</a:t>
            </a:r>
            <a:r>
              <a:rPr lang="en-US" sz="1600" dirty="0">
                <a:solidFill>
                  <a:srgbClr val="000000"/>
                </a:solidFill>
                <a:latin typeface="Consolas" panose="020B0609020204030204" pitchFamily="49" charset="0"/>
              </a:rPr>
              <a:t>)</a:t>
            </a:r>
          </a:p>
          <a:p>
            <a:pPr>
              <a:spcBef>
                <a:spcPts val="0"/>
              </a:spcBef>
              <a:spcAft>
                <a:spcPts val="0"/>
              </a:spcAft>
            </a:pPr>
            <a:endParaRPr lang="en-US" sz="1600" dirty="0">
              <a:solidFill>
                <a:srgbClr val="000000"/>
              </a:solidFill>
              <a:latin typeface="Consolas" panose="020B0609020204030204" pitchFamily="49" charset="0"/>
            </a:endParaRPr>
          </a:p>
          <a:p>
            <a:pPr marL="0" marR="0">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rPr>
              <a:t>Meeting Information</a:t>
            </a:r>
          </a:p>
          <a:p>
            <a:pPr>
              <a:spcBef>
                <a:spcPts val="0"/>
              </a:spcBef>
              <a:spcAft>
                <a:spcPts val="0"/>
              </a:spcAft>
            </a:pPr>
            <a:r>
              <a:rPr lang="en-US" sz="1600" dirty="0">
                <a:solidFill>
                  <a:srgbClr val="666666"/>
                </a:solidFill>
                <a:latin typeface="Consolas" panose="020B0609020204030204" pitchFamily="49" charset="0"/>
              </a:rPr>
              <a:t>Meeting link:</a:t>
            </a:r>
            <a:endParaRPr lang="en-US" sz="1600" dirty="0">
              <a:solidFill>
                <a:srgbClr val="000000"/>
              </a:solidFill>
              <a:latin typeface="Consolas" panose="020B0609020204030204" pitchFamily="49" charset="0"/>
            </a:endParaRPr>
          </a:p>
          <a:p>
            <a:pPr>
              <a:spcBef>
                <a:spcPts val="0"/>
              </a:spcBef>
              <a:spcAft>
                <a:spcPts val="0"/>
              </a:spcAft>
            </a:pPr>
            <a:r>
              <a:rPr lang="en-US" sz="1600" u="sng" dirty="0">
                <a:solidFill>
                  <a:srgbClr val="666666"/>
                </a:solidFill>
                <a:latin typeface="Consolas" panose="020B0609020204030204" pitchFamily="49" charset="0"/>
                <a:hlinkClick r:id="rId2"/>
              </a:rPr>
              <a:t>https://ieee802.my.webex.com/ieee802.my/j.php?MTID=m682cf860470c53535c273bcd2469d1bb</a:t>
            </a:r>
            <a:endParaRPr lang="en-US" sz="1600" u="sng" dirty="0">
              <a:solidFill>
                <a:srgbClr val="666666"/>
              </a:solidFill>
              <a:latin typeface="Consolas" panose="020B0609020204030204" pitchFamily="49" charset="0"/>
            </a:endParaRPr>
          </a:p>
          <a:p>
            <a:pPr>
              <a:spcBef>
                <a:spcPts val="0"/>
              </a:spcBef>
              <a:spcAft>
                <a:spcPts val="0"/>
              </a:spcAft>
            </a:pPr>
            <a:endParaRPr lang="en-US" sz="1600" u="sng" dirty="0">
              <a:solidFill>
                <a:srgbClr val="666666"/>
              </a:solidFill>
              <a:latin typeface="Consolas" panose="020B0609020204030204" pitchFamily="49" charset="0"/>
            </a:endParaRPr>
          </a:p>
          <a:p>
            <a:pPr>
              <a:spcBef>
                <a:spcPts val="0"/>
              </a:spcBef>
              <a:spcAft>
                <a:spcPts val="0"/>
              </a:spcAft>
            </a:pPr>
            <a:r>
              <a:rPr lang="en-US" sz="1600" u="sng" dirty="0">
                <a:solidFill>
                  <a:srgbClr val="666666"/>
                </a:solidFill>
                <a:latin typeface="Consolas" panose="020B0609020204030204" pitchFamily="49" charset="0"/>
              </a:rPr>
              <a:t>Meeting number:	798 844 798</a:t>
            </a:r>
          </a:p>
          <a:p>
            <a:pPr>
              <a:spcBef>
                <a:spcPts val="0"/>
              </a:spcBef>
              <a:spcAft>
                <a:spcPts val="0"/>
              </a:spcAft>
            </a:pPr>
            <a:r>
              <a:rPr lang="en-US" sz="1600" u="sng" dirty="0">
                <a:solidFill>
                  <a:srgbClr val="666666"/>
                </a:solidFill>
                <a:latin typeface="Consolas" panose="020B0609020204030204" pitchFamily="49" charset="0"/>
              </a:rPr>
              <a:t>Password:		RRTAG19</a:t>
            </a:r>
          </a:p>
          <a:p>
            <a:pPr marL="0" marR="0">
              <a:spcBef>
                <a:spcPts val="0"/>
              </a:spcBef>
              <a:spcAft>
                <a:spcPts val="0"/>
              </a:spcAft>
            </a:pPr>
            <a:endParaRPr lang="en-US" sz="1600" b="1" u="sng"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u="sng"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600" b="1" u="sng"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endParaRPr>
          </a:p>
          <a:p>
            <a:pPr>
              <a:spcBef>
                <a:spcPts val="0"/>
              </a:spcBef>
              <a:spcAft>
                <a:spcPts val="0"/>
              </a:spcAft>
            </a:pPr>
            <a:r>
              <a:rPr lang="en-US" sz="1600" u="sng" dirty="0">
                <a:solidFill>
                  <a:srgbClr val="666666"/>
                </a:solidFill>
                <a:latin typeface="Consolas" panose="020B0609020204030204" pitchFamily="49" charset="0"/>
              </a:rPr>
              <a:t>Join by phone</a:t>
            </a:r>
          </a:p>
          <a:p>
            <a:pPr>
              <a:spcBef>
                <a:spcPts val="0"/>
              </a:spcBef>
              <a:spcAft>
                <a:spcPts val="0"/>
              </a:spcAft>
            </a:pPr>
            <a:r>
              <a:rPr lang="en-US" sz="1600" u="sng" dirty="0">
                <a:solidFill>
                  <a:srgbClr val="666666"/>
                </a:solidFill>
                <a:latin typeface="Consolas" panose="020B0609020204030204" pitchFamily="49" charset="0"/>
              </a:rPr>
              <a:t>+1-510-338-9438 USA Toll</a:t>
            </a:r>
          </a:p>
          <a:p>
            <a:pPr>
              <a:spcBef>
                <a:spcPts val="0"/>
              </a:spcBef>
              <a:spcAft>
                <a:spcPts val="0"/>
              </a:spcAft>
            </a:pPr>
            <a:r>
              <a:rPr lang="en-US" sz="1600" u="sng" dirty="0">
                <a:solidFill>
                  <a:srgbClr val="666666"/>
                </a:solidFill>
                <a:latin typeface="Consolas" panose="020B0609020204030204" pitchFamily="49" charset="0"/>
              </a:rPr>
              <a:t>+44-20-3198-8144 UK Toll</a:t>
            </a:r>
          </a:p>
          <a:p>
            <a:pPr>
              <a:spcBef>
                <a:spcPts val="0"/>
              </a:spcBef>
              <a:spcAft>
                <a:spcPts val="0"/>
              </a:spcAft>
            </a:pPr>
            <a:r>
              <a:rPr lang="en-US" sz="1600" u="sng" dirty="0">
                <a:solidFill>
                  <a:srgbClr val="666666"/>
                </a:solidFill>
                <a:latin typeface="Consolas" panose="020B0609020204030204" pitchFamily="49" charset="0"/>
              </a:rPr>
              <a:t>Access code: 798 844 798</a:t>
            </a:r>
            <a:endParaRPr lang="en-US" sz="1600" u="sng" dirty="0">
              <a:solidFill>
                <a:srgbClr val="666666"/>
              </a:solidFill>
              <a:latin typeface="Consolas" panose="020B0609020204030204" pitchFamily="49" charset="0"/>
              <a:hlinkClick r:id="rId2"/>
            </a:endParaRPr>
          </a:p>
        </p:txBody>
      </p:sp>
    </p:spTree>
    <p:extLst>
      <p:ext uri="{BB962C8B-B14F-4D97-AF65-F5344CB8AC3E}">
        <p14:creationId xmlns:p14="http://schemas.microsoft.com/office/powerpoint/2010/main" val="3011188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19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4441145" cy="923330"/>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Thursday 20</a:t>
            </a:r>
            <a:r>
              <a:rPr lang="en-US" sz="1800" baseline="30000" dirty="0">
                <a:solidFill>
                  <a:schemeClr val="tx1"/>
                </a:solidFill>
              </a:rPr>
              <a:t>th</a:t>
            </a:r>
            <a:r>
              <a:rPr lang="en-US" sz="1800" dirty="0">
                <a:solidFill>
                  <a:schemeClr val="tx1"/>
                </a:solidFill>
              </a:rPr>
              <a:t> - 	10am–et-2hr – this is a just in case, for grammar/formatting; </a:t>
            </a:r>
          </a:p>
          <a:p>
            <a:pPr marL="400050">
              <a:spcBef>
                <a:spcPts val="0"/>
              </a:spcBef>
              <a:buFont typeface="Arial" panose="020B0604020202020204" pitchFamily="34" charset="0"/>
              <a:buChar char="•"/>
            </a:pPr>
            <a:r>
              <a:rPr lang="en-US" sz="1800" dirty="0">
                <a:solidFill>
                  <a:schemeClr val="tx1"/>
                </a:solidFill>
              </a:rPr>
              <a:t>trying not to have to need it. </a:t>
            </a:r>
          </a:p>
        </p:txBody>
      </p:sp>
      <p:sp>
        <p:nvSpPr>
          <p:cNvPr id="5" name="Rectangle 4">
            <a:extLst>
              <a:ext uri="{FF2B5EF4-FFF2-40B4-BE49-F238E27FC236}">
                <a16:creationId xmlns:a16="http://schemas.microsoft.com/office/drawing/2014/main" id="{A915C1BD-CD0F-4886-8600-256A155DD6E7}"/>
              </a:ext>
            </a:extLst>
          </p:cNvPr>
          <p:cNvSpPr/>
          <p:nvPr/>
        </p:nvSpPr>
        <p:spPr>
          <a:xfrm>
            <a:off x="397555" y="1752600"/>
            <a:ext cx="8610599" cy="4278094"/>
          </a:xfrm>
          <a:prstGeom prst="rect">
            <a:avLst/>
          </a:prstGeom>
        </p:spPr>
        <p:txBody>
          <a:bodyPr wrap="square">
            <a:spAutoFit/>
          </a:bodyPr>
          <a:lstStyle/>
          <a:p>
            <a:pPr marL="0" marR="0" fontAlgn="ctr">
              <a:spcBef>
                <a:spcPts val="0"/>
              </a:spcBef>
              <a:spcAft>
                <a:spcPts val="0"/>
              </a:spcAft>
            </a:pPr>
            <a:r>
              <a:rPr lang="en-US" sz="1600" b="1" i="1" u="sng"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802.18 ad hoc 5.9GHz NPRM</a:t>
            </a:r>
            <a:endParaRPr lang="en-US" sz="1400" b="1" i="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r>
              <a:rPr lang="en-US" sz="1600" dirty="0">
                <a:solidFill>
                  <a:srgbClr val="000000"/>
                </a:solidFill>
                <a:latin typeface="Consolas" panose="020B0609020204030204" pitchFamily="49" charset="0"/>
                <a:cs typeface="Helvetica" panose="020B0604020202020204" pitchFamily="34" charset="0"/>
              </a:rPr>
              <a:t>Hosted by Seat4 802Webex</a:t>
            </a:r>
            <a:endParaRPr lang="en-US" sz="1600" dirty="0"/>
          </a:p>
          <a:p>
            <a:r>
              <a:rPr lang="en-US" sz="1600" dirty="0">
                <a:solidFill>
                  <a:srgbClr val="000000"/>
                </a:solidFill>
                <a:latin typeface="Consolas" panose="020B0609020204030204" pitchFamily="49" charset="0"/>
                <a:cs typeface="Helvetica" panose="020B0604020202020204" pitchFamily="34" charset="0"/>
              </a:rPr>
              <a:t>10:00 AM-12:00 PM Thursday, Feb 20 2020 (UTC-05:00)Eastern Time (</a:t>
            </a:r>
            <a:r>
              <a:rPr lang="en-US" sz="1600" dirty="0" err="1">
                <a:solidFill>
                  <a:srgbClr val="000000"/>
                </a:solidFill>
                <a:latin typeface="Consolas" panose="020B0609020204030204" pitchFamily="49" charset="0"/>
                <a:cs typeface="Helvetica" panose="020B0604020202020204" pitchFamily="34" charset="0"/>
              </a:rPr>
              <a:t>US&amp;Canada</a:t>
            </a:r>
            <a:r>
              <a:rPr lang="en-US" sz="1600" dirty="0">
                <a:solidFill>
                  <a:srgbClr val="000000"/>
                </a:solidFill>
                <a:latin typeface="Consolas" panose="020B0609020204030204" pitchFamily="49" charset="0"/>
                <a:cs typeface="Helvetica" panose="020B0604020202020204" pitchFamily="34" charset="0"/>
              </a:rPr>
              <a:t>)</a:t>
            </a:r>
            <a:endParaRPr lang="en-US" sz="1600" dirty="0"/>
          </a:p>
          <a:p>
            <a:pPr marL="0" marR="0">
              <a:spcBef>
                <a:spcPts val="0"/>
              </a:spcBef>
              <a:spcAft>
                <a:spcPts val="0"/>
              </a:spcAft>
            </a:pPr>
            <a:endPar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endParaRPr>
          </a:p>
          <a:p>
            <a:pPr marL="0" marR="0">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Meeting Information</a:t>
            </a:r>
            <a:endParaRPr lang="en-US" sz="14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r>
              <a:rPr lang="en-US" sz="1600" dirty="0">
                <a:solidFill>
                  <a:srgbClr val="666666"/>
                </a:solidFill>
                <a:latin typeface="Consolas" panose="020B0609020204030204" pitchFamily="49" charset="0"/>
                <a:cs typeface="Helvetica" panose="020B0604020202020204" pitchFamily="34" charset="0"/>
              </a:rPr>
              <a:t>Meeting link:</a:t>
            </a:r>
            <a:endParaRPr lang="en-US" sz="1600" dirty="0"/>
          </a:p>
          <a:p>
            <a:r>
              <a:rPr lang="en-US" sz="1600" u="sng" dirty="0">
                <a:solidFill>
                  <a:srgbClr val="0000FF"/>
                </a:solidFill>
                <a:latin typeface="Consolas" panose="020B0609020204030204" pitchFamily="49" charset="0"/>
                <a:cs typeface="Helvetica" panose="020B0604020202020204" pitchFamily="34" charset="0"/>
                <a:hlinkClick r:id="rId2"/>
              </a:rPr>
              <a:t>https://ieee802.my.webex.com/ieee802.my/j.php?MTID=md0343655a609d6f9f9bfef26d7cc0ff2</a:t>
            </a:r>
            <a:r>
              <a:rPr lang="en-US" sz="1600" dirty="0">
                <a:solidFill>
                  <a:srgbClr val="666666"/>
                </a:solidFill>
                <a:latin typeface="Consolas" panose="020B0609020204030204" pitchFamily="49" charset="0"/>
                <a:cs typeface="Helvetica" panose="020B0604020202020204" pitchFamily="34" charset="0"/>
              </a:rPr>
              <a:t> </a:t>
            </a:r>
            <a:endParaRPr lang="en-US" sz="1600" dirty="0"/>
          </a:p>
          <a:p>
            <a:endParaRPr lang="en-US" sz="1600" dirty="0">
              <a:solidFill>
                <a:srgbClr val="666666"/>
              </a:solidFill>
              <a:latin typeface="Consolas" panose="020B0609020204030204" pitchFamily="49" charset="0"/>
              <a:cs typeface="Helvetica" panose="020B0604020202020204" pitchFamily="34" charset="0"/>
            </a:endParaRPr>
          </a:p>
          <a:p>
            <a:r>
              <a:rPr lang="en-US" sz="1600" dirty="0">
                <a:solidFill>
                  <a:srgbClr val="666666"/>
                </a:solidFill>
                <a:latin typeface="Consolas" panose="020B0609020204030204" pitchFamily="49" charset="0"/>
                <a:cs typeface="Helvetica" panose="020B0604020202020204" pitchFamily="34" charset="0"/>
              </a:rPr>
              <a:t>Meeting number:	798 109 199</a:t>
            </a:r>
            <a:endParaRPr lang="en-US" sz="1600" dirty="0"/>
          </a:p>
          <a:p>
            <a:r>
              <a:rPr lang="en-US" sz="1600" dirty="0">
                <a:solidFill>
                  <a:srgbClr val="666666"/>
                </a:solidFill>
                <a:latin typeface="Consolas" panose="020B0609020204030204" pitchFamily="49" charset="0"/>
                <a:cs typeface="Helvetica" panose="020B0604020202020204" pitchFamily="34" charset="0"/>
              </a:rPr>
              <a:t>Password:		RRTAG20</a:t>
            </a:r>
            <a:endParaRPr lang="en-US" sz="1600" dirty="0"/>
          </a:p>
          <a:p>
            <a:pPr marL="0" marR="0">
              <a:spcBef>
                <a:spcPts val="0"/>
              </a:spcBef>
              <a:spcAft>
                <a:spcPts val="0"/>
              </a:spcAft>
            </a:pPr>
            <a:endPar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endParaRPr>
          </a:p>
          <a:p>
            <a:pPr marL="0" marR="0">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More ways to join</a:t>
            </a:r>
            <a:endParaRPr lang="en-US" sz="14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r>
              <a:rPr lang="en-US" sz="1600" dirty="0">
                <a:solidFill>
                  <a:srgbClr val="666666"/>
                </a:solidFill>
                <a:latin typeface="Consolas" panose="020B0609020204030204" pitchFamily="49" charset="0"/>
                <a:cs typeface="Helvetica" panose="020B0604020202020204" pitchFamily="34" charset="0"/>
              </a:rPr>
              <a:t>Join by phone</a:t>
            </a:r>
            <a:endParaRPr lang="en-US" sz="1600" dirty="0"/>
          </a:p>
          <a:p>
            <a:r>
              <a:rPr lang="en-US" sz="1600" dirty="0">
                <a:solidFill>
                  <a:srgbClr val="666666"/>
                </a:solidFill>
                <a:latin typeface="Consolas" panose="020B0609020204030204" pitchFamily="49" charset="0"/>
                <a:cs typeface="Helvetica" panose="020B0604020202020204" pitchFamily="34" charset="0"/>
              </a:rPr>
              <a:t>+1-510-338-9438 USA Toll</a:t>
            </a:r>
            <a:endParaRPr lang="en-US" sz="1600" dirty="0"/>
          </a:p>
          <a:p>
            <a:r>
              <a:rPr lang="en-US" sz="1600" dirty="0">
                <a:solidFill>
                  <a:srgbClr val="666666"/>
                </a:solidFill>
                <a:latin typeface="Consolas" panose="020B0609020204030204" pitchFamily="49" charset="0"/>
                <a:cs typeface="Helvetica" panose="020B0604020202020204" pitchFamily="34" charset="0"/>
              </a:rPr>
              <a:t>+44-20-3198-8144 UK Toll</a:t>
            </a:r>
            <a:endParaRPr lang="en-US" sz="1600" dirty="0"/>
          </a:p>
          <a:p>
            <a:r>
              <a:rPr lang="en-US" sz="1600" dirty="0">
                <a:solidFill>
                  <a:srgbClr val="666666"/>
                </a:solidFill>
                <a:latin typeface="Consolas" panose="020B0609020204030204" pitchFamily="49" charset="0"/>
                <a:cs typeface="Helvetica" panose="020B0604020202020204" pitchFamily="34" charset="0"/>
              </a:rPr>
              <a:t>Access code: 798 109 199</a:t>
            </a:r>
            <a:endParaRPr lang="en-US" sz="1800" dirty="0">
              <a:effectLst/>
            </a:endParaRPr>
          </a:p>
        </p:txBody>
      </p:sp>
    </p:spTree>
    <p:extLst>
      <p:ext uri="{BB962C8B-B14F-4D97-AF65-F5344CB8AC3E}">
        <p14:creationId xmlns:p14="http://schemas.microsoft.com/office/powerpoint/2010/main" val="28637162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19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923330"/>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Friday 21</a:t>
            </a:r>
            <a:r>
              <a:rPr lang="en-US" sz="1800" baseline="30000" dirty="0">
                <a:solidFill>
                  <a:schemeClr val="tx1"/>
                </a:solidFill>
              </a:rPr>
              <a:t>st</a:t>
            </a:r>
            <a:r>
              <a:rPr lang="en-US" sz="1800" dirty="0">
                <a:solidFill>
                  <a:schemeClr val="tx1"/>
                </a:solidFill>
              </a:rPr>
              <a:t> - 		3pm–et–2hr tbd</a:t>
            </a:r>
          </a:p>
          <a:p>
            <a:pPr marL="400050">
              <a:spcBef>
                <a:spcPts val="0"/>
              </a:spcBef>
              <a:buFont typeface="Arial" panose="020B0604020202020204" pitchFamily="34" charset="0"/>
              <a:buChar char="•"/>
            </a:pPr>
            <a:r>
              <a:rPr lang="en-US" sz="1800" dirty="0">
                <a:solidFill>
                  <a:schemeClr val="tx1"/>
                </a:solidFill>
              </a:rPr>
              <a:t>With  current plan this meeting should not be needed. </a:t>
            </a:r>
          </a:p>
        </p:txBody>
      </p:sp>
      <p:sp>
        <p:nvSpPr>
          <p:cNvPr id="6" name="Rectangle 5">
            <a:extLst>
              <a:ext uri="{FF2B5EF4-FFF2-40B4-BE49-F238E27FC236}">
                <a16:creationId xmlns:a16="http://schemas.microsoft.com/office/drawing/2014/main" id="{6079E2D5-EB58-4489-9CE2-B5EB64EBEA0D}"/>
              </a:ext>
            </a:extLst>
          </p:cNvPr>
          <p:cNvSpPr/>
          <p:nvPr/>
        </p:nvSpPr>
        <p:spPr>
          <a:xfrm>
            <a:off x="531541" y="1730090"/>
            <a:ext cx="8610600" cy="3139321"/>
          </a:xfrm>
          <a:prstGeom prst="rect">
            <a:avLst/>
          </a:prstGeom>
        </p:spPr>
        <p:txBody>
          <a:bodyPr wrap="square">
            <a:spAutoFit/>
          </a:bodyPr>
          <a:lstStyle/>
          <a:p>
            <a:pPr fontAlgn="ctr">
              <a:spcBef>
                <a:spcPts val="0"/>
              </a:spcBef>
              <a:spcAft>
                <a:spcPts val="0"/>
              </a:spcAft>
            </a:pPr>
            <a:r>
              <a:rPr lang="en-US" sz="1100" dirty="0">
                <a:solidFill>
                  <a:srgbClr val="FF0000"/>
                </a:solidFill>
                <a:latin typeface="Consolas" panose="020B0609020204030204" pitchFamily="49" charset="0"/>
              </a:rPr>
              <a:t>Note: updated since r00 of first agenda </a:t>
            </a:r>
            <a:r>
              <a:rPr lang="en-US" sz="1000" dirty="0">
                <a:solidFill>
                  <a:srgbClr val="FF0000"/>
                </a:solidFill>
                <a:latin typeface="Consolas" panose="020B0609020204030204" pitchFamily="49" charset="0"/>
              </a:rPr>
              <a:t>(18-20/0018r00)</a:t>
            </a:r>
            <a:r>
              <a:rPr lang="en-US" sz="1100" dirty="0">
                <a:solidFill>
                  <a:srgbClr val="FF0000"/>
                </a:solidFill>
                <a:latin typeface="Consolas" panose="020B0609020204030204" pitchFamily="49" charset="0"/>
              </a:rPr>
              <a:t>: </a:t>
            </a:r>
          </a:p>
          <a:p>
            <a:pPr marL="0" marR="0" fontAlgn="ctr">
              <a:spcBef>
                <a:spcPts val="0"/>
              </a:spcBef>
              <a:spcAft>
                <a:spcPts val="0"/>
              </a:spcAft>
            </a:pPr>
            <a:endParaRPr lang="en-US" sz="1100" b="1" i="1" dirty="0">
              <a:solidFill>
                <a:srgbClr val="000000"/>
              </a:solidFill>
              <a:latin typeface="Consolas" panose="020B0609020204030204" pitchFamily="49" charset="0"/>
              <a:ea typeface="Times New Roman" panose="02020603050405020304" pitchFamily="18" charset="0"/>
              <a:cs typeface="Helvetica" panose="020B0604020202020204" pitchFamily="34" charset="0"/>
            </a:endParaRPr>
          </a:p>
          <a:p>
            <a:pPr marL="0" marR="0" fontAlgn="ctr">
              <a:spcBef>
                <a:spcPts val="0"/>
              </a:spcBef>
              <a:spcAft>
                <a:spcPts val="0"/>
              </a:spcAft>
            </a:pPr>
            <a:r>
              <a:rPr lang="en-US" sz="11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802.18 ad hoc 5.9GHz NPRM - tbd</a:t>
            </a:r>
            <a:endParaRPr lang="en-US" sz="11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r>
              <a:rPr lang="en-US" sz="1100" dirty="0">
                <a:solidFill>
                  <a:srgbClr val="000000"/>
                </a:solidFill>
                <a:latin typeface="Consolas" panose="020B0609020204030204" pitchFamily="49" charset="0"/>
                <a:cs typeface="Helvetica" panose="020B0604020202020204" pitchFamily="34" charset="0"/>
              </a:rPr>
              <a:t>Hosted by Seat4 802Webex</a:t>
            </a:r>
            <a:endParaRPr lang="en-US" sz="1100" dirty="0"/>
          </a:p>
          <a:p>
            <a:r>
              <a:rPr lang="en-US" sz="1100" dirty="0">
                <a:solidFill>
                  <a:srgbClr val="000000"/>
                </a:solidFill>
                <a:latin typeface="Consolas" panose="020B0609020204030204" pitchFamily="49" charset="0"/>
                <a:cs typeface="Helvetica" panose="020B0604020202020204" pitchFamily="34" charset="0"/>
              </a:rPr>
              <a:t>3:00 PM - 5:00 PM</a:t>
            </a:r>
            <a:r>
              <a:rPr lang="en-US" sz="1100" dirty="0">
                <a:solidFill>
                  <a:srgbClr val="000000"/>
                </a:solidFill>
              </a:rPr>
              <a:t> </a:t>
            </a:r>
            <a:r>
              <a:rPr lang="en-US" sz="1100" dirty="0">
                <a:solidFill>
                  <a:srgbClr val="000000"/>
                </a:solidFill>
                <a:latin typeface="Consolas" panose="020B0609020204030204" pitchFamily="49" charset="0"/>
                <a:cs typeface="Helvetica" panose="020B0604020202020204" pitchFamily="34" charset="0"/>
              </a:rPr>
              <a:t>Friday, Feb 21 2020 (UTC-05:00) Eastern Time (US &amp; Canada)</a:t>
            </a:r>
            <a:endParaRPr lang="en-US" sz="1100" dirty="0"/>
          </a:p>
          <a:p>
            <a:pPr marL="0" marR="0">
              <a:spcBef>
                <a:spcPts val="0"/>
              </a:spcBef>
              <a:spcAft>
                <a:spcPts val="0"/>
              </a:spcAft>
            </a:pPr>
            <a:r>
              <a:rPr lang="en-US" sz="11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 </a:t>
            </a:r>
            <a:endParaRPr lang="en-US" sz="11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Meeting Information</a:t>
            </a:r>
            <a:endParaRPr lang="en-US" sz="11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r>
              <a:rPr lang="en-US" sz="1100" dirty="0">
                <a:solidFill>
                  <a:srgbClr val="666666"/>
                </a:solidFill>
                <a:latin typeface="Consolas" panose="020B0609020204030204" pitchFamily="49" charset="0"/>
                <a:cs typeface="Helvetica" panose="020B0604020202020204" pitchFamily="34" charset="0"/>
              </a:rPr>
              <a:t>Meeting link:</a:t>
            </a:r>
            <a:endParaRPr lang="en-US" sz="1100" dirty="0"/>
          </a:p>
          <a:p>
            <a:r>
              <a:rPr lang="en-US" sz="1100" u="sng" dirty="0">
                <a:solidFill>
                  <a:srgbClr val="666666"/>
                </a:solidFill>
                <a:latin typeface="Consolas" panose="020B0609020204030204" pitchFamily="49" charset="0"/>
                <a:cs typeface="Helvetica" panose="020B0604020202020204" pitchFamily="34" charset="0"/>
                <a:hlinkClick r:id="rId2"/>
              </a:rPr>
              <a:t>https://ieee802.my.webex.com/ieee802.my/j.php?MTID=m45bdb699d2a0b208bb8bfe63b7ea702a</a:t>
            </a:r>
            <a:endParaRPr lang="en-US" sz="1100" u="sng" dirty="0">
              <a:solidFill>
                <a:srgbClr val="666666"/>
              </a:solidFill>
              <a:latin typeface="Consolas" panose="020B0609020204030204" pitchFamily="49" charset="0"/>
              <a:cs typeface="Helvetica" panose="020B0604020202020204" pitchFamily="34" charset="0"/>
            </a:endParaRPr>
          </a:p>
          <a:p>
            <a:endParaRPr lang="en-US" sz="1100" u="sng" dirty="0">
              <a:solidFill>
                <a:srgbClr val="666666"/>
              </a:solidFill>
              <a:latin typeface="Consolas" panose="020B0609020204030204" pitchFamily="49" charset="0"/>
              <a:cs typeface="Helvetica" panose="020B0604020202020204" pitchFamily="34" charset="0"/>
            </a:endParaRPr>
          </a:p>
          <a:p>
            <a:r>
              <a:rPr lang="en-US" sz="1100" u="sng" dirty="0">
                <a:solidFill>
                  <a:srgbClr val="666666"/>
                </a:solidFill>
                <a:latin typeface="Consolas" panose="020B0609020204030204" pitchFamily="49" charset="0"/>
                <a:cs typeface="Helvetica" panose="020B0604020202020204" pitchFamily="34" charset="0"/>
              </a:rPr>
              <a:t>Meeting number:	795 953 404</a:t>
            </a:r>
          </a:p>
          <a:p>
            <a:r>
              <a:rPr lang="en-US" sz="1100" u="sng" dirty="0">
                <a:solidFill>
                  <a:srgbClr val="666666"/>
                </a:solidFill>
                <a:latin typeface="Consolas" panose="020B0609020204030204" pitchFamily="49" charset="0"/>
                <a:cs typeface="Helvetica" panose="020B0604020202020204" pitchFamily="34" charset="0"/>
              </a:rPr>
              <a:t>Password:		RRTAG21</a:t>
            </a:r>
          </a:p>
          <a:p>
            <a:pPr marL="0" marR="0">
              <a:spcBef>
                <a:spcPts val="0"/>
              </a:spcBef>
              <a:spcAft>
                <a:spcPts val="0"/>
              </a:spcAft>
            </a:pPr>
            <a:endParaRPr lang="en-US" sz="1100" b="1" u="sng" dirty="0">
              <a:solidFill>
                <a:srgbClr val="000000"/>
              </a:solidFill>
              <a:latin typeface="Consolas" panose="020B0609020204030204" pitchFamily="49" charset="0"/>
              <a:ea typeface="Times New Roman" panose="02020603050405020304" pitchFamily="18" charset="0"/>
              <a:cs typeface="Helvetica" panose="020B0604020202020204" pitchFamily="34" charset="0"/>
            </a:endParaRPr>
          </a:p>
          <a:p>
            <a:pPr marL="0" marR="0">
              <a:spcBef>
                <a:spcPts val="0"/>
              </a:spcBef>
              <a:spcAft>
                <a:spcPts val="0"/>
              </a:spcAft>
            </a:pPr>
            <a:r>
              <a:rPr lang="en-US" sz="1100" b="1" u="sng"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More ways to join</a:t>
            </a:r>
            <a:endParaRPr lang="en-US" sz="1100" b="1" u="sng" dirty="0">
              <a:solidFill>
                <a:srgbClr val="666666"/>
              </a:solidFill>
              <a:latin typeface="Consolas" panose="020B0609020204030204" pitchFamily="49" charset="0"/>
              <a:ea typeface="Times New Roman" panose="02020603050405020304" pitchFamily="18" charset="0"/>
              <a:cs typeface="Helvetica" panose="020B0604020202020204" pitchFamily="34" charset="0"/>
            </a:endParaRPr>
          </a:p>
          <a:p>
            <a:r>
              <a:rPr lang="en-US" sz="1100" u="sng" dirty="0">
                <a:solidFill>
                  <a:srgbClr val="666666"/>
                </a:solidFill>
                <a:latin typeface="Consolas" panose="020B0609020204030204" pitchFamily="49" charset="0"/>
                <a:cs typeface="Helvetica" panose="020B0604020202020204" pitchFamily="34" charset="0"/>
              </a:rPr>
              <a:t>Join by phone</a:t>
            </a:r>
          </a:p>
          <a:p>
            <a:r>
              <a:rPr lang="en-US" sz="1100" u="sng" dirty="0">
                <a:solidFill>
                  <a:srgbClr val="666666"/>
                </a:solidFill>
                <a:latin typeface="Consolas" panose="020B0609020204030204" pitchFamily="49" charset="0"/>
                <a:cs typeface="Helvetica" panose="020B0604020202020204" pitchFamily="34" charset="0"/>
              </a:rPr>
              <a:t>+1-510-338-9438 USA Toll</a:t>
            </a:r>
          </a:p>
          <a:p>
            <a:r>
              <a:rPr lang="en-US" sz="1100" u="sng" dirty="0">
                <a:solidFill>
                  <a:srgbClr val="666666"/>
                </a:solidFill>
                <a:latin typeface="Consolas" panose="020B0609020204030204" pitchFamily="49" charset="0"/>
                <a:cs typeface="Helvetica" panose="020B0604020202020204" pitchFamily="34" charset="0"/>
              </a:rPr>
              <a:t>+44-20-3198-8144 UK Toll</a:t>
            </a:r>
          </a:p>
          <a:p>
            <a:r>
              <a:rPr lang="en-US" sz="1100" u="sng" dirty="0">
                <a:solidFill>
                  <a:srgbClr val="666666"/>
                </a:solidFill>
                <a:latin typeface="Consolas" panose="020B0609020204030204" pitchFamily="49" charset="0"/>
                <a:cs typeface="Helvetica" panose="020B0604020202020204" pitchFamily="34" charset="0"/>
              </a:rPr>
              <a:t>Access code: 795 953 404</a:t>
            </a:r>
            <a:endParaRPr lang="en-US" sz="1600" u="sng" dirty="0">
              <a:solidFill>
                <a:srgbClr val="666666"/>
              </a:solidFill>
              <a:latin typeface="Consolas" panose="020B0609020204030204" pitchFamily="49" charset="0"/>
              <a:cs typeface="Helvetica" panose="020B0604020202020204" pitchFamily="34" charset="0"/>
              <a:hlinkClick r:id="rId2"/>
            </a:endParaRPr>
          </a:p>
        </p:txBody>
      </p:sp>
    </p:spTree>
    <p:extLst>
      <p:ext uri="{BB962C8B-B14F-4D97-AF65-F5344CB8AC3E}">
        <p14:creationId xmlns:p14="http://schemas.microsoft.com/office/powerpoint/2010/main" val="4176617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bg1"/>
                </a:solidFill>
              </a:rPr>
              <a:t>A quorum is met since this meeting was announced more then 45 days ago.</a:t>
            </a:r>
          </a:p>
          <a:p>
            <a:pPr lvl="1">
              <a:buFont typeface="Arial" panose="020B0604020202020204" pitchFamily="34" charset="0"/>
              <a:buChar char="•"/>
            </a:pPr>
            <a:endParaRPr lang="en-US" sz="1400" dirty="0">
              <a:solidFill>
                <a:schemeClr val="bg1"/>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19 Feb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484"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485"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19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1200329"/>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Tuesday 25</a:t>
            </a:r>
            <a:r>
              <a:rPr lang="en-US" sz="1800" baseline="30000" dirty="0">
                <a:solidFill>
                  <a:schemeClr val="tx1"/>
                </a:solidFill>
              </a:rPr>
              <a:t>th</a:t>
            </a:r>
            <a:r>
              <a:rPr lang="en-US" sz="1800" dirty="0">
                <a:solidFill>
                  <a:schemeClr val="tx1"/>
                </a:solidFill>
              </a:rPr>
              <a:t> - 	3pm–et-2hr tbd</a:t>
            </a:r>
          </a:p>
          <a:p>
            <a:pPr marL="400050">
              <a:spcBef>
                <a:spcPts val="0"/>
              </a:spcBef>
              <a:buFont typeface="Arial" panose="020B0604020202020204" pitchFamily="34" charset="0"/>
              <a:buChar char="•"/>
            </a:pPr>
            <a:r>
              <a:rPr lang="en-US" sz="1800" dirty="0">
                <a:solidFill>
                  <a:schemeClr val="tx1"/>
                </a:solidFill>
              </a:rPr>
              <a:t>With  current plan this meeting should not be needed. </a:t>
            </a:r>
          </a:p>
          <a:p>
            <a:pPr marL="400050">
              <a:spcBef>
                <a:spcPts val="0"/>
              </a:spcBef>
              <a:buFont typeface="Arial" panose="020B0604020202020204" pitchFamily="34" charset="0"/>
              <a:buChar char="•"/>
            </a:pPr>
            <a:endParaRPr lang="en-US" sz="1800" dirty="0">
              <a:solidFill>
                <a:schemeClr val="tx1"/>
              </a:solidFill>
            </a:endParaRPr>
          </a:p>
        </p:txBody>
      </p:sp>
      <p:sp>
        <p:nvSpPr>
          <p:cNvPr id="6" name="Rectangle 5">
            <a:extLst>
              <a:ext uri="{FF2B5EF4-FFF2-40B4-BE49-F238E27FC236}">
                <a16:creationId xmlns:a16="http://schemas.microsoft.com/office/drawing/2014/main" id="{6EA8DF87-C764-41F1-A712-D116CA69020D}"/>
              </a:ext>
            </a:extLst>
          </p:cNvPr>
          <p:cNvSpPr/>
          <p:nvPr/>
        </p:nvSpPr>
        <p:spPr>
          <a:xfrm>
            <a:off x="484527" y="1752600"/>
            <a:ext cx="8174946" cy="3139321"/>
          </a:xfrm>
          <a:prstGeom prst="rect">
            <a:avLst/>
          </a:prstGeom>
        </p:spPr>
        <p:txBody>
          <a:bodyPr wrap="square">
            <a:spAutoFit/>
          </a:bodyPr>
          <a:lstStyle/>
          <a:p>
            <a:pPr fontAlgn="ctr">
              <a:spcBef>
                <a:spcPts val="0"/>
              </a:spcBef>
              <a:spcAft>
                <a:spcPts val="0"/>
              </a:spcAft>
            </a:pPr>
            <a:r>
              <a:rPr lang="en-US" sz="1100" dirty="0">
                <a:solidFill>
                  <a:srgbClr val="FF0000"/>
                </a:solidFill>
                <a:latin typeface="Consolas" panose="020B0609020204030204" pitchFamily="49" charset="0"/>
              </a:rPr>
              <a:t>Note: updated since r00 of first agenda </a:t>
            </a:r>
            <a:r>
              <a:rPr lang="en-US" sz="1000" dirty="0">
                <a:solidFill>
                  <a:srgbClr val="FF0000"/>
                </a:solidFill>
                <a:latin typeface="Consolas" panose="020B0609020204030204" pitchFamily="49" charset="0"/>
              </a:rPr>
              <a:t>(18-20/0018r00)</a:t>
            </a:r>
            <a:r>
              <a:rPr lang="en-US" sz="1100" dirty="0">
                <a:solidFill>
                  <a:srgbClr val="FF0000"/>
                </a:solidFill>
                <a:latin typeface="Consolas" panose="020B0609020204030204" pitchFamily="49" charset="0"/>
              </a:rPr>
              <a:t>: </a:t>
            </a:r>
          </a:p>
          <a:p>
            <a:pPr marL="0" marR="0" fontAlgn="ctr">
              <a:spcBef>
                <a:spcPts val="0"/>
              </a:spcBef>
              <a:spcAft>
                <a:spcPts val="0"/>
              </a:spcAft>
            </a:pPr>
            <a:endParaRPr lang="en-US" sz="1100" b="1" dirty="0">
              <a:solidFill>
                <a:srgbClr val="000000"/>
              </a:solidFill>
              <a:latin typeface="Consolas" panose="020B0609020204030204" pitchFamily="49" charset="0"/>
              <a:ea typeface="Times New Roman" panose="02020603050405020304" pitchFamily="18" charset="0"/>
              <a:cs typeface="Helvetica" panose="020B0604020202020204" pitchFamily="34" charset="0"/>
            </a:endParaRPr>
          </a:p>
          <a:p>
            <a:pPr marL="0" marR="0" fontAlgn="ctr">
              <a:spcBef>
                <a:spcPts val="0"/>
              </a:spcBef>
              <a:spcAft>
                <a:spcPts val="0"/>
              </a:spcAft>
            </a:pPr>
            <a:r>
              <a:rPr lang="en-US" sz="11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802.18 ad hoc 5.9GHz NPRM - tbd</a:t>
            </a:r>
            <a:endParaRPr lang="en-US" sz="1100" b="1" i="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a:spcBef>
                <a:spcPts val="0"/>
              </a:spcBef>
              <a:spcAft>
                <a:spcPts val="0"/>
              </a:spcAft>
            </a:pPr>
            <a:r>
              <a:rPr lang="en-US" sz="1100" dirty="0">
                <a:solidFill>
                  <a:srgbClr val="000000"/>
                </a:solidFill>
                <a:latin typeface="Consolas" panose="020B0609020204030204" pitchFamily="49" charset="0"/>
                <a:cs typeface="Helvetica" panose="020B0604020202020204" pitchFamily="34" charset="0"/>
              </a:rPr>
              <a:t>Hosted by Seat4 802Webex</a:t>
            </a:r>
            <a:endParaRPr lang="en-US" sz="1100" dirty="0"/>
          </a:p>
          <a:p>
            <a:pPr>
              <a:spcBef>
                <a:spcPts val="0"/>
              </a:spcBef>
              <a:spcAft>
                <a:spcPts val="0"/>
              </a:spcAft>
            </a:pPr>
            <a:r>
              <a:rPr lang="en-US" sz="1100" dirty="0">
                <a:solidFill>
                  <a:srgbClr val="000000"/>
                </a:solidFill>
                <a:latin typeface="Consolas" panose="020B0609020204030204" pitchFamily="49" charset="0"/>
                <a:cs typeface="Helvetica" panose="020B0604020202020204" pitchFamily="34" charset="0"/>
              </a:rPr>
              <a:t>3:00 PM - 5:00 PM Tuesday, Feb 25 2020</a:t>
            </a:r>
            <a:r>
              <a:rPr lang="en-US" sz="1100" dirty="0"/>
              <a:t> </a:t>
            </a:r>
            <a:r>
              <a:rPr lang="en-US" sz="1100" dirty="0">
                <a:solidFill>
                  <a:schemeClr val="tx1"/>
                </a:solidFill>
              </a:rPr>
              <a:t>(UTC-05:00) Eastern Time (US &amp; Canada)</a:t>
            </a:r>
          </a:p>
          <a:p>
            <a:pPr>
              <a:spcBef>
                <a:spcPts val="0"/>
              </a:spcBef>
              <a:spcAft>
                <a:spcPts val="0"/>
              </a:spcAft>
            </a:pPr>
            <a:r>
              <a:rPr lang="en-US" sz="1100" dirty="0">
                <a:solidFill>
                  <a:schemeClr val="tx1"/>
                </a:solidFill>
                <a:latin typeface="Consolas" panose="020B0609020204030204" pitchFamily="49" charset="0"/>
                <a:cs typeface="Helvetica" panose="020B0604020202020204" pitchFamily="34" charset="0"/>
              </a:rPr>
              <a:t> </a:t>
            </a:r>
            <a:endParaRPr lang="en-US" sz="1100" dirty="0">
              <a:solidFill>
                <a:schemeClr val="tx1"/>
              </a:solidFill>
            </a:endParaRPr>
          </a:p>
          <a:p>
            <a:pPr marL="0" marR="0">
              <a:spcBef>
                <a:spcPts val="0"/>
              </a:spcBef>
              <a:spcAft>
                <a:spcPts val="0"/>
              </a:spcAft>
            </a:pPr>
            <a:r>
              <a:rPr lang="en-US" sz="11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Meeting Information</a:t>
            </a:r>
            <a:endParaRPr lang="en-US" sz="11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a:spcBef>
                <a:spcPts val="0"/>
              </a:spcBef>
              <a:spcAft>
                <a:spcPts val="0"/>
              </a:spcAft>
            </a:pPr>
            <a:r>
              <a:rPr lang="en-US" sz="1100" dirty="0">
                <a:solidFill>
                  <a:srgbClr val="666666"/>
                </a:solidFill>
                <a:latin typeface="Consolas" panose="020B0609020204030204" pitchFamily="49" charset="0"/>
                <a:cs typeface="Helvetica" panose="020B0604020202020204" pitchFamily="34" charset="0"/>
              </a:rPr>
              <a:t>Meeting link:</a:t>
            </a:r>
            <a:endParaRPr lang="en-US" sz="1100" dirty="0"/>
          </a:p>
          <a:p>
            <a:pPr>
              <a:spcBef>
                <a:spcPts val="0"/>
              </a:spcBef>
              <a:spcAft>
                <a:spcPts val="0"/>
              </a:spcAft>
            </a:pPr>
            <a:r>
              <a:rPr lang="en-US" sz="1100" dirty="0">
                <a:solidFill>
                  <a:srgbClr val="666666"/>
                </a:solidFill>
                <a:latin typeface="Consolas" panose="020B0609020204030204" pitchFamily="49" charset="0"/>
                <a:cs typeface="Helvetica" panose="020B0604020202020204" pitchFamily="34" charset="0"/>
                <a:hlinkClick r:id="rId2"/>
              </a:rPr>
              <a:t>https://ieee802.my.webex.com/ieee802.my/j.php?MTID=m893a70f4ba4e6fb59a1e51ad38478128</a:t>
            </a:r>
            <a:endParaRPr lang="en-US" sz="1100" dirty="0">
              <a:solidFill>
                <a:srgbClr val="666666"/>
              </a:solidFill>
              <a:latin typeface="Consolas" panose="020B0609020204030204" pitchFamily="49" charset="0"/>
              <a:cs typeface="Helvetica" panose="020B0604020202020204" pitchFamily="34" charset="0"/>
            </a:endParaRPr>
          </a:p>
          <a:p>
            <a:pPr>
              <a:spcBef>
                <a:spcPts val="0"/>
              </a:spcBef>
              <a:spcAft>
                <a:spcPts val="0"/>
              </a:spcAft>
            </a:pPr>
            <a:r>
              <a:rPr lang="en-US" sz="1100" dirty="0">
                <a:solidFill>
                  <a:srgbClr val="666666"/>
                </a:solidFill>
                <a:latin typeface="Consolas" panose="020B0609020204030204" pitchFamily="49" charset="0"/>
                <a:cs typeface="Helvetica" panose="020B0604020202020204" pitchFamily="34" charset="0"/>
              </a:rPr>
              <a:t> </a:t>
            </a:r>
            <a:endParaRPr lang="en-US" sz="1100" dirty="0"/>
          </a:p>
          <a:p>
            <a:pPr>
              <a:spcBef>
                <a:spcPts val="0"/>
              </a:spcBef>
              <a:spcAft>
                <a:spcPts val="0"/>
              </a:spcAft>
            </a:pPr>
            <a:r>
              <a:rPr lang="en-US" sz="1100" dirty="0">
                <a:solidFill>
                  <a:srgbClr val="666666"/>
                </a:solidFill>
                <a:latin typeface="Consolas" panose="020B0609020204030204" pitchFamily="49" charset="0"/>
                <a:cs typeface="Helvetica" panose="020B0604020202020204" pitchFamily="34" charset="0"/>
              </a:rPr>
              <a:t>Meeting number:	797 434 256</a:t>
            </a:r>
            <a:endParaRPr lang="en-US" sz="1100" dirty="0"/>
          </a:p>
          <a:p>
            <a:pPr>
              <a:spcBef>
                <a:spcPts val="0"/>
              </a:spcBef>
              <a:spcAft>
                <a:spcPts val="0"/>
              </a:spcAft>
            </a:pPr>
            <a:r>
              <a:rPr lang="en-US" sz="1100" dirty="0">
                <a:solidFill>
                  <a:srgbClr val="666666"/>
                </a:solidFill>
                <a:latin typeface="Consolas" panose="020B0609020204030204" pitchFamily="49" charset="0"/>
                <a:cs typeface="Helvetica" panose="020B0604020202020204" pitchFamily="34" charset="0"/>
              </a:rPr>
              <a:t>Password:		RRTAG25</a:t>
            </a:r>
            <a:endParaRPr lang="en-US" sz="1100" dirty="0"/>
          </a:p>
          <a:p>
            <a:pPr>
              <a:spcBef>
                <a:spcPts val="0"/>
              </a:spcBef>
              <a:spcAft>
                <a:spcPts val="0"/>
              </a:spcAft>
            </a:pPr>
            <a:r>
              <a:rPr lang="en-US" sz="1100" dirty="0">
                <a:solidFill>
                  <a:srgbClr val="666666"/>
                </a:solidFill>
                <a:latin typeface="Consolas" panose="020B0609020204030204" pitchFamily="49" charset="0"/>
                <a:cs typeface="Helvetica" panose="020B0604020202020204" pitchFamily="34" charset="0"/>
              </a:rPr>
              <a:t> </a:t>
            </a:r>
            <a:endParaRPr lang="en-US" sz="1100" dirty="0"/>
          </a:p>
          <a:p>
            <a:pPr marL="0" marR="0">
              <a:spcBef>
                <a:spcPts val="0"/>
              </a:spcBef>
              <a:spcAft>
                <a:spcPts val="0"/>
              </a:spcAft>
            </a:pPr>
            <a:r>
              <a:rPr lang="en-US" sz="11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More ways to join</a:t>
            </a:r>
            <a:endParaRPr lang="en-US" sz="11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a:spcBef>
                <a:spcPts val="0"/>
              </a:spcBef>
              <a:spcAft>
                <a:spcPts val="0"/>
              </a:spcAft>
            </a:pPr>
            <a:r>
              <a:rPr lang="en-US" sz="1100" dirty="0">
                <a:solidFill>
                  <a:srgbClr val="666666"/>
                </a:solidFill>
                <a:latin typeface="Consolas" panose="020B0609020204030204" pitchFamily="49" charset="0"/>
                <a:cs typeface="Helvetica" panose="020B0604020202020204" pitchFamily="34" charset="0"/>
              </a:rPr>
              <a:t>Join by phone</a:t>
            </a:r>
            <a:endParaRPr lang="en-US" sz="1100" dirty="0"/>
          </a:p>
          <a:p>
            <a:pPr>
              <a:spcBef>
                <a:spcPts val="0"/>
              </a:spcBef>
              <a:spcAft>
                <a:spcPts val="0"/>
              </a:spcAft>
            </a:pPr>
            <a:r>
              <a:rPr lang="en-US" sz="1100" dirty="0">
                <a:solidFill>
                  <a:srgbClr val="666666"/>
                </a:solidFill>
                <a:latin typeface="Consolas" panose="020B0609020204030204" pitchFamily="49" charset="0"/>
                <a:cs typeface="Helvetica" panose="020B0604020202020204" pitchFamily="34" charset="0"/>
              </a:rPr>
              <a:t>+1-510-338-9438 USA Toll</a:t>
            </a:r>
            <a:endParaRPr lang="en-US" sz="1100" dirty="0"/>
          </a:p>
          <a:p>
            <a:pPr>
              <a:spcBef>
                <a:spcPts val="0"/>
              </a:spcBef>
              <a:spcAft>
                <a:spcPts val="0"/>
              </a:spcAft>
            </a:pPr>
            <a:r>
              <a:rPr lang="en-US" sz="1100" dirty="0">
                <a:solidFill>
                  <a:srgbClr val="666666"/>
                </a:solidFill>
                <a:latin typeface="Consolas" panose="020B0609020204030204" pitchFamily="49" charset="0"/>
                <a:cs typeface="Helvetica" panose="020B0604020202020204" pitchFamily="34" charset="0"/>
              </a:rPr>
              <a:t>+44-20-3198-8144 UK Toll</a:t>
            </a:r>
            <a:endParaRPr lang="en-US" sz="1100" dirty="0"/>
          </a:p>
          <a:p>
            <a:pPr>
              <a:spcBef>
                <a:spcPts val="0"/>
              </a:spcBef>
              <a:spcAft>
                <a:spcPts val="0"/>
              </a:spcAft>
            </a:pPr>
            <a:r>
              <a:rPr lang="en-US" sz="1100" dirty="0">
                <a:solidFill>
                  <a:srgbClr val="666666"/>
                </a:solidFill>
                <a:latin typeface="Consolas" panose="020B0609020204030204" pitchFamily="49" charset="0"/>
                <a:cs typeface="Helvetica" panose="020B0604020202020204" pitchFamily="34" charset="0"/>
              </a:rPr>
              <a:t>Access code: 797 434 256</a:t>
            </a:r>
            <a:endParaRPr lang="en-US" sz="1100" dirty="0">
              <a:effectLst/>
            </a:endParaRPr>
          </a:p>
        </p:txBody>
      </p:sp>
    </p:spTree>
    <p:extLst>
      <p:ext uri="{BB962C8B-B14F-4D97-AF65-F5344CB8AC3E}">
        <p14:creationId xmlns:p14="http://schemas.microsoft.com/office/powerpoint/2010/main" val="4459158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19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3228497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600" b="0" dirty="0">
                <a:solidFill>
                  <a:schemeClr val="tx1"/>
                </a:solidFill>
              </a:rPr>
              <a:t>Need to compare the latest NPRM #</a:t>
            </a:r>
            <a:r>
              <a:rPr lang="en-US" sz="1600" b="0" dirty="0" err="1">
                <a:solidFill>
                  <a:schemeClr val="tx1"/>
                </a:solidFill>
              </a:rPr>
              <a:t>ing</a:t>
            </a:r>
            <a:r>
              <a:rPr lang="en-US" sz="1600" b="0" dirty="0">
                <a:solidFill>
                  <a:schemeClr val="tx1"/>
                </a:solidFill>
              </a:rPr>
              <a:t>  scheme to the earlier one,  looks like it has changed.</a:t>
            </a:r>
          </a:p>
          <a:p>
            <a:pPr marL="800100" lvl="1">
              <a:spcBef>
                <a:spcPts val="0"/>
              </a:spcBef>
              <a:buFont typeface="Arial" panose="020B0604020202020204" pitchFamily="34" charset="0"/>
              <a:buChar char="•"/>
            </a:pPr>
            <a:r>
              <a:rPr lang="en-US" sz="1600" dirty="0">
                <a:solidFill>
                  <a:schemeClr val="tx1"/>
                </a:solidFill>
              </a:rPr>
              <a:t>The actual federal register (*.docx) version has been uploaded to  mentor (r01): </a:t>
            </a:r>
          </a:p>
          <a:p>
            <a:pPr marL="800100" lvl="1">
              <a:spcBef>
                <a:spcPts val="0"/>
              </a:spcBef>
              <a:buFont typeface="Arial" panose="020B0604020202020204" pitchFamily="34" charset="0"/>
              <a:buChar char="•"/>
            </a:pPr>
            <a:r>
              <a:rPr lang="en-US" sz="1600" dirty="0">
                <a:solidFill>
                  <a:schemeClr val="tx1"/>
                </a:solidFill>
                <a:hlinkClick r:id="rId3"/>
              </a:rPr>
              <a:t>https://mentor.ieee.org/802.18/dcn/19/18-19-0163-01-0000-fcc19-138-nprm-revisiting-use-of-the-5-850-5-925-ghz-band.docx</a:t>
            </a:r>
            <a:r>
              <a:rPr lang="en-US" sz="1600" dirty="0">
                <a:solidFill>
                  <a:schemeClr val="tx1"/>
                </a:solidFill>
              </a:rPr>
              <a:t>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With the published NPRM, here is the plan for the transition to .18: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take last inputs, and add with markup still on,  to the .11bd draft comments.  </a:t>
            </a:r>
          </a:p>
          <a:p>
            <a:pPr marL="400050">
              <a:spcBef>
                <a:spcPts val="0"/>
              </a:spcBef>
              <a:buFont typeface="Arial" panose="020B0604020202020204" pitchFamily="34" charset="0"/>
              <a:buChar char="•"/>
            </a:pPr>
            <a:r>
              <a:rPr lang="en-US" sz="1600" b="0" dirty="0">
                <a:solidFill>
                  <a:schemeClr val="tx1"/>
                </a:solidFill>
              </a:rPr>
              <a:t>Also will compare to the Fed. Reg. published NPRM, e.g. #</a:t>
            </a:r>
            <a:r>
              <a:rPr lang="en-US" sz="1600" b="0" dirty="0" err="1">
                <a:solidFill>
                  <a:schemeClr val="tx1"/>
                </a:solidFill>
              </a:rPr>
              <a:t>ing</a:t>
            </a:r>
            <a:r>
              <a:rPr lang="en-US" sz="1600" b="0" dirty="0">
                <a:solidFill>
                  <a:schemeClr val="tx1"/>
                </a:solidFill>
              </a:rPr>
              <a:t>, and edit accordingly.</a:t>
            </a:r>
          </a:p>
          <a:p>
            <a:pPr marL="400050">
              <a:spcBef>
                <a:spcPts val="0"/>
              </a:spcBef>
              <a:buFont typeface="Arial" panose="020B0604020202020204" pitchFamily="34" charset="0"/>
              <a:buChar char="•"/>
            </a:pPr>
            <a:r>
              <a:rPr lang="en-US" sz="1600" b="0" dirty="0">
                <a:solidFill>
                  <a:schemeClr val="tx1"/>
                </a:solidFill>
              </a:rPr>
              <a:t>This should become r13 Friday 07Feb.   </a:t>
            </a:r>
          </a:p>
          <a:p>
            <a:pPr marL="800100" lvl="1">
              <a:spcBef>
                <a:spcPts val="0"/>
              </a:spcBef>
              <a:buFont typeface="Arial" panose="020B0604020202020204" pitchFamily="34" charset="0"/>
              <a:buChar char="•"/>
            </a:pPr>
            <a:r>
              <a:rPr lang="en-US" sz="1400" dirty="0">
                <a:solidFill>
                  <a:schemeClr val="tx1"/>
                </a:solidFill>
                <a:hlinkClick r:id="rId4"/>
              </a:rPr>
              <a:t>https://mentor.ieee.org/802.11/dcn/20/11-20-0104</a:t>
            </a:r>
            <a:endParaRPr lang="en-US" sz="140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then upload this version to the .18 mentor documents for a r00, doc number will be coming.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.18 chair volunteered to make a ‘clean’ copy  and do some formatting updating for a r01 and have up by early Monday 10Feb. </a:t>
            </a:r>
          </a:p>
          <a:p>
            <a:pPr marL="400050">
              <a:spcBef>
                <a:spcPts val="0"/>
              </a:spcBef>
              <a:buFont typeface="Arial" panose="020B0604020202020204" pitchFamily="34" charset="0"/>
              <a:buChar char="•"/>
            </a:pPr>
            <a:r>
              <a:rPr lang="en-US" sz="1600" b="0" dirty="0">
                <a:solidFill>
                  <a:schemeClr val="tx1"/>
                </a:solidFill>
              </a:rPr>
              <a:t>Tracking will be on then for all of .18 updates. </a:t>
            </a:r>
          </a:p>
          <a:p>
            <a:pPr marL="400050">
              <a:spcBef>
                <a:spcPts val="0"/>
              </a:spcBef>
              <a:buFont typeface="Arial" panose="020B0604020202020204" pitchFamily="34" charset="0"/>
              <a:buChar char="•"/>
            </a:pPr>
            <a:r>
              <a:rPr lang="en-US" sz="1600" b="0" dirty="0">
                <a:solidFill>
                  <a:schemeClr val="tx1"/>
                </a:solidFill>
              </a:rPr>
              <a:t>Judgement call will be made on comments to bring over, thought remember r00 has all the markups and comments from .11bd to refer to if needed. </a:t>
            </a:r>
            <a:endParaRPr lang="en-US" sz="1600" b="0" dirty="0"/>
          </a:p>
          <a:p>
            <a:pPr>
              <a:buFont typeface="Arial" panose="020B0604020202020204" pitchFamily="34" charset="0"/>
              <a:buChar char="•"/>
            </a:pPr>
            <a:r>
              <a:rPr lang="en-US" sz="1600" b="0" dirty="0">
                <a:solidFill>
                  <a:srgbClr val="00B0F0"/>
                </a:solidFill>
              </a:rPr>
              <a:t>From there we need drop in comment text and edits from all, so we can more easily review, edit and get agreement by everyone.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19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140773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–06feb page 1</a:t>
            </a:r>
            <a:endParaRPr lang="en-US" sz="2400" dirty="0">
              <a:highlight>
                <a:srgbClr val="C0C0C0"/>
              </a:highlight>
            </a:endParaRPr>
          </a:p>
        </p:txBody>
      </p:sp>
      <p:sp>
        <p:nvSpPr>
          <p:cNvPr id="3" name="Content Placeholder 2"/>
          <p:cNvSpPr>
            <a:spLocks noGrp="1"/>
          </p:cNvSpPr>
          <p:nvPr>
            <p:ph idx="1"/>
          </p:nvPr>
        </p:nvSpPr>
        <p:spPr>
          <a:xfrm>
            <a:off x="685800" y="1156868"/>
            <a:ext cx="8229600" cy="5318546"/>
          </a:xfrm>
        </p:spPr>
        <p:txBody>
          <a:bodyPr/>
          <a:lstStyle/>
          <a:p>
            <a:pPr>
              <a:buFont typeface="Arial" panose="020B0604020202020204" pitchFamily="34" charset="0"/>
              <a:buChar char="•"/>
            </a:pPr>
            <a:r>
              <a:rPr lang="en-US" sz="1800" b="0" dirty="0"/>
              <a:t>The NPRM was published today;  </a:t>
            </a:r>
          </a:p>
          <a:p>
            <a:pPr>
              <a:spcBef>
                <a:spcPts val="0"/>
              </a:spcBef>
              <a:buFont typeface="Arial" panose="020B0604020202020204" pitchFamily="34" charset="0"/>
              <a:buChar char="•"/>
            </a:pPr>
            <a:r>
              <a:rPr lang="en-US" sz="2000" dirty="0"/>
              <a:t>Proposed Rule; 	Use of the 5.850-5.925 GHz Band; 	</a:t>
            </a:r>
          </a:p>
          <a:p>
            <a:pPr>
              <a:spcBef>
                <a:spcPts val="0"/>
              </a:spcBef>
              <a:buFont typeface="Arial" panose="020B0604020202020204" pitchFamily="34" charset="0"/>
              <a:buChar char="•"/>
            </a:pPr>
            <a:r>
              <a:rPr lang="en-US" sz="2000" dirty="0"/>
              <a:t>FR Document: </a:t>
            </a:r>
            <a:r>
              <a:rPr lang="en-US" sz="2000" u="sng" dirty="0">
                <a:hlinkClick r:id="rId3"/>
              </a:rPr>
              <a:t>2020-02086</a:t>
            </a:r>
            <a:r>
              <a:rPr lang="en-US" sz="2000" dirty="0"/>
              <a:t> ; Citation: 85 FR 6841 </a:t>
            </a:r>
          </a:p>
          <a:p>
            <a:pPr>
              <a:spcBef>
                <a:spcPts val="0"/>
              </a:spcBef>
              <a:buFont typeface="Arial" panose="020B0604020202020204" pitchFamily="34" charset="0"/>
              <a:buChar char="•"/>
            </a:pPr>
            <a:r>
              <a:rPr lang="en-US" sz="2000" b="0" u="sng" dirty="0">
                <a:hlinkClick r:id="rId4"/>
              </a:rPr>
              <a:t>PDF</a:t>
            </a:r>
            <a:r>
              <a:rPr lang="en-US" sz="2000" dirty="0"/>
              <a:t> Pages 6841-6856 </a:t>
            </a:r>
            <a:r>
              <a:rPr lang="en-US" sz="2000" i="1" dirty="0"/>
              <a:t>(16 pages);	</a:t>
            </a:r>
            <a:r>
              <a:rPr lang="en-US" sz="2000" b="0" u="sng" dirty="0">
                <a:hlinkClick r:id="rId5"/>
              </a:rPr>
              <a:t>Permalink</a:t>
            </a:r>
            <a:r>
              <a:rPr lang="en-US" sz="2000" dirty="0"/>
              <a:t> </a:t>
            </a:r>
          </a:p>
          <a:p>
            <a:pPr>
              <a:spcBef>
                <a:spcPts val="0"/>
              </a:spcBef>
              <a:buFont typeface="Arial" panose="020B0604020202020204" pitchFamily="34" charset="0"/>
              <a:buChar char="•"/>
            </a:pPr>
            <a:r>
              <a:rPr lang="en-US" sz="1400" b="0" dirty="0"/>
              <a:t>Abstract: In this document, the Commission's proposal to amend its rules for the 5.850-5.925 GHz (5.9 GHz) band. The proposal would permit unlicensed devices to operate in the lower 45-megahertz portion of the band at 5.850-5.895 GHz under part 15 of the Commission's rules. It would also permit Intelligent Transportation System (ITS) operations in the upper 30-megahertz portion of the band at 5.895-5.925 GHz under parts 90 and 95 of the Commission's rules. ITS operations would consist of Cellular... </a:t>
            </a:r>
          </a:p>
          <a:p>
            <a:pPr>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19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30jan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Will review latest updates to the working draft comments (from 802.11bd) </a:t>
            </a:r>
          </a:p>
          <a:p>
            <a:pPr marL="400050">
              <a:spcBef>
                <a:spcPts val="0"/>
              </a:spcBef>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was r10, though r11 come out during the meeting.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At the end of the call we quickly looked at marked up section 1.2 on interoperability and coexistence. </a:t>
            </a:r>
          </a:p>
          <a:p>
            <a:pPr lvl="1">
              <a:buFont typeface="Arial" panose="020B0604020202020204" pitchFamily="34" charset="0"/>
              <a:buChar char="•"/>
            </a:pPr>
            <a:r>
              <a:rPr lang="en-US" sz="1800" b="0" dirty="0"/>
              <a:t>There were several inputs that it needs to be worked on, not all were in agreement. </a:t>
            </a:r>
          </a:p>
          <a:p>
            <a:pPr lvl="1">
              <a:buFont typeface="Arial" panose="020B0604020202020204" pitchFamily="34" charset="0"/>
              <a:buChar char="•"/>
            </a:pPr>
            <a:r>
              <a:rPr lang="en-US" sz="1800" dirty="0"/>
              <a:t>Chair asked for folks with input to send in some contributions so this can be worked. </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19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19571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plans for comments</a:t>
            </a:r>
            <a:r>
              <a:rPr lang="en-US" sz="1200" dirty="0"/>
              <a:t>- </a:t>
            </a:r>
            <a:r>
              <a:rPr lang="en-US" sz="1200" dirty="0">
                <a:solidFill>
                  <a:schemeClr val="tx1"/>
                </a:solidFill>
                <a:highlight>
                  <a:srgbClr val="C0C0C0"/>
                </a:highlight>
              </a:rPr>
              <a:t>history 30jan</a:t>
            </a:r>
            <a:endParaRPr lang="en-US" sz="2400" dirty="0">
              <a:solidFill>
                <a:schemeClr val="tx1"/>
              </a:solidFill>
              <a:highlight>
                <a:srgbClr val="C0C0C0"/>
              </a:highlight>
            </a:endParaRPr>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t>Several have asked what is plan moving forward, for the comments; current plan:  </a:t>
            </a:r>
          </a:p>
          <a:p>
            <a:pPr lvl="1">
              <a:buFont typeface="Arial" panose="020B0604020202020204" pitchFamily="34" charset="0"/>
              <a:buChar char="•"/>
            </a:pPr>
            <a:r>
              <a:rPr lang="en-US" sz="1600" b="0" dirty="0"/>
              <a:t>At this time, will keep working draft as a .11bd document.</a:t>
            </a:r>
          </a:p>
          <a:p>
            <a:pPr lvl="1">
              <a:buFont typeface="Arial" panose="020B0604020202020204" pitchFamily="34" charset="0"/>
              <a:buChar char="•"/>
            </a:pPr>
            <a:r>
              <a:rPr lang="en-US" sz="1600" b="1" dirty="0"/>
              <a:t>Request continues to be needing input from everyone, regardless of  your  WG, interest, technology, etc.  </a:t>
            </a:r>
          </a:p>
          <a:p>
            <a:pPr lvl="2">
              <a:buFont typeface="Arial" panose="020B0604020202020204" pitchFamily="34" charset="0"/>
              <a:buChar char="•"/>
            </a:pPr>
            <a:r>
              <a:rPr lang="en-US" sz="1600" b="1" dirty="0"/>
              <a:t>(remember, comments will be from IEEE 802/IEEE 802.11 as a whole).  </a:t>
            </a:r>
          </a:p>
          <a:p>
            <a:pPr lvl="1">
              <a:buFont typeface="Arial" panose="020B0604020202020204" pitchFamily="34" charset="0"/>
              <a:buChar char="•"/>
            </a:pPr>
            <a:r>
              <a:rPr lang="en-US" sz="1600" b="0" dirty="0"/>
              <a:t>Updates will </a:t>
            </a:r>
            <a:r>
              <a:rPr lang="en-US" sz="1600" dirty="0"/>
              <a:t>now be</a:t>
            </a:r>
            <a:r>
              <a:rPr lang="en-US" sz="1600" b="0" dirty="0"/>
              <a:t> </a:t>
            </a:r>
            <a:r>
              <a:rPr lang="en-US" sz="1600" b="0" dirty="0" err="1"/>
              <a:t>cc:’d</a:t>
            </a:r>
            <a:r>
              <a:rPr lang="en-US" sz="1600" b="0" dirty="0"/>
              <a:t> to the .18 reflector / </a:t>
            </a:r>
            <a:r>
              <a:rPr lang="en-US" sz="1600" b="0" dirty="0" err="1"/>
              <a:t>listserver</a:t>
            </a:r>
            <a:endParaRPr lang="en-US" sz="1600" b="0" dirty="0"/>
          </a:p>
          <a:p>
            <a:pPr lvl="1">
              <a:buFont typeface="Arial" panose="020B0604020202020204" pitchFamily="34" charset="0"/>
              <a:buChar char="•"/>
            </a:pPr>
            <a:r>
              <a:rPr lang="en-US" sz="1600" b="0" dirty="0"/>
              <a:t>Will continue to review/provide feedback on .18 calls.  And .11bd is having calls also. </a:t>
            </a:r>
          </a:p>
          <a:p>
            <a:pPr lvl="2">
              <a:buFont typeface="Arial" panose="020B0604020202020204" pitchFamily="34" charset="0"/>
              <a:buChar char="•"/>
            </a:pPr>
            <a:r>
              <a:rPr lang="en-US" sz="1400" dirty="0"/>
              <a:t>Note: </a:t>
            </a:r>
            <a:r>
              <a:rPr lang="en-US" sz="1400" b="0" dirty="0"/>
              <a:t>.18 can do 5-day notice ad </a:t>
            </a:r>
            <a:r>
              <a:rPr lang="en-US" sz="1400" b="0" dirty="0" err="1"/>
              <a:t>hocs</a:t>
            </a:r>
            <a:r>
              <a:rPr lang="en-US" sz="1400" dirty="0"/>
              <a:t> if needed.</a:t>
            </a:r>
            <a:r>
              <a:rPr lang="en-US" sz="1400" b="0" dirty="0"/>
              <a:t> </a:t>
            </a:r>
            <a:endParaRPr lang="en-US" sz="1000" b="0" dirty="0"/>
          </a:p>
          <a:p>
            <a:pPr lvl="1">
              <a:buFont typeface="Arial" panose="020B0604020202020204" pitchFamily="34" charset="0"/>
              <a:buChar char="•"/>
            </a:pPr>
            <a:r>
              <a:rPr lang="en-US" sz="1600" b="1" dirty="0"/>
              <a:t>Trigger has been to move comments to .18, when NPRM is published in the Federal Register, or conditions/status indicates it makes sense to move to .18. </a:t>
            </a:r>
            <a:r>
              <a:rPr lang="en-US" sz="1400" b="1" dirty="0"/>
              <a:t>(somewhat dynamic.)</a:t>
            </a:r>
            <a:r>
              <a:rPr lang="en-US" sz="1600" b="1" dirty="0"/>
              <a:t> </a:t>
            </a:r>
          </a:p>
          <a:p>
            <a:pPr lvl="2">
              <a:buFont typeface="Arial" panose="020B0604020202020204" pitchFamily="34" charset="0"/>
              <a:buChar char="•"/>
            </a:pPr>
            <a:r>
              <a:rPr lang="en-US" sz="1600" b="0" dirty="0">
                <a:solidFill>
                  <a:srgbClr val="993300"/>
                </a:solidFill>
              </a:rPr>
              <a:t>We need to be very careful, with 30-days once published, we will only have about  2 weeks to fully finalize. </a:t>
            </a:r>
          </a:p>
          <a:p>
            <a:pPr lvl="2">
              <a:buFont typeface="Arial" panose="020B0604020202020204" pitchFamily="34" charset="0"/>
              <a:buChar char="•"/>
            </a:pPr>
            <a:r>
              <a:rPr lang="en-US" sz="1600" b="0" dirty="0"/>
              <a:t>Then comments will finalize out of .18 and send to LMSC/EC ballot, and then to FCC.</a:t>
            </a:r>
          </a:p>
          <a:p>
            <a:pPr lvl="1">
              <a:buFont typeface="Arial" panose="020B0604020202020204" pitchFamily="34" charset="0"/>
              <a:buChar char="•"/>
            </a:pPr>
            <a:r>
              <a:rPr lang="en-US" sz="1600" b="0" dirty="0"/>
              <a:t>Some rumors are the publication maybe delayed, though </a:t>
            </a:r>
            <a:r>
              <a:rPr lang="en-US" sz="1600" dirty="0"/>
              <a:t>not sure how accurate that is.</a:t>
            </a:r>
            <a:endParaRPr lang="en-US" sz="1600" b="0" dirty="0"/>
          </a:p>
          <a:p>
            <a:pPr lvl="1">
              <a:buFont typeface="Arial" panose="020B0604020202020204" pitchFamily="34" charset="0"/>
              <a:buChar char="•"/>
            </a:pPr>
            <a:r>
              <a:rPr lang="en-US" sz="1600" dirty="0"/>
              <a:t>As anything we may reset this plan if circumstances warrant, e.g. if we get into the March f2f and how to handle it then.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19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19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19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19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19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19 Feb 2020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19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19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19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19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19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19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19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19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55" y="873126"/>
            <a:ext cx="8296126" cy="4113213"/>
          </a:xfrm>
        </p:spPr>
        <p:txBody>
          <a:bodyPr/>
          <a:lstStyle/>
          <a:p>
            <a:pPr lvl="0">
              <a:spcBef>
                <a:spcPts val="0"/>
              </a:spcBef>
              <a:spcAft>
                <a:spcPts val="0"/>
              </a:spcAft>
              <a:buFont typeface="+mj-lt"/>
              <a:buAutoNum type="arabicPeriod"/>
            </a:pPr>
            <a:r>
              <a:rPr lang="en-GB" sz="1000" b="0" dirty="0">
                <a:latin typeface="Consolas" panose="020B0609020204030204" pitchFamily="49" charset="0"/>
              </a:rPr>
              <a:t>Introduction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Current deployments are using the entire band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On Interoperability and Coexistence.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GB" sz="1000" b="0" dirty="0">
                <a:latin typeface="Consolas" panose="020B0609020204030204" pitchFamily="49" charset="0"/>
              </a:rPr>
              <a:t>Definitions: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the proposal to “create sub-bands within the 5.9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full band</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ITS frequency band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On the spectrum needs for achieving the full benefit of traffic safety technologies:</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International frequency bands harmonization for ITS applications</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applications that are particularly suited for the 5.9 GHz band as compared to other spectrum bands, and how various bands can be used efficiently and effectively to provide these applications.” [A], paragraph 19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 on the available technical studies on C-V2X that should inform our consideration of C-V2X,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5G connectivity benefits should not be coupled to C-V2X:</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Vehicle-to-Pedestrian Communications (V2P)</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“We propose to modify existing DSRC licenses to allow operation in only the 5.895-5.925GHz sub-band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Channel Needs</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OOB performance/requirements:</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8.	Comment on “… on the extent to which our proposal would make ITS based technologies either more or less effective.”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Need for common V2X safety format/broadcast type:</a:t>
            </a:r>
            <a:endParaRPr lang="en-US" sz="1000" b="1" u="sng" dirty="0">
              <a:latin typeface="Consolas" panose="020B0609020204030204" pitchFamily="49" charset="0"/>
              <a:cs typeface="Times New Roman" panose="02020603050405020304" pitchFamily="18" charset="0"/>
            </a:endParaRPr>
          </a:p>
          <a:p>
            <a:pPr lvl="2">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DOT position on interoperability and robust safety/public safety</a:t>
            </a:r>
            <a:endParaRPr lang="en-US" sz="1000" b="1"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Need for compatibility/backwards compatibility:</a:t>
            </a:r>
            <a:r>
              <a:rPr lang="en-US" sz="1000" dirty="0">
                <a:latin typeface="Consolas" panose="020B0609020204030204" pitchFamily="49" charset="0"/>
                <a:ea typeface="Malgun Gothic" panose="020B0503020000020004" pitchFamily="34" charset="-127"/>
                <a:cs typeface="Calibri" panose="020F0502020204030204" pitchFamily="34" charset="0"/>
              </a:rPr>
              <a:t> </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9.	Comments on “… how to evaluate the benefits and costs of our proposal given the evolving nature of transportation and vehicular safety-related technologies, both within and outside of the 5.9 GHz band.”,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3GPP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Implications of different evolution models: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communication technology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10.	Comment on IEEE 802.11 standards referencing }need to find an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Incorporation by reference to IEEE 802.11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11.	Comments on </a:t>
            </a:r>
            <a:r>
              <a:rPr lang="en-GB" sz="1000" b="0" dirty="0">
                <a:latin typeface="Consolas" panose="020B0609020204030204" pitchFamily="49" charset="0"/>
              </a:rPr>
              <a:t>on the state of DSRC-based deployment and the extent to which existing licensees currently operate on some or all of the existing.” [A] Paragraph 18</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Choosing LTE-V2X as a V2X technology does not address the slow market adoption of V2X:</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latin typeface="Consolas" panose="020B0609020204030204" pitchFamily="49" charset="0"/>
                <a:ea typeface="Malgun Gothic" panose="020B0503020000020004" pitchFamily="34" charset="-127"/>
                <a:cs typeface="Calibri" panose="020F0502020204030204" pitchFamily="34" charset="0"/>
              </a:rPr>
              <a:t>Conclusion:</a:t>
            </a:r>
            <a:endParaRPr lang="en-US" sz="1000" dirty="0">
              <a:latin typeface="Consolas" panose="020B0609020204030204" pitchFamily="49" charset="0"/>
              <a:ea typeface="Malgun Gothic" panose="020B0503020000020004" pitchFamily="34" charset="-127"/>
            </a:endParaRPr>
          </a:p>
          <a:p>
            <a:pPr>
              <a:spcBef>
                <a:spcPts val="0"/>
              </a:spcBef>
              <a:buFont typeface="Arial" panose="020B0604020202020204" pitchFamily="34" charset="0"/>
              <a:buChar char="•"/>
            </a:pPr>
            <a:endParaRPr lang="en-US" sz="900" dirty="0">
              <a:latin typeface="Consolas" panose="020B0609020204030204" pitchFamily="49" charset="0"/>
            </a:endParaRPr>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19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All the sections in 5.9GHz NPRM draft r11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Feb 2020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Feb 2020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 Feb 2020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Ad hoc 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19 Feb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a:t>
            </a:r>
            <a:r>
              <a:rPr lang="en-US" altLang="en-US" sz="1400" dirty="0">
                <a:solidFill>
                  <a:schemeClr val="bg1">
                    <a:lumMod val="75000"/>
                  </a:schemeClr>
                </a:solidFill>
              </a:rPr>
              <a:t>jay . </a:t>
            </a: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FCC 5.9 GHz FCC’s NPRM</a:t>
            </a:r>
          </a:p>
          <a:p>
            <a:pPr lvl="1">
              <a:spcBef>
                <a:spcPts val="0"/>
              </a:spcBef>
              <a:buFont typeface="Arial" panose="020B0604020202020204" pitchFamily="34" charset="0"/>
              <a:buChar char="•"/>
            </a:pPr>
            <a:r>
              <a:rPr lang="en-US" altLang="en-US" sz="1400" dirty="0">
                <a:solidFill>
                  <a:schemeClr val="bg1">
                    <a:lumMod val="95000"/>
                  </a:schemeClr>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dirty="0">
                <a:solidFill>
                  <a:schemeClr val="tx1"/>
                </a:solidFill>
              </a:rPr>
              <a:t>AOB and Adjourn</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Any objection to approving the agenda as presented</a:t>
            </a:r>
            <a:r>
              <a:rPr lang="en-US" altLang="en-US" sz="1600" dirty="0">
                <a:solidFill>
                  <a:schemeClr val="tx1"/>
                </a:solidFill>
              </a:rPr>
              <a:t>?  </a:t>
            </a:r>
            <a:r>
              <a:rPr lang="en-US" altLang="en-US" sz="1600" dirty="0">
                <a:solidFill>
                  <a:schemeClr val="bg1">
                    <a:lumMod val="75000"/>
                  </a:schemeClr>
                </a:solidFill>
              </a:rPr>
              <a:t>None heard.</a:t>
            </a:r>
          </a:p>
          <a:p>
            <a:pPr lvl="1"/>
            <a:r>
              <a:rPr lang="en-US" altLang="en-US" sz="1600" b="1" dirty="0">
                <a:solidFill>
                  <a:schemeClr val="bg1">
                    <a:lumMod val="75000"/>
                  </a:schemeClr>
                </a:solidFill>
              </a:rPr>
              <a:t>Vote:  Unanimous consent</a:t>
            </a:r>
          </a:p>
          <a:p>
            <a:pPr>
              <a:buFont typeface="Arial" panose="020B0604020202020204" pitchFamily="34" charset="0"/>
              <a:buChar char="•"/>
            </a:pP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09305" y="929820"/>
            <a:ext cx="4329820"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 </a:t>
            </a:r>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a:t>
            </a:r>
            <a:endParaRPr lang="en-US" sz="1800" dirty="0">
              <a:solidFill>
                <a:srgbClr val="002060"/>
              </a:solidFill>
            </a:endParaRPr>
          </a:p>
          <a:p>
            <a:pPr lvl="1">
              <a:buFont typeface="Arial" panose="020B0604020202020204" pitchFamily="34" charset="0"/>
              <a:buChar char="•"/>
            </a:pPr>
            <a:r>
              <a:rPr lang="en-US" sz="1600" dirty="0"/>
              <a:t>Mentor: </a:t>
            </a:r>
            <a:r>
              <a:rPr lang="en-US" sz="1600" dirty="0">
                <a:hlinkClick r:id="rId5"/>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highlight>
                  <a:srgbClr val="C0C0C0"/>
                </a:highlight>
              </a:rPr>
              <a:t>Timeline, with the NPRM published - 06Feb. </a:t>
            </a:r>
          </a:p>
          <a:p>
            <a:pPr marL="800100" lvl="1">
              <a:buFont typeface="Arial" panose="020B0604020202020204" pitchFamily="34" charset="0"/>
              <a:buChar char="•"/>
            </a:pPr>
            <a:r>
              <a:rPr lang="en-US" sz="1600" dirty="0">
                <a:solidFill>
                  <a:schemeClr val="tx1"/>
                </a:solidFill>
              </a:rPr>
              <a:t>30 days has </a:t>
            </a:r>
            <a:r>
              <a:rPr lang="en-US" sz="1600" b="1" dirty="0">
                <a:solidFill>
                  <a:schemeClr val="tx1"/>
                </a:solidFill>
              </a:rPr>
              <a:t>comments due Monday 09March.  </a:t>
            </a:r>
            <a:r>
              <a:rPr lang="en-US" sz="1600" dirty="0">
                <a:solidFill>
                  <a:schemeClr val="tx1"/>
                </a:solidFill>
              </a:rPr>
              <a:t>(reply comments due 06April) </a:t>
            </a:r>
          </a:p>
          <a:p>
            <a:pPr marL="800100" lvl="1">
              <a:buFont typeface="Arial" panose="020B0604020202020204" pitchFamily="34" charset="0"/>
              <a:buChar char="•"/>
            </a:pPr>
            <a:r>
              <a:rPr lang="en-US" sz="1600" dirty="0">
                <a:solidFill>
                  <a:schemeClr val="tx1"/>
                </a:solidFill>
              </a:rPr>
              <a:t>For 10-day LMSC ballot:  absolute latest would be .18 approves 27Feb,  </a:t>
            </a:r>
          </a:p>
          <a:p>
            <a:pPr marL="1200150" lvl="2">
              <a:spcBef>
                <a:spcPts val="0"/>
              </a:spcBef>
              <a:buFont typeface="Arial" panose="020B0604020202020204" pitchFamily="34" charset="0"/>
              <a:buChar char="•"/>
            </a:pPr>
            <a:r>
              <a:rPr lang="en-US" sz="1600" dirty="0">
                <a:solidFill>
                  <a:srgbClr val="C00000"/>
                </a:solidFill>
              </a:rPr>
              <a:t>However very risky, only a few hours of pad, and would have to depend on early close from EC to help mitigate the risk, etc. </a:t>
            </a:r>
          </a:p>
          <a:p>
            <a:pPr marL="800100" lvl="1">
              <a:buFont typeface="Arial" panose="020B0604020202020204" pitchFamily="34" charset="0"/>
              <a:buChar char="•"/>
            </a:pPr>
            <a:r>
              <a:rPr lang="en-US" sz="1800" b="1" dirty="0">
                <a:solidFill>
                  <a:schemeClr val="tx1"/>
                </a:solidFill>
              </a:rPr>
              <a:t>Very short discussion…</a:t>
            </a:r>
          </a:p>
          <a:p>
            <a:pPr marL="800100" lvl="1">
              <a:buFont typeface="Arial" panose="020B0604020202020204" pitchFamily="34" charset="0"/>
              <a:buChar char="•"/>
            </a:pPr>
            <a:r>
              <a:rPr lang="en-US" sz="1800" b="1" dirty="0">
                <a:solidFill>
                  <a:schemeClr val="tx1"/>
                </a:solidFill>
              </a:rPr>
              <a:t>     </a:t>
            </a:r>
            <a:r>
              <a:rPr lang="en-US" sz="1800" b="1" dirty="0">
                <a:solidFill>
                  <a:schemeClr val="tx1"/>
                </a:solidFill>
                <a:highlight>
                  <a:srgbClr val="00FF00"/>
                </a:highlight>
              </a:rPr>
              <a:t>we will target to </a:t>
            </a:r>
            <a:r>
              <a:rPr lang="en-US" sz="1800" b="1" u="sng" dirty="0">
                <a:solidFill>
                  <a:schemeClr val="tx1"/>
                </a:solidFill>
                <a:highlight>
                  <a:srgbClr val="00FF00"/>
                </a:highlight>
              </a:rPr>
              <a:t>approve in .18 on Thursday 20 February</a:t>
            </a:r>
            <a:r>
              <a:rPr lang="en-US" sz="1800" b="1" u="sng" dirty="0">
                <a:solidFill>
                  <a:schemeClr val="tx1"/>
                </a:solidFill>
              </a:rPr>
              <a:t>. </a:t>
            </a:r>
            <a:endParaRPr lang="en-US" sz="1600" b="1" u="sng"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19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highlight>
                  <a:srgbClr val="C0C0C0"/>
                </a:highlight>
              </a:rPr>
              <a:t>_</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800" b="0" dirty="0">
                <a:solidFill>
                  <a:schemeClr val="tx1"/>
                </a:solidFill>
              </a:rPr>
              <a:t>Ad </a:t>
            </a:r>
            <a:r>
              <a:rPr lang="en-US" sz="1800" b="0" dirty="0" err="1">
                <a:solidFill>
                  <a:schemeClr val="tx1"/>
                </a:solidFill>
              </a:rPr>
              <a:t>hocs</a:t>
            </a:r>
            <a:r>
              <a:rPr lang="en-US" sz="1800" b="0" dirty="0">
                <a:solidFill>
                  <a:schemeClr val="tx1"/>
                </a:solidFill>
              </a:rPr>
              <a:t> coming up:   see back up slides for all the call-in info.   </a:t>
            </a:r>
          </a:p>
          <a:p>
            <a:pPr marL="800100" lvl="1">
              <a:spcBef>
                <a:spcPts val="0"/>
              </a:spcBef>
              <a:buFont typeface="Arial" panose="020B0604020202020204" pitchFamily="34" charset="0"/>
              <a:buChar char="•"/>
            </a:pPr>
            <a:r>
              <a:rPr lang="en-US" sz="1600" dirty="0">
                <a:solidFill>
                  <a:schemeClr val="tx1"/>
                </a:solidFill>
              </a:rPr>
              <a:t>S</a:t>
            </a:r>
            <a:r>
              <a:rPr lang="en-US" sz="1600" b="0" dirty="0">
                <a:solidFill>
                  <a:schemeClr val="tx1"/>
                </a:solidFill>
              </a:rPr>
              <a:t>ending to .11 list server now also. </a:t>
            </a:r>
          </a:p>
          <a:p>
            <a:pPr marL="2114550" lvl="4">
              <a:spcBef>
                <a:spcPts val="0"/>
              </a:spcBef>
              <a:buFont typeface="Arial" panose="020B0604020202020204" pitchFamily="34" charset="0"/>
              <a:buChar char="•"/>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Thursday 20</a:t>
            </a:r>
            <a:r>
              <a:rPr lang="en-US" sz="1800" b="0" baseline="30000" dirty="0">
                <a:solidFill>
                  <a:schemeClr val="tx1"/>
                </a:solidFill>
              </a:rPr>
              <a:t>th</a:t>
            </a:r>
            <a:r>
              <a:rPr lang="en-US" sz="1800" b="0" dirty="0">
                <a:solidFill>
                  <a:schemeClr val="tx1"/>
                </a:solidFill>
              </a:rPr>
              <a:t>, morning – 10am-noon-et</a:t>
            </a:r>
            <a:r>
              <a:rPr lang="en-US" sz="1800" b="0" u="sng" dirty="0">
                <a:solidFill>
                  <a:schemeClr val="tx1"/>
                </a:solidFill>
              </a:rPr>
              <a:t> </a:t>
            </a:r>
            <a:r>
              <a:rPr lang="en-US" sz="1400" b="0" u="sng" dirty="0">
                <a:solidFill>
                  <a:schemeClr val="tx1"/>
                </a:solidFill>
              </a:rPr>
              <a:t>– just in case for grammar/formatting only</a:t>
            </a:r>
            <a:endParaRPr lang="en-US" sz="1200" b="0" dirty="0">
              <a:solidFill>
                <a:schemeClr val="tx1"/>
              </a:solidFill>
            </a:endParaRPr>
          </a:p>
          <a:p>
            <a:pPr marL="800100" lvl="1">
              <a:spcBef>
                <a:spcPts val="0"/>
              </a:spcBef>
              <a:buFont typeface="Arial" panose="020B0604020202020204" pitchFamily="34" charset="0"/>
              <a:buChar char="•"/>
            </a:pPr>
            <a:endParaRPr lang="en-US" sz="14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20</a:t>
            </a:r>
            <a:r>
              <a:rPr lang="en-US" sz="1800" b="0" baseline="30000" dirty="0">
                <a:solidFill>
                  <a:schemeClr val="tx1"/>
                </a:solidFill>
              </a:rPr>
              <a:t>th</a:t>
            </a:r>
            <a:r>
              <a:rPr lang="en-US" sz="1800" b="0" dirty="0">
                <a:solidFill>
                  <a:schemeClr val="tx1"/>
                </a:solidFill>
              </a:rPr>
              <a:t> is target to approve, in 3 days (only minutes for last read and vote.) </a:t>
            </a:r>
          </a:p>
          <a:p>
            <a:pPr marL="400050">
              <a:spcBef>
                <a:spcPts val="0"/>
              </a:spcBef>
              <a:buFont typeface="Arial" panose="020B0604020202020204" pitchFamily="34" charset="0"/>
              <a:buChar char="•"/>
            </a:pPr>
            <a:r>
              <a:rPr lang="en-US" sz="1800" b="0" dirty="0">
                <a:solidFill>
                  <a:schemeClr val="bg1">
                    <a:lumMod val="65000"/>
                  </a:schemeClr>
                </a:solidFill>
              </a:rPr>
              <a:t>Friday 21</a:t>
            </a:r>
            <a:r>
              <a:rPr lang="en-US" sz="1800" b="0" baseline="30000" dirty="0">
                <a:solidFill>
                  <a:schemeClr val="bg1">
                    <a:lumMod val="65000"/>
                  </a:schemeClr>
                </a:solidFill>
              </a:rPr>
              <a:t>st</a:t>
            </a:r>
            <a:r>
              <a:rPr lang="en-US" sz="1800" b="0" dirty="0">
                <a:solidFill>
                  <a:schemeClr val="bg1">
                    <a:lumMod val="65000"/>
                  </a:schemeClr>
                </a:solidFill>
              </a:rPr>
              <a:t> - 		3pm–et–2hr tbd</a:t>
            </a:r>
          </a:p>
          <a:p>
            <a:pPr marL="400050">
              <a:spcBef>
                <a:spcPts val="0"/>
              </a:spcBef>
              <a:buFont typeface="Arial" panose="020B0604020202020204" pitchFamily="34" charset="0"/>
              <a:buChar char="•"/>
            </a:pPr>
            <a:r>
              <a:rPr lang="en-US" sz="1800" b="0" dirty="0">
                <a:solidFill>
                  <a:schemeClr val="bg1">
                    <a:lumMod val="65000"/>
                  </a:schemeClr>
                </a:solidFill>
              </a:rPr>
              <a:t>Tuesday 25</a:t>
            </a:r>
            <a:r>
              <a:rPr lang="en-US" sz="1800" b="0" baseline="30000" dirty="0">
                <a:solidFill>
                  <a:schemeClr val="bg1">
                    <a:lumMod val="65000"/>
                  </a:schemeClr>
                </a:solidFill>
              </a:rPr>
              <a:t>th</a:t>
            </a:r>
            <a:r>
              <a:rPr lang="en-US" sz="1800" b="0" dirty="0">
                <a:solidFill>
                  <a:schemeClr val="bg1">
                    <a:lumMod val="65000"/>
                  </a:schemeClr>
                </a:solidFill>
              </a:rPr>
              <a:t> - 		3pm–et-2hr tbd</a:t>
            </a:r>
          </a:p>
          <a:p>
            <a:pPr marL="2114550" lvl="4">
              <a:spcBef>
                <a:spcPts val="0"/>
              </a:spcBef>
              <a:buFont typeface="Arial" panose="020B0604020202020204" pitchFamily="34" charset="0"/>
              <a:buChar char="•"/>
            </a:pPr>
            <a:endParaRPr lang="en-US" sz="1000" b="0" dirty="0"/>
          </a:p>
          <a:p>
            <a:pPr marL="400050">
              <a:spcBef>
                <a:spcPts val="0"/>
              </a:spcBef>
              <a:buFont typeface="Arial" panose="020B0604020202020204" pitchFamily="34" charset="0"/>
              <a:buChar char="•"/>
            </a:pPr>
            <a:r>
              <a:rPr lang="en-US" sz="1800" b="0" dirty="0"/>
              <a:t>Of course, not all can make each one and/or the entire time, so just asking to do what you can.</a:t>
            </a:r>
          </a:p>
          <a:p>
            <a:pPr marL="400050">
              <a:spcBef>
                <a:spcPts val="0"/>
              </a:spcBef>
              <a:buFont typeface="Arial" panose="020B0604020202020204" pitchFamily="34" charset="0"/>
              <a:buChar char="•"/>
            </a:pPr>
            <a:r>
              <a:rPr lang="en-US" sz="1800" b="0" dirty="0"/>
              <a:t>Any adjustment, cancellations, etc. watch the .18 list server.</a:t>
            </a:r>
          </a:p>
          <a:p>
            <a:pPr marL="400050">
              <a:spcBef>
                <a:spcPts val="0"/>
              </a:spcBef>
              <a:buFont typeface="Arial" panose="020B0604020202020204" pitchFamily="34" charset="0"/>
              <a:buChar char="•"/>
            </a:pPr>
            <a:endParaRPr lang="en-US" sz="1800" b="0" dirty="0"/>
          </a:p>
          <a:p>
            <a:pPr marL="400050">
              <a:spcBef>
                <a:spcPts val="0"/>
              </a:spcBef>
              <a:buFont typeface="Arial" panose="020B0604020202020204" pitchFamily="34" charset="0"/>
              <a:buChar char="•"/>
            </a:pPr>
            <a:r>
              <a:rPr lang="en-US" sz="1800" b="0" dirty="0"/>
              <a:t>.18 document is now 18-20/0020; </a:t>
            </a:r>
          </a:p>
          <a:p>
            <a:pPr marL="800100" lvl="1">
              <a:spcBef>
                <a:spcPts val="0"/>
              </a:spcBef>
              <a:buFont typeface="Arial" panose="020B0604020202020204" pitchFamily="34" charset="0"/>
              <a:buChar char="•"/>
            </a:pPr>
            <a:r>
              <a:rPr lang="en-US" sz="1600" dirty="0">
                <a:hlinkClick r:id="rId3"/>
              </a:rPr>
              <a:t>https://mentor.ieee.org/802.18/dcn/20/18-20-0020</a:t>
            </a:r>
            <a:r>
              <a:rPr lang="en-US" sz="1600" dirty="0"/>
              <a:t> </a:t>
            </a:r>
            <a:endParaRPr lang="en-US" sz="1600" b="0" dirty="0"/>
          </a:p>
          <a:p>
            <a:pPr marL="800100" lvl="1">
              <a:spcBef>
                <a:spcPts val="0"/>
              </a:spcBef>
              <a:buFont typeface="Arial" panose="020B0604020202020204" pitchFamily="34" charset="0"/>
              <a:buChar char="•"/>
            </a:pPr>
            <a:r>
              <a:rPr lang="en-US" sz="1600" dirty="0"/>
              <a:t>R06/07–  after the meeting  Tuesday (18</a:t>
            </a:r>
            <a:r>
              <a:rPr lang="en-US" sz="1600" baseline="30000" dirty="0"/>
              <a:t>th</a:t>
            </a:r>
            <a:r>
              <a:rPr lang="en-US" sz="1600" dirty="0"/>
              <a:t>) ad hoc</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19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44326</TotalTime>
  <Words>7225</Words>
  <Application>Microsoft Office PowerPoint</Application>
  <PresentationFormat>On-screen Show (4:3)</PresentationFormat>
  <Paragraphs>737</Paragraphs>
  <Slides>38</Slides>
  <Notes>24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38</vt:i4>
      </vt:variant>
    </vt:vector>
  </HeadingPairs>
  <TitlesOfParts>
    <vt:vector size="49" baseType="lpstr">
      <vt:lpstr>Arial</vt:lpstr>
      <vt:lpstr>Calibri</vt:lpstr>
      <vt:lpstr>Calibri Light</vt:lpstr>
      <vt:lpstr>Consolas</vt:lpstr>
      <vt:lpstr>Helvetica</vt:lpstr>
      <vt:lpstr>Monotype Sorts</vt:lpstr>
      <vt:lpstr>Times New Roman</vt:lpstr>
      <vt:lpstr>Wingdings</vt:lpstr>
      <vt:lpstr>Office Theme</vt:lpstr>
      <vt:lpstr>Document</vt:lpstr>
      <vt:lpstr>Packager Shell Object</vt:lpstr>
      <vt:lpstr>IEEE 802.18 RR-TAG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 hoc Agenda</vt:lpstr>
      <vt:lpstr>Chairman Pai’s statement on 5.9 GHz &amp; NPRM -background</vt:lpstr>
      <vt:lpstr>5.9 GHz NPRM _</vt:lpstr>
      <vt:lpstr>5.9 GHz NPRM –  </vt:lpstr>
      <vt:lpstr>5.9 GHz &amp; NPRM – Timeline</vt:lpstr>
      <vt:lpstr>5.9 GHz &amp; NPRM – sections</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lpstr>PowerPoint Presentation</vt:lpstr>
      <vt:lpstr>5.9 GHz &amp; NPRM –06feb page 2</vt:lpstr>
      <vt:lpstr>5.9 GHz &amp; NPRM –06feb page 1</vt:lpstr>
      <vt:lpstr>5.9 GHz &amp; NPRM –history 30jan </vt:lpstr>
      <vt:lpstr>5.9 GHz &amp; NPRM plans for comments- history 30jan</vt:lpstr>
      <vt:lpstr>5.9 GHz &amp; NPRM –history 23jan </vt:lpstr>
      <vt:lpstr>5.9 GHz &amp; NPRM – history 23jan </vt:lpstr>
      <vt:lpstr>5.9 GHz NPRM – Thursday sna</vt:lpstr>
      <vt:lpstr>5.9 GHz NPRM – Thursday sna</vt:lpstr>
      <vt:lpstr>5.9 GHz NPRM – Tuesday sna</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All the sections in 5.9GHz NPRM draft r11</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2378</cp:revision>
  <cp:lastPrinted>1601-01-01T00:00:00Z</cp:lastPrinted>
  <dcterms:created xsi:type="dcterms:W3CDTF">2016-03-03T14:54:45Z</dcterms:created>
  <dcterms:modified xsi:type="dcterms:W3CDTF">2020-02-19T13:35:23Z</dcterms:modified>
</cp:coreProperties>
</file>