
<file path=[Content_Types].xml><?xml version="1.0" encoding="utf-8"?>
<Types xmlns="http://schemas.openxmlformats.org/package/2006/content-types">
  <Default Extension="bin" ContentType="application/vnd.openxmlformats-officedocument.oleObject"/>
  <Default Extension="jpeg" ContentType="image/jpeg"/>
  <Default Extension="png" ContentType="image/pn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0"/>
  </p:notesMasterIdLst>
  <p:handoutMasterIdLst>
    <p:handoutMasterId r:id="rId41"/>
  </p:handoutMasterIdLst>
  <p:sldIdLst>
    <p:sldId id="256" r:id="rId2"/>
    <p:sldId id="341" r:id="rId3"/>
    <p:sldId id="329" r:id="rId4"/>
    <p:sldId id="604" r:id="rId5"/>
    <p:sldId id="624" r:id="rId6"/>
    <p:sldId id="605" r:id="rId7"/>
    <p:sldId id="516" r:id="rId8"/>
    <p:sldId id="626" r:id="rId9"/>
    <p:sldId id="659" r:id="rId10"/>
    <p:sldId id="657" r:id="rId11"/>
    <p:sldId id="667" r:id="rId12"/>
    <p:sldId id="650" r:id="rId13"/>
    <p:sldId id="498" r:id="rId14"/>
    <p:sldId id="402" r:id="rId15"/>
    <p:sldId id="403" r:id="rId16"/>
    <p:sldId id="663" r:id="rId17"/>
    <p:sldId id="664" r:id="rId18"/>
    <p:sldId id="668" r:id="rId19"/>
    <p:sldId id="665" r:id="rId20"/>
    <p:sldId id="666" r:id="rId21"/>
    <p:sldId id="662" r:id="rId22"/>
    <p:sldId id="653" r:id="rId23"/>
    <p:sldId id="649" r:id="rId24"/>
    <p:sldId id="660" r:id="rId25"/>
    <p:sldId id="640" r:id="rId26"/>
    <p:sldId id="639" r:id="rId27"/>
    <p:sldId id="638" r:id="rId28"/>
    <p:sldId id="643" r:id="rId29"/>
    <p:sldId id="646" r:id="rId30"/>
    <p:sldId id="641" r:id="rId31"/>
    <p:sldId id="633" r:id="rId32"/>
    <p:sldId id="636" r:id="rId33"/>
    <p:sldId id="634" r:id="rId34"/>
    <p:sldId id="632" r:id="rId35"/>
    <p:sldId id="627" r:id="rId36"/>
    <p:sldId id="630" r:id="rId37"/>
    <p:sldId id="628" r:id="rId38"/>
    <p:sldId id="462" r:id="rId39"/>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lcomb, Jay" initials="HJ" lastIdx="1" clrIdx="0">
    <p:extLst>
      <p:ext uri="{19B8F6BF-5375-455C-9EA6-DF929625EA0E}">
        <p15:presenceInfo xmlns:p15="http://schemas.microsoft.com/office/powerpoint/2012/main" userId="S::jholcomb@itron.com::aee8fcb3-73df-479f-8979-0e12987586b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5F4FF"/>
    <a:srgbClr val="993300"/>
    <a:srgbClr val="CC6600"/>
    <a:srgbClr val="85DFFF"/>
    <a:srgbClr val="9900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833" autoAdjust="0"/>
    <p:restoredTop sz="96761" autoAdjust="0"/>
  </p:normalViewPr>
  <p:slideViewPr>
    <p:cSldViewPr>
      <p:cViewPr varScale="1">
        <p:scale>
          <a:sx n="100" d="100"/>
          <a:sy n="100" d="100"/>
        </p:scale>
        <p:origin x="90" y="360"/>
      </p:cViewPr>
      <p:guideLst>
        <p:guide orient="horz" pos="2160"/>
        <p:guide pos="2880"/>
      </p:guideLst>
    </p:cSldViewPr>
  </p:slideViewPr>
  <p:outlineViewPr>
    <p:cViewPr varScale="1">
      <p:scale>
        <a:sx n="170" d="200"/>
        <a:sy n="170" d="200"/>
      </p:scale>
      <p:origin x="0" y="-165486"/>
    </p:cViewPr>
  </p:outlineViewPr>
  <p:notesTextViewPr>
    <p:cViewPr>
      <p:scale>
        <a:sx n="100" d="100"/>
        <a:sy n="100" d="100"/>
      </p:scale>
      <p:origin x="0" y="0"/>
    </p:cViewPr>
  </p:notesTextViewPr>
  <p:sorterViewPr>
    <p:cViewPr>
      <p:scale>
        <a:sx n="150" d="100"/>
        <a:sy n="150" d="100"/>
      </p:scale>
      <p:origin x="0" y="-6888"/>
    </p:cViewPr>
  </p:sorterViewPr>
  <p:notesViewPr>
    <p:cSldViewPr>
      <p:cViewPr varScale="1">
        <p:scale>
          <a:sx n="96" d="100"/>
          <a:sy n="96" d="100"/>
        </p:scale>
        <p:origin x="2370"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commentAuthors" Target="commen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notesMaster" Target="notesMasters/notesMaster1.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19-Feb-20</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3" Type="http://schemas.openxmlformats.org/officeDocument/2006/relationships/hyperlink" Target="https://www.nhtsa.gov/sites/nhtsa.dot.gov/files/documents/v2v-cr_dsrc_wifi_baseline_cross-channel_interference_test_report_pre_final_dec_2019-121219-v1-tag.pdf" TargetMode="External"/><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24</a:t>
            </a:fld>
            <a:endParaRPr lang="en-US" dirty="0"/>
          </a:p>
        </p:txBody>
      </p:sp>
    </p:spTree>
    <p:extLst>
      <p:ext uri="{BB962C8B-B14F-4D97-AF65-F5344CB8AC3E}">
        <p14:creationId xmlns:p14="http://schemas.microsoft.com/office/powerpoint/2010/main" val="198417976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25</a:t>
            </a:fld>
            <a:endParaRPr lang="en-US" dirty="0"/>
          </a:p>
        </p:txBody>
      </p:sp>
    </p:spTree>
    <p:extLst>
      <p:ext uri="{BB962C8B-B14F-4D97-AF65-F5344CB8AC3E}">
        <p14:creationId xmlns:p14="http://schemas.microsoft.com/office/powerpoint/2010/main" val="355044968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26</a:t>
            </a:fld>
            <a:endParaRPr lang="en-US" dirty="0"/>
          </a:p>
        </p:txBody>
      </p:sp>
    </p:spTree>
    <p:extLst>
      <p:ext uri="{BB962C8B-B14F-4D97-AF65-F5344CB8AC3E}">
        <p14:creationId xmlns:p14="http://schemas.microsoft.com/office/powerpoint/2010/main" val="13679766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i="1" u="sng" kern="1200">
                <a:solidFill>
                  <a:srgbClr val="000000"/>
                </a:solidFill>
                <a:effectLst/>
                <a:latin typeface="Times New Roman" pitchFamily="16" charset="0"/>
                <a:ea typeface="+mn-ea"/>
                <a:cs typeface="+mn-cs"/>
              </a:rPr>
              <a:t>.</a:t>
            </a:r>
            <a:r>
              <a:rPr lang="en-US" sz="1200" kern="1200">
                <a:solidFill>
                  <a:srgbClr val="000000"/>
                </a:solidFill>
                <a:effectLst/>
                <a:latin typeface="Times New Roman" pitchFamily="16" charset="0"/>
                <a:ea typeface="+mn-ea"/>
                <a:cs typeface="+mn-cs"/>
              </a:rPr>
              <a:t>  </a:t>
            </a:r>
            <a:r>
              <a:rPr lang="en-US" sz="1200" kern="1200" dirty="0">
                <a:solidFill>
                  <a:srgbClr val="000000"/>
                </a:solidFill>
                <a:effectLst/>
                <a:latin typeface="Times New Roman" pitchFamily="16" charset="0"/>
                <a:ea typeface="+mn-ea"/>
                <a:cs typeface="+mn-cs"/>
              </a:rPr>
              <a:t>  </a:t>
            </a:r>
          </a:p>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27</a:t>
            </a:fld>
            <a:endParaRPr lang="en-US" dirty="0"/>
          </a:p>
        </p:txBody>
      </p:sp>
    </p:spTree>
    <p:extLst>
      <p:ext uri="{BB962C8B-B14F-4D97-AF65-F5344CB8AC3E}">
        <p14:creationId xmlns:p14="http://schemas.microsoft.com/office/powerpoint/2010/main" val="118493452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28</a:t>
            </a:fld>
            <a:endParaRPr lang="en-US" dirty="0"/>
          </a:p>
        </p:txBody>
      </p:sp>
    </p:spTree>
    <p:extLst>
      <p:ext uri="{BB962C8B-B14F-4D97-AF65-F5344CB8AC3E}">
        <p14:creationId xmlns:p14="http://schemas.microsoft.com/office/powerpoint/2010/main" val="62009647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29</a:t>
            </a:fld>
            <a:endParaRPr lang="en-US" dirty="0"/>
          </a:p>
        </p:txBody>
      </p:sp>
    </p:spTree>
    <p:extLst>
      <p:ext uri="{BB962C8B-B14F-4D97-AF65-F5344CB8AC3E}">
        <p14:creationId xmlns:p14="http://schemas.microsoft.com/office/powerpoint/2010/main" val="352822391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30</a:t>
            </a:fld>
            <a:endParaRPr lang="en-US" dirty="0"/>
          </a:p>
        </p:txBody>
      </p:sp>
    </p:spTree>
    <p:extLst>
      <p:ext uri="{BB962C8B-B14F-4D97-AF65-F5344CB8AC3E}">
        <p14:creationId xmlns:p14="http://schemas.microsoft.com/office/powerpoint/2010/main" val="404404662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31</a:t>
            </a:fld>
            <a:endParaRPr lang="en-US" dirty="0"/>
          </a:p>
        </p:txBody>
      </p:sp>
    </p:spTree>
    <p:extLst>
      <p:ext uri="{BB962C8B-B14F-4D97-AF65-F5344CB8AC3E}">
        <p14:creationId xmlns:p14="http://schemas.microsoft.com/office/powerpoint/2010/main" val="404404662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32</a:t>
            </a:fld>
            <a:endParaRPr lang="en-US" dirty="0"/>
          </a:p>
        </p:txBody>
      </p:sp>
    </p:spTree>
    <p:extLst>
      <p:ext uri="{BB962C8B-B14F-4D97-AF65-F5344CB8AC3E}">
        <p14:creationId xmlns:p14="http://schemas.microsoft.com/office/powerpoint/2010/main" val="162071578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33</a:t>
            </a:fld>
            <a:endParaRPr lang="en-US" dirty="0"/>
          </a:p>
        </p:txBody>
      </p:sp>
    </p:spTree>
    <p:extLst>
      <p:ext uri="{BB962C8B-B14F-4D97-AF65-F5344CB8AC3E}">
        <p14:creationId xmlns:p14="http://schemas.microsoft.com/office/powerpoint/2010/main" val="12496539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1108075" y="698500"/>
            <a:ext cx="4643438"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0463857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34</a:t>
            </a:fld>
            <a:endParaRPr lang="en-US" dirty="0"/>
          </a:p>
        </p:txBody>
      </p:sp>
    </p:spTree>
    <p:extLst>
      <p:ext uri="{BB962C8B-B14F-4D97-AF65-F5344CB8AC3E}">
        <p14:creationId xmlns:p14="http://schemas.microsoft.com/office/powerpoint/2010/main" val="161991327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35</a:t>
            </a:fld>
            <a:endParaRPr lang="en-US" dirty="0"/>
          </a:p>
        </p:txBody>
      </p:sp>
    </p:spTree>
    <p:extLst>
      <p:ext uri="{BB962C8B-B14F-4D97-AF65-F5344CB8AC3E}">
        <p14:creationId xmlns:p14="http://schemas.microsoft.com/office/powerpoint/2010/main" val="334961311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i="1" u="sng" kern="1200" dirty="0">
                <a:solidFill>
                  <a:srgbClr val="000000"/>
                </a:solidFill>
                <a:effectLst/>
                <a:latin typeface="Times New Roman" pitchFamily="16" charset="0"/>
                <a:ea typeface="+mn-ea"/>
                <a:cs typeface="+mn-cs"/>
              </a:rPr>
              <a:t>.</a:t>
            </a:r>
            <a:r>
              <a:rPr lang="en-US" sz="1200" kern="1200" dirty="0">
                <a:solidFill>
                  <a:srgbClr val="000000"/>
                </a:solidFill>
                <a:effectLst/>
                <a:latin typeface="Times New Roman" pitchFamily="16" charset="0"/>
                <a:ea typeface="+mn-ea"/>
                <a:cs typeface="+mn-cs"/>
              </a:rPr>
              <a:t>    </a:t>
            </a:r>
            <a:r>
              <a:rPr lang="en-US" sz="1200" dirty="0">
                <a:hlinkClick r:id="rId3"/>
              </a:rPr>
              <a:t>https://www.nhtsa.gov/sites/nhtsa.dot.gov/files/documents/v2v-cr_dsrc_wifi_baseline_cross-channel_interference_test_report_pre_final_dec_2019-121219-v1-tag.pdf</a:t>
            </a:r>
            <a:endParaRPr lang="en-US" sz="1200" dirty="0"/>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36</a:t>
            </a:fld>
            <a:endParaRPr lang="en-US" dirty="0"/>
          </a:p>
        </p:txBody>
      </p:sp>
    </p:spTree>
    <p:extLst>
      <p:ext uri="{BB962C8B-B14F-4D97-AF65-F5344CB8AC3E}">
        <p14:creationId xmlns:p14="http://schemas.microsoft.com/office/powerpoint/2010/main" val="1237435447"/>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kern="1200" dirty="0">
                <a:solidFill>
                  <a:srgbClr val="000000"/>
                </a:solidFill>
                <a:effectLst/>
                <a:latin typeface="Times New Roman" pitchFamily="16" charset="0"/>
                <a:ea typeface="+mn-ea"/>
                <a:cs typeface="+mn-cs"/>
              </a:rPr>
              <a:t>  </a:t>
            </a:r>
          </a:p>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37</a:t>
            </a:fld>
            <a:endParaRPr lang="en-US" dirty="0"/>
          </a:p>
        </p:txBody>
      </p:sp>
    </p:spTree>
    <p:extLst>
      <p:ext uri="{BB962C8B-B14F-4D97-AF65-F5344CB8AC3E}">
        <p14:creationId xmlns:p14="http://schemas.microsoft.com/office/powerpoint/2010/main" val="198423580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r>
              <a:rPr lang="en-US" sz="1200" i="1" u="sng" kern="1200" dirty="0">
                <a:solidFill>
                  <a:srgbClr val="000000"/>
                </a:solidFill>
                <a:effectLst/>
                <a:latin typeface="Times New Roman" pitchFamily="16" charset="0"/>
                <a:ea typeface="+mn-ea"/>
                <a:cs typeface="+mn-cs"/>
              </a:rPr>
              <a:t>Why 2 days on ballot  </a:t>
            </a:r>
            <a:r>
              <a:rPr lang="en-US" sz="1200" b="0" i="0" u="none" strike="noStrike" kern="1200" baseline="0" dirty="0">
                <a:solidFill>
                  <a:srgbClr val="000000"/>
                </a:solidFill>
                <a:latin typeface="Times New Roman" pitchFamily="16" charset="0"/>
                <a:ea typeface="+mn-ea"/>
                <a:cs typeface="+mn-cs"/>
              </a:rPr>
              <a:t>Otherwise, the tally of votes shall not be made until at least 24 hours after the close of the ballot to allow time for delivery of the e-mail votes.</a:t>
            </a:r>
            <a:endParaRPr lang="en-US" sz="1200" b="1" u="sng" kern="1200" dirty="0">
              <a:solidFill>
                <a:srgbClr val="000000"/>
              </a:solidFill>
              <a:effectLst/>
              <a:latin typeface="Times New Roman" pitchFamily="16" charset="0"/>
              <a:ea typeface="+mn-ea"/>
              <a:cs typeface="+mn-cs"/>
            </a:endParaRPr>
          </a:p>
          <a:p>
            <a:pPr marL="57150" lvl="0">
              <a:buFont typeface="Arial" panose="020B0604020202020204" pitchFamily="34" charset="0"/>
              <a:buChar char="•"/>
            </a:pPr>
            <a:r>
              <a:rPr lang="en-US" sz="1200" b="1" u="sng" kern="1200" dirty="0">
                <a:solidFill>
                  <a:srgbClr val="000000"/>
                </a:solidFill>
                <a:effectLst/>
                <a:latin typeface="Times New Roman" pitchFamily="16" charset="0"/>
                <a:ea typeface="+mn-ea"/>
                <a:cs typeface="+mn-cs"/>
              </a:rPr>
              <a:t>risk:  .18 approves 27Feb. </a:t>
            </a:r>
            <a:r>
              <a:rPr lang="en-US" sz="1600" dirty="0">
                <a:solidFill>
                  <a:schemeClr val="tx1"/>
                </a:solidFill>
              </a:rPr>
              <a:t>10 days,  27Feb (2</a:t>
            </a:r>
            <a:r>
              <a:rPr lang="en-US" sz="1600" baseline="30000" dirty="0">
                <a:solidFill>
                  <a:schemeClr val="tx1"/>
                </a:solidFill>
              </a:rPr>
              <a:t>nd</a:t>
            </a:r>
            <a:r>
              <a:rPr lang="en-US" sz="1600" dirty="0">
                <a:solidFill>
                  <a:schemeClr val="tx1"/>
                </a:solidFill>
              </a:rPr>
              <a:t> and Paul in queue to approve hours after telecon)  to 08</a:t>
            </a:r>
            <a:r>
              <a:rPr lang="en-US" sz="1200" dirty="0">
                <a:solidFill>
                  <a:schemeClr val="tx1"/>
                </a:solidFill>
              </a:rPr>
              <a:t>(Sunday)</a:t>
            </a:r>
            <a:r>
              <a:rPr lang="en-US" sz="1600" dirty="0">
                <a:solidFill>
                  <a:schemeClr val="tx1"/>
                </a:solidFill>
              </a:rPr>
              <a:t>&gt;09</a:t>
            </a:r>
            <a:r>
              <a:rPr lang="en-US" sz="1200" dirty="0">
                <a:solidFill>
                  <a:schemeClr val="tx1"/>
                </a:solidFill>
              </a:rPr>
              <a:t>(rules)</a:t>
            </a:r>
            <a:r>
              <a:rPr lang="en-US" sz="1600" dirty="0">
                <a:solidFill>
                  <a:schemeClr val="tx1"/>
                </a:solidFill>
              </a:rPr>
              <a:t> March then upload late 09March</a:t>
            </a:r>
          </a:p>
          <a:p>
            <a:pPr marL="800100" lvl="1">
              <a:buFont typeface="Arial" panose="020B0604020202020204" pitchFamily="34" charset="0"/>
              <a:buChar char="•"/>
            </a:pPr>
            <a:r>
              <a:rPr lang="en-US" sz="1600" dirty="0">
                <a:solidFill>
                  <a:schemeClr val="tx1"/>
                </a:solidFill>
              </a:rPr>
              <a:t>We would request 10 day with early close and prep the LMSC ahead of time, to try to mitigate the risk. </a:t>
            </a:r>
          </a:p>
          <a:p>
            <a:r>
              <a:rPr lang="en-US" sz="1200" b="1" u="sng" kern="1200" dirty="0">
                <a:solidFill>
                  <a:srgbClr val="000000"/>
                </a:solidFill>
                <a:effectLst/>
                <a:latin typeface="Times New Roman" pitchFamily="16" charset="0"/>
                <a:ea typeface="+mn-ea"/>
                <a:cs typeface="+mn-cs"/>
              </a:rPr>
              <a:t>What the NPRM Would Do</a:t>
            </a:r>
            <a:r>
              <a:rPr lang="en-US" sz="1200" b="1" kern="1200" dirty="0">
                <a:solidFill>
                  <a:srgbClr val="000000"/>
                </a:solidFill>
                <a:effectLst/>
                <a:latin typeface="Times New Roman" pitchFamily="16" charset="0"/>
                <a:ea typeface="+mn-ea"/>
                <a:cs typeface="+mn-cs"/>
              </a:rPr>
              <a:t>: </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rPr>
              <a:t>• Propose to repurpose the lower 45 megahertz of the band (5.850.5.895 GHz) for unlicensed operations to support high-throughput broadband applications. </a:t>
            </a:r>
          </a:p>
          <a:p>
            <a:r>
              <a:rPr lang="en-US" sz="1200" kern="1200" dirty="0">
                <a:solidFill>
                  <a:srgbClr val="000000"/>
                </a:solidFill>
                <a:effectLst/>
                <a:latin typeface="Times New Roman" pitchFamily="16" charset="0"/>
                <a:ea typeface="+mn-ea"/>
                <a:cs typeface="+mn-cs"/>
              </a:rPr>
              <a:t>• Propose that unlicensed device operations in the 5.850-5.895 GHz band be subject to all of the general Part 15 operational principles in the Unlicensed National Information Infrastructure (U-NII) rules. Propose to adopt technical and operational rules (e.g., power levels, out-of-band emissions limits) similar to those that already apply in the adjacent 5.725-5.850 GHz (U-NII-3) band. </a:t>
            </a:r>
          </a:p>
          <a:p>
            <a:r>
              <a:rPr lang="en-US" sz="1200" kern="1200" dirty="0">
                <a:solidFill>
                  <a:srgbClr val="000000"/>
                </a:solidFill>
                <a:effectLst/>
                <a:latin typeface="Times New Roman" pitchFamily="16" charset="0"/>
                <a:ea typeface="+mn-ea"/>
                <a:cs typeface="+mn-cs"/>
              </a:rPr>
              <a:t>• Propose to continue to dedicate spectrum in the upper 30 megahertz of the 5.9 GHz band (5.895-5.925 GHz) to support ITS needs for transportation and vehicle safety-related communications. o Propose to revise the current ITS rules for the 5.9 GHz band to permit Cellular Vehicle to Everything (C-V2X) operations in the upper 20 megahertz of the band (5.905-5.925 GHz). </a:t>
            </a:r>
          </a:p>
          <a:p>
            <a:r>
              <a:rPr lang="en-US" sz="1200" kern="1200" dirty="0">
                <a:solidFill>
                  <a:srgbClr val="000000"/>
                </a:solidFill>
                <a:effectLst/>
                <a:latin typeface="Times New Roman" pitchFamily="16" charset="0"/>
                <a:ea typeface="+mn-ea"/>
                <a:cs typeface="+mn-cs"/>
              </a:rPr>
              <a:t>o Seek comment on whether to retain the remaining 10 megahertz (5.895-5.905 GHz) for DSRC systems or whether this segment should be dedicated for C-V2X. </a:t>
            </a:r>
          </a:p>
          <a:p>
            <a:r>
              <a:rPr lang="en-US" sz="1200" kern="1200" dirty="0">
                <a:solidFill>
                  <a:srgbClr val="000000"/>
                </a:solidFill>
                <a:effectLst/>
                <a:latin typeface="Times New Roman" pitchFamily="16" charset="0"/>
                <a:ea typeface="+mn-ea"/>
                <a:cs typeface="+mn-cs"/>
              </a:rPr>
              <a:t>o Propose to require C-V2X equipment to comply with the existing DSRC coordination rules for protection of the 5.9 GHz band Federal Radiolocation Service. </a:t>
            </a:r>
          </a:p>
          <a:p>
            <a:r>
              <a:rPr lang="en-US" sz="1200" kern="1200" dirty="0">
                <a:solidFill>
                  <a:srgbClr val="000000"/>
                </a:solidFill>
                <a:effectLst/>
                <a:latin typeface="Times New Roman" pitchFamily="16" charset="0"/>
                <a:ea typeface="+mn-ea"/>
                <a:cs typeface="+mn-cs"/>
              </a:rPr>
              <a:t>o Propose to retain the existing technical and coordination rules that currently apply to DSRC, to the extent that we allow DSRC operations in the 5.895-5.905 GHz band. </a:t>
            </a:r>
          </a:p>
          <a:p>
            <a:r>
              <a:rPr lang="en-US" sz="1200" kern="1200" dirty="0">
                <a:solidFill>
                  <a:srgbClr val="000000"/>
                </a:solidFill>
                <a:effectLst/>
                <a:latin typeface="Times New Roman" pitchFamily="16" charset="0"/>
                <a:ea typeface="+mn-ea"/>
                <a:cs typeface="+mn-cs"/>
              </a:rPr>
              <a:t> </a:t>
            </a:r>
          </a:p>
          <a:p>
            <a:r>
              <a:rPr lang="en-US" sz="1200" kern="1200" dirty="0">
                <a:solidFill>
                  <a:srgbClr val="000000"/>
                </a:solidFill>
                <a:effectLst/>
                <a:latin typeface="Times New Roman" pitchFamily="16" charset="0"/>
                <a:ea typeface="+mn-ea"/>
                <a:cs typeface="+mn-cs"/>
              </a:rPr>
              <a:t>• Seek comment on how DSRC incumbents would transition their operations out of some or all of the 5.9 GHz band if the proposals are adopted.   </a:t>
            </a:r>
          </a:p>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8</a:t>
            </a:fld>
            <a:endParaRPr lang="en-US" dirty="0"/>
          </a:p>
        </p:txBody>
      </p:sp>
    </p:spTree>
    <p:extLst>
      <p:ext uri="{BB962C8B-B14F-4D97-AF65-F5344CB8AC3E}">
        <p14:creationId xmlns:p14="http://schemas.microsoft.com/office/powerpoint/2010/main" val="53518676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295963947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10</a:t>
            </a:fld>
            <a:endParaRPr lang="en-US" dirty="0"/>
          </a:p>
        </p:txBody>
      </p:sp>
    </p:spTree>
    <p:extLst>
      <p:ext uri="{BB962C8B-B14F-4D97-AF65-F5344CB8AC3E}">
        <p14:creationId xmlns:p14="http://schemas.microsoft.com/office/powerpoint/2010/main" val="412508680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11</a:t>
            </a:fld>
            <a:endParaRPr lang="en-US" dirty="0"/>
          </a:p>
        </p:txBody>
      </p:sp>
    </p:spTree>
    <p:extLst>
      <p:ext uri="{BB962C8B-B14F-4D97-AF65-F5344CB8AC3E}">
        <p14:creationId xmlns:p14="http://schemas.microsoft.com/office/powerpoint/2010/main" val="395535671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13</a:t>
            </a:fld>
            <a:endParaRPr lang="en-US" dirty="0"/>
          </a:p>
        </p:txBody>
      </p:sp>
    </p:spTree>
    <p:extLst>
      <p:ext uri="{BB962C8B-B14F-4D97-AF65-F5344CB8AC3E}">
        <p14:creationId xmlns:p14="http://schemas.microsoft.com/office/powerpoint/2010/main" val="301437684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22</a:t>
            </a:fld>
            <a:endParaRPr lang="en-US" dirty="0"/>
          </a:p>
        </p:txBody>
      </p:sp>
    </p:spTree>
    <p:extLst>
      <p:ext uri="{BB962C8B-B14F-4D97-AF65-F5344CB8AC3E}">
        <p14:creationId xmlns:p14="http://schemas.microsoft.com/office/powerpoint/2010/main" val="303019219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r>
              <a:rPr lang="en-US" dirty="0"/>
              <a:t>possible agenda items 03feb:  </a:t>
            </a:r>
          </a:p>
          <a:p>
            <a:pPr>
              <a:buFont typeface="Arial" panose="020B0604020202020204" pitchFamily="34" charset="0"/>
              <a:buChar char="•"/>
            </a:pPr>
            <a:r>
              <a:rPr lang="en-US" dirty="0"/>
              <a:t>1. </a:t>
            </a:r>
            <a:r>
              <a:rPr lang="en-US" sz="1800" b="0" dirty="0"/>
              <a:t>Next week we could review/remind decision at Wireless interim in SNA: </a:t>
            </a:r>
          </a:p>
          <a:p>
            <a:pPr>
              <a:buFont typeface="Arial" panose="020B0604020202020204" pitchFamily="34" charset="0"/>
              <a:buChar char="•"/>
            </a:pPr>
            <a:r>
              <a:rPr lang="en-US" sz="1800" b="0" dirty="0">
                <a:solidFill>
                  <a:schemeClr val="tx1"/>
                </a:solidFill>
              </a:rPr>
              <a:t>Focus on what we can agree on,  pass on what we don’t have agreement on. </a:t>
            </a:r>
          </a:p>
          <a:p>
            <a:pPr lvl="1">
              <a:buFont typeface="Arial" panose="020B0604020202020204" pitchFamily="34" charset="0"/>
              <a:buChar char="•"/>
            </a:pPr>
            <a:r>
              <a:rPr lang="en-US" sz="1400" b="0" dirty="0"/>
              <a:t>Maybe  review what areas in the current draf</a:t>
            </a:r>
            <a:r>
              <a:rPr lang="en-US" sz="1400" dirty="0"/>
              <a:t>t  we should focus on and get agreement, in case time runs short (prioritize the sections to focus on…) .   An opinion from the chair. </a:t>
            </a:r>
            <a:endParaRPr lang="en-US" sz="1400" b="0" dirty="0"/>
          </a:p>
          <a:p>
            <a:endParaRPr lang="en-US" dirty="0"/>
          </a:p>
          <a:p>
            <a:r>
              <a:rPr lang="en-US" dirty="0"/>
              <a:t>2. if fed. reg. delay is from the DoT and house transportation committee inputs, could we consider a 1ish page ex </a:t>
            </a:r>
            <a:r>
              <a:rPr lang="en-US" dirty="0" err="1"/>
              <a:t>parte</a:t>
            </a:r>
            <a:r>
              <a:rPr lang="en-US" dirty="0"/>
              <a:t> with very high-level points we agree with the DoT and  the house on, where we have agreement in all of 802.11? </a:t>
            </a: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23</a:t>
            </a:fld>
            <a:endParaRPr lang="en-US" dirty="0"/>
          </a:p>
        </p:txBody>
      </p:sp>
    </p:spTree>
    <p:extLst>
      <p:ext uri="{BB962C8B-B14F-4D97-AF65-F5344CB8AC3E}">
        <p14:creationId xmlns:p14="http://schemas.microsoft.com/office/powerpoint/2010/main" val="419119893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4267200" y="6475413"/>
            <a:ext cx="606425"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2" name="Rectangle 3"/>
          <p:cNvSpPr>
            <a:spLocks noGrp="1" noChangeArrowheads="1"/>
          </p:cNvSpPr>
          <p:nvPr>
            <p:ph type="dt" idx="15"/>
          </p:nvPr>
        </p:nvSpPr>
        <p:spPr bwMode="auto">
          <a:xfrm>
            <a:off x="685800" y="304800"/>
            <a:ext cx="2286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18 Feb 2020</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684213" y="382970"/>
            <a:ext cx="2211387" cy="273050"/>
          </a:xfrm>
        </p:spPr>
        <p:txBody>
          <a:bodyPr/>
          <a:lstStyle>
            <a:lvl1pPr>
              <a:defRPr/>
            </a:lvl1pPr>
          </a:lstStyle>
          <a:p>
            <a:r>
              <a:rPr lang="en-US"/>
              <a:t>18 Feb 2020</a:t>
            </a:r>
            <a:endParaRPr lang="en-GB" dirty="0"/>
          </a:p>
        </p:txBody>
      </p:sp>
      <p:sp>
        <p:nvSpPr>
          <p:cNvPr id="3" name="Footer Placeholder 2"/>
          <p:cNvSpPr>
            <a:spLocks noGrp="1"/>
          </p:cNvSpPr>
          <p:nvPr>
            <p:ph type="ftr" idx="11"/>
          </p:nvPr>
        </p:nvSpPr>
        <p:spPr/>
        <p:txBody>
          <a:bodyPr/>
          <a:lstStyle>
            <a:lvl1pPr>
              <a:defRPr/>
            </a:lvl1pPr>
          </a:lstStyle>
          <a:p>
            <a:r>
              <a:rPr lang="en-US" dirty="0"/>
              <a:t>Jay Holcomb (Itron)</a:t>
            </a:r>
            <a:endParaRPr lang="en-GB" dirty="0"/>
          </a:p>
        </p:txBody>
      </p:sp>
      <p:sp>
        <p:nvSpPr>
          <p:cNvPr id="4" name="Slide Number Placeholder 3"/>
          <p:cNvSpPr>
            <a:spLocks noGrp="1"/>
          </p:cNvSpPr>
          <p:nvPr>
            <p:ph type="sldNum" idx="12"/>
          </p:nvPr>
        </p:nvSpPr>
        <p:spPr>
          <a:xfrm>
            <a:off x="4191000" y="6475413"/>
            <a:ext cx="682625"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684213" y="382970"/>
            <a:ext cx="2211387"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18 Feb 2020</a:t>
            </a:r>
            <a:endParaRPr lang="en-GB" dirty="0"/>
          </a:p>
        </p:txBody>
      </p:sp>
      <p:sp>
        <p:nvSpPr>
          <p:cNvPr id="1028" name="Rectangle 4"/>
          <p:cNvSpPr>
            <a:spLocks noGrp="1" noChangeArrowheads="1"/>
          </p:cNvSpPr>
          <p:nvPr>
            <p:ph type="ftr"/>
          </p:nvPr>
        </p:nvSpPr>
        <p:spPr bwMode="auto">
          <a:xfrm>
            <a:off x="5334000"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029" name="Rectangle 5"/>
          <p:cNvSpPr>
            <a:spLocks noGrp="1" noChangeArrowheads="1"/>
          </p:cNvSpPr>
          <p:nvPr>
            <p:ph type="sldNum"/>
          </p:nvPr>
        </p:nvSpPr>
        <p:spPr bwMode="auto">
          <a:xfrm>
            <a:off x="4191000" y="6475413"/>
            <a:ext cx="682625"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728690" y="597222"/>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userDrawn="1"/>
        </p:nvSpPr>
        <p:spPr bwMode="auto">
          <a:xfrm>
            <a:off x="4724400" y="357166"/>
            <a:ext cx="377669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802.18-20/0025r01</a:t>
            </a: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w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hyperlink" Target="https://mentor.ieee.org/802.18/dcn/16/18-16-0038-14-0000-teleconference-call-in-info.pptx" TargetMode="Externa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ieee802.my.webex.com/ieee802.my/j.php?MTID=m4af3f33f89f37207218c57f704cc2ca0"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s://ieee802.my.webex.com/ieee802.my/j.php?MTID=m682cf860470c53535c273bcd2469d1bb"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s://ieee802.my.webex.com/ieee802.my/j.php?MTID=md0343655a609d6f9f9bfef26d7cc0ff2"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https://ieee802.my.webex.com/ieee802.my/j.php?MTID=m45bdb699d2a0b208bb8bfe63b7ea702a"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ype="http://schemas.openxmlformats.org/officeDocument/2006/relationships/image" Target="../media/image2.wmf"/><Relationship Id="rId3" Type="http://schemas.openxmlformats.org/officeDocument/2006/relationships/hyperlink" Target="http://standards.ieee.org/faqs/affiliationFAQ.html" TargetMode="External"/><Relationship Id="rId7" Type="http://schemas.openxmlformats.org/officeDocument/2006/relationships/oleObject" Target="../embeddings/oleObject2.bin"/><Relationship Id="rId2" Type="http://schemas.openxmlformats.org/officeDocument/2006/relationships/slideLayout" Target="../slideLayouts/slideLayout1.xml"/><Relationship Id="rId1" Type="http://schemas.openxmlformats.org/officeDocument/2006/relationships/vmlDrawing" Target="../drawings/vmlDrawing2.vml"/><Relationship Id="rId6" Type="http://schemas.openxmlformats.org/officeDocument/2006/relationships/hyperlink" Target="https://urldefense.proofpoint.com/v2/url?u=http-3A__standards.ieee.org_develop_policies_opman_sb-5Fom.pdf&amp;d=DwMFaQ&amp;c=pqcuzKEN_84c78MOSc5_fw&amp;r=z8R-nWJ8GIxwjOjNKhEFByb-tZ6XE3GZXWSggNdVo-w&amp;m=Gx81wOfxIxttOsPBw3hB1Azff-q1D1vfMBlFeAxZuAU&amp;s=VsUkm5wVUrVow--zSWP-9lZ29OAf1BWZsf3sNnTBox4&amp;e=" TargetMode="External"/><Relationship Id="rId5" Type="http://schemas.openxmlformats.org/officeDocument/2006/relationships/hyperlink" Target="http://www.ieee802.org/devdocs.shtml" TargetMode="External"/><Relationship Id="rId10" Type="http://schemas.openxmlformats.org/officeDocument/2006/relationships/image" Target="../media/image3.wmf"/><Relationship Id="rId4" Type="http://schemas.openxmlformats.org/officeDocument/2006/relationships/hyperlink" Target="http://standards.ieee.org/resources/antitrust-guidelines.pdf" TargetMode="External"/><Relationship Id="rId9" Type="http://schemas.openxmlformats.org/officeDocument/2006/relationships/oleObject" Target="../embeddings/oleObject3.bin"/></Relationships>
</file>

<file path=ppt/slides/_rels/slide20.xml.rels><?xml version="1.0" encoding="UTF-8" standalone="yes"?>
<Relationships xmlns="http://schemas.openxmlformats.org/package/2006/relationships"><Relationship Id="rId2" Type="http://schemas.openxmlformats.org/officeDocument/2006/relationships/hyperlink" Target="https://ieee802.my.webex.com/ieee802.my/j.php?MTID=m893a70f4ba4e6fb59a1e51ad38478128"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18/dcn/19/18-19-0163-01-0000-fcc19-138-nprm-revisiting-use-of-the-5-850-5-925-ghz-band.docx" TargetMode="External"/><Relationship Id="rId2" Type="http://schemas.openxmlformats.org/officeDocument/2006/relationships/notesSlide" Target="../notesSlides/notesSlide8.xml"/><Relationship Id="rId1" Type="http://schemas.openxmlformats.org/officeDocument/2006/relationships/slideLayout" Target="../slideLayouts/slideLayout1.xml"/><Relationship Id="rId4" Type="http://schemas.openxmlformats.org/officeDocument/2006/relationships/hyperlink" Target="https://mentor.ieee.org/802.11/dcn/20/11-20-0104" TargetMode="External"/></Relationships>
</file>

<file path=ppt/slides/_rels/slide23.xml.rels><?xml version="1.0" encoding="UTF-8" standalone="yes"?>
<Relationships xmlns="http://schemas.openxmlformats.org/package/2006/relationships"><Relationship Id="rId3" Type="http://schemas.openxmlformats.org/officeDocument/2006/relationships/hyperlink" Target="https://www.federalregister.gov/documents/2020/02/06/2020-02086/use-of-the-5850-5925-ghz-band?utm_campaign=subscription+mailing+list&amp;utm_source=federalregister.gov&amp;utm_medium=email"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5" Type="http://schemas.openxmlformats.org/officeDocument/2006/relationships/hyperlink" Target="https://www.federalregister.gov/documents/2020/02/06/2020-02086/use-of-the-5850-5925-ghz-band" TargetMode="External"/><Relationship Id="rId4" Type="http://schemas.openxmlformats.org/officeDocument/2006/relationships/hyperlink" Target="https://www.govinfo.gov/content/pkg/FR-2020-02-06/pdf/2020-02086.pdf" TargetMode="External"/></Relationships>
</file>

<file path=ppt/slides/_rels/slide24.xml.rels><?xml version="1.0" encoding="UTF-8" standalone="yes"?>
<Relationships xmlns="http://schemas.openxmlformats.org/package/2006/relationships"><Relationship Id="rId3" Type="http://schemas.openxmlformats.org/officeDocument/2006/relationships/hyperlink" Target="https://mentor.ieee.org/802.11/dcn/20/11-20-0104" TargetMode="External"/><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3" Type="http://schemas.openxmlformats.org/officeDocument/2006/relationships/hyperlink" Target="https://mentor.ieee.org/802.11/dcn/20/11-20-0104"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3" Type="http://schemas.openxmlformats.org/officeDocument/2006/relationships/hyperlink" Target="https://www.fcc.gov/document/chairman-pai-statement-announcement-new-c-v2x-deployment"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 Id="rId4" Type="http://schemas.openxmlformats.org/officeDocument/2006/relationships/hyperlink" Target="https://transportation.house.gov/imo/media/doc/2020-01-22%20Full%20TI%20Letter%20to%20FCC.pdf" TargetMode="External"/></Relationships>
</file>

<file path=ppt/slides/_rels/slide28.xml.rels><?xml version="1.0" encoding="UTF-8" standalone="yes"?>
<Relationships xmlns="http://schemas.openxmlformats.org/package/2006/relationships"><Relationship Id="rId3" Type="http://schemas.openxmlformats.org/officeDocument/2006/relationships/hyperlink" Target="https://mentor.ieee.org/802.11/dcn/20/11-20-0104"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hyperlink" Target="https://mentor.ieee.org/802.11/dcn/20/11-20-0104-01-00bd-draft-tgbd-comments-on-fcc-nprm-docket-19-138.docx" TargetMode="External"/><Relationship Id="rId2" Type="http://schemas.openxmlformats.org/officeDocument/2006/relationships/notesSlide" Target="../notesSlides/notesSlide16.xml"/><Relationship Id="rId1" Type="http://schemas.openxmlformats.org/officeDocument/2006/relationships/slideLayout" Target="../slideLayouts/slideLayout1.xml"/><Relationship Id="rId4" Type="http://schemas.openxmlformats.org/officeDocument/2006/relationships/hyperlink" Target="https://mentor.ieee.org/802.11/dcn/20/11-20-0104-03-00bd-draft-tgbd-comments-on-fcc-nprm-docket-19-138.docx" TargetMode="Externa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3" Type="http://schemas.openxmlformats.org/officeDocument/2006/relationships/hyperlink" Target="https://mentor.ieee.org/802.18/dcn/19/18-19-0008-07-0000-usdot-v2x-communciations-rfc-ieee-802-comments.docx" TargetMode="External"/><Relationship Id="rId2" Type="http://schemas.openxmlformats.org/officeDocument/2006/relationships/notesSlide" Target="../notesSlides/notesSlide18.xml"/><Relationship Id="rId1" Type="http://schemas.openxmlformats.org/officeDocument/2006/relationships/slideLayout" Target="../slideLayouts/slideLayout1.xml"/><Relationship Id="rId6" Type="http://schemas.openxmlformats.org/officeDocument/2006/relationships/hyperlink" Target="https://mentor.ieee.org/802.18/dcn/18/18-18-0159-07-0000-fcc-gn-18-357-5gaa-waiver-ieee-802-comments.docx" TargetMode="External"/><Relationship Id="rId5" Type="http://schemas.openxmlformats.org/officeDocument/2006/relationships/hyperlink" Target="https://mentor.ieee.org/802.18/dcn/19/18-19-0064-05-0000-5gaa-ex-parte-05apr19-response-ieee-80%202-fcc-gn-18-357.docx" TargetMode="External"/><Relationship Id="rId4" Type="http://schemas.openxmlformats.org/officeDocument/2006/relationships/hyperlink" Target="https://mentor.ieee.org/802.18/dcn/19/18-19-0064-05-0000-5gaa-ex-parte-05apr19-response-ieee-80" TargetMode="External"/></Relationships>
</file>

<file path=ppt/slides/_rels/slide33.xml.rels><?xml version="1.0" encoding="UTF-8" standalone="yes"?>
<Relationships xmlns="http://schemas.openxmlformats.org/package/2006/relationships"><Relationship Id="rId3" Type="http://schemas.openxmlformats.org/officeDocument/2006/relationships/hyperlink" Target="https://ride.tech/self-driving/fcc-plan-could-stall-v2x-car-safety-revolution/" TargetMode="External"/><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3" Type="http://schemas.openxmlformats.org/officeDocument/2006/relationships/hyperlink" Target="https://mentor.ieee.org/802.11/dcn/19/11-19-2157-00-00bd-status-fcc-nprm-for-the-5-9-ghz-band-for-tgbd.pptx" TargetMode="External"/><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3" Type="http://schemas.openxmlformats.org/officeDocument/2006/relationships/hyperlink" Target="https://urldefense.proofpoint.com/v2/url?u=https-3A__www.nhtsa.gov_about-2Dnhtsa_briefing-2Droom&amp;d=DwMFaQ&amp;c=pqcuzKEN_84c78MOSc5_fw&amp;r=z8R-nWJ8GIxwjOjNKhEFByb-tZ6XE3GZXWSggNdVo-w&amp;m=_p-qdv46SDZrFzna_F0Q3VDuwYULJZ9ebw9W354uKQc&amp;s=geXgiS-ns6DGrgyL98MrAi5eOjzKojCebzscGB8dRCw&amp;e=" TargetMode="External"/><Relationship Id="rId2" Type="http://schemas.openxmlformats.org/officeDocument/2006/relationships/notesSlide" Target="../notesSlides/notesSlide22.xml"/><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hyperlink" Target="https://mentor.ieee.org/802.18/dcn/19/18-19-0162-00-0000-v2v-cr-dsrc-wifi-baseline-cross-channel-interference-test-report-pre-final-dec-2019-121219-v1-tag.pdf" TargetMode="Externa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4" Type="http://schemas.openxmlformats.org/officeDocument/2006/relationships/hyperlink" Target="http://www.ieee.org/about/corporate/governance" TargetMode="External"/></Relationships>
</file>

<file path=ppt/slides/_rels/slide5.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https://mentor.ieee.org/802.18/dcn/19/18-19-0150-00-0000-chairman-pais-remarks-new-5-9-ghz-band-proposal.docx"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 Id="rId6" Type="http://schemas.openxmlformats.org/officeDocument/2006/relationships/hyperlink" Target="https://www.fcc.gov/ecfs/search/filings?proceedings_name=19-138&amp;sort=date_disseminated,DESC" TargetMode="External"/><Relationship Id="rId5" Type="http://schemas.openxmlformats.org/officeDocument/2006/relationships/hyperlink" Target="https://mentor.ieee.org/802.18/dcn/19/18-19-0163-02-0000-fcc19-138-nprm-revisiting-use-of-the-5-850-5-925-ghz-band.docx" TargetMode="External"/><Relationship Id="rId4" Type="http://schemas.openxmlformats.org/officeDocument/2006/relationships/hyperlink" Target="https://www.fcc.gov/document/chairman-pais-remarks-new-59-ghz-band-proposal" TargetMode="External"/></Relationships>
</file>

<file path=ppt/slides/_rels/slide9.xml.rels><?xml version="1.0" encoding="UTF-8" standalone="yes"?>
<Relationships xmlns="http://schemas.openxmlformats.org/package/2006/relationships"><Relationship Id="rId3" Type="http://schemas.openxmlformats.org/officeDocument/2006/relationships/hyperlink" Target="https://mentor.ieee.org/802.18/dcn/20/18-20-0020" TargetMode="External"/><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a:t>18 Feb 2020</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US" dirty="0"/>
              <a:t>Jay Holcomb (Itron)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Ad Hoc Agenda</a:t>
            </a:r>
            <a:endParaRPr lang="en-GB" dirty="0"/>
          </a:p>
        </p:txBody>
      </p:sp>
      <p:sp>
        <p:nvSpPr>
          <p:cNvPr id="3074" name="Rectangle 2"/>
          <p:cNvSpPr>
            <a:spLocks noGrp="1" noChangeArrowheads="1"/>
          </p:cNvSpPr>
          <p:nvPr>
            <p:ph type="body" idx="1"/>
          </p:nvPr>
        </p:nvSpPr>
        <p:spPr>
          <a:xfrm>
            <a:off x="685800" y="1905000"/>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18Feb20</a:t>
            </a:r>
          </a:p>
        </p:txBody>
      </p:sp>
      <p:graphicFrame>
        <p:nvGraphicFramePr>
          <p:cNvPr id="3075" name="Object 3"/>
          <p:cNvGraphicFramePr>
            <a:graphicFrameLocks noChangeAspect="1"/>
          </p:cNvGraphicFramePr>
          <p:nvPr>
            <p:extLst>
              <p:ext uri="{D42A27DB-BD31-4B8C-83A1-F6EECF244321}">
                <p14:modId xmlns:p14="http://schemas.microsoft.com/office/powerpoint/2010/main" val="3885638614"/>
              </p:ext>
            </p:extLst>
          </p:nvPr>
        </p:nvGraphicFramePr>
        <p:xfrm>
          <a:off x="544513" y="3603625"/>
          <a:ext cx="7824787" cy="2514600"/>
        </p:xfrm>
        <a:graphic>
          <a:graphicData uri="http://schemas.openxmlformats.org/presentationml/2006/ole">
            <mc:AlternateContent xmlns:mc="http://schemas.openxmlformats.org/markup-compatibility/2006">
              <mc:Choice xmlns:v="urn:schemas-microsoft-com:vml" Requires="v">
                <p:oleObj spid="_x0000_s9312" name="Document" r:id="rId4" imgW="8249760" imgH="2657520" progId="Word.Document.8">
                  <p:embed/>
                </p:oleObj>
              </mc:Choice>
              <mc:Fallback>
                <p:oleObj name="Document" r:id="rId4" imgW="8249760" imgH="2657520" progId="Word.Document.8">
                  <p:embed/>
                  <p:pic>
                    <p:nvPicPr>
                      <p:cNvPr id="0" name="Picture 3"/>
                      <p:cNvPicPr>
                        <a:picLocks noChangeAspect="1" noChangeArrowheads="1"/>
                      </p:cNvPicPr>
                      <p:nvPr/>
                    </p:nvPicPr>
                    <p:blipFill>
                      <a:blip r:embed="rId5"/>
                      <a:srcRect/>
                      <a:stretch>
                        <a:fillRect/>
                      </a:stretch>
                    </p:blipFill>
                    <p:spPr bwMode="auto">
                      <a:xfrm>
                        <a:off x="544513" y="3603625"/>
                        <a:ext cx="7824787" cy="25146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49492" y="304006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2840" y="628492"/>
            <a:ext cx="8415144" cy="663501"/>
          </a:xfrm>
        </p:spPr>
        <p:txBody>
          <a:bodyPr/>
          <a:lstStyle/>
          <a:p>
            <a:r>
              <a:rPr lang="en-US" sz="2400" dirty="0"/>
              <a:t>5.9 GHz NPRM </a:t>
            </a:r>
            <a:r>
              <a:rPr lang="en-US" sz="1200" dirty="0"/>
              <a:t>–</a:t>
            </a:r>
            <a:r>
              <a:rPr lang="en-US" sz="1200" dirty="0">
                <a:highlight>
                  <a:srgbClr val="C0C0C0"/>
                </a:highlight>
              </a:rPr>
              <a:t>  </a:t>
            </a:r>
            <a:endParaRPr lang="en-US" sz="2400" dirty="0">
              <a:highlight>
                <a:srgbClr val="C0C0C0"/>
              </a:highlight>
            </a:endParaRPr>
          </a:p>
        </p:txBody>
      </p:sp>
      <p:sp>
        <p:nvSpPr>
          <p:cNvPr id="3" name="Content Placeholder 2"/>
          <p:cNvSpPr>
            <a:spLocks noGrp="1"/>
          </p:cNvSpPr>
          <p:nvPr>
            <p:ph idx="1"/>
          </p:nvPr>
        </p:nvSpPr>
        <p:spPr>
          <a:xfrm>
            <a:off x="698889" y="1177974"/>
            <a:ext cx="8292711" cy="5443245"/>
          </a:xfrm>
        </p:spPr>
        <p:txBody>
          <a:bodyPr/>
          <a:lstStyle/>
          <a:p>
            <a:pPr marL="400050">
              <a:spcBef>
                <a:spcPts val="0"/>
              </a:spcBef>
              <a:buFont typeface="Arial" panose="020B0604020202020204" pitchFamily="34" charset="0"/>
              <a:buChar char="•"/>
            </a:pPr>
            <a:r>
              <a:rPr lang="en-US" sz="2000" dirty="0">
                <a:solidFill>
                  <a:schemeClr val="tx1"/>
                </a:solidFill>
              </a:rPr>
              <a:t>Remember from discussions in Irvine.</a:t>
            </a:r>
          </a:p>
          <a:p>
            <a:pPr marL="400050">
              <a:spcBef>
                <a:spcPts val="0"/>
              </a:spcBef>
              <a:buFont typeface="Arial" panose="020B0604020202020204" pitchFamily="34" charset="0"/>
              <a:buChar char="•"/>
            </a:pPr>
            <a:endParaRPr lang="en-US" dirty="0">
              <a:solidFill>
                <a:schemeClr val="tx1"/>
              </a:solidFill>
            </a:endParaRPr>
          </a:p>
          <a:p>
            <a:pPr marL="800100" lvl="1">
              <a:spcBef>
                <a:spcPts val="0"/>
              </a:spcBef>
              <a:buFont typeface="Arial" panose="020B0604020202020204" pitchFamily="34" charset="0"/>
              <a:buChar char="•"/>
            </a:pPr>
            <a:r>
              <a:rPr lang="en-US" dirty="0">
                <a:solidFill>
                  <a:schemeClr val="tx1"/>
                </a:solidFill>
              </a:rPr>
              <a:t>Focus on what we all can agree on, pass on what we don’t have agreement on.  </a:t>
            </a:r>
          </a:p>
          <a:p>
            <a:pPr marL="800100" lvl="1">
              <a:spcBef>
                <a:spcPts val="0"/>
              </a:spcBef>
              <a:buFont typeface="Arial" panose="020B0604020202020204" pitchFamily="34" charset="0"/>
              <a:buChar char="•"/>
            </a:pPr>
            <a:endParaRPr lang="en-US" dirty="0">
              <a:solidFill>
                <a:schemeClr val="tx1"/>
              </a:solidFill>
            </a:endParaRPr>
          </a:p>
          <a:p>
            <a:pPr marL="800100" lvl="1">
              <a:spcBef>
                <a:spcPts val="0"/>
              </a:spcBef>
              <a:buFont typeface="Arial" panose="020B0604020202020204" pitchFamily="34" charset="0"/>
              <a:buChar char="•"/>
            </a:pPr>
            <a:r>
              <a:rPr lang="en-US" dirty="0">
                <a:solidFill>
                  <a:schemeClr val="tx1"/>
                </a:solidFill>
              </a:rPr>
              <a:t>Neutral on the partitioning, e.g. 45MHz/30MHz split in the NPRM </a:t>
            </a:r>
          </a:p>
          <a:p>
            <a:pPr marL="800100" lvl="1">
              <a:spcBef>
                <a:spcPts val="0"/>
              </a:spcBef>
              <a:buFont typeface="Arial" panose="020B0604020202020204" pitchFamily="34" charset="0"/>
              <a:buChar char="•"/>
            </a:pPr>
            <a:endParaRPr lang="en-US" dirty="0">
              <a:solidFill>
                <a:schemeClr val="tx1"/>
              </a:solidFill>
            </a:endParaRPr>
          </a:p>
          <a:p>
            <a:pPr marL="800100" lvl="1">
              <a:spcBef>
                <a:spcPts val="0"/>
              </a:spcBef>
              <a:buFont typeface="Arial" panose="020B0604020202020204" pitchFamily="34" charset="0"/>
              <a:buChar char="•"/>
            </a:pPr>
            <a:r>
              <a:rPr lang="en-US" dirty="0">
                <a:solidFill>
                  <a:schemeClr val="tx1"/>
                </a:solidFill>
              </a:rPr>
              <a:t>Use the migration from 802.11p to 802.11bd to our advantage and how it strengthens the future of ITS, e.g. compatibility etc.</a:t>
            </a:r>
          </a:p>
          <a:p>
            <a:pPr marL="800100" lvl="1">
              <a:spcBef>
                <a:spcPts val="0"/>
              </a:spcBef>
              <a:buFont typeface="Arial" panose="020B0604020202020204" pitchFamily="34" charset="0"/>
              <a:buChar char="•"/>
            </a:pPr>
            <a:endParaRPr lang="en-US" dirty="0">
              <a:solidFill>
                <a:schemeClr val="tx1"/>
              </a:solidFill>
            </a:endParaRPr>
          </a:p>
          <a:p>
            <a:pPr marL="800100" lvl="1">
              <a:spcBef>
                <a:spcPts val="0"/>
              </a:spcBef>
              <a:buFont typeface="Arial" panose="020B0604020202020204" pitchFamily="34" charset="0"/>
              <a:buChar char="•"/>
            </a:pPr>
            <a:r>
              <a:rPr lang="en-US" dirty="0">
                <a:solidFill>
                  <a:schemeClr val="tx1"/>
                </a:solidFill>
              </a:rPr>
              <a:t>What ITS functions can be done in general unlicensed spectrum, so then IEEE 802.11 can be used throughout the entire band.   </a:t>
            </a:r>
          </a:p>
          <a:p>
            <a:pPr marL="1200150" lvl="2">
              <a:spcBef>
                <a:spcPts val="0"/>
              </a:spcBef>
              <a:buFont typeface="Arial" panose="020B0604020202020204" pitchFamily="34" charset="0"/>
              <a:buChar char="•"/>
            </a:pPr>
            <a:r>
              <a:rPr lang="en-US" dirty="0">
                <a:solidFill>
                  <a:schemeClr val="tx1"/>
                </a:solidFill>
              </a:rPr>
              <a:t>Promote IEEE 802 as an open standard and update the standards terminology used. </a:t>
            </a:r>
          </a:p>
          <a:p>
            <a:pPr marL="400050">
              <a:spcBef>
                <a:spcPts val="0"/>
              </a:spcBef>
              <a:buFont typeface="Arial" panose="020B0604020202020204" pitchFamily="34" charset="0"/>
              <a:buChar char="•"/>
            </a:pPr>
            <a:endParaRPr lang="en-US" sz="1800" b="0" dirty="0">
              <a:solidFill>
                <a:schemeClr val="tx1"/>
              </a:solidFill>
            </a:endParaRPr>
          </a:p>
          <a:p>
            <a:pPr marL="400050">
              <a:spcBef>
                <a:spcPts val="0"/>
              </a:spcBef>
              <a:buFont typeface="Arial" panose="020B0604020202020204" pitchFamily="34" charset="0"/>
              <a:buChar char="•"/>
            </a:pPr>
            <a:r>
              <a:rPr lang="en-US" sz="1800" b="0" dirty="0">
                <a:solidFill>
                  <a:schemeClr val="tx1"/>
                </a:solidFill>
              </a:rPr>
              <a:t>Have not received OOBE contribution that we could drop in and discuss. </a:t>
            </a:r>
          </a:p>
          <a:p>
            <a:pPr marL="800100" lvl="1">
              <a:spcBef>
                <a:spcPts val="0"/>
              </a:spcBef>
              <a:buFont typeface="Arial" panose="020B0604020202020204" pitchFamily="34" charset="0"/>
              <a:buChar char="•"/>
            </a:pPr>
            <a:r>
              <a:rPr lang="en-US" sz="1600" dirty="0">
                <a:solidFill>
                  <a:schemeClr val="tx1"/>
                </a:solidFill>
              </a:rPr>
              <a:t>We may have to depend on contributions from external organizations, to cover this. </a:t>
            </a:r>
            <a:endParaRPr lang="en-US" sz="1600" dirty="0"/>
          </a:p>
          <a:p>
            <a:pPr marL="57150" indent="0">
              <a:spcBef>
                <a:spcPts val="0"/>
              </a:spcBef>
            </a:pPr>
            <a:endParaRPr lang="en-US" sz="2000" b="0" dirty="0">
              <a:solidFill>
                <a:schemeClr val="tx1"/>
              </a:solidFill>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10</a:t>
            </a:fld>
            <a:endParaRPr lang="en-US" altLang="en-US" dirty="0"/>
          </a:p>
        </p:txBody>
      </p:sp>
      <p:sp>
        <p:nvSpPr>
          <p:cNvPr id="7" name="Date Placeholder 6"/>
          <p:cNvSpPr>
            <a:spLocks noGrp="1"/>
          </p:cNvSpPr>
          <p:nvPr>
            <p:ph type="dt" idx="15"/>
          </p:nvPr>
        </p:nvSpPr>
        <p:spPr/>
        <p:txBody>
          <a:bodyPr/>
          <a:lstStyle/>
          <a:p>
            <a:r>
              <a:rPr lang="en-US"/>
              <a:t>18 Feb 2020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51717617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2840" y="628493"/>
            <a:ext cx="8415144" cy="362108"/>
          </a:xfrm>
        </p:spPr>
        <p:txBody>
          <a:bodyPr/>
          <a:lstStyle/>
          <a:p>
            <a:r>
              <a:rPr lang="en-US" sz="2400" dirty="0"/>
              <a:t>5.9 GHz &amp; NPRM – Timeline</a:t>
            </a:r>
            <a:endParaRPr lang="en-US" sz="2400" dirty="0">
              <a:highlight>
                <a:srgbClr val="C0C0C0"/>
              </a:highlight>
            </a:endParaRPr>
          </a:p>
        </p:txBody>
      </p:sp>
      <p:sp>
        <p:nvSpPr>
          <p:cNvPr id="3" name="Content Placeholder 2"/>
          <p:cNvSpPr>
            <a:spLocks noGrp="1"/>
          </p:cNvSpPr>
          <p:nvPr>
            <p:ph idx="1"/>
          </p:nvPr>
        </p:nvSpPr>
        <p:spPr>
          <a:xfrm>
            <a:off x="685800" y="914400"/>
            <a:ext cx="8292711" cy="5561013"/>
          </a:xfrm>
        </p:spPr>
        <p:txBody>
          <a:bodyPr/>
          <a:lstStyle/>
          <a:p>
            <a:pPr marL="400050">
              <a:spcBef>
                <a:spcPts val="0"/>
              </a:spcBef>
              <a:buFont typeface="Arial" panose="020B0604020202020204" pitchFamily="34" charset="0"/>
              <a:buChar char="•"/>
            </a:pPr>
            <a:r>
              <a:rPr lang="en-US" sz="2000" b="0" dirty="0">
                <a:solidFill>
                  <a:schemeClr val="tx1"/>
                </a:solidFill>
              </a:rPr>
              <a:t>Proposed timeline</a:t>
            </a:r>
          </a:p>
          <a:p>
            <a:pPr marL="400050">
              <a:spcBef>
                <a:spcPts val="0"/>
              </a:spcBef>
              <a:buFont typeface="Arial" panose="020B0604020202020204" pitchFamily="34" charset="0"/>
              <a:buChar char="•"/>
            </a:pPr>
            <a:r>
              <a:rPr lang="en-US" sz="2000" b="0" dirty="0">
                <a:solidFill>
                  <a:schemeClr val="bg1">
                    <a:lumMod val="65000"/>
                  </a:schemeClr>
                </a:solidFill>
              </a:rPr>
              <a:t>Ad hoc Friday 14</a:t>
            </a:r>
            <a:r>
              <a:rPr lang="en-US" sz="2000" b="0" baseline="30000" dirty="0">
                <a:solidFill>
                  <a:schemeClr val="bg1">
                    <a:lumMod val="65000"/>
                  </a:schemeClr>
                </a:solidFill>
              </a:rPr>
              <a:t>th</a:t>
            </a:r>
            <a:r>
              <a:rPr lang="en-US" sz="2000" b="0" dirty="0">
                <a:solidFill>
                  <a:schemeClr val="bg1">
                    <a:lumMod val="65000"/>
                  </a:schemeClr>
                </a:solidFill>
              </a:rPr>
              <a:t> – 		3pm–et-2hr</a:t>
            </a:r>
          </a:p>
          <a:p>
            <a:pPr marL="800100" lvl="1">
              <a:spcBef>
                <a:spcPts val="0"/>
              </a:spcBef>
              <a:buFont typeface="Arial" panose="020B0604020202020204" pitchFamily="34" charset="0"/>
              <a:buChar char="•"/>
            </a:pPr>
            <a:r>
              <a:rPr lang="en-US" dirty="0">
                <a:solidFill>
                  <a:schemeClr val="bg1">
                    <a:lumMod val="65000"/>
                  </a:schemeClr>
                </a:solidFill>
              </a:rPr>
              <a:t> Sections 2.1, 2.2, 3.1, 3.2 </a:t>
            </a:r>
          </a:p>
          <a:p>
            <a:pPr marL="2571750" lvl="5">
              <a:spcBef>
                <a:spcPts val="0"/>
              </a:spcBef>
              <a:buFont typeface="Arial" panose="020B0604020202020204" pitchFamily="34" charset="0"/>
              <a:buChar char="•"/>
            </a:pPr>
            <a:endParaRPr lang="en-US" b="0" dirty="0">
              <a:solidFill>
                <a:schemeClr val="tx1"/>
              </a:solidFill>
            </a:endParaRPr>
          </a:p>
          <a:p>
            <a:pPr marL="400050">
              <a:spcBef>
                <a:spcPts val="0"/>
              </a:spcBef>
              <a:buFont typeface="Arial" panose="020B0604020202020204" pitchFamily="34" charset="0"/>
              <a:buChar char="•"/>
            </a:pPr>
            <a:r>
              <a:rPr lang="en-US" sz="2000" b="0" dirty="0">
                <a:solidFill>
                  <a:schemeClr val="tx1"/>
                </a:solidFill>
              </a:rPr>
              <a:t>Ad hoc Tuesday 18</a:t>
            </a:r>
            <a:r>
              <a:rPr lang="en-US" sz="2000" b="0" baseline="30000" dirty="0">
                <a:solidFill>
                  <a:schemeClr val="tx1"/>
                </a:solidFill>
              </a:rPr>
              <a:t>th</a:t>
            </a:r>
            <a:r>
              <a:rPr lang="en-US" sz="2000" b="0" dirty="0">
                <a:solidFill>
                  <a:schemeClr val="tx1"/>
                </a:solidFill>
              </a:rPr>
              <a:t> – 	3pm–et-2hr  </a:t>
            </a:r>
          </a:p>
          <a:p>
            <a:pPr marL="800100" lvl="1">
              <a:spcBef>
                <a:spcPts val="0"/>
              </a:spcBef>
              <a:buFont typeface="Arial" panose="020B0604020202020204" pitchFamily="34" charset="0"/>
              <a:buChar char="•"/>
            </a:pPr>
            <a:r>
              <a:rPr lang="en-US" b="0" dirty="0">
                <a:solidFill>
                  <a:schemeClr val="tx1"/>
                </a:solidFill>
              </a:rPr>
              <a:t>Sections 5.1, 6 and 7.4 and to 8 if we can. </a:t>
            </a:r>
          </a:p>
          <a:p>
            <a:pPr marL="800100" lvl="1">
              <a:spcBef>
                <a:spcPts val="0"/>
              </a:spcBef>
              <a:buFont typeface="Arial" panose="020B0604020202020204" pitchFamily="34" charset="0"/>
              <a:buChar char="•"/>
            </a:pPr>
            <a:r>
              <a:rPr lang="en-US" dirty="0">
                <a:solidFill>
                  <a:schemeClr val="tx1"/>
                </a:solidFill>
              </a:rPr>
              <a:t>Do we remove OOBE? </a:t>
            </a:r>
          </a:p>
          <a:p>
            <a:pPr marL="800100" lvl="1">
              <a:spcBef>
                <a:spcPts val="0"/>
              </a:spcBef>
              <a:buFont typeface="Arial" panose="020B0604020202020204" pitchFamily="34" charset="0"/>
              <a:buChar char="•"/>
            </a:pPr>
            <a:r>
              <a:rPr lang="en-US" dirty="0">
                <a:solidFill>
                  <a:schemeClr val="tx1"/>
                </a:solidFill>
              </a:rPr>
              <a:t>Need more contributions for 6.1 for the compatibility/backward compatibility or will drop this point. </a:t>
            </a:r>
          </a:p>
          <a:p>
            <a:pPr marL="2571750" lvl="5">
              <a:spcBef>
                <a:spcPts val="0"/>
              </a:spcBef>
              <a:buFont typeface="Arial" panose="020B0604020202020204" pitchFamily="34" charset="0"/>
              <a:buChar char="•"/>
            </a:pPr>
            <a:endParaRPr lang="en-US" b="0" dirty="0">
              <a:solidFill>
                <a:schemeClr val="tx1"/>
              </a:solidFill>
            </a:endParaRPr>
          </a:p>
          <a:p>
            <a:pPr marL="400050">
              <a:spcBef>
                <a:spcPts val="0"/>
              </a:spcBef>
              <a:buFont typeface="Arial" panose="020B0604020202020204" pitchFamily="34" charset="0"/>
              <a:buChar char="•"/>
            </a:pPr>
            <a:r>
              <a:rPr lang="en-US" sz="2000" b="0" dirty="0">
                <a:solidFill>
                  <a:schemeClr val="tx1"/>
                </a:solidFill>
              </a:rPr>
              <a:t>Ad hoc Wednesday 19</a:t>
            </a:r>
            <a:r>
              <a:rPr lang="en-US" sz="2000" b="0" baseline="30000" dirty="0">
                <a:solidFill>
                  <a:schemeClr val="tx1"/>
                </a:solidFill>
              </a:rPr>
              <a:t>th</a:t>
            </a:r>
            <a:r>
              <a:rPr lang="en-US" sz="2000" b="0" dirty="0">
                <a:solidFill>
                  <a:schemeClr val="tx1"/>
                </a:solidFill>
              </a:rPr>
              <a:t> - 	3pm–et-2hr</a:t>
            </a:r>
          </a:p>
          <a:p>
            <a:pPr marL="800100" lvl="1">
              <a:spcBef>
                <a:spcPts val="0"/>
              </a:spcBef>
              <a:buFont typeface="Arial" panose="020B0604020202020204" pitchFamily="34" charset="0"/>
              <a:buChar char="•"/>
            </a:pPr>
            <a:r>
              <a:rPr lang="en-US" b="0" dirty="0">
                <a:solidFill>
                  <a:schemeClr val="tx1"/>
                </a:solidFill>
              </a:rPr>
              <a:t>4, 8.0, conclusion, references, sections w/o blue ?s, and overall review. </a:t>
            </a:r>
          </a:p>
          <a:p>
            <a:pPr marL="2571750" lvl="5">
              <a:spcBef>
                <a:spcPts val="0"/>
              </a:spcBef>
              <a:buFont typeface="Arial" panose="020B0604020202020204" pitchFamily="34" charset="0"/>
              <a:buChar char="•"/>
            </a:pPr>
            <a:endParaRPr lang="en-US" dirty="0">
              <a:solidFill>
                <a:schemeClr val="tx1"/>
              </a:solidFill>
            </a:endParaRPr>
          </a:p>
          <a:p>
            <a:pPr marL="400050">
              <a:spcBef>
                <a:spcPts val="0"/>
              </a:spcBef>
              <a:buFont typeface="Arial" panose="020B0604020202020204" pitchFamily="34" charset="0"/>
              <a:buChar char="•"/>
            </a:pPr>
            <a:r>
              <a:rPr lang="en-US" sz="2000" b="0" dirty="0">
                <a:solidFill>
                  <a:schemeClr val="tx1"/>
                </a:solidFill>
              </a:rPr>
              <a:t>Normal 802.18 meeting, this Thursday 20</a:t>
            </a:r>
            <a:r>
              <a:rPr lang="en-US" sz="2000" b="0" baseline="30000" dirty="0">
                <a:solidFill>
                  <a:schemeClr val="tx1"/>
                </a:solidFill>
              </a:rPr>
              <a:t>th</a:t>
            </a:r>
            <a:r>
              <a:rPr lang="en-US" sz="2000" b="0" dirty="0">
                <a:solidFill>
                  <a:schemeClr val="tx1"/>
                </a:solidFill>
              </a:rPr>
              <a:t> is target to approve </a:t>
            </a:r>
          </a:p>
          <a:p>
            <a:pPr marL="800100" lvl="1">
              <a:spcBef>
                <a:spcPts val="0"/>
              </a:spcBef>
              <a:buFont typeface="Arial" panose="020B0604020202020204" pitchFamily="34" charset="0"/>
              <a:buChar char="•"/>
            </a:pPr>
            <a:r>
              <a:rPr lang="en-US" b="0" dirty="0">
                <a:solidFill>
                  <a:schemeClr val="tx1"/>
                </a:solidFill>
              </a:rPr>
              <a:t>Extremely fast read and vote.  </a:t>
            </a:r>
          </a:p>
          <a:p>
            <a:pPr marL="2571750" lvl="5">
              <a:spcBef>
                <a:spcPts val="0"/>
              </a:spcBef>
              <a:buFont typeface="Arial" panose="020B0604020202020204" pitchFamily="34" charset="0"/>
              <a:buChar char="•"/>
            </a:pPr>
            <a:endParaRPr lang="en-US" dirty="0">
              <a:solidFill>
                <a:schemeClr val="tx1"/>
              </a:solidFill>
            </a:endParaRPr>
          </a:p>
          <a:p>
            <a:pPr marL="400050">
              <a:spcBef>
                <a:spcPts val="0"/>
              </a:spcBef>
              <a:buFont typeface="Arial" panose="020B0604020202020204" pitchFamily="34" charset="0"/>
              <a:buChar char="•"/>
            </a:pPr>
            <a:r>
              <a:rPr lang="en-US" sz="2000" b="0" dirty="0">
                <a:solidFill>
                  <a:schemeClr val="tx1"/>
                </a:solidFill>
              </a:rPr>
              <a:t>21Feb – 02Mar LMSC(EC) ballot </a:t>
            </a:r>
          </a:p>
          <a:p>
            <a:pPr marL="800100" lvl="1">
              <a:spcBef>
                <a:spcPts val="0"/>
              </a:spcBef>
              <a:buFont typeface="Arial" panose="020B0604020202020204" pitchFamily="34" charset="0"/>
              <a:buChar char="•"/>
            </a:pPr>
            <a:r>
              <a:rPr lang="en-US" dirty="0">
                <a:solidFill>
                  <a:schemeClr val="tx1"/>
                </a:solidFill>
              </a:rPr>
              <a:t>03Mar 24 </a:t>
            </a:r>
            <a:r>
              <a:rPr lang="en-US" dirty="0" err="1">
                <a:solidFill>
                  <a:schemeClr val="tx1"/>
                </a:solidFill>
              </a:rPr>
              <a:t>hrs</a:t>
            </a:r>
            <a:r>
              <a:rPr lang="en-US" dirty="0">
                <a:solidFill>
                  <a:schemeClr val="tx1"/>
                </a:solidFill>
              </a:rPr>
              <a:t> for all votes to come in per the rules.</a:t>
            </a:r>
          </a:p>
          <a:p>
            <a:pPr marL="800100" lvl="1">
              <a:spcBef>
                <a:spcPts val="0"/>
              </a:spcBef>
              <a:buFont typeface="Arial" panose="020B0604020202020204" pitchFamily="34" charset="0"/>
              <a:buChar char="•"/>
            </a:pPr>
            <a:r>
              <a:rPr lang="en-US" b="0" dirty="0">
                <a:solidFill>
                  <a:schemeClr val="tx1"/>
                </a:solidFill>
              </a:rPr>
              <a:t>04Mar</a:t>
            </a:r>
            <a:r>
              <a:rPr lang="en-US" dirty="0">
                <a:solidFill>
                  <a:schemeClr val="tx1"/>
                </a:solidFill>
              </a:rPr>
              <a:t> ready to upload to FCC</a:t>
            </a:r>
            <a:endParaRPr lang="en-US" b="0" dirty="0">
              <a:solidFill>
                <a:schemeClr val="tx1"/>
              </a:solidFill>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11</a:t>
            </a:fld>
            <a:endParaRPr lang="en-US" altLang="en-US" dirty="0"/>
          </a:p>
        </p:txBody>
      </p:sp>
      <p:sp>
        <p:nvSpPr>
          <p:cNvPr id="7" name="Date Placeholder 6"/>
          <p:cNvSpPr>
            <a:spLocks noGrp="1"/>
          </p:cNvSpPr>
          <p:nvPr>
            <p:ph type="dt" idx="15"/>
          </p:nvPr>
        </p:nvSpPr>
        <p:spPr/>
        <p:txBody>
          <a:bodyPr/>
          <a:lstStyle/>
          <a:p>
            <a:r>
              <a:rPr lang="en-US"/>
              <a:t>18 Feb 2020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5889564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r>
              <a:rPr lang="en-US" altLang="en-US" sz="2400" dirty="0"/>
              <a:t>Actions Required</a:t>
            </a:r>
            <a:endParaRPr lang="en-US" sz="2400" dirty="0"/>
          </a:p>
        </p:txBody>
      </p:sp>
      <p:sp>
        <p:nvSpPr>
          <p:cNvPr id="3" name="Content Placeholder 2"/>
          <p:cNvSpPr>
            <a:spLocks noGrp="1"/>
          </p:cNvSpPr>
          <p:nvPr>
            <p:ph idx="1"/>
          </p:nvPr>
        </p:nvSpPr>
        <p:spPr>
          <a:xfrm>
            <a:off x="685800" y="1102673"/>
            <a:ext cx="8292711" cy="5386796"/>
          </a:xfrm>
        </p:spPr>
        <p:txBody>
          <a:bodyPr/>
          <a:lstStyle/>
          <a:p>
            <a:pPr marL="285750" indent="-285750">
              <a:buFont typeface="Wingdings" panose="05000000000000000000" pitchFamily="2" charset="2"/>
              <a:buChar char="q"/>
            </a:pPr>
            <a:endParaRPr lang="en-US" altLang="en-US" sz="2000" dirty="0">
              <a:solidFill>
                <a:srgbClr val="00B0F0"/>
              </a:solidFill>
            </a:endParaRPr>
          </a:p>
          <a:p>
            <a:pPr marL="285750" indent="-285750">
              <a:buFont typeface="Wingdings" panose="05000000000000000000" pitchFamily="2" charset="2"/>
              <a:buChar char="q"/>
            </a:pPr>
            <a:r>
              <a:rPr lang="en-US" altLang="en-US" sz="2000" dirty="0">
                <a:solidFill>
                  <a:srgbClr val="00B0F0"/>
                </a:solidFill>
              </a:rPr>
              <a:t>Comment contributions for 5.9 GHz NPRM</a:t>
            </a:r>
          </a:p>
          <a:p>
            <a:pPr marL="685800" lvl="1">
              <a:buFont typeface="Wingdings" panose="05000000000000000000" pitchFamily="2" charset="2"/>
              <a:buChar char="q"/>
            </a:pPr>
            <a:r>
              <a:rPr lang="en-US" altLang="en-US" b="1" dirty="0">
                <a:solidFill>
                  <a:srgbClr val="00B0F0"/>
                </a:solidFill>
              </a:rPr>
              <a:t>Request inputs the night before calls to allow time to integrate. 	</a:t>
            </a:r>
            <a:endParaRPr lang="en-US" altLang="en-US" b="1" dirty="0">
              <a:solidFill>
                <a:schemeClr val="tx1"/>
              </a:solidFill>
            </a:endParaRPr>
          </a:p>
          <a:p>
            <a:pPr marL="285750" indent="-285750">
              <a:buFont typeface="Wingdings" panose="05000000000000000000" pitchFamily="2" charset="2"/>
              <a:buChar char="q"/>
            </a:pPr>
            <a:endParaRPr lang="en-US" altLang="en-US" sz="1800" dirty="0">
              <a:solidFill>
                <a:srgbClr val="D5F4FF"/>
              </a:solidFill>
            </a:endParaRPr>
          </a:p>
          <a:p>
            <a:pPr marL="285750" indent="-285750">
              <a:buFont typeface="Wingdings" panose="05000000000000000000" pitchFamily="2" charset="2"/>
              <a:buChar char="q"/>
            </a:pPr>
            <a:endParaRPr lang="en-US" altLang="en-US" sz="1800" dirty="0">
              <a:solidFill>
                <a:srgbClr val="D5F4FF"/>
              </a:solidFill>
            </a:endParaRPr>
          </a:p>
          <a:p>
            <a:pPr marL="285750" indent="-285750">
              <a:buFont typeface="Wingdings" panose="05000000000000000000" pitchFamily="2" charset="2"/>
              <a:buChar char="q"/>
            </a:pPr>
            <a:r>
              <a:rPr lang="en-US" altLang="en-US" sz="1800" dirty="0">
                <a:solidFill>
                  <a:srgbClr val="D5F4FF"/>
                </a:solidFill>
              </a:rPr>
              <a:t>Comment contributions for Ofcom consolation on </a:t>
            </a:r>
            <a:r>
              <a:rPr lang="en-US" altLang="en-US" sz="1800" dirty="0" err="1">
                <a:solidFill>
                  <a:srgbClr val="D5F4FF"/>
                </a:solidFill>
              </a:rPr>
              <a:t>WiFi</a:t>
            </a:r>
            <a:r>
              <a:rPr lang="en-US" altLang="en-US" sz="1800" dirty="0">
                <a:solidFill>
                  <a:srgbClr val="D5F4FF"/>
                </a:solidFill>
              </a:rPr>
              <a:t>; best by Wednesday morning to the chair to give a day to put into the required form, to review on Thursday. </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12</a:t>
            </a:fld>
            <a:endParaRPr lang="en-US" altLang="en-US" dirty="0"/>
          </a:p>
        </p:txBody>
      </p:sp>
      <p:sp>
        <p:nvSpPr>
          <p:cNvPr id="7" name="Date Placeholder 6"/>
          <p:cNvSpPr>
            <a:spLocks noGrp="1"/>
          </p:cNvSpPr>
          <p:nvPr>
            <p:ph type="dt" idx="15"/>
          </p:nvPr>
        </p:nvSpPr>
        <p:spPr/>
        <p:txBody>
          <a:bodyPr/>
          <a:lstStyle/>
          <a:p>
            <a:r>
              <a:rPr lang="en-US"/>
              <a:t>18 Feb 2020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3928801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674298"/>
          </a:xfrm>
        </p:spPr>
        <p:txBody>
          <a:bodyPr/>
          <a:lstStyle/>
          <a:p>
            <a:r>
              <a:rPr lang="en-US" sz="2400" dirty="0"/>
              <a:t>Any Other Business</a:t>
            </a:r>
          </a:p>
        </p:txBody>
      </p:sp>
      <p:sp>
        <p:nvSpPr>
          <p:cNvPr id="3" name="Content Placeholder 2"/>
          <p:cNvSpPr>
            <a:spLocks noGrp="1"/>
          </p:cNvSpPr>
          <p:nvPr>
            <p:ph idx="1"/>
          </p:nvPr>
        </p:nvSpPr>
        <p:spPr>
          <a:xfrm>
            <a:off x="695474" y="1142999"/>
            <a:ext cx="8296126" cy="5332414"/>
          </a:xfrm>
        </p:spPr>
        <p:txBody>
          <a:bodyPr/>
          <a:lstStyle/>
          <a:p>
            <a:pPr lvl="4">
              <a:buFont typeface="Arial" panose="020B0604020202020204" pitchFamily="34" charset="0"/>
              <a:buChar char="•"/>
            </a:pPr>
            <a:endParaRPr lang="en-US" sz="1000" dirty="0">
              <a:solidFill>
                <a:schemeClr val="tx1"/>
              </a:solidFill>
            </a:endParaRPr>
          </a:p>
          <a:p>
            <a:pPr marL="285750" indent="-285750">
              <a:buFont typeface="Arial" panose="020B0604020202020204" pitchFamily="34" charset="0"/>
              <a:buChar char="•"/>
            </a:pPr>
            <a:r>
              <a:rPr lang="en-US" sz="1800" dirty="0">
                <a:solidFill>
                  <a:schemeClr val="tx1"/>
                </a:solidFill>
              </a:rPr>
              <a:t> </a:t>
            </a: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tx1"/>
              </a:solidFill>
            </a:endParaRPr>
          </a:p>
        </p:txBody>
      </p:sp>
      <p:sp>
        <p:nvSpPr>
          <p:cNvPr id="4" name="Date Placeholder 3"/>
          <p:cNvSpPr>
            <a:spLocks noGrp="1"/>
          </p:cNvSpPr>
          <p:nvPr>
            <p:ph type="dt" sz="half" idx="4294967295"/>
          </p:nvPr>
        </p:nvSpPr>
        <p:spPr>
          <a:xfrm>
            <a:off x="691160" y="381000"/>
            <a:ext cx="2128239" cy="200025"/>
          </a:xfrm>
          <a:prstGeom prst="rect">
            <a:avLst/>
          </a:prstGeom>
        </p:spPr>
        <p:txBody>
          <a:bodyPr/>
          <a:lstStyle/>
          <a:p>
            <a:pPr>
              <a:defRPr/>
            </a:pPr>
            <a:r>
              <a:rPr lang="en-US"/>
              <a:t>18 Feb 2020</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13</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144228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90319"/>
            <a:ext cx="7770813" cy="643327"/>
          </a:xfrm>
        </p:spPr>
        <p:txBody>
          <a:bodyPr/>
          <a:lstStyle/>
          <a:p>
            <a:r>
              <a:rPr lang="en-US" sz="2400" dirty="0"/>
              <a:t>Adjourn</a:t>
            </a:r>
          </a:p>
        </p:txBody>
      </p:sp>
      <p:sp>
        <p:nvSpPr>
          <p:cNvPr id="3" name="Content Placeholder 2"/>
          <p:cNvSpPr>
            <a:spLocks noGrp="1"/>
          </p:cNvSpPr>
          <p:nvPr>
            <p:ph idx="1"/>
          </p:nvPr>
        </p:nvSpPr>
        <p:spPr>
          <a:xfrm>
            <a:off x="685800" y="721183"/>
            <a:ext cx="8305800" cy="5754230"/>
          </a:xfrm>
        </p:spPr>
        <p:txBody>
          <a:bodyPr/>
          <a:lstStyle/>
          <a:p>
            <a:pPr>
              <a:buFont typeface="Arial" panose="020B0604020202020204" pitchFamily="34" charset="0"/>
              <a:buChar char="•"/>
            </a:pPr>
            <a:endParaRPr lang="en-US" sz="2000" dirty="0"/>
          </a:p>
          <a:p>
            <a:pPr>
              <a:buFont typeface="Arial" panose="020B0604020202020204" pitchFamily="34" charset="0"/>
              <a:buChar char="•"/>
            </a:pPr>
            <a:r>
              <a:rPr lang="en-US" sz="2000" dirty="0"/>
              <a:t>Next weekly teleconference: 20Feb20 – </a:t>
            </a:r>
            <a:r>
              <a:rPr lang="en-US" sz="2000" i="1" u="sng" dirty="0"/>
              <a:t>15:00 – &lt;15:55</a:t>
            </a:r>
            <a:r>
              <a:rPr lang="en-US" sz="2000" dirty="0"/>
              <a:t> ET </a:t>
            </a:r>
          </a:p>
          <a:p>
            <a:pPr lvl="1">
              <a:buFont typeface="Arial" panose="020B0604020202020204" pitchFamily="34" charset="0"/>
              <a:buChar char="•"/>
            </a:pPr>
            <a:r>
              <a:rPr lang="en-US" sz="1800" dirty="0"/>
              <a:t>Call in info: </a:t>
            </a:r>
            <a:r>
              <a:rPr lang="en-US" sz="1800" dirty="0">
                <a:hlinkClick r:id="rId2"/>
              </a:rPr>
              <a:t>https://mentor.ieee.org/802.18/dcn/16/18-16-0038-14-0000-teleconference-call-in-info.pptx</a:t>
            </a:r>
            <a:r>
              <a:rPr lang="en-US" sz="1800" dirty="0"/>
              <a:t>  </a:t>
            </a:r>
            <a:r>
              <a:rPr lang="en-US" altLang="en-US" sz="1800" dirty="0"/>
              <a:t>(</a:t>
            </a:r>
            <a:r>
              <a:rPr lang="en-US" altLang="en-US" sz="1800" i="1" u="sng" dirty="0"/>
              <a:t>or latest)</a:t>
            </a:r>
            <a:endParaRPr lang="en-US" altLang="en-US" sz="1800" b="1" i="1" dirty="0"/>
          </a:p>
          <a:p>
            <a:pPr lvl="1">
              <a:buFont typeface="Arial" panose="020B0604020202020204" pitchFamily="34" charset="0"/>
              <a:buChar char="•"/>
            </a:pPr>
            <a:r>
              <a:rPr lang="en-US" sz="1800" dirty="0"/>
              <a:t>Note: If the call-in link doesn’t work send the Chair an email right away.   </a:t>
            </a:r>
          </a:p>
          <a:p>
            <a:pPr lvl="1">
              <a:buFont typeface="Arial" panose="020B0604020202020204" pitchFamily="34" charset="0"/>
              <a:buChar char="•"/>
            </a:pPr>
            <a:r>
              <a:rPr lang="en-US" sz="1800" dirty="0"/>
              <a:t>All late changes/cancellations will be sent out to the 802.18 list server. </a:t>
            </a:r>
          </a:p>
          <a:p>
            <a:pPr>
              <a:buFont typeface="Arial" panose="020B0604020202020204" pitchFamily="34" charset="0"/>
              <a:buChar char="•"/>
            </a:pPr>
            <a:endParaRPr lang="en-US" sz="1800" dirty="0">
              <a:solidFill>
                <a:schemeClr val="tx1"/>
              </a:solidFill>
            </a:endParaRPr>
          </a:p>
          <a:p>
            <a:pPr>
              <a:buFont typeface="Arial" panose="020B0604020202020204" pitchFamily="34" charset="0"/>
              <a:buChar char="•"/>
            </a:pPr>
            <a:r>
              <a:rPr lang="en-US" sz="1800" dirty="0">
                <a:solidFill>
                  <a:schemeClr val="tx1"/>
                </a:solidFill>
              </a:rPr>
              <a:t>Next ad hoc on 5.9 GHz NPRM comments:  Wednesday 19Feb at 3pm-et</a:t>
            </a:r>
          </a:p>
          <a:p>
            <a:pPr lvl="1">
              <a:buFont typeface="Arial" panose="020B0604020202020204" pitchFamily="34" charset="0"/>
              <a:buChar char="•"/>
            </a:pPr>
            <a:r>
              <a:rPr lang="en-US" sz="1600" dirty="0">
                <a:solidFill>
                  <a:schemeClr val="tx1"/>
                </a:solidFill>
              </a:rPr>
              <a:t>Email will be  sent with call in info. Also in back up slides here. </a:t>
            </a:r>
          </a:p>
          <a:p>
            <a:pPr>
              <a:buFont typeface="Arial" panose="020B0604020202020204" pitchFamily="34" charset="0"/>
              <a:buChar char="•"/>
            </a:pPr>
            <a:endParaRPr lang="en-US" sz="2000" dirty="0"/>
          </a:p>
          <a:p>
            <a:pPr>
              <a:buFont typeface="Arial" panose="020B0604020202020204" pitchFamily="34" charset="0"/>
              <a:buChar char="•"/>
            </a:pPr>
            <a:r>
              <a:rPr lang="en-US" sz="2000" dirty="0"/>
              <a:t>Adjourn: </a:t>
            </a:r>
          </a:p>
          <a:p>
            <a:pPr lvl="1">
              <a:buFont typeface="Arial" panose="020B0604020202020204" pitchFamily="34" charset="0"/>
              <a:buChar char="•"/>
            </a:pPr>
            <a:r>
              <a:rPr lang="en-US" sz="1800" dirty="0"/>
              <a:t>Any objection to Adjourn. </a:t>
            </a:r>
          </a:p>
          <a:p>
            <a:pPr lvl="1">
              <a:buFont typeface="Arial" panose="020B0604020202020204" pitchFamily="34" charset="0"/>
              <a:buChar char="•"/>
            </a:pPr>
            <a:r>
              <a:rPr lang="en-US" sz="1800" dirty="0">
                <a:solidFill>
                  <a:schemeClr val="tx1"/>
                </a:solidFill>
              </a:rPr>
              <a:t>None heard, </a:t>
            </a:r>
            <a:r>
              <a:rPr lang="en-US" sz="1800" dirty="0"/>
              <a:t>we are Adjourned at 17:05et</a:t>
            </a:r>
          </a:p>
          <a:p>
            <a:pPr lvl="1">
              <a:buFont typeface="Arial" panose="020B0604020202020204" pitchFamily="34" charset="0"/>
              <a:buChar char="•"/>
            </a:pPr>
            <a:endParaRPr lang="en-US" sz="1000" b="0" dirty="0"/>
          </a:p>
          <a:p>
            <a:pPr>
              <a:buFont typeface="Arial" panose="020B0604020202020204" pitchFamily="34" charset="0"/>
              <a:buChar char="•"/>
            </a:pPr>
            <a:r>
              <a:rPr lang="en-US" sz="2000" dirty="0"/>
              <a:t>Thank You</a:t>
            </a:r>
          </a:p>
          <a:p>
            <a:pPr>
              <a:buFont typeface="Arial" panose="020B0604020202020204" pitchFamily="34" charset="0"/>
              <a:buChar char="•"/>
            </a:pPr>
            <a:endParaRPr lang="en-US" sz="1800" b="0" dirty="0"/>
          </a:p>
          <a:p>
            <a:pPr>
              <a:buFont typeface="Arial" panose="020B0604020202020204" pitchFamily="34" charset="0"/>
              <a:buChar char="•"/>
            </a:pPr>
            <a:endParaRPr lang="en-US" sz="1800" b="0" dirty="0"/>
          </a:p>
          <a:p>
            <a:pPr>
              <a:buFont typeface="Arial" panose="020B0604020202020204" pitchFamily="34" charset="0"/>
              <a:buChar char="•"/>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18 Feb 2020</a:t>
            </a:r>
            <a:endParaRPr lang="en-GB" dirty="0"/>
          </a:p>
        </p:txBody>
      </p:sp>
    </p:spTree>
    <p:extLst>
      <p:ext uri="{BB962C8B-B14F-4D97-AF65-F5344CB8AC3E}">
        <p14:creationId xmlns:p14="http://schemas.microsoft.com/office/powerpoint/2010/main" val="208067994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18 Feb 2020</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15</a:t>
            </a:fld>
            <a:endParaRPr lang="en-GB" dirty="0"/>
          </a:p>
        </p:txBody>
      </p:sp>
      <p:sp>
        <p:nvSpPr>
          <p:cNvPr id="6" name="TextBox 5">
            <a:extLst>
              <a:ext uri="{FF2B5EF4-FFF2-40B4-BE49-F238E27FC236}">
                <a16:creationId xmlns:a16="http://schemas.microsoft.com/office/drawing/2014/main" id="{4AF7A38F-B33B-45DC-AA21-4A44AFBE9368}"/>
              </a:ext>
            </a:extLst>
          </p:cNvPr>
          <p:cNvSpPr txBox="1"/>
          <p:nvPr/>
        </p:nvSpPr>
        <p:spPr>
          <a:xfrm>
            <a:off x="3505200" y="5791200"/>
            <a:ext cx="5028305" cy="461665"/>
          </a:xfrm>
          <a:prstGeom prst="rect">
            <a:avLst/>
          </a:prstGeom>
          <a:noFill/>
        </p:spPr>
        <p:txBody>
          <a:bodyPr wrap="square" rtlCol="0">
            <a:spAutoFit/>
          </a:bodyPr>
          <a:lstStyle/>
          <a:p>
            <a:pPr algn="r"/>
            <a:r>
              <a:rPr lang="en-US" dirty="0">
                <a:solidFill>
                  <a:schemeClr val="tx1"/>
                </a:solidFill>
              </a:rPr>
              <a:t>Back up and/or previous  slides follow</a:t>
            </a:r>
          </a:p>
        </p:txBody>
      </p:sp>
      <p:sp>
        <p:nvSpPr>
          <p:cNvPr id="7" name="TextBox 6">
            <a:extLst>
              <a:ext uri="{FF2B5EF4-FFF2-40B4-BE49-F238E27FC236}">
                <a16:creationId xmlns:a16="http://schemas.microsoft.com/office/drawing/2014/main" id="{EB5CC7B9-A222-4989-8366-7772F0079144}"/>
              </a:ext>
            </a:extLst>
          </p:cNvPr>
          <p:cNvSpPr txBox="1"/>
          <p:nvPr/>
        </p:nvSpPr>
        <p:spPr>
          <a:xfrm>
            <a:off x="696912" y="1219200"/>
            <a:ext cx="4038600" cy="646331"/>
          </a:xfrm>
          <a:prstGeom prst="rect">
            <a:avLst/>
          </a:prstGeom>
          <a:noFill/>
        </p:spPr>
        <p:txBody>
          <a:bodyPr wrap="square" rtlCol="0">
            <a:spAutoFit/>
          </a:bodyPr>
          <a:lstStyle/>
          <a:p>
            <a:pPr marL="457200" indent="-457200">
              <a:buFont typeface="Arial" panose="020B0604020202020204" pitchFamily="34" charset="0"/>
              <a:buChar char="•"/>
            </a:pPr>
            <a:r>
              <a:rPr lang="en-US" sz="1800" dirty="0">
                <a:solidFill>
                  <a:schemeClr val="tx1"/>
                </a:solidFill>
              </a:rPr>
              <a:t>Thank You</a:t>
            </a:r>
          </a:p>
          <a:p>
            <a:pPr marL="457200" indent="-457200">
              <a:buFont typeface="Arial" panose="020B0604020202020204" pitchFamily="34" charset="0"/>
              <a:buChar char="•"/>
            </a:pPr>
            <a:endParaRPr lang="en-US" sz="1800" dirty="0">
              <a:solidFill>
                <a:schemeClr val="tx1"/>
              </a:solidFill>
            </a:endParaRPr>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696912" y="2971800"/>
            <a:ext cx="8223308" cy="21701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p:txBody>
      </p:sp>
    </p:spTree>
    <p:extLst>
      <p:ext uri="{BB962C8B-B14F-4D97-AF65-F5344CB8AC3E}">
        <p14:creationId xmlns:p14="http://schemas.microsoft.com/office/powerpoint/2010/main" val="43678759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18 Feb 2020</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16</a:t>
            </a:fld>
            <a:endParaRPr lang="en-GB" dirty="0"/>
          </a:p>
        </p:txBody>
      </p:sp>
      <p:sp>
        <p:nvSpPr>
          <p:cNvPr id="7" name="TextBox 6">
            <a:extLst>
              <a:ext uri="{FF2B5EF4-FFF2-40B4-BE49-F238E27FC236}">
                <a16:creationId xmlns:a16="http://schemas.microsoft.com/office/drawing/2014/main" id="{EB5CC7B9-A222-4989-8366-7772F0079144}"/>
              </a:ext>
            </a:extLst>
          </p:cNvPr>
          <p:cNvSpPr txBox="1"/>
          <p:nvPr/>
        </p:nvSpPr>
        <p:spPr>
          <a:xfrm>
            <a:off x="664255" y="685800"/>
            <a:ext cx="4038600" cy="369332"/>
          </a:xfrm>
          <a:prstGeom prst="rect">
            <a:avLst/>
          </a:prstGeom>
          <a:noFill/>
        </p:spPr>
        <p:txBody>
          <a:bodyPr wrap="square" rtlCol="0">
            <a:spAutoFit/>
          </a:bodyPr>
          <a:lstStyle/>
          <a:p>
            <a:pPr marL="400050">
              <a:spcBef>
                <a:spcPts val="0"/>
              </a:spcBef>
              <a:buFont typeface="Arial" panose="020B0604020202020204" pitchFamily="34" charset="0"/>
              <a:buChar char="•"/>
            </a:pPr>
            <a:r>
              <a:rPr lang="en-US" sz="1800" dirty="0">
                <a:solidFill>
                  <a:schemeClr val="tx1"/>
                </a:solidFill>
              </a:rPr>
              <a:t>Tuesday 18</a:t>
            </a:r>
            <a:r>
              <a:rPr lang="en-US" sz="1800" baseline="30000" dirty="0">
                <a:solidFill>
                  <a:schemeClr val="tx1"/>
                </a:solidFill>
              </a:rPr>
              <a:t>th</a:t>
            </a:r>
            <a:r>
              <a:rPr lang="en-US" sz="1800" dirty="0">
                <a:solidFill>
                  <a:schemeClr val="tx1"/>
                </a:solidFill>
              </a:rPr>
              <a:t> – 	3pm–et-2hr  </a:t>
            </a:r>
          </a:p>
        </p:txBody>
      </p:sp>
      <p:sp>
        <p:nvSpPr>
          <p:cNvPr id="6" name="Rectangle 5">
            <a:extLst>
              <a:ext uri="{FF2B5EF4-FFF2-40B4-BE49-F238E27FC236}">
                <a16:creationId xmlns:a16="http://schemas.microsoft.com/office/drawing/2014/main" id="{EBBB6034-885B-4F2F-B3B9-3AC55A3A0AE2}"/>
              </a:ext>
            </a:extLst>
          </p:cNvPr>
          <p:cNvSpPr/>
          <p:nvPr/>
        </p:nvSpPr>
        <p:spPr>
          <a:xfrm>
            <a:off x="381000" y="1302921"/>
            <a:ext cx="8686800" cy="5016758"/>
          </a:xfrm>
          <a:prstGeom prst="rect">
            <a:avLst/>
          </a:prstGeom>
        </p:spPr>
        <p:txBody>
          <a:bodyPr wrap="square">
            <a:spAutoFit/>
          </a:bodyPr>
          <a:lstStyle/>
          <a:p>
            <a:pPr>
              <a:spcBef>
                <a:spcPts val="0"/>
              </a:spcBef>
              <a:spcAft>
                <a:spcPts val="0"/>
              </a:spcAft>
            </a:pPr>
            <a:r>
              <a:rPr lang="en-US" sz="1600" dirty="0">
                <a:solidFill>
                  <a:srgbClr val="FF0000"/>
                </a:solidFill>
                <a:latin typeface="Consolas" panose="020B0609020204030204" pitchFamily="49" charset="0"/>
              </a:rPr>
              <a:t>Note: updated since r00 of first agenda </a:t>
            </a:r>
            <a:r>
              <a:rPr lang="en-US" sz="1200" dirty="0">
                <a:solidFill>
                  <a:srgbClr val="FF0000"/>
                </a:solidFill>
                <a:latin typeface="Consolas" panose="020B0609020204030204" pitchFamily="49" charset="0"/>
              </a:rPr>
              <a:t>(18-20/0018r00)</a:t>
            </a:r>
            <a:r>
              <a:rPr lang="en-US" sz="1600" dirty="0">
                <a:solidFill>
                  <a:srgbClr val="FF0000"/>
                </a:solidFill>
                <a:latin typeface="Consolas" panose="020B0609020204030204" pitchFamily="49" charset="0"/>
              </a:rPr>
              <a:t>: </a:t>
            </a:r>
          </a:p>
          <a:p>
            <a:pPr>
              <a:spcBef>
                <a:spcPts val="0"/>
              </a:spcBef>
              <a:spcAft>
                <a:spcPts val="0"/>
              </a:spcAft>
            </a:pPr>
            <a:endParaRPr lang="en-US" sz="1600" dirty="0">
              <a:solidFill>
                <a:schemeClr val="tx1"/>
              </a:solidFill>
              <a:latin typeface="Consolas" panose="020B0609020204030204" pitchFamily="49" charset="0"/>
            </a:endParaRPr>
          </a:p>
          <a:p>
            <a:pPr>
              <a:spcBef>
                <a:spcPts val="0"/>
              </a:spcBef>
              <a:spcAft>
                <a:spcPts val="0"/>
              </a:spcAft>
            </a:pPr>
            <a:r>
              <a:rPr lang="en-US" sz="1600" b="1" dirty="0">
                <a:solidFill>
                  <a:srgbClr val="000000"/>
                </a:solidFill>
                <a:latin typeface="Consolas" panose="020B0609020204030204" pitchFamily="49" charset="0"/>
              </a:rPr>
              <a:t>802.18 ad hoc 5.9GHz NPRM</a:t>
            </a:r>
            <a:endParaRPr lang="en-US" sz="1600" b="1" dirty="0">
              <a:latin typeface="Consolas" panose="020B0609020204030204" pitchFamily="49" charset="0"/>
            </a:endParaRPr>
          </a:p>
          <a:p>
            <a:pPr>
              <a:spcBef>
                <a:spcPts val="0"/>
              </a:spcBef>
              <a:spcAft>
                <a:spcPts val="0"/>
              </a:spcAft>
            </a:pPr>
            <a:r>
              <a:rPr lang="en-US" sz="1600" dirty="0">
                <a:solidFill>
                  <a:srgbClr val="000000"/>
                </a:solidFill>
                <a:latin typeface="Consolas" panose="020B0609020204030204" pitchFamily="49" charset="0"/>
              </a:rPr>
              <a:t>Hosted by Seat4 802Webex</a:t>
            </a:r>
            <a:endParaRPr lang="en-US" sz="1600" dirty="0">
              <a:latin typeface="Consolas" panose="020B0609020204030204" pitchFamily="49" charset="0"/>
            </a:endParaRPr>
          </a:p>
          <a:p>
            <a:pPr>
              <a:spcBef>
                <a:spcPts val="0"/>
              </a:spcBef>
              <a:spcAft>
                <a:spcPts val="0"/>
              </a:spcAft>
            </a:pPr>
            <a:r>
              <a:rPr lang="en-US" sz="1600" dirty="0">
                <a:solidFill>
                  <a:srgbClr val="000000"/>
                </a:solidFill>
                <a:latin typeface="Consolas" panose="020B0609020204030204" pitchFamily="49" charset="0"/>
              </a:rPr>
              <a:t>3:00 PM - 5:00 PM Tuesday, Feb18 2020 (UTC-05:00) Eastern Time (US &amp; Canada)</a:t>
            </a:r>
            <a:endParaRPr lang="en-US" sz="1600" dirty="0">
              <a:latin typeface="Consolas" panose="020B0609020204030204" pitchFamily="49" charset="0"/>
            </a:endParaRPr>
          </a:p>
          <a:p>
            <a:pPr marL="0" marR="0">
              <a:spcBef>
                <a:spcPts val="0"/>
              </a:spcBef>
              <a:spcAft>
                <a:spcPts val="0"/>
              </a:spcAft>
            </a:pPr>
            <a:endParaRPr lang="en-US" sz="1600" b="1" dirty="0">
              <a:solidFill>
                <a:srgbClr val="000000"/>
              </a:solidFill>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600" b="1" dirty="0">
                <a:solidFill>
                  <a:srgbClr val="000000"/>
                </a:solidFill>
                <a:latin typeface="Consolas" panose="020B0609020204030204" pitchFamily="49" charset="0"/>
                <a:ea typeface="Times New Roman" panose="02020603050405020304" pitchFamily="18" charset="0"/>
                <a:cs typeface="Times New Roman" panose="02020603050405020304" pitchFamily="18" charset="0"/>
              </a:rPr>
              <a:t>Meeting Information</a:t>
            </a:r>
            <a:endParaRPr lang="en-US" sz="1600" b="1" dirty="0">
              <a:solidFill>
                <a:srgbClr val="2F5496"/>
              </a:solidFill>
              <a:latin typeface="Consolas" panose="020B0609020204030204" pitchFamily="49" charset="0"/>
              <a:ea typeface="Times New Roman" panose="02020603050405020304" pitchFamily="18" charset="0"/>
              <a:cs typeface="Times New Roman" panose="02020603050405020304" pitchFamily="18" charset="0"/>
            </a:endParaRPr>
          </a:p>
          <a:p>
            <a:pPr>
              <a:spcBef>
                <a:spcPts val="0"/>
              </a:spcBef>
              <a:spcAft>
                <a:spcPts val="0"/>
              </a:spcAft>
            </a:pPr>
            <a:r>
              <a:rPr lang="en-US" sz="1600" dirty="0">
                <a:solidFill>
                  <a:srgbClr val="666666"/>
                </a:solidFill>
                <a:latin typeface="Consolas" panose="020B0609020204030204" pitchFamily="49" charset="0"/>
              </a:rPr>
              <a:t>Meeting link:</a:t>
            </a:r>
            <a:endParaRPr lang="en-US" sz="1600" dirty="0">
              <a:latin typeface="Consolas" panose="020B0609020204030204" pitchFamily="49" charset="0"/>
            </a:endParaRPr>
          </a:p>
          <a:p>
            <a:pPr>
              <a:spcBef>
                <a:spcPts val="0"/>
              </a:spcBef>
              <a:spcAft>
                <a:spcPts val="0"/>
              </a:spcAft>
            </a:pPr>
            <a:r>
              <a:rPr lang="en-US" sz="1600" u="sng" dirty="0">
                <a:solidFill>
                  <a:srgbClr val="666666"/>
                </a:solidFill>
                <a:latin typeface="Consolas" panose="020B0609020204030204" pitchFamily="49" charset="0"/>
                <a:hlinkClick r:id="rId2"/>
              </a:rPr>
              <a:t>https://ieee802.my.webex.com/ieee802.my/j.php?MTID=m4af3f33f89f37207218c57f704cc2ca0</a:t>
            </a:r>
            <a:endParaRPr lang="en-US" sz="1600" u="sng" dirty="0">
              <a:solidFill>
                <a:srgbClr val="666666"/>
              </a:solidFill>
              <a:latin typeface="Consolas" panose="020B0609020204030204" pitchFamily="49" charset="0"/>
            </a:endParaRPr>
          </a:p>
          <a:p>
            <a:pPr>
              <a:spcBef>
                <a:spcPts val="0"/>
              </a:spcBef>
              <a:spcAft>
                <a:spcPts val="0"/>
              </a:spcAft>
            </a:pPr>
            <a:endParaRPr lang="en-US" sz="1600" u="sng" dirty="0">
              <a:solidFill>
                <a:srgbClr val="666666"/>
              </a:solidFill>
              <a:latin typeface="Consolas" panose="020B0609020204030204" pitchFamily="49" charset="0"/>
            </a:endParaRPr>
          </a:p>
          <a:p>
            <a:pPr>
              <a:spcBef>
                <a:spcPts val="0"/>
              </a:spcBef>
              <a:spcAft>
                <a:spcPts val="0"/>
              </a:spcAft>
            </a:pPr>
            <a:r>
              <a:rPr lang="en-US" sz="1600" u="sng" dirty="0">
                <a:solidFill>
                  <a:srgbClr val="666666"/>
                </a:solidFill>
                <a:latin typeface="Consolas" panose="020B0609020204030204" pitchFamily="49" charset="0"/>
              </a:rPr>
              <a:t>Meeting number: 794 413 224</a:t>
            </a:r>
          </a:p>
          <a:p>
            <a:pPr>
              <a:spcBef>
                <a:spcPts val="0"/>
              </a:spcBef>
              <a:spcAft>
                <a:spcPts val="0"/>
              </a:spcAft>
            </a:pPr>
            <a:r>
              <a:rPr lang="en-US" sz="1600" u="sng" dirty="0">
                <a:solidFill>
                  <a:srgbClr val="666666"/>
                </a:solidFill>
                <a:latin typeface="Consolas" panose="020B0609020204030204" pitchFamily="49" charset="0"/>
              </a:rPr>
              <a:t>Password:  		RRTAG18  </a:t>
            </a:r>
          </a:p>
          <a:p>
            <a:pPr marL="0" marR="0">
              <a:spcBef>
                <a:spcPts val="0"/>
              </a:spcBef>
              <a:spcAft>
                <a:spcPts val="0"/>
              </a:spcAft>
            </a:pPr>
            <a:endParaRPr lang="en-US" sz="1600" b="1" u="sng" dirty="0">
              <a:solidFill>
                <a:srgbClr val="000000"/>
              </a:solidFill>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600" b="1" u="sng" dirty="0">
                <a:solidFill>
                  <a:srgbClr val="000000"/>
                </a:solidFill>
                <a:latin typeface="Consolas" panose="020B0609020204030204" pitchFamily="49" charset="0"/>
                <a:ea typeface="Times New Roman" panose="02020603050405020304" pitchFamily="18" charset="0"/>
                <a:cs typeface="Times New Roman" panose="02020603050405020304" pitchFamily="18" charset="0"/>
              </a:rPr>
              <a:t>More ways to join</a:t>
            </a:r>
            <a:endParaRPr lang="en-US" sz="1600" b="1" u="sng" dirty="0">
              <a:solidFill>
                <a:srgbClr val="666666"/>
              </a:solidFill>
              <a:latin typeface="Consolas" panose="020B0609020204030204" pitchFamily="49" charset="0"/>
              <a:ea typeface="Times New Roman" panose="02020603050405020304" pitchFamily="18" charset="0"/>
              <a:cs typeface="Times New Roman" panose="02020603050405020304" pitchFamily="18" charset="0"/>
            </a:endParaRPr>
          </a:p>
          <a:p>
            <a:pPr>
              <a:spcBef>
                <a:spcPts val="0"/>
              </a:spcBef>
              <a:spcAft>
                <a:spcPts val="0"/>
              </a:spcAft>
            </a:pPr>
            <a:r>
              <a:rPr lang="en-US" sz="1600" u="sng" dirty="0">
                <a:solidFill>
                  <a:srgbClr val="666666"/>
                </a:solidFill>
                <a:latin typeface="Consolas" panose="020B0609020204030204" pitchFamily="49" charset="0"/>
              </a:rPr>
              <a:t>Join by phone</a:t>
            </a:r>
          </a:p>
          <a:p>
            <a:pPr>
              <a:spcBef>
                <a:spcPts val="0"/>
              </a:spcBef>
              <a:spcAft>
                <a:spcPts val="0"/>
              </a:spcAft>
            </a:pPr>
            <a:r>
              <a:rPr lang="en-US" sz="1600" u="sng" dirty="0">
                <a:solidFill>
                  <a:srgbClr val="666666"/>
                </a:solidFill>
                <a:latin typeface="Consolas" panose="020B0609020204030204" pitchFamily="49" charset="0"/>
              </a:rPr>
              <a:t>+1-510-338-9438 USA Toll</a:t>
            </a:r>
          </a:p>
          <a:p>
            <a:pPr>
              <a:spcBef>
                <a:spcPts val="0"/>
              </a:spcBef>
              <a:spcAft>
                <a:spcPts val="0"/>
              </a:spcAft>
            </a:pPr>
            <a:r>
              <a:rPr lang="en-US" sz="1600" u="sng" dirty="0">
                <a:solidFill>
                  <a:srgbClr val="666666"/>
                </a:solidFill>
                <a:latin typeface="Consolas" panose="020B0609020204030204" pitchFamily="49" charset="0"/>
              </a:rPr>
              <a:t>+44-20-3198-8144 UK Toll</a:t>
            </a:r>
          </a:p>
          <a:p>
            <a:pPr>
              <a:spcBef>
                <a:spcPts val="0"/>
              </a:spcBef>
              <a:spcAft>
                <a:spcPts val="0"/>
              </a:spcAft>
            </a:pPr>
            <a:r>
              <a:rPr lang="en-US" sz="1600" u="sng" dirty="0">
                <a:solidFill>
                  <a:srgbClr val="666666"/>
                </a:solidFill>
                <a:latin typeface="Consolas" panose="020B0609020204030204" pitchFamily="49" charset="0"/>
              </a:rPr>
              <a:t>Access code: 794 413 224</a:t>
            </a:r>
          </a:p>
          <a:p>
            <a:endParaRPr lang="en-US" sz="1600" u="sng" dirty="0">
              <a:solidFill>
                <a:srgbClr val="666666"/>
              </a:solidFill>
              <a:effectLst/>
              <a:latin typeface="Calibri" panose="020F0502020204030204" pitchFamily="34" charset="0"/>
              <a:ea typeface="Calibri" panose="020F0502020204030204" pitchFamily="34" charset="0"/>
              <a:hlinkClick r:id="rId2"/>
            </a:endParaRPr>
          </a:p>
        </p:txBody>
      </p:sp>
    </p:spTree>
    <p:extLst>
      <p:ext uri="{BB962C8B-B14F-4D97-AF65-F5344CB8AC3E}">
        <p14:creationId xmlns:p14="http://schemas.microsoft.com/office/powerpoint/2010/main" val="202262577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18 Feb 2020</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17</a:t>
            </a:fld>
            <a:endParaRPr lang="en-GB" dirty="0"/>
          </a:p>
        </p:txBody>
      </p:sp>
      <p:sp>
        <p:nvSpPr>
          <p:cNvPr id="7" name="TextBox 6">
            <a:extLst>
              <a:ext uri="{FF2B5EF4-FFF2-40B4-BE49-F238E27FC236}">
                <a16:creationId xmlns:a16="http://schemas.microsoft.com/office/drawing/2014/main" id="{EB5CC7B9-A222-4989-8366-7772F0079144}"/>
              </a:ext>
            </a:extLst>
          </p:cNvPr>
          <p:cNvSpPr txBox="1"/>
          <p:nvPr/>
        </p:nvSpPr>
        <p:spPr>
          <a:xfrm>
            <a:off x="664255" y="685800"/>
            <a:ext cx="4038600" cy="369332"/>
          </a:xfrm>
          <a:prstGeom prst="rect">
            <a:avLst/>
          </a:prstGeom>
          <a:noFill/>
        </p:spPr>
        <p:txBody>
          <a:bodyPr wrap="square" rtlCol="0">
            <a:spAutoFit/>
          </a:bodyPr>
          <a:lstStyle/>
          <a:p>
            <a:pPr marL="400050">
              <a:spcBef>
                <a:spcPts val="0"/>
              </a:spcBef>
              <a:buFont typeface="Arial" panose="020B0604020202020204" pitchFamily="34" charset="0"/>
              <a:buChar char="•"/>
            </a:pPr>
            <a:r>
              <a:rPr lang="en-US" sz="1800" dirty="0">
                <a:solidFill>
                  <a:schemeClr val="tx1"/>
                </a:solidFill>
              </a:rPr>
              <a:t>Wednesday 19</a:t>
            </a:r>
            <a:r>
              <a:rPr lang="en-US" sz="1800" baseline="30000" dirty="0">
                <a:solidFill>
                  <a:schemeClr val="tx1"/>
                </a:solidFill>
              </a:rPr>
              <a:t>th</a:t>
            </a:r>
            <a:r>
              <a:rPr lang="en-US" sz="1800" dirty="0">
                <a:solidFill>
                  <a:schemeClr val="tx1"/>
                </a:solidFill>
              </a:rPr>
              <a:t> - 	3pm–et-2hr</a:t>
            </a:r>
          </a:p>
        </p:txBody>
      </p:sp>
      <p:sp>
        <p:nvSpPr>
          <p:cNvPr id="6" name="Rectangle 5">
            <a:extLst>
              <a:ext uri="{FF2B5EF4-FFF2-40B4-BE49-F238E27FC236}">
                <a16:creationId xmlns:a16="http://schemas.microsoft.com/office/drawing/2014/main" id="{A63BC088-C187-4368-8FB0-1E85B47E8BB1}"/>
              </a:ext>
            </a:extLst>
          </p:cNvPr>
          <p:cNvSpPr/>
          <p:nvPr/>
        </p:nvSpPr>
        <p:spPr>
          <a:xfrm>
            <a:off x="381000" y="1295400"/>
            <a:ext cx="8537575" cy="4770537"/>
          </a:xfrm>
          <a:prstGeom prst="rect">
            <a:avLst/>
          </a:prstGeom>
        </p:spPr>
        <p:txBody>
          <a:bodyPr wrap="square">
            <a:spAutoFit/>
          </a:bodyPr>
          <a:lstStyle/>
          <a:p>
            <a:pPr>
              <a:spcBef>
                <a:spcPts val="0"/>
              </a:spcBef>
              <a:spcAft>
                <a:spcPts val="0"/>
              </a:spcAft>
            </a:pPr>
            <a:r>
              <a:rPr lang="en-US" sz="1600" dirty="0">
                <a:solidFill>
                  <a:srgbClr val="FF0000"/>
                </a:solidFill>
                <a:latin typeface="Consolas" panose="020B0609020204030204" pitchFamily="49" charset="0"/>
              </a:rPr>
              <a:t>Note: updated since r00 of first agenda </a:t>
            </a:r>
            <a:r>
              <a:rPr lang="en-US" sz="1200" dirty="0">
                <a:solidFill>
                  <a:srgbClr val="FF0000"/>
                </a:solidFill>
                <a:latin typeface="Consolas" panose="020B0609020204030204" pitchFamily="49" charset="0"/>
              </a:rPr>
              <a:t>(18-20/0018r00)</a:t>
            </a:r>
            <a:r>
              <a:rPr lang="en-US" sz="1600" dirty="0">
                <a:solidFill>
                  <a:srgbClr val="FF0000"/>
                </a:solidFill>
                <a:latin typeface="Consolas" panose="020B0609020204030204" pitchFamily="49" charset="0"/>
              </a:rPr>
              <a:t>: </a:t>
            </a:r>
          </a:p>
          <a:p>
            <a:pPr>
              <a:spcBef>
                <a:spcPts val="0"/>
              </a:spcBef>
              <a:spcAft>
                <a:spcPts val="0"/>
              </a:spcAft>
            </a:pPr>
            <a:endParaRPr lang="en-US" sz="1600" dirty="0">
              <a:solidFill>
                <a:srgbClr val="000000"/>
              </a:solidFill>
              <a:latin typeface="Consolas" panose="020B0609020204030204" pitchFamily="49" charset="0"/>
            </a:endParaRPr>
          </a:p>
          <a:p>
            <a:pPr>
              <a:spcBef>
                <a:spcPts val="0"/>
              </a:spcBef>
              <a:spcAft>
                <a:spcPts val="0"/>
              </a:spcAft>
            </a:pPr>
            <a:r>
              <a:rPr lang="en-US" sz="1600" b="1" dirty="0">
                <a:solidFill>
                  <a:srgbClr val="000000"/>
                </a:solidFill>
                <a:latin typeface="Consolas" panose="020B0609020204030204" pitchFamily="49" charset="0"/>
              </a:rPr>
              <a:t>802.18 ad hoc 5.9GHz NPRM</a:t>
            </a:r>
          </a:p>
          <a:p>
            <a:pPr>
              <a:spcBef>
                <a:spcPts val="0"/>
              </a:spcBef>
              <a:spcAft>
                <a:spcPts val="0"/>
              </a:spcAft>
            </a:pPr>
            <a:r>
              <a:rPr lang="en-US" sz="1600" dirty="0">
                <a:solidFill>
                  <a:srgbClr val="000000"/>
                </a:solidFill>
                <a:latin typeface="Consolas" panose="020B0609020204030204" pitchFamily="49" charset="0"/>
              </a:rPr>
              <a:t>Hosted by Seat4 802Webex </a:t>
            </a:r>
          </a:p>
          <a:p>
            <a:pPr>
              <a:spcBef>
                <a:spcPts val="0"/>
              </a:spcBef>
              <a:spcAft>
                <a:spcPts val="0"/>
              </a:spcAft>
            </a:pPr>
            <a:r>
              <a:rPr lang="en-US" sz="1600" dirty="0">
                <a:solidFill>
                  <a:srgbClr val="000000"/>
                </a:solidFill>
                <a:latin typeface="Consolas" panose="020B0609020204030204" pitchFamily="49" charset="0"/>
              </a:rPr>
              <a:t>3:00 PM-5:00 PM Wednesday, Feb 19 2020 (UTC-05:00) Eastern Time(</a:t>
            </a:r>
            <a:r>
              <a:rPr lang="en-US" sz="1600" dirty="0" err="1">
                <a:solidFill>
                  <a:srgbClr val="000000"/>
                </a:solidFill>
                <a:latin typeface="Consolas" panose="020B0609020204030204" pitchFamily="49" charset="0"/>
              </a:rPr>
              <a:t>US&amp;Canada</a:t>
            </a:r>
            <a:r>
              <a:rPr lang="en-US" sz="1600" dirty="0">
                <a:solidFill>
                  <a:srgbClr val="000000"/>
                </a:solidFill>
                <a:latin typeface="Consolas" panose="020B0609020204030204" pitchFamily="49" charset="0"/>
              </a:rPr>
              <a:t>)</a:t>
            </a:r>
          </a:p>
          <a:p>
            <a:pPr>
              <a:spcBef>
                <a:spcPts val="0"/>
              </a:spcBef>
              <a:spcAft>
                <a:spcPts val="0"/>
              </a:spcAft>
            </a:pPr>
            <a:endParaRPr lang="en-US" sz="1600" dirty="0">
              <a:solidFill>
                <a:srgbClr val="000000"/>
              </a:solidFill>
              <a:latin typeface="Consolas" panose="020B0609020204030204" pitchFamily="49" charset="0"/>
            </a:endParaRPr>
          </a:p>
          <a:p>
            <a:pPr marL="0" marR="0">
              <a:spcBef>
                <a:spcPts val="0"/>
              </a:spcBef>
              <a:spcAft>
                <a:spcPts val="0"/>
              </a:spcAft>
            </a:pPr>
            <a:r>
              <a:rPr lang="en-US" sz="1600" b="1" dirty="0">
                <a:solidFill>
                  <a:srgbClr val="000000"/>
                </a:solidFill>
                <a:latin typeface="Consolas" panose="020B0609020204030204" pitchFamily="49" charset="0"/>
                <a:ea typeface="Times New Roman" panose="02020603050405020304" pitchFamily="18" charset="0"/>
                <a:cs typeface="Times New Roman" panose="02020603050405020304" pitchFamily="18" charset="0"/>
              </a:rPr>
              <a:t>Meeting Information</a:t>
            </a:r>
          </a:p>
          <a:p>
            <a:pPr>
              <a:spcBef>
                <a:spcPts val="0"/>
              </a:spcBef>
              <a:spcAft>
                <a:spcPts val="0"/>
              </a:spcAft>
            </a:pPr>
            <a:r>
              <a:rPr lang="en-US" sz="1600" dirty="0">
                <a:solidFill>
                  <a:srgbClr val="666666"/>
                </a:solidFill>
                <a:latin typeface="Consolas" panose="020B0609020204030204" pitchFamily="49" charset="0"/>
              </a:rPr>
              <a:t>Meeting link:</a:t>
            </a:r>
            <a:endParaRPr lang="en-US" sz="1600" dirty="0">
              <a:solidFill>
                <a:srgbClr val="000000"/>
              </a:solidFill>
              <a:latin typeface="Consolas" panose="020B0609020204030204" pitchFamily="49" charset="0"/>
            </a:endParaRPr>
          </a:p>
          <a:p>
            <a:pPr>
              <a:spcBef>
                <a:spcPts val="0"/>
              </a:spcBef>
              <a:spcAft>
                <a:spcPts val="0"/>
              </a:spcAft>
            </a:pPr>
            <a:r>
              <a:rPr lang="en-US" sz="1600" u="sng" dirty="0">
                <a:solidFill>
                  <a:srgbClr val="666666"/>
                </a:solidFill>
                <a:latin typeface="Consolas" panose="020B0609020204030204" pitchFamily="49" charset="0"/>
                <a:hlinkClick r:id="rId2"/>
              </a:rPr>
              <a:t>https://ieee802.my.webex.com/ieee802.my/j.php?MTID=m682cf860470c53535c273bcd2469d1bb</a:t>
            </a:r>
            <a:endParaRPr lang="en-US" sz="1600" u="sng" dirty="0">
              <a:solidFill>
                <a:srgbClr val="666666"/>
              </a:solidFill>
              <a:latin typeface="Consolas" panose="020B0609020204030204" pitchFamily="49" charset="0"/>
            </a:endParaRPr>
          </a:p>
          <a:p>
            <a:pPr>
              <a:spcBef>
                <a:spcPts val="0"/>
              </a:spcBef>
              <a:spcAft>
                <a:spcPts val="0"/>
              </a:spcAft>
            </a:pPr>
            <a:endParaRPr lang="en-US" sz="1600" u="sng" dirty="0">
              <a:solidFill>
                <a:srgbClr val="666666"/>
              </a:solidFill>
              <a:latin typeface="Consolas" panose="020B0609020204030204" pitchFamily="49" charset="0"/>
            </a:endParaRPr>
          </a:p>
          <a:p>
            <a:pPr>
              <a:spcBef>
                <a:spcPts val="0"/>
              </a:spcBef>
              <a:spcAft>
                <a:spcPts val="0"/>
              </a:spcAft>
            </a:pPr>
            <a:r>
              <a:rPr lang="en-US" sz="1600" u="sng" dirty="0">
                <a:solidFill>
                  <a:srgbClr val="666666"/>
                </a:solidFill>
                <a:latin typeface="Consolas" panose="020B0609020204030204" pitchFamily="49" charset="0"/>
              </a:rPr>
              <a:t>Meeting number:	798 844 798</a:t>
            </a:r>
          </a:p>
          <a:p>
            <a:pPr>
              <a:spcBef>
                <a:spcPts val="0"/>
              </a:spcBef>
              <a:spcAft>
                <a:spcPts val="0"/>
              </a:spcAft>
            </a:pPr>
            <a:r>
              <a:rPr lang="en-US" sz="1600" u="sng" dirty="0">
                <a:solidFill>
                  <a:srgbClr val="666666"/>
                </a:solidFill>
                <a:latin typeface="Consolas" panose="020B0609020204030204" pitchFamily="49" charset="0"/>
              </a:rPr>
              <a:t>Password:		RRTAG19</a:t>
            </a:r>
          </a:p>
          <a:p>
            <a:pPr marL="0" marR="0">
              <a:spcBef>
                <a:spcPts val="0"/>
              </a:spcBef>
              <a:spcAft>
                <a:spcPts val="0"/>
              </a:spcAft>
            </a:pPr>
            <a:endParaRPr lang="en-US" sz="1600" b="1" u="sng" dirty="0">
              <a:solidFill>
                <a:srgbClr val="000000"/>
              </a:solidFill>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600" b="1" u="sng" dirty="0">
                <a:solidFill>
                  <a:srgbClr val="000000"/>
                </a:solidFill>
                <a:latin typeface="Consolas" panose="020B0609020204030204" pitchFamily="49" charset="0"/>
                <a:ea typeface="Times New Roman" panose="02020603050405020304" pitchFamily="18" charset="0"/>
                <a:cs typeface="Times New Roman" panose="02020603050405020304" pitchFamily="18" charset="0"/>
              </a:rPr>
              <a:t>More ways to join</a:t>
            </a:r>
            <a:endParaRPr lang="en-US" sz="1600" b="1" u="sng" dirty="0">
              <a:solidFill>
                <a:srgbClr val="666666"/>
              </a:solidFill>
              <a:latin typeface="Consolas" panose="020B0609020204030204" pitchFamily="49" charset="0"/>
              <a:ea typeface="Times New Roman" panose="02020603050405020304" pitchFamily="18" charset="0"/>
              <a:cs typeface="Times New Roman" panose="02020603050405020304" pitchFamily="18" charset="0"/>
            </a:endParaRPr>
          </a:p>
          <a:p>
            <a:pPr>
              <a:spcBef>
                <a:spcPts val="0"/>
              </a:spcBef>
              <a:spcAft>
                <a:spcPts val="0"/>
              </a:spcAft>
            </a:pPr>
            <a:r>
              <a:rPr lang="en-US" sz="1600" u="sng" dirty="0">
                <a:solidFill>
                  <a:srgbClr val="666666"/>
                </a:solidFill>
                <a:latin typeface="Consolas" panose="020B0609020204030204" pitchFamily="49" charset="0"/>
              </a:rPr>
              <a:t>Join by phone</a:t>
            </a:r>
          </a:p>
          <a:p>
            <a:pPr>
              <a:spcBef>
                <a:spcPts val="0"/>
              </a:spcBef>
              <a:spcAft>
                <a:spcPts val="0"/>
              </a:spcAft>
            </a:pPr>
            <a:r>
              <a:rPr lang="en-US" sz="1600" u="sng" dirty="0">
                <a:solidFill>
                  <a:srgbClr val="666666"/>
                </a:solidFill>
                <a:latin typeface="Consolas" panose="020B0609020204030204" pitchFamily="49" charset="0"/>
              </a:rPr>
              <a:t>+1-510-338-9438 USA Toll</a:t>
            </a:r>
          </a:p>
          <a:p>
            <a:pPr>
              <a:spcBef>
                <a:spcPts val="0"/>
              </a:spcBef>
              <a:spcAft>
                <a:spcPts val="0"/>
              </a:spcAft>
            </a:pPr>
            <a:r>
              <a:rPr lang="en-US" sz="1600" u="sng" dirty="0">
                <a:solidFill>
                  <a:srgbClr val="666666"/>
                </a:solidFill>
                <a:latin typeface="Consolas" panose="020B0609020204030204" pitchFamily="49" charset="0"/>
              </a:rPr>
              <a:t>+44-20-3198-8144 UK Toll</a:t>
            </a:r>
          </a:p>
          <a:p>
            <a:pPr>
              <a:spcBef>
                <a:spcPts val="0"/>
              </a:spcBef>
              <a:spcAft>
                <a:spcPts val="0"/>
              </a:spcAft>
            </a:pPr>
            <a:r>
              <a:rPr lang="en-US" sz="1600" u="sng" dirty="0">
                <a:solidFill>
                  <a:srgbClr val="666666"/>
                </a:solidFill>
                <a:latin typeface="Consolas" panose="020B0609020204030204" pitchFamily="49" charset="0"/>
              </a:rPr>
              <a:t>Access code: 798 844 798</a:t>
            </a:r>
            <a:endParaRPr lang="en-US" sz="1600" u="sng" dirty="0">
              <a:solidFill>
                <a:srgbClr val="666666"/>
              </a:solidFill>
              <a:latin typeface="Consolas" panose="020B0609020204030204" pitchFamily="49" charset="0"/>
              <a:hlinkClick r:id="rId2"/>
            </a:endParaRPr>
          </a:p>
        </p:txBody>
      </p:sp>
    </p:spTree>
    <p:extLst>
      <p:ext uri="{BB962C8B-B14F-4D97-AF65-F5344CB8AC3E}">
        <p14:creationId xmlns:p14="http://schemas.microsoft.com/office/powerpoint/2010/main" val="301118804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18 Feb 2020</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18</a:t>
            </a:fld>
            <a:endParaRPr lang="en-GB" dirty="0"/>
          </a:p>
        </p:txBody>
      </p:sp>
      <p:sp>
        <p:nvSpPr>
          <p:cNvPr id="7" name="TextBox 6">
            <a:extLst>
              <a:ext uri="{FF2B5EF4-FFF2-40B4-BE49-F238E27FC236}">
                <a16:creationId xmlns:a16="http://schemas.microsoft.com/office/drawing/2014/main" id="{EB5CC7B9-A222-4989-8366-7772F0079144}"/>
              </a:ext>
            </a:extLst>
          </p:cNvPr>
          <p:cNvSpPr txBox="1"/>
          <p:nvPr/>
        </p:nvSpPr>
        <p:spPr>
          <a:xfrm>
            <a:off x="664255" y="685800"/>
            <a:ext cx="4038600" cy="923330"/>
          </a:xfrm>
          <a:prstGeom prst="rect">
            <a:avLst/>
          </a:prstGeom>
          <a:noFill/>
        </p:spPr>
        <p:txBody>
          <a:bodyPr wrap="square" rtlCol="0">
            <a:spAutoFit/>
          </a:bodyPr>
          <a:lstStyle/>
          <a:p>
            <a:pPr marL="400050">
              <a:spcBef>
                <a:spcPts val="0"/>
              </a:spcBef>
              <a:buFont typeface="Arial" panose="020B0604020202020204" pitchFamily="34" charset="0"/>
              <a:buChar char="•"/>
            </a:pPr>
            <a:r>
              <a:rPr lang="en-US" sz="1800" dirty="0">
                <a:solidFill>
                  <a:schemeClr val="tx1"/>
                </a:solidFill>
              </a:rPr>
              <a:t>Thursday 20</a:t>
            </a:r>
            <a:r>
              <a:rPr lang="en-US" sz="1800" baseline="30000" dirty="0">
                <a:solidFill>
                  <a:schemeClr val="tx1"/>
                </a:solidFill>
              </a:rPr>
              <a:t>th</a:t>
            </a:r>
            <a:r>
              <a:rPr lang="en-US" sz="1800" dirty="0">
                <a:solidFill>
                  <a:schemeClr val="tx1"/>
                </a:solidFill>
              </a:rPr>
              <a:t> - 	10am–et-2hr – this is a just in case, trying not to have to need it. </a:t>
            </a:r>
          </a:p>
        </p:txBody>
      </p:sp>
      <p:sp>
        <p:nvSpPr>
          <p:cNvPr id="5" name="Rectangle 4">
            <a:extLst>
              <a:ext uri="{FF2B5EF4-FFF2-40B4-BE49-F238E27FC236}">
                <a16:creationId xmlns:a16="http://schemas.microsoft.com/office/drawing/2014/main" id="{A915C1BD-CD0F-4886-8600-256A155DD6E7}"/>
              </a:ext>
            </a:extLst>
          </p:cNvPr>
          <p:cNvSpPr/>
          <p:nvPr/>
        </p:nvSpPr>
        <p:spPr>
          <a:xfrm>
            <a:off x="397555" y="1752600"/>
            <a:ext cx="8610599" cy="4278094"/>
          </a:xfrm>
          <a:prstGeom prst="rect">
            <a:avLst/>
          </a:prstGeom>
        </p:spPr>
        <p:txBody>
          <a:bodyPr wrap="square">
            <a:spAutoFit/>
          </a:bodyPr>
          <a:lstStyle/>
          <a:p>
            <a:pPr marL="0" marR="0" fontAlgn="ctr">
              <a:spcBef>
                <a:spcPts val="0"/>
              </a:spcBef>
              <a:spcAft>
                <a:spcPts val="0"/>
              </a:spcAft>
            </a:pPr>
            <a:r>
              <a:rPr lang="en-US" sz="1600" b="1" i="1" u="sng" dirty="0">
                <a:solidFill>
                  <a:srgbClr val="000000"/>
                </a:solidFill>
                <a:latin typeface="Consolas" panose="020B0609020204030204" pitchFamily="49" charset="0"/>
                <a:ea typeface="Times New Roman" panose="02020603050405020304" pitchFamily="18" charset="0"/>
                <a:cs typeface="Helvetica" panose="020B0604020202020204" pitchFamily="34" charset="0"/>
              </a:rPr>
              <a:t>802.18 ad hoc 5.9GHz NPRM</a:t>
            </a:r>
            <a:endParaRPr lang="en-US" sz="1400" b="1" i="1" dirty="0">
              <a:solidFill>
                <a:srgbClr val="2F5496"/>
              </a:solidFill>
              <a:latin typeface="Calibri Light" panose="020F0302020204030204" pitchFamily="34" charset="0"/>
              <a:ea typeface="Times New Roman" panose="02020603050405020304" pitchFamily="18" charset="0"/>
              <a:cs typeface="Times New Roman" panose="02020603050405020304" pitchFamily="18" charset="0"/>
            </a:endParaRPr>
          </a:p>
          <a:p>
            <a:r>
              <a:rPr lang="en-US" sz="1600" dirty="0">
                <a:solidFill>
                  <a:srgbClr val="000000"/>
                </a:solidFill>
                <a:latin typeface="Consolas" panose="020B0609020204030204" pitchFamily="49" charset="0"/>
                <a:cs typeface="Helvetica" panose="020B0604020202020204" pitchFamily="34" charset="0"/>
              </a:rPr>
              <a:t>Hosted by Seat4 802Webex</a:t>
            </a:r>
            <a:endParaRPr lang="en-US" sz="1600" dirty="0"/>
          </a:p>
          <a:p>
            <a:r>
              <a:rPr lang="en-US" sz="1600" dirty="0">
                <a:solidFill>
                  <a:srgbClr val="000000"/>
                </a:solidFill>
                <a:latin typeface="Consolas" panose="020B0609020204030204" pitchFamily="49" charset="0"/>
                <a:cs typeface="Helvetica" panose="020B0604020202020204" pitchFamily="34" charset="0"/>
              </a:rPr>
              <a:t>10:00 AM-12:00 PM Thursday, Feb 20 2020 (UTC-05:00)Eastern Time (</a:t>
            </a:r>
            <a:r>
              <a:rPr lang="en-US" sz="1600" dirty="0" err="1">
                <a:solidFill>
                  <a:srgbClr val="000000"/>
                </a:solidFill>
                <a:latin typeface="Consolas" panose="020B0609020204030204" pitchFamily="49" charset="0"/>
                <a:cs typeface="Helvetica" panose="020B0604020202020204" pitchFamily="34" charset="0"/>
              </a:rPr>
              <a:t>US&amp;Canada</a:t>
            </a:r>
            <a:r>
              <a:rPr lang="en-US" sz="1600" dirty="0">
                <a:solidFill>
                  <a:srgbClr val="000000"/>
                </a:solidFill>
                <a:latin typeface="Consolas" panose="020B0609020204030204" pitchFamily="49" charset="0"/>
                <a:cs typeface="Helvetica" panose="020B0604020202020204" pitchFamily="34" charset="0"/>
              </a:rPr>
              <a:t>)</a:t>
            </a:r>
            <a:endParaRPr lang="en-US" sz="1600" dirty="0"/>
          </a:p>
          <a:p>
            <a:pPr marL="0" marR="0">
              <a:spcBef>
                <a:spcPts val="0"/>
              </a:spcBef>
              <a:spcAft>
                <a:spcPts val="0"/>
              </a:spcAft>
            </a:pPr>
            <a:endParaRPr lang="en-US" sz="1600" b="1" dirty="0">
              <a:solidFill>
                <a:srgbClr val="000000"/>
              </a:solidFill>
              <a:latin typeface="Consolas" panose="020B0609020204030204" pitchFamily="49" charset="0"/>
              <a:ea typeface="Times New Roman" panose="02020603050405020304" pitchFamily="18" charset="0"/>
              <a:cs typeface="Helvetica" panose="020B0604020202020204" pitchFamily="34" charset="0"/>
            </a:endParaRPr>
          </a:p>
          <a:p>
            <a:pPr marL="0" marR="0">
              <a:spcBef>
                <a:spcPts val="0"/>
              </a:spcBef>
              <a:spcAft>
                <a:spcPts val="0"/>
              </a:spcAft>
            </a:pPr>
            <a:r>
              <a:rPr lang="en-US" sz="1600" b="1" dirty="0">
                <a:solidFill>
                  <a:srgbClr val="000000"/>
                </a:solidFill>
                <a:latin typeface="Consolas" panose="020B0609020204030204" pitchFamily="49" charset="0"/>
                <a:ea typeface="Times New Roman" panose="02020603050405020304" pitchFamily="18" charset="0"/>
                <a:cs typeface="Helvetica" panose="020B0604020202020204" pitchFamily="34" charset="0"/>
              </a:rPr>
              <a:t>Meeting Information</a:t>
            </a:r>
            <a:endParaRPr lang="en-US" sz="1400" b="1" dirty="0">
              <a:solidFill>
                <a:srgbClr val="2F5496"/>
              </a:solidFill>
              <a:latin typeface="Calibri Light" panose="020F0302020204030204" pitchFamily="34" charset="0"/>
              <a:ea typeface="Times New Roman" panose="02020603050405020304" pitchFamily="18" charset="0"/>
              <a:cs typeface="Times New Roman" panose="02020603050405020304" pitchFamily="18" charset="0"/>
            </a:endParaRPr>
          </a:p>
          <a:p>
            <a:r>
              <a:rPr lang="en-US" sz="1600" dirty="0">
                <a:solidFill>
                  <a:srgbClr val="666666"/>
                </a:solidFill>
                <a:latin typeface="Consolas" panose="020B0609020204030204" pitchFamily="49" charset="0"/>
                <a:cs typeface="Helvetica" panose="020B0604020202020204" pitchFamily="34" charset="0"/>
              </a:rPr>
              <a:t>Meeting link:</a:t>
            </a:r>
            <a:endParaRPr lang="en-US" sz="1600" dirty="0"/>
          </a:p>
          <a:p>
            <a:r>
              <a:rPr lang="en-US" sz="1600" u="sng" dirty="0">
                <a:solidFill>
                  <a:srgbClr val="0000FF"/>
                </a:solidFill>
                <a:latin typeface="Consolas" panose="020B0609020204030204" pitchFamily="49" charset="0"/>
                <a:cs typeface="Helvetica" panose="020B0604020202020204" pitchFamily="34" charset="0"/>
                <a:hlinkClick r:id="rId2"/>
              </a:rPr>
              <a:t>https://ieee802.my.webex.com/ieee802.my/j.php?MTID=md0343655a609d6f9f9bfef26d7cc0ff2</a:t>
            </a:r>
            <a:r>
              <a:rPr lang="en-US" sz="1600" dirty="0">
                <a:solidFill>
                  <a:srgbClr val="666666"/>
                </a:solidFill>
                <a:latin typeface="Consolas" panose="020B0609020204030204" pitchFamily="49" charset="0"/>
                <a:cs typeface="Helvetica" panose="020B0604020202020204" pitchFamily="34" charset="0"/>
              </a:rPr>
              <a:t> </a:t>
            </a:r>
            <a:endParaRPr lang="en-US" sz="1600" dirty="0"/>
          </a:p>
          <a:p>
            <a:endParaRPr lang="en-US" sz="1600" dirty="0">
              <a:solidFill>
                <a:srgbClr val="666666"/>
              </a:solidFill>
              <a:latin typeface="Consolas" panose="020B0609020204030204" pitchFamily="49" charset="0"/>
              <a:cs typeface="Helvetica" panose="020B0604020202020204" pitchFamily="34" charset="0"/>
            </a:endParaRPr>
          </a:p>
          <a:p>
            <a:r>
              <a:rPr lang="en-US" sz="1600" dirty="0">
                <a:solidFill>
                  <a:srgbClr val="666666"/>
                </a:solidFill>
                <a:latin typeface="Consolas" panose="020B0609020204030204" pitchFamily="49" charset="0"/>
                <a:cs typeface="Helvetica" panose="020B0604020202020204" pitchFamily="34" charset="0"/>
              </a:rPr>
              <a:t>Meeting number:	798 109 199</a:t>
            </a:r>
            <a:endParaRPr lang="en-US" sz="1600" dirty="0"/>
          </a:p>
          <a:p>
            <a:r>
              <a:rPr lang="en-US" sz="1600" dirty="0">
                <a:solidFill>
                  <a:srgbClr val="666666"/>
                </a:solidFill>
                <a:latin typeface="Consolas" panose="020B0609020204030204" pitchFamily="49" charset="0"/>
                <a:cs typeface="Helvetica" panose="020B0604020202020204" pitchFamily="34" charset="0"/>
              </a:rPr>
              <a:t>Password:		RRTAG20</a:t>
            </a:r>
            <a:endParaRPr lang="en-US" sz="1600" dirty="0"/>
          </a:p>
          <a:p>
            <a:pPr marL="0" marR="0">
              <a:spcBef>
                <a:spcPts val="0"/>
              </a:spcBef>
              <a:spcAft>
                <a:spcPts val="0"/>
              </a:spcAft>
            </a:pPr>
            <a:endParaRPr lang="en-US" sz="1600" b="1" dirty="0">
              <a:solidFill>
                <a:srgbClr val="000000"/>
              </a:solidFill>
              <a:latin typeface="Consolas" panose="020B0609020204030204" pitchFamily="49" charset="0"/>
              <a:ea typeface="Times New Roman" panose="02020603050405020304" pitchFamily="18" charset="0"/>
              <a:cs typeface="Helvetica" panose="020B0604020202020204" pitchFamily="34" charset="0"/>
            </a:endParaRPr>
          </a:p>
          <a:p>
            <a:pPr marL="0" marR="0">
              <a:spcBef>
                <a:spcPts val="0"/>
              </a:spcBef>
              <a:spcAft>
                <a:spcPts val="0"/>
              </a:spcAft>
            </a:pPr>
            <a:r>
              <a:rPr lang="en-US" sz="1600" b="1" dirty="0">
                <a:solidFill>
                  <a:srgbClr val="000000"/>
                </a:solidFill>
                <a:latin typeface="Consolas" panose="020B0609020204030204" pitchFamily="49" charset="0"/>
                <a:ea typeface="Times New Roman" panose="02020603050405020304" pitchFamily="18" charset="0"/>
                <a:cs typeface="Helvetica" panose="020B0604020202020204" pitchFamily="34" charset="0"/>
              </a:rPr>
              <a:t>More ways to join</a:t>
            </a:r>
            <a:endParaRPr lang="en-US" sz="1400" b="1" dirty="0">
              <a:solidFill>
                <a:srgbClr val="2F5496"/>
              </a:solidFill>
              <a:latin typeface="Calibri Light" panose="020F0302020204030204" pitchFamily="34" charset="0"/>
              <a:ea typeface="Times New Roman" panose="02020603050405020304" pitchFamily="18" charset="0"/>
              <a:cs typeface="Times New Roman" panose="02020603050405020304" pitchFamily="18" charset="0"/>
            </a:endParaRPr>
          </a:p>
          <a:p>
            <a:r>
              <a:rPr lang="en-US" sz="1600" dirty="0">
                <a:solidFill>
                  <a:srgbClr val="666666"/>
                </a:solidFill>
                <a:latin typeface="Consolas" panose="020B0609020204030204" pitchFamily="49" charset="0"/>
                <a:cs typeface="Helvetica" panose="020B0604020202020204" pitchFamily="34" charset="0"/>
              </a:rPr>
              <a:t>Join by phone</a:t>
            </a:r>
            <a:endParaRPr lang="en-US" sz="1600" dirty="0"/>
          </a:p>
          <a:p>
            <a:r>
              <a:rPr lang="en-US" sz="1600" dirty="0">
                <a:solidFill>
                  <a:srgbClr val="666666"/>
                </a:solidFill>
                <a:latin typeface="Consolas" panose="020B0609020204030204" pitchFamily="49" charset="0"/>
                <a:cs typeface="Helvetica" panose="020B0604020202020204" pitchFamily="34" charset="0"/>
              </a:rPr>
              <a:t>+1-510-338-9438 USA Toll</a:t>
            </a:r>
            <a:endParaRPr lang="en-US" sz="1600" dirty="0"/>
          </a:p>
          <a:p>
            <a:r>
              <a:rPr lang="en-US" sz="1600" dirty="0">
                <a:solidFill>
                  <a:srgbClr val="666666"/>
                </a:solidFill>
                <a:latin typeface="Consolas" panose="020B0609020204030204" pitchFamily="49" charset="0"/>
                <a:cs typeface="Helvetica" panose="020B0604020202020204" pitchFamily="34" charset="0"/>
              </a:rPr>
              <a:t>+44-20-3198-8144 UK Toll</a:t>
            </a:r>
            <a:endParaRPr lang="en-US" sz="1600" dirty="0"/>
          </a:p>
          <a:p>
            <a:r>
              <a:rPr lang="en-US" sz="1600" dirty="0">
                <a:solidFill>
                  <a:srgbClr val="666666"/>
                </a:solidFill>
                <a:latin typeface="Consolas" panose="020B0609020204030204" pitchFamily="49" charset="0"/>
                <a:cs typeface="Helvetica" panose="020B0604020202020204" pitchFamily="34" charset="0"/>
              </a:rPr>
              <a:t>Access code: 798 109 199</a:t>
            </a:r>
            <a:endParaRPr lang="en-US" sz="1800" dirty="0">
              <a:effectLst/>
            </a:endParaRPr>
          </a:p>
        </p:txBody>
      </p:sp>
    </p:spTree>
    <p:extLst>
      <p:ext uri="{BB962C8B-B14F-4D97-AF65-F5344CB8AC3E}">
        <p14:creationId xmlns:p14="http://schemas.microsoft.com/office/powerpoint/2010/main" val="286371620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18 Feb 2020</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19</a:t>
            </a:fld>
            <a:endParaRPr lang="en-GB" dirty="0"/>
          </a:p>
        </p:txBody>
      </p:sp>
      <p:sp>
        <p:nvSpPr>
          <p:cNvPr id="7" name="TextBox 6">
            <a:extLst>
              <a:ext uri="{FF2B5EF4-FFF2-40B4-BE49-F238E27FC236}">
                <a16:creationId xmlns:a16="http://schemas.microsoft.com/office/drawing/2014/main" id="{EB5CC7B9-A222-4989-8366-7772F0079144}"/>
              </a:ext>
            </a:extLst>
          </p:cNvPr>
          <p:cNvSpPr txBox="1"/>
          <p:nvPr/>
        </p:nvSpPr>
        <p:spPr>
          <a:xfrm>
            <a:off x="664255" y="685800"/>
            <a:ext cx="4038600" cy="923330"/>
          </a:xfrm>
          <a:prstGeom prst="rect">
            <a:avLst/>
          </a:prstGeom>
          <a:noFill/>
        </p:spPr>
        <p:txBody>
          <a:bodyPr wrap="square" rtlCol="0">
            <a:spAutoFit/>
          </a:bodyPr>
          <a:lstStyle/>
          <a:p>
            <a:pPr marL="400050">
              <a:spcBef>
                <a:spcPts val="0"/>
              </a:spcBef>
              <a:buFont typeface="Arial" panose="020B0604020202020204" pitchFamily="34" charset="0"/>
              <a:buChar char="•"/>
            </a:pPr>
            <a:r>
              <a:rPr lang="en-US" sz="1800" dirty="0">
                <a:solidFill>
                  <a:schemeClr val="tx1"/>
                </a:solidFill>
              </a:rPr>
              <a:t>Friday 21</a:t>
            </a:r>
            <a:r>
              <a:rPr lang="en-US" sz="1800" baseline="30000" dirty="0">
                <a:solidFill>
                  <a:schemeClr val="tx1"/>
                </a:solidFill>
              </a:rPr>
              <a:t>st</a:t>
            </a:r>
            <a:r>
              <a:rPr lang="en-US" sz="1800" dirty="0">
                <a:solidFill>
                  <a:schemeClr val="tx1"/>
                </a:solidFill>
              </a:rPr>
              <a:t> - 		3pm–et–2hr tbd</a:t>
            </a:r>
          </a:p>
          <a:p>
            <a:pPr marL="400050">
              <a:spcBef>
                <a:spcPts val="0"/>
              </a:spcBef>
              <a:buFont typeface="Arial" panose="020B0604020202020204" pitchFamily="34" charset="0"/>
              <a:buChar char="•"/>
            </a:pPr>
            <a:r>
              <a:rPr lang="en-US" sz="1800" dirty="0">
                <a:solidFill>
                  <a:schemeClr val="tx1"/>
                </a:solidFill>
              </a:rPr>
              <a:t>With  current plan this meeting should not be needed. </a:t>
            </a:r>
          </a:p>
        </p:txBody>
      </p:sp>
      <p:sp>
        <p:nvSpPr>
          <p:cNvPr id="6" name="Rectangle 5">
            <a:extLst>
              <a:ext uri="{FF2B5EF4-FFF2-40B4-BE49-F238E27FC236}">
                <a16:creationId xmlns:a16="http://schemas.microsoft.com/office/drawing/2014/main" id="{6079E2D5-EB58-4489-9CE2-B5EB64EBEA0D}"/>
              </a:ext>
            </a:extLst>
          </p:cNvPr>
          <p:cNvSpPr/>
          <p:nvPr/>
        </p:nvSpPr>
        <p:spPr>
          <a:xfrm>
            <a:off x="531541" y="1730090"/>
            <a:ext cx="8610600" cy="3139321"/>
          </a:xfrm>
          <a:prstGeom prst="rect">
            <a:avLst/>
          </a:prstGeom>
        </p:spPr>
        <p:txBody>
          <a:bodyPr wrap="square">
            <a:spAutoFit/>
          </a:bodyPr>
          <a:lstStyle/>
          <a:p>
            <a:pPr fontAlgn="ctr">
              <a:spcBef>
                <a:spcPts val="0"/>
              </a:spcBef>
              <a:spcAft>
                <a:spcPts val="0"/>
              </a:spcAft>
            </a:pPr>
            <a:r>
              <a:rPr lang="en-US" sz="1100" dirty="0">
                <a:solidFill>
                  <a:srgbClr val="FF0000"/>
                </a:solidFill>
                <a:latin typeface="Consolas" panose="020B0609020204030204" pitchFamily="49" charset="0"/>
              </a:rPr>
              <a:t>Note: updated since r00 of first agenda </a:t>
            </a:r>
            <a:r>
              <a:rPr lang="en-US" sz="1000" dirty="0">
                <a:solidFill>
                  <a:srgbClr val="FF0000"/>
                </a:solidFill>
                <a:latin typeface="Consolas" panose="020B0609020204030204" pitchFamily="49" charset="0"/>
              </a:rPr>
              <a:t>(18-20/0018r00)</a:t>
            </a:r>
            <a:r>
              <a:rPr lang="en-US" sz="1100" dirty="0">
                <a:solidFill>
                  <a:srgbClr val="FF0000"/>
                </a:solidFill>
                <a:latin typeface="Consolas" panose="020B0609020204030204" pitchFamily="49" charset="0"/>
              </a:rPr>
              <a:t>: </a:t>
            </a:r>
          </a:p>
          <a:p>
            <a:pPr marL="0" marR="0" fontAlgn="ctr">
              <a:spcBef>
                <a:spcPts val="0"/>
              </a:spcBef>
              <a:spcAft>
                <a:spcPts val="0"/>
              </a:spcAft>
            </a:pPr>
            <a:endParaRPr lang="en-US" sz="1100" b="1" i="1" dirty="0">
              <a:solidFill>
                <a:srgbClr val="000000"/>
              </a:solidFill>
              <a:latin typeface="Consolas" panose="020B0609020204030204" pitchFamily="49" charset="0"/>
              <a:ea typeface="Times New Roman" panose="02020603050405020304" pitchFamily="18" charset="0"/>
              <a:cs typeface="Helvetica" panose="020B0604020202020204" pitchFamily="34" charset="0"/>
            </a:endParaRPr>
          </a:p>
          <a:p>
            <a:pPr marL="0" marR="0" fontAlgn="ctr">
              <a:spcBef>
                <a:spcPts val="0"/>
              </a:spcBef>
              <a:spcAft>
                <a:spcPts val="0"/>
              </a:spcAft>
            </a:pPr>
            <a:r>
              <a:rPr lang="en-US" sz="1100" b="1" dirty="0">
                <a:solidFill>
                  <a:srgbClr val="000000"/>
                </a:solidFill>
                <a:latin typeface="Consolas" panose="020B0609020204030204" pitchFamily="49" charset="0"/>
                <a:ea typeface="Times New Roman" panose="02020603050405020304" pitchFamily="18" charset="0"/>
                <a:cs typeface="Helvetica" panose="020B0604020202020204" pitchFamily="34" charset="0"/>
              </a:rPr>
              <a:t>802.18 ad hoc 5.9GHz NPRM - tbd</a:t>
            </a:r>
            <a:endParaRPr lang="en-US" sz="1100" b="1" dirty="0">
              <a:solidFill>
                <a:srgbClr val="2F5496"/>
              </a:solidFill>
              <a:latin typeface="Calibri Light" panose="020F0302020204030204" pitchFamily="34" charset="0"/>
              <a:ea typeface="Times New Roman" panose="02020603050405020304" pitchFamily="18" charset="0"/>
              <a:cs typeface="Times New Roman" panose="02020603050405020304" pitchFamily="18" charset="0"/>
            </a:endParaRPr>
          </a:p>
          <a:p>
            <a:r>
              <a:rPr lang="en-US" sz="1100" dirty="0">
                <a:solidFill>
                  <a:srgbClr val="000000"/>
                </a:solidFill>
                <a:latin typeface="Consolas" panose="020B0609020204030204" pitchFamily="49" charset="0"/>
                <a:cs typeface="Helvetica" panose="020B0604020202020204" pitchFamily="34" charset="0"/>
              </a:rPr>
              <a:t>Hosted by Seat4 802Webex</a:t>
            </a:r>
            <a:endParaRPr lang="en-US" sz="1100" dirty="0"/>
          </a:p>
          <a:p>
            <a:r>
              <a:rPr lang="en-US" sz="1100" dirty="0">
                <a:solidFill>
                  <a:srgbClr val="000000"/>
                </a:solidFill>
                <a:latin typeface="Consolas" panose="020B0609020204030204" pitchFamily="49" charset="0"/>
                <a:cs typeface="Helvetica" panose="020B0604020202020204" pitchFamily="34" charset="0"/>
              </a:rPr>
              <a:t>3:00 PM - 5:00 PM</a:t>
            </a:r>
            <a:r>
              <a:rPr lang="en-US" sz="1100" dirty="0">
                <a:solidFill>
                  <a:srgbClr val="000000"/>
                </a:solidFill>
              </a:rPr>
              <a:t> </a:t>
            </a:r>
            <a:r>
              <a:rPr lang="en-US" sz="1100" dirty="0">
                <a:solidFill>
                  <a:srgbClr val="000000"/>
                </a:solidFill>
                <a:latin typeface="Consolas" panose="020B0609020204030204" pitchFamily="49" charset="0"/>
                <a:cs typeface="Helvetica" panose="020B0604020202020204" pitchFamily="34" charset="0"/>
              </a:rPr>
              <a:t>Friday, Feb 21 2020 (UTC-05:00) Eastern Time (US &amp; Canada)</a:t>
            </a:r>
            <a:endParaRPr lang="en-US" sz="1100" dirty="0"/>
          </a:p>
          <a:p>
            <a:pPr marL="0" marR="0">
              <a:spcBef>
                <a:spcPts val="0"/>
              </a:spcBef>
              <a:spcAft>
                <a:spcPts val="0"/>
              </a:spcAft>
            </a:pPr>
            <a:r>
              <a:rPr lang="en-US" sz="1100" b="1" dirty="0">
                <a:solidFill>
                  <a:srgbClr val="000000"/>
                </a:solidFill>
                <a:latin typeface="Consolas" panose="020B0609020204030204" pitchFamily="49" charset="0"/>
                <a:ea typeface="Times New Roman" panose="02020603050405020304" pitchFamily="18" charset="0"/>
                <a:cs typeface="Helvetica" panose="020B0604020202020204" pitchFamily="34" charset="0"/>
              </a:rPr>
              <a:t> </a:t>
            </a:r>
            <a:endParaRPr lang="en-US" sz="1100" b="1" dirty="0">
              <a:solidFill>
                <a:srgbClr val="2F5496"/>
              </a:solidFill>
              <a:latin typeface="Calibri Light" panose="020F03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b="1" dirty="0">
                <a:solidFill>
                  <a:srgbClr val="000000"/>
                </a:solidFill>
                <a:latin typeface="Consolas" panose="020B0609020204030204" pitchFamily="49" charset="0"/>
                <a:ea typeface="Times New Roman" panose="02020603050405020304" pitchFamily="18" charset="0"/>
                <a:cs typeface="Helvetica" panose="020B0604020202020204" pitchFamily="34" charset="0"/>
              </a:rPr>
              <a:t>Meeting Information</a:t>
            </a:r>
            <a:endParaRPr lang="en-US" sz="1100" b="1" dirty="0">
              <a:solidFill>
                <a:srgbClr val="2F5496"/>
              </a:solidFill>
              <a:latin typeface="Calibri Light" panose="020F0302020204030204" pitchFamily="34" charset="0"/>
              <a:ea typeface="Times New Roman" panose="02020603050405020304" pitchFamily="18" charset="0"/>
              <a:cs typeface="Times New Roman" panose="02020603050405020304" pitchFamily="18" charset="0"/>
            </a:endParaRPr>
          </a:p>
          <a:p>
            <a:r>
              <a:rPr lang="en-US" sz="1100" dirty="0">
                <a:solidFill>
                  <a:srgbClr val="666666"/>
                </a:solidFill>
                <a:latin typeface="Consolas" panose="020B0609020204030204" pitchFamily="49" charset="0"/>
                <a:cs typeface="Helvetica" panose="020B0604020202020204" pitchFamily="34" charset="0"/>
              </a:rPr>
              <a:t>Meeting link:</a:t>
            </a:r>
            <a:endParaRPr lang="en-US" sz="1100" dirty="0"/>
          </a:p>
          <a:p>
            <a:r>
              <a:rPr lang="en-US" sz="1100" u="sng" dirty="0">
                <a:solidFill>
                  <a:srgbClr val="666666"/>
                </a:solidFill>
                <a:latin typeface="Consolas" panose="020B0609020204030204" pitchFamily="49" charset="0"/>
                <a:cs typeface="Helvetica" panose="020B0604020202020204" pitchFamily="34" charset="0"/>
                <a:hlinkClick r:id="rId2"/>
              </a:rPr>
              <a:t>https://ieee802.my.webex.com/ieee802.my/j.php?MTID=m45bdb699d2a0b208bb8bfe63b7ea702a</a:t>
            </a:r>
            <a:endParaRPr lang="en-US" sz="1100" u="sng" dirty="0">
              <a:solidFill>
                <a:srgbClr val="666666"/>
              </a:solidFill>
              <a:latin typeface="Consolas" panose="020B0609020204030204" pitchFamily="49" charset="0"/>
              <a:cs typeface="Helvetica" panose="020B0604020202020204" pitchFamily="34" charset="0"/>
            </a:endParaRPr>
          </a:p>
          <a:p>
            <a:endParaRPr lang="en-US" sz="1100" u="sng" dirty="0">
              <a:solidFill>
                <a:srgbClr val="666666"/>
              </a:solidFill>
              <a:latin typeface="Consolas" panose="020B0609020204030204" pitchFamily="49" charset="0"/>
              <a:cs typeface="Helvetica" panose="020B0604020202020204" pitchFamily="34" charset="0"/>
            </a:endParaRPr>
          </a:p>
          <a:p>
            <a:r>
              <a:rPr lang="en-US" sz="1100" u="sng" dirty="0">
                <a:solidFill>
                  <a:srgbClr val="666666"/>
                </a:solidFill>
                <a:latin typeface="Consolas" panose="020B0609020204030204" pitchFamily="49" charset="0"/>
                <a:cs typeface="Helvetica" panose="020B0604020202020204" pitchFamily="34" charset="0"/>
              </a:rPr>
              <a:t>Meeting number:	795 953 404</a:t>
            </a:r>
          </a:p>
          <a:p>
            <a:r>
              <a:rPr lang="en-US" sz="1100" u="sng" dirty="0">
                <a:solidFill>
                  <a:srgbClr val="666666"/>
                </a:solidFill>
                <a:latin typeface="Consolas" panose="020B0609020204030204" pitchFamily="49" charset="0"/>
                <a:cs typeface="Helvetica" panose="020B0604020202020204" pitchFamily="34" charset="0"/>
              </a:rPr>
              <a:t>Password:		RRTAG21</a:t>
            </a:r>
          </a:p>
          <a:p>
            <a:pPr marL="0" marR="0">
              <a:spcBef>
                <a:spcPts val="0"/>
              </a:spcBef>
              <a:spcAft>
                <a:spcPts val="0"/>
              </a:spcAft>
            </a:pPr>
            <a:endParaRPr lang="en-US" sz="1100" b="1" u="sng" dirty="0">
              <a:solidFill>
                <a:srgbClr val="000000"/>
              </a:solidFill>
              <a:latin typeface="Consolas" panose="020B0609020204030204" pitchFamily="49" charset="0"/>
              <a:ea typeface="Times New Roman" panose="02020603050405020304" pitchFamily="18" charset="0"/>
              <a:cs typeface="Helvetica" panose="020B0604020202020204" pitchFamily="34" charset="0"/>
            </a:endParaRPr>
          </a:p>
          <a:p>
            <a:pPr marL="0" marR="0">
              <a:spcBef>
                <a:spcPts val="0"/>
              </a:spcBef>
              <a:spcAft>
                <a:spcPts val="0"/>
              </a:spcAft>
            </a:pPr>
            <a:r>
              <a:rPr lang="en-US" sz="1100" b="1" u="sng" dirty="0">
                <a:solidFill>
                  <a:srgbClr val="000000"/>
                </a:solidFill>
                <a:latin typeface="Consolas" panose="020B0609020204030204" pitchFamily="49" charset="0"/>
                <a:ea typeface="Times New Roman" panose="02020603050405020304" pitchFamily="18" charset="0"/>
                <a:cs typeface="Helvetica" panose="020B0604020202020204" pitchFamily="34" charset="0"/>
              </a:rPr>
              <a:t>More ways to join</a:t>
            </a:r>
            <a:endParaRPr lang="en-US" sz="1100" b="1" u="sng" dirty="0">
              <a:solidFill>
                <a:srgbClr val="666666"/>
              </a:solidFill>
              <a:latin typeface="Consolas" panose="020B0609020204030204" pitchFamily="49" charset="0"/>
              <a:ea typeface="Times New Roman" panose="02020603050405020304" pitchFamily="18" charset="0"/>
              <a:cs typeface="Helvetica" panose="020B0604020202020204" pitchFamily="34" charset="0"/>
            </a:endParaRPr>
          </a:p>
          <a:p>
            <a:r>
              <a:rPr lang="en-US" sz="1100" u="sng" dirty="0">
                <a:solidFill>
                  <a:srgbClr val="666666"/>
                </a:solidFill>
                <a:latin typeface="Consolas" panose="020B0609020204030204" pitchFamily="49" charset="0"/>
                <a:cs typeface="Helvetica" panose="020B0604020202020204" pitchFamily="34" charset="0"/>
              </a:rPr>
              <a:t>Join by phone</a:t>
            </a:r>
          </a:p>
          <a:p>
            <a:r>
              <a:rPr lang="en-US" sz="1100" u="sng" dirty="0">
                <a:solidFill>
                  <a:srgbClr val="666666"/>
                </a:solidFill>
                <a:latin typeface="Consolas" panose="020B0609020204030204" pitchFamily="49" charset="0"/>
                <a:cs typeface="Helvetica" panose="020B0604020202020204" pitchFamily="34" charset="0"/>
              </a:rPr>
              <a:t>+1-510-338-9438 USA Toll</a:t>
            </a:r>
          </a:p>
          <a:p>
            <a:r>
              <a:rPr lang="en-US" sz="1100" u="sng" dirty="0">
                <a:solidFill>
                  <a:srgbClr val="666666"/>
                </a:solidFill>
                <a:latin typeface="Consolas" panose="020B0609020204030204" pitchFamily="49" charset="0"/>
                <a:cs typeface="Helvetica" panose="020B0604020202020204" pitchFamily="34" charset="0"/>
              </a:rPr>
              <a:t>+44-20-3198-8144 UK Toll</a:t>
            </a:r>
          </a:p>
          <a:p>
            <a:r>
              <a:rPr lang="en-US" sz="1100" u="sng" dirty="0">
                <a:solidFill>
                  <a:srgbClr val="666666"/>
                </a:solidFill>
                <a:latin typeface="Consolas" panose="020B0609020204030204" pitchFamily="49" charset="0"/>
                <a:cs typeface="Helvetica" panose="020B0604020202020204" pitchFamily="34" charset="0"/>
              </a:rPr>
              <a:t>Access code: 795 953 404</a:t>
            </a:r>
            <a:endParaRPr lang="en-US" sz="1600" u="sng" dirty="0">
              <a:solidFill>
                <a:srgbClr val="666666"/>
              </a:solidFill>
              <a:latin typeface="Consolas" panose="020B0609020204030204" pitchFamily="49" charset="0"/>
              <a:cs typeface="Helvetica" panose="020B0604020202020204" pitchFamily="34" charset="0"/>
              <a:hlinkClick r:id="rId2"/>
            </a:endParaRPr>
          </a:p>
        </p:txBody>
      </p:sp>
    </p:spTree>
    <p:extLst>
      <p:ext uri="{BB962C8B-B14F-4D97-AF65-F5344CB8AC3E}">
        <p14:creationId xmlns:p14="http://schemas.microsoft.com/office/powerpoint/2010/main" val="41766171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2400" dirty="0">
                <a:latin typeface="Times New Roman" charset="0"/>
              </a:rPr>
              <a:t>Call to Order / Administrative Items</a:t>
            </a:r>
          </a:p>
        </p:txBody>
      </p:sp>
      <p:sp>
        <p:nvSpPr>
          <p:cNvPr id="5123" name="Content Placeholder 2"/>
          <p:cNvSpPr>
            <a:spLocks noGrp="1"/>
          </p:cNvSpPr>
          <p:nvPr>
            <p:ph idx="1"/>
          </p:nvPr>
        </p:nvSpPr>
        <p:spPr>
          <a:xfrm>
            <a:off x="735900" y="1175544"/>
            <a:ext cx="8303266" cy="5225256"/>
          </a:xfrm>
        </p:spPr>
        <p:txBody>
          <a:bodyPr/>
          <a:lstStyle/>
          <a:p>
            <a:pPr>
              <a:buFont typeface="Arial" panose="020B0604020202020204" pitchFamily="34" charset="0"/>
              <a:buChar char="•"/>
              <a:defRPr/>
            </a:pPr>
            <a:r>
              <a:rPr lang="en-US" sz="2000" dirty="0"/>
              <a:t>Officers for the RR-TAG / IEEE 802.18:</a:t>
            </a:r>
          </a:p>
          <a:p>
            <a:pPr lvl="1">
              <a:defRPr/>
            </a:pPr>
            <a:r>
              <a:rPr lang="en-US" sz="1600" dirty="0"/>
              <a:t>Chair is Jay Holcomb (Itron) </a:t>
            </a:r>
          </a:p>
          <a:p>
            <a:pPr lvl="1">
              <a:defRPr/>
            </a:pPr>
            <a:r>
              <a:rPr lang="en-US" sz="1600" dirty="0"/>
              <a:t>Vice-chair, need someone</a:t>
            </a:r>
          </a:p>
          <a:p>
            <a:pPr lvl="1">
              <a:defRPr/>
            </a:pPr>
            <a:r>
              <a:rPr lang="en-US" sz="1600" dirty="0"/>
              <a:t>Secretary, need someone</a:t>
            </a:r>
          </a:p>
          <a:p>
            <a:pPr>
              <a:buFont typeface="Arial" panose="020B0604020202020204" pitchFamily="34" charset="0"/>
              <a:buChar char="•"/>
            </a:pPr>
            <a:r>
              <a:rPr lang="en-US" altLang="en-US" sz="2000" dirty="0"/>
              <a:t>Voters: </a:t>
            </a:r>
            <a:r>
              <a:rPr lang="en-US" altLang="en-US" sz="1800" dirty="0"/>
              <a:t>44 (7 on LMSC)</a:t>
            </a:r>
            <a:r>
              <a:rPr lang="en-US" altLang="en-US" sz="1800" dirty="0">
                <a:solidFill>
                  <a:schemeClr val="tx1"/>
                </a:solidFill>
              </a:rPr>
              <a:t>;  Aspirant members: 22  </a:t>
            </a:r>
            <a:endParaRPr lang="en-US" altLang="en-US" sz="1800" b="0" dirty="0">
              <a:solidFill>
                <a:schemeClr val="tx1"/>
              </a:solidFill>
            </a:endParaRPr>
          </a:p>
          <a:p>
            <a:pPr lvl="1">
              <a:buFont typeface="Arial" panose="020B0604020202020204" pitchFamily="34" charset="0"/>
              <a:buChar char="•"/>
            </a:pPr>
            <a:r>
              <a:rPr lang="en-US" sz="1400" dirty="0">
                <a:solidFill>
                  <a:schemeClr val="bg1"/>
                </a:solidFill>
              </a:rPr>
              <a:t>A quorum is met since this meeting was announced more then 45 days ago.</a:t>
            </a:r>
          </a:p>
          <a:p>
            <a:pPr lvl="1">
              <a:buFont typeface="Arial" panose="020B0604020202020204" pitchFamily="34" charset="0"/>
              <a:buChar char="•"/>
            </a:pPr>
            <a:endParaRPr lang="en-US" sz="1400" dirty="0">
              <a:solidFill>
                <a:schemeClr val="bg1"/>
              </a:solidFill>
            </a:endParaRPr>
          </a:p>
          <a:p>
            <a:pPr eaLnBrk="1" hangingPunct="1">
              <a:buFont typeface="Arial" panose="020B0604020202020204" pitchFamily="34" charset="0"/>
              <a:buChar char="•"/>
              <a:defRPr/>
            </a:pPr>
            <a:r>
              <a:rPr lang="en-US" sz="2000" dirty="0">
                <a:ea typeface="+mn-ea"/>
                <a:cs typeface="+mn-cs"/>
              </a:rPr>
              <a:t>IEEE 802 Required notices:</a:t>
            </a:r>
          </a:p>
          <a:p>
            <a:pPr lvl="1">
              <a:defRPr/>
            </a:pPr>
            <a:r>
              <a:rPr lang="en-US" sz="1600" kern="1600" dirty="0"/>
              <a:t>Affiliation - </a:t>
            </a:r>
            <a:r>
              <a:rPr lang="en-US" sz="1600" u="sng" kern="1600" dirty="0">
                <a:hlinkClick r:id="rId3"/>
              </a:rPr>
              <a:t>http://standards.ieee.org/faqs/affiliationFAQ.html</a:t>
            </a:r>
            <a:endParaRPr lang="en-US" sz="1600" u="sng" kern="1600" dirty="0"/>
          </a:p>
          <a:p>
            <a:pPr>
              <a:defRPr/>
            </a:pPr>
            <a:r>
              <a:rPr lang="en-US" sz="1600" b="1" i="1" u="sng" kern="1600" dirty="0">
                <a:solidFill>
                  <a:srgbClr val="FF0000"/>
                </a:solidFill>
              </a:rPr>
              <a:t>&gt; Be sure to announce you name, affiliation, employer and clients the first time you speak. </a:t>
            </a:r>
          </a:p>
          <a:p>
            <a:pPr lvl="1">
              <a:defRPr/>
            </a:pPr>
            <a:r>
              <a:rPr lang="en-US" sz="1600" kern="1600" dirty="0"/>
              <a:t>Anti-Trust - </a:t>
            </a:r>
            <a:r>
              <a:rPr lang="en-US" sz="1600" u="sng" kern="1600" dirty="0">
                <a:hlinkClick r:id="rId4"/>
              </a:rPr>
              <a:t>http://standards.ieee.org/resources/antitrust-guidelines.pdf</a:t>
            </a:r>
            <a:endParaRPr lang="en-US" sz="1600" kern="1600" dirty="0"/>
          </a:p>
          <a:p>
            <a:pPr lvl="1">
              <a:defRPr/>
            </a:pPr>
            <a:r>
              <a:rPr lang="en-US" sz="1600" kern="1600" dirty="0"/>
              <a:t>IEEE 802 WG Policies and Procedures - </a:t>
            </a:r>
            <a:r>
              <a:rPr lang="en-US" sz="1600" u="sng" kern="1600" dirty="0">
                <a:hlinkClick r:id="rId5"/>
              </a:rPr>
              <a:t>http://www.ieee802.org/devdocs.shtml</a:t>
            </a:r>
            <a:r>
              <a:rPr lang="en-US" sz="1600" u="sng" kern="1600" dirty="0"/>
              <a:t> </a:t>
            </a:r>
          </a:p>
          <a:p>
            <a:pPr lvl="1">
              <a:defRPr/>
            </a:pPr>
            <a:r>
              <a:rPr lang="en-US" sz="1600" kern="1600" dirty="0"/>
              <a:t>Patent &amp; administration slides, </a:t>
            </a:r>
            <a:r>
              <a:rPr lang="en-US" sz="1600" kern="1600" dirty="0">
                <a:sym typeface="Wingdings" panose="05000000000000000000" pitchFamily="2" charset="2"/>
              </a:rPr>
              <a:t> 02jan18</a:t>
            </a:r>
          </a:p>
          <a:p>
            <a:pPr lvl="1">
              <a:defRPr/>
            </a:pPr>
            <a:r>
              <a:rPr lang="en-US" sz="1600" kern="1600" dirty="0">
                <a:sym typeface="Wingdings" panose="05000000000000000000" pitchFamily="2" charset="2"/>
              </a:rPr>
              <a:t>Copyright notice slides,   new 11nov19</a:t>
            </a:r>
          </a:p>
          <a:p>
            <a:pPr lvl="1">
              <a:defRPr/>
            </a:pPr>
            <a:r>
              <a:rPr lang="en-US" sz="1200" kern="1600" dirty="0"/>
              <a:t>(note; call for essential patents &amp; copy right notice: the RR-TAG does not do standards, though all should be aware.)</a:t>
            </a:r>
          </a:p>
          <a:p>
            <a:pPr lvl="1">
              <a:defRPr/>
            </a:pPr>
            <a:r>
              <a:rPr lang="en-US" sz="1400" kern="1600" dirty="0"/>
              <a:t>For reference: </a:t>
            </a:r>
            <a:r>
              <a:rPr lang="en-US" sz="1400" dirty="0"/>
              <a:t>IEEE-SA Standards Board Operations Manual is available at: </a:t>
            </a:r>
          </a:p>
          <a:p>
            <a:pPr lvl="1" algn="r">
              <a:spcBef>
                <a:spcPts val="0"/>
              </a:spcBef>
              <a:defRPr/>
            </a:pPr>
            <a:r>
              <a:rPr lang="en-US" sz="1200" u="sng" dirty="0">
                <a:hlinkClick r:id="rId6"/>
              </a:rPr>
              <a:t>http://standards.ieee.org/develop/policies/opman/sb_om.pdf</a:t>
            </a:r>
            <a:r>
              <a:rPr lang="en-US" sz="1200" dirty="0"/>
              <a:t> (PDF version)</a:t>
            </a:r>
          </a:p>
        </p:txBody>
      </p:sp>
      <p:sp>
        <p:nvSpPr>
          <p:cNvPr id="7" name="Date Placeholder 6"/>
          <p:cNvSpPr>
            <a:spLocks noGrp="1"/>
          </p:cNvSpPr>
          <p:nvPr>
            <p:ph type="dt" sz="quarter" idx="4294967295"/>
          </p:nvPr>
        </p:nvSpPr>
        <p:spPr>
          <a:xfrm>
            <a:off x="696912" y="381000"/>
            <a:ext cx="2579688" cy="228600"/>
          </a:xfrm>
          <a:prstGeom prst="rect">
            <a:avLst/>
          </a:prstGeom>
        </p:spPr>
        <p:txBody>
          <a:bodyPr/>
          <a:lstStyle/>
          <a:p>
            <a:pPr>
              <a:defRPr/>
            </a:pPr>
            <a:r>
              <a:rPr lang="en-US"/>
              <a:t>18 Feb 2020</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3" name="Footer Placeholder 2"/>
          <p:cNvSpPr>
            <a:spLocks noGrp="1"/>
          </p:cNvSpPr>
          <p:nvPr>
            <p:ph type="ftr" idx="14"/>
          </p:nvPr>
        </p:nvSpPr>
        <p:spPr>
          <a:xfrm>
            <a:off x="5410200" y="6475413"/>
            <a:ext cx="3184520" cy="180975"/>
          </a:xfrm>
        </p:spPr>
        <p:txBody>
          <a:bodyPr/>
          <a:lstStyle/>
          <a:p>
            <a:r>
              <a:rPr lang="en-US" dirty="0"/>
              <a:t>Jay Holcomb (Itron)</a:t>
            </a:r>
            <a:endParaRPr lang="en-GB" dirty="0"/>
          </a:p>
        </p:txBody>
      </p:sp>
      <p:graphicFrame>
        <p:nvGraphicFramePr>
          <p:cNvPr id="4" name="Object 3">
            <a:extLst>
              <a:ext uri="{FF2B5EF4-FFF2-40B4-BE49-F238E27FC236}">
                <a16:creationId xmlns:a16="http://schemas.microsoft.com/office/drawing/2014/main" id="{A6AE33B4-0A9D-4FF1-827F-812D8ABA6391}"/>
              </a:ext>
            </a:extLst>
          </p:cNvPr>
          <p:cNvGraphicFramePr>
            <a:graphicFrameLocks noChangeAspect="1"/>
          </p:cNvGraphicFramePr>
          <p:nvPr>
            <p:extLst>
              <p:ext uri="{D42A27DB-BD31-4B8C-83A1-F6EECF244321}">
                <p14:modId xmlns:p14="http://schemas.microsoft.com/office/powerpoint/2010/main" val="1562934660"/>
              </p:ext>
            </p:extLst>
          </p:nvPr>
        </p:nvGraphicFramePr>
        <p:xfrm>
          <a:off x="6115938" y="5181600"/>
          <a:ext cx="2390775" cy="498988"/>
        </p:xfrm>
        <a:graphic>
          <a:graphicData uri="http://schemas.openxmlformats.org/presentationml/2006/ole">
            <mc:AlternateContent xmlns:mc="http://schemas.openxmlformats.org/markup-compatibility/2006">
              <mc:Choice xmlns:v="urn:schemas-microsoft-com:vml" Requires="v">
                <p:oleObj spid="_x0000_s8472" name="Packager Shell Object" showAsIcon="1" r:id="rId7" imgW="2391120" imgH="534600" progId="Package">
                  <p:embed/>
                </p:oleObj>
              </mc:Choice>
              <mc:Fallback>
                <p:oleObj name="Packager Shell Object" showAsIcon="1" r:id="rId7" imgW="2391120" imgH="534600" progId="Package">
                  <p:embed/>
                  <p:pic>
                    <p:nvPicPr>
                      <p:cNvPr id="0" name=""/>
                      <p:cNvPicPr/>
                      <p:nvPr/>
                    </p:nvPicPr>
                    <p:blipFill>
                      <a:blip r:embed="rId8"/>
                      <a:stretch>
                        <a:fillRect/>
                      </a:stretch>
                    </p:blipFill>
                    <p:spPr>
                      <a:xfrm>
                        <a:off x="6115938" y="5181600"/>
                        <a:ext cx="2390775" cy="498988"/>
                      </a:xfrm>
                      <a:prstGeom prst="rect">
                        <a:avLst/>
                      </a:prstGeom>
                    </p:spPr>
                  </p:pic>
                </p:oleObj>
              </mc:Fallback>
            </mc:AlternateContent>
          </a:graphicData>
        </a:graphic>
      </p:graphicFrame>
      <p:graphicFrame>
        <p:nvGraphicFramePr>
          <p:cNvPr id="11" name="Object 10">
            <a:extLst>
              <a:ext uri="{FF2B5EF4-FFF2-40B4-BE49-F238E27FC236}">
                <a16:creationId xmlns:a16="http://schemas.microsoft.com/office/drawing/2014/main" id="{EFED75A4-618A-4F94-BA33-B373D0EDF6C1}"/>
              </a:ext>
            </a:extLst>
          </p:cNvPr>
          <p:cNvGraphicFramePr>
            <a:graphicFrameLocks noChangeAspect="1"/>
          </p:cNvGraphicFramePr>
          <p:nvPr>
            <p:extLst>
              <p:ext uri="{D42A27DB-BD31-4B8C-83A1-F6EECF244321}">
                <p14:modId xmlns:p14="http://schemas.microsoft.com/office/powerpoint/2010/main" val="173398843"/>
              </p:ext>
            </p:extLst>
          </p:nvPr>
        </p:nvGraphicFramePr>
        <p:xfrm>
          <a:off x="4621306" y="4996377"/>
          <a:ext cx="2076140" cy="498988"/>
        </p:xfrm>
        <a:graphic>
          <a:graphicData uri="http://schemas.openxmlformats.org/presentationml/2006/ole">
            <mc:AlternateContent xmlns:mc="http://schemas.openxmlformats.org/markup-compatibility/2006">
              <mc:Choice xmlns:v="urn:schemas-microsoft-com:vml" Requires="v">
                <p:oleObj spid="_x0000_s8473" name="Packager Shell Object" showAsIcon="1" r:id="rId9" imgW="2035440" imgH="534600" progId="Package">
                  <p:embed/>
                </p:oleObj>
              </mc:Choice>
              <mc:Fallback>
                <p:oleObj name="Packager Shell Object" showAsIcon="1" r:id="rId9" imgW="2035440" imgH="534600" progId="Package">
                  <p:embed/>
                  <p:pic>
                    <p:nvPicPr>
                      <p:cNvPr id="0" name=""/>
                      <p:cNvPicPr/>
                      <p:nvPr/>
                    </p:nvPicPr>
                    <p:blipFill>
                      <a:blip r:embed="rId10"/>
                      <a:stretch>
                        <a:fillRect/>
                      </a:stretch>
                    </p:blipFill>
                    <p:spPr>
                      <a:xfrm>
                        <a:off x="4621306" y="4996377"/>
                        <a:ext cx="2076140" cy="498988"/>
                      </a:xfrm>
                      <a:prstGeom prst="rect">
                        <a:avLst/>
                      </a:prstGeom>
                    </p:spPr>
                  </p:pic>
                </p:oleObj>
              </mc:Fallback>
            </mc:AlternateContent>
          </a:graphicData>
        </a:graphic>
      </p:graphicFrame>
    </p:spTree>
    <p:extLst>
      <p:ext uri="{BB962C8B-B14F-4D97-AF65-F5344CB8AC3E}">
        <p14:creationId xmlns:p14="http://schemas.microsoft.com/office/powerpoint/2010/main" val="46903399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18 Feb 2020</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20</a:t>
            </a:fld>
            <a:endParaRPr lang="en-GB" dirty="0"/>
          </a:p>
        </p:txBody>
      </p:sp>
      <p:sp>
        <p:nvSpPr>
          <p:cNvPr id="7" name="TextBox 6">
            <a:extLst>
              <a:ext uri="{FF2B5EF4-FFF2-40B4-BE49-F238E27FC236}">
                <a16:creationId xmlns:a16="http://schemas.microsoft.com/office/drawing/2014/main" id="{EB5CC7B9-A222-4989-8366-7772F0079144}"/>
              </a:ext>
            </a:extLst>
          </p:cNvPr>
          <p:cNvSpPr txBox="1"/>
          <p:nvPr/>
        </p:nvSpPr>
        <p:spPr>
          <a:xfrm>
            <a:off x="664255" y="685800"/>
            <a:ext cx="4038600" cy="1200329"/>
          </a:xfrm>
          <a:prstGeom prst="rect">
            <a:avLst/>
          </a:prstGeom>
          <a:noFill/>
        </p:spPr>
        <p:txBody>
          <a:bodyPr wrap="square" rtlCol="0">
            <a:spAutoFit/>
          </a:bodyPr>
          <a:lstStyle/>
          <a:p>
            <a:pPr marL="400050">
              <a:spcBef>
                <a:spcPts val="0"/>
              </a:spcBef>
              <a:buFont typeface="Arial" panose="020B0604020202020204" pitchFamily="34" charset="0"/>
              <a:buChar char="•"/>
            </a:pPr>
            <a:r>
              <a:rPr lang="en-US" sz="1800" dirty="0">
                <a:solidFill>
                  <a:schemeClr val="tx1"/>
                </a:solidFill>
              </a:rPr>
              <a:t>Tuesday 25</a:t>
            </a:r>
            <a:r>
              <a:rPr lang="en-US" sz="1800" baseline="30000" dirty="0">
                <a:solidFill>
                  <a:schemeClr val="tx1"/>
                </a:solidFill>
              </a:rPr>
              <a:t>th</a:t>
            </a:r>
            <a:r>
              <a:rPr lang="en-US" sz="1800" dirty="0">
                <a:solidFill>
                  <a:schemeClr val="tx1"/>
                </a:solidFill>
              </a:rPr>
              <a:t> - 	3pm–et-2hr tbd</a:t>
            </a:r>
          </a:p>
          <a:p>
            <a:pPr marL="400050">
              <a:spcBef>
                <a:spcPts val="0"/>
              </a:spcBef>
              <a:buFont typeface="Arial" panose="020B0604020202020204" pitchFamily="34" charset="0"/>
              <a:buChar char="•"/>
            </a:pPr>
            <a:r>
              <a:rPr lang="en-US" sz="1800" dirty="0">
                <a:solidFill>
                  <a:schemeClr val="tx1"/>
                </a:solidFill>
              </a:rPr>
              <a:t>With  current plan this meeting should not be needed. </a:t>
            </a:r>
          </a:p>
          <a:p>
            <a:pPr marL="400050">
              <a:spcBef>
                <a:spcPts val="0"/>
              </a:spcBef>
              <a:buFont typeface="Arial" panose="020B0604020202020204" pitchFamily="34" charset="0"/>
              <a:buChar char="•"/>
            </a:pPr>
            <a:endParaRPr lang="en-US" sz="1800" dirty="0">
              <a:solidFill>
                <a:schemeClr val="tx1"/>
              </a:solidFill>
            </a:endParaRPr>
          </a:p>
        </p:txBody>
      </p:sp>
      <p:sp>
        <p:nvSpPr>
          <p:cNvPr id="6" name="Rectangle 5">
            <a:extLst>
              <a:ext uri="{FF2B5EF4-FFF2-40B4-BE49-F238E27FC236}">
                <a16:creationId xmlns:a16="http://schemas.microsoft.com/office/drawing/2014/main" id="{6EA8DF87-C764-41F1-A712-D116CA69020D}"/>
              </a:ext>
            </a:extLst>
          </p:cNvPr>
          <p:cNvSpPr/>
          <p:nvPr/>
        </p:nvSpPr>
        <p:spPr>
          <a:xfrm>
            <a:off x="484527" y="1752600"/>
            <a:ext cx="8174946" cy="3139321"/>
          </a:xfrm>
          <a:prstGeom prst="rect">
            <a:avLst/>
          </a:prstGeom>
        </p:spPr>
        <p:txBody>
          <a:bodyPr wrap="square">
            <a:spAutoFit/>
          </a:bodyPr>
          <a:lstStyle/>
          <a:p>
            <a:pPr fontAlgn="ctr">
              <a:spcBef>
                <a:spcPts val="0"/>
              </a:spcBef>
              <a:spcAft>
                <a:spcPts val="0"/>
              </a:spcAft>
            </a:pPr>
            <a:r>
              <a:rPr lang="en-US" sz="1100" dirty="0">
                <a:solidFill>
                  <a:srgbClr val="FF0000"/>
                </a:solidFill>
                <a:latin typeface="Consolas" panose="020B0609020204030204" pitchFamily="49" charset="0"/>
              </a:rPr>
              <a:t>Note: updated since r00 of first agenda </a:t>
            </a:r>
            <a:r>
              <a:rPr lang="en-US" sz="1000" dirty="0">
                <a:solidFill>
                  <a:srgbClr val="FF0000"/>
                </a:solidFill>
                <a:latin typeface="Consolas" panose="020B0609020204030204" pitchFamily="49" charset="0"/>
              </a:rPr>
              <a:t>(18-20/0018r00)</a:t>
            </a:r>
            <a:r>
              <a:rPr lang="en-US" sz="1100" dirty="0">
                <a:solidFill>
                  <a:srgbClr val="FF0000"/>
                </a:solidFill>
                <a:latin typeface="Consolas" panose="020B0609020204030204" pitchFamily="49" charset="0"/>
              </a:rPr>
              <a:t>: </a:t>
            </a:r>
          </a:p>
          <a:p>
            <a:pPr marL="0" marR="0" fontAlgn="ctr">
              <a:spcBef>
                <a:spcPts val="0"/>
              </a:spcBef>
              <a:spcAft>
                <a:spcPts val="0"/>
              </a:spcAft>
            </a:pPr>
            <a:endParaRPr lang="en-US" sz="1100" b="1" dirty="0">
              <a:solidFill>
                <a:srgbClr val="000000"/>
              </a:solidFill>
              <a:latin typeface="Consolas" panose="020B0609020204030204" pitchFamily="49" charset="0"/>
              <a:ea typeface="Times New Roman" panose="02020603050405020304" pitchFamily="18" charset="0"/>
              <a:cs typeface="Helvetica" panose="020B0604020202020204" pitchFamily="34" charset="0"/>
            </a:endParaRPr>
          </a:p>
          <a:p>
            <a:pPr marL="0" marR="0" fontAlgn="ctr">
              <a:spcBef>
                <a:spcPts val="0"/>
              </a:spcBef>
              <a:spcAft>
                <a:spcPts val="0"/>
              </a:spcAft>
            </a:pPr>
            <a:r>
              <a:rPr lang="en-US" sz="1100" b="1" dirty="0">
                <a:solidFill>
                  <a:srgbClr val="000000"/>
                </a:solidFill>
                <a:latin typeface="Consolas" panose="020B0609020204030204" pitchFamily="49" charset="0"/>
                <a:ea typeface="Times New Roman" panose="02020603050405020304" pitchFamily="18" charset="0"/>
                <a:cs typeface="Helvetica" panose="020B0604020202020204" pitchFamily="34" charset="0"/>
              </a:rPr>
              <a:t>802.18 ad hoc 5.9GHz NPRM - tbd</a:t>
            </a:r>
            <a:endParaRPr lang="en-US" sz="1100" b="1" i="1" dirty="0">
              <a:solidFill>
                <a:srgbClr val="2F5496"/>
              </a:solidFill>
              <a:latin typeface="Calibri Light" panose="020F0302020204030204" pitchFamily="34" charset="0"/>
              <a:ea typeface="Times New Roman" panose="02020603050405020304" pitchFamily="18" charset="0"/>
              <a:cs typeface="Times New Roman" panose="02020603050405020304" pitchFamily="18" charset="0"/>
            </a:endParaRPr>
          </a:p>
          <a:p>
            <a:pPr>
              <a:spcBef>
                <a:spcPts val="0"/>
              </a:spcBef>
              <a:spcAft>
                <a:spcPts val="0"/>
              </a:spcAft>
            </a:pPr>
            <a:r>
              <a:rPr lang="en-US" sz="1100" dirty="0">
                <a:solidFill>
                  <a:srgbClr val="000000"/>
                </a:solidFill>
                <a:latin typeface="Consolas" panose="020B0609020204030204" pitchFamily="49" charset="0"/>
                <a:cs typeface="Helvetica" panose="020B0604020202020204" pitchFamily="34" charset="0"/>
              </a:rPr>
              <a:t>Hosted by Seat4 802Webex</a:t>
            </a:r>
            <a:endParaRPr lang="en-US" sz="1100" dirty="0"/>
          </a:p>
          <a:p>
            <a:pPr>
              <a:spcBef>
                <a:spcPts val="0"/>
              </a:spcBef>
              <a:spcAft>
                <a:spcPts val="0"/>
              </a:spcAft>
            </a:pPr>
            <a:r>
              <a:rPr lang="en-US" sz="1100" dirty="0">
                <a:solidFill>
                  <a:srgbClr val="000000"/>
                </a:solidFill>
                <a:latin typeface="Consolas" panose="020B0609020204030204" pitchFamily="49" charset="0"/>
                <a:cs typeface="Helvetica" panose="020B0604020202020204" pitchFamily="34" charset="0"/>
              </a:rPr>
              <a:t>3:00 PM - 5:00 PM Tuesday, Feb 25 2020</a:t>
            </a:r>
            <a:r>
              <a:rPr lang="en-US" sz="1100" dirty="0"/>
              <a:t> </a:t>
            </a:r>
            <a:r>
              <a:rPr lang="en-US" sz="1100" dirty="0">
                <a:solidFill>
                  <a:schemeClr val="tx1"/>
                </a:solidFill>
              </a:rPr>
              <a:t>(UTC-05:00) Eastern Time (US &amp; Canada)</a:t>
            </a:r>
          </a:p>
          <a:p>
            <a:pPr>
              <a:spcBef>
                <a:spcPts val="0"/>
              </a:spcBef>
              <a:spcAft>
                <a:spcPts val="0"/>
              </a:spcAft>
            </a:pPr>
            <a:r>
              <a:rPr lang="en-US" sz="1100" dirty="0">
                <a:solidFill>
                  <a:schemeClr val="tx1"/>
                </a:solidFill>
                <a:latin typeface="Consolas" panose="020B0609020204030204" pitchFamily="49" charset="0"/>
                <a:cs typeface="Helvetica" panose="020B0604020202020204" pitchFamily="34" charset="0"/>
              </a:rPr>
              <a:t> </a:t>
            </a:r>
            <a:endParaRPr lang="en-US" sz="1100" dirty="0">
              <a:solidFill>
                <a:schemeClr val="tx1"/>
              </a:solidFill>
            </a:endParaRPr>
          </a:p>
          <a:p>
            <a:pPr marL="0" marR="0">
              <a:spcBef>
                <a:spcPts val="0"/>
              </a:spcBef>
              <a:spcAft>
                <a:spcPts val="0"/>
              </a:spcAft>
            </a:pPr>
            <a:r>
              <a:rPr lang="en-US" sz="1100" b="1" dirty="0">
                <a:solidFill>
                  <a:srgbClr val="000000"/>
                </a:solidFill>
                <a:latin typeface="Consolas" panose="020B0609020204030204" pitchFamily="49" charset="0"/>
                <a:ea typeface="Times New Roman" panose="02020603050405020304" pitchFamily="18" charset="0"/>
                <a:cs typeface="Helvetica" panose="020B0604020202020204" pitchFamily="34" charset="0"/>
              </a:rPr>
              <a:t>Meeting Information</a:t>
            </a:r>
            <a:endParaRPr lang="en-US" sz="1100" b="1" dirty="0">
              <a:solidFill>
                <a:srgbClr val="2F5496"/>
              </a:solidFill>
              <a:latin typeface="Calibri Light" panose="020F0302020204030204" pitchFamily="34" charset="0"/>
              <a:ea typeface="Times New Roman" panose="02020603050405020304" pitchFamily="18" charset="0"/>
              <a:cs typeface="Times New Roman" panose="02020603050405020304" pitchFamily="18" charset="0"/>
            </a:endParaRPr>
          </a:p>
          <a:p>
            <a:pPr>
              <a:spcBef>
                <a:spcPts val="0"/>
              </a:spcBef>
              <a:spcAft>
                <a:spcPts val="0"/>
              </a:spcAft>
            </a:pPr>
            <a:r>
              <a:rPr lang="en-US" sz="1100" dirty="0">
                <a:solidFill>
                  <a:srgbClr val="666666"/>
                </a:solidFill>
                <a:latin typeface="Consolas" panose="020B0609020204030204" pitchFamily="49" charset="0"/>
                <a:cs typeface="Helvetica" panose="020B0604020202020204" pitchFamily="34" charset="0"/>
              </a:rPr>
              <a:t>Meeting link:</a:t>
            </a:r>
            <a:endParaRPr lang="en-US" sz="1100" dirty="0"/>
          </a:p>
          <a:p>
            <a:pPr>
              <a:spcBef>
                <a:spcPts val="0"/>
              </a:spcBef>
              <a:spcAft>
                <a:spcPts val="0"/>
              </a:spcAft>
            </a:pPr>
            <a:r>
              <a:rPr lang="en-US" sz="1100" dirty="0">
                <a:solidFill>
                  <a:srgbClr val="666666"/>
                </a:solidFill>
                <a:latin typeface="Consolas" panose="020B0609020204030204" pitchFamily="49" charset="0"/>
                <a:cs typeface="Helvetica" panose="020B0604020202020204" pitchFamily="34" charset="0"/>
                <a:hlinkClick r:id="rId2"/>
              </a:rPr>
              <a:t>https://ieee802.my.webex.com/ieee802.my/j.php?MTID=m893a70f4ba4e6fb59a1e51ad38478128</a:t>
            </a:r>
            <a:endParaRPr lang="en-US" sz="1100" dirty="0">
              <a:solidFill>
                <a:srgbClr val="666666"/>
              </a:solidFill>
              <a:latin typeface="Consolas" panose="020B0609020204030204" pitchFamily="49" charset="0"/>
              <a:cs typeface="Helvetica" panose="020B0604020202020204" pitchFamily="34" charset="0"/>
            </a:endParaRPr>
          </a:p>
          <a:p>
            <a:pPr>
              <a:spcBef>
                <a:spcPts val="0"/>
              </a:spcBef>
              <a:spcAft>
                <a:spcPts val="0"/>
              </a:spcAft>
            </a:pPr>
            <a:r>
              <a:rPr lang="en-US" sz="1100" dirty="0">
                <a:solidFill>
                  <a:srgbClr val="666666"/>
                </a:solidFill>
                <a:latin typeface="Consolas" panose="020B0609020204030204" pitchFamily="49" charset="0"/>
                <a:cs typeface="Helvetica" panose="020B0604020202020204" pitchFamily="34" charset="0"/>
              </a:rPr>
              <a:t> </a:t>
            </a:r>
            <a:endParaRPr lang="en-US" sz="1100" dirty="0"/>
          </a:p>
          <a:p>
            <a:pPr>
              <a:spcBef>
                <a:spcPts val="0"/>
              </a:spcBef>
              <a:spcAft>
                <a:spcPts val="0"/>
              </a:spcAft>
            </a:pPr>
            <a:r>
              <a:rPr lang="en-US" sz="1100" dirty="0">
                <a:solidFill>
                  <a:srgbClr val="666666"/>
                </a:solidFill>
                <a:latin typeface="Consolas" panose="020B0609020204030204" pitchFamily="49" charset="0"/>
                <a:cs typeface="Helvetica" panose="020B0604020202020204" pitchFamily="34" charset="0"/>
              </a:rPr>
              <a:t>Meeting number:	797 434 256</a:t>
            </a:r>
            <a:endParaRPr lang="en-US" sz="1100" dirty="0"/>
          </a:p>
          <a:p>
            <a:pPr>
              <a:spcBef>
                <a:spcPts val="0"/>
              </a:spcBef>
              <a:spcAft>
                <a:spcPts val="0"/>
              </a:spcAft>
            </a:pPr>
            <a:r>
              <a:rPr lang="en-US" sz="1100" dirty="0">
                <a:solidFill>
                  <a:srgbClr val="666666"/>
                </a:solidFill>
                <a:latin typeface="Consolas" panose="020B0609020204030204" pitchFamily="49" charset="0"/>
                <a:cs typeface="Helvetica" panose="020B0604020202020204" pitchFamily="34" charset="0"/>
              </a:rPr>
              <a:t>Password:		RRTAG25</a:t>
            </a:r>
            <a:endParaRPr lang="en-US" sz="1100" dirty="0"/>
          </a:p>
          <a:p>
            <a:pPr>
              <a:spcBef>
                <a:spcPts val="0"/>
              </a:spcBef>
              <a:spcAft>
                <a:spcPts val="0"/>
              </a:spcAft>
            </a:pPr>
            <a:r>
              <a:rPr lang="en-US" sz="1100" dirty="0">
                <a:solidFill>
                  <a:srgbClr val="666666"/>
                </a:solidFill>
                <a:latin typeface="Consolas" panose="020B0609020204030204" pitchFamily="49" charset="0"/>
                <a:cs typeface="Helvetica" panose="020B0604020202020204" pitchFamily="34" charset="0"/>
              </a:rPr>
              <a:t> </a:t>
            </a:r>
            <a:endParaRPr lang="en-US" sz="1100" dirty="0"/>
          </a:p>
          <a:p>
            <a:pPr marL="0" marR="0">
              <a:spcBef>
                <a:spcPts val="0"/>
              </a:spcBef>
              <a:spcAft>
                <a:spcPts val="0"/>
              </a:spcAft>
            </a:pPr>
            <a:r>
              <a:rPr lang="en-US" sz="1100" b="1" dirty="0">
                <a:solidFill>
                  <a:srgbClr val="000000"/>
                </a:solidFill>
                <a:latin typeface="Consolas" panose="020B0609020204030204" pitchFamily="49" charset="0"/>
                <a:ea typeface="Times New Roman" panose="02020603050405020304" pitchFamily="18" charset="0"/>
                <a:cs typeface="Helvetica" panose="020B0604020202020204" pitchFamily="34" charset="0"/>
              </a:rPr>
              <a:t>More ways to join</a:t>
            </a:r>
            <a:endParaRPr lang="en-US" sz="1100" b="1" dirty="0">
              <a:solidFill>
                <a:srgbClr val="2F5496"/>
              </a:solidFill>
              <a:latin typeface="Calibri Light" panose="020F0302020204030204" pitchFamily="34" charset="0"/>
              <a:ea typeface="Times New Roman" panose="02020603050405020304" pitchFamily="18" charset="0"/>
              <a:cs typeface="Times New Roman" panose="02020603050405020304" pitchFamily="18" charset="0"/>
            </a:endParaRPr>
          </a:p>
          <a:p>
            <a:pPr>
              <a:spcBef>
                <a:spcPts val="0"/>
              </a:spcBef>
              <a:spcAft>
                <a:spcPts val="0"/>
              </a:spcAft>
            </a:pPr>
            <a:r>
              <a:rPr lang="en-US" sz="1100" dirty="0">
                <a:solidFill>
                  <a:srgbClr val="666666"/>
                </a:solidFill>
                <a:latin typeface="Consolas" panose="020B0609020204030204" pitchFamily="49" charset="0"/>
                <a:cs typeface="Helvetica" panose="020B0604020202020204" pitchFamily="34" charset="0"/>
              </a:rPr>
              <a:t>Join by phone</a:t>
            </a:r>
            <a:endParaRPr lang="en-US" sz="1100" dirty="0"/>
          </a:p>
          <a:p>
            <a:pPr>
              <a:spcBef>
                <a:spcPts val="0"/>
              </a:spcBef>
              <a:spcAft>
                <a:spcPts val="0"/>
              </a:spcAft>
            </a:pPr>
            <a:r>
              <a:rPr lang="en-US" sz="1100" dirty="0">
                <a:solidFill>
                  <a:srgbClr val="666666"/>
                </a:solidFill>
                <a:latin typeface="Consolas" panose="020B0609020204030204" pitchFamily="49" charset="0"/>
                <a:cs typeface="Helvetica" panose="020B0604020202020204" pitchFamily="34" charset="0"/>
              </a:rPr>
              <a:t>+1-510-338-9438 USA Toll</a:t>
            </a:r>
            <a:endParaRPr lang="en-US" sz="1100" dirty="0"/>
          </a:p>
          <a:p>
            <a:pPr>
              <a:spcBef>
                <a:spcPts val="0"/>
              </a:spcBef>
              <a:spcAft>
                <a:spcPts val="0"/>
              </a:spcAft>
            </a:pPr>
            <a:r>
              <a:rPr lang="en-US" sz="1100" dirty="0">
                <a:solidFill>
                  <a:srgbClr val="666666"/>
                </a:solidFill>
                <a:latin typeface="Consolas" panose="020B0609020204030204" pitchFamily="49" charset="0"/>
                <a:cs typeface="Helvetica" panose="020B0604020202020204" pitchFamily="34" charset="0"/>
              </a:rPr>
              <a:t>+44-20-3198-8144 UK Toll</a:t>
            </a:r>
            <a:endParaRPr lang="en-US" sz="1100" dirty="0"/>
          </a:p>
          <a:p>
            <a:pPr>
              <a:spcBef>
                <a:spcPts val="0"/>
              </a:spcBef>
              <a:spcAft>
                <a:spcPts val="0"/>
              </a:spcAft>
            </a:pPr>
            <a:r>
              <a:rPr lang="en-US" sz="1100" dirty="0">
                <a:solidFill>
                  <a:srgbClr val="666666"/>
                </a:solidFill>
                <a:latin typeface="Consolas" panose="020B0609020204030204" pitchFamily="49" charset="0"/>
                <a:cs typeface="Helvetica" panose="020B0604020202020204" pitchFamily="34" charset="0"/>
              </a:rPr>
              <a:t>Access code: 797 434 256</a:t>
            </a:r>
            <a:endParaRPr lang="en-US" sz="1100" dirty="0">
              <a:effectLst/>
            </a:endParaRPr>
          </a:p>
        </p:txBody>
      </p:sp>
    </p:spTree>
    <p:extLst>
      <p:ext uri="{BB962C8B-B14F-4D97-AF65-F5344CB8AC3E}">
        <p14:creationId xmlns:p14="http://schemas.microsoft.com/office/powerpoint/2010/main" val="44591587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18 Feb 2020</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21</a:t>
            </a:fld>
            <a:endParaRPr lang="en-GB" dirty="0"/>
          </a:p>
        </p:txBody>
      </p:sp>
      <p:sp>
        <p:nvSpPr>
          <p:cNvPr id="6" name="TextBox 5">
            <a:extLst>
              <a:ext uri="{FF2B5EF4-FFF2-40B4-BE49-F238E27FC236}">
                <a16:creationId xmlns:a16="http://schemas.microsoft.com/office/drawing/2014/main" id="{4AF7A38F-B33B-45DC-AA21-4A44AFBE9368}"/>
              </a:ext>
            </a:extLst>
          </p:cNvPr>
          <p:cNvSpPr txBox="1"/>
          <p:nvPr/>
        </p:nvSpPr>
        <p:spPr>
          <a:xfrm>
            <a:off x="3505200" y="5791200"/>
            <a:ext cx="5028305" cy="461665"/>
          </a:xfrm>
          <a:prstGeom prst="rect">
            <a:avLst/>
          </a:prstGeom>
          <a:noFill/>
        </p:spPr>
        <p:txBody>
          <a:bodyPr wrap="square" rtlCol="0">
            <a:spAutoFit/>
          </a:bodyPr>
          <a:lstStyle/>
          <a:p>
            <a:pPr algn="r"/>
            <a:r>
              <a:rPr lang="en-US" dirty="0">
                <a:solidFill>
                  <a:schemeClr val="tx1"/>
                </a:solidFill>
              </a:rPr>
              <a:t>Back up and/or previous  slides follow</a:t>
            </a:r>
          </a:p>
        </p:txBody>
      </p:sp>
      <p:sp>
        <p:nvSpPr>
          <p:cNvPr id="7" name="TextBox 6">
            <a:extLst>
              <a:ext uri="{FF2B5EF4-FFF2-40B4-BE49-F238E27FC236}">
                <a16:creationId xmlns:a16="http://schemas.microsoft.com/office/drawing/2014/main" id="{EB5CC7B9-A222-4989-8366-7772F0079144}"/>
              </a:ext>
            </a:extLst>
          </p:cNvPr>
          <p:cNvSpPr txBox="1"/>
          <p:nvPr/>
        </p:nvSpPr>
        <p:spPr>
          <a:xfrm>
            <a:off x="696912" y="1219200"/>
            <a:ext cx="4038600" cy="646331"/>
          </a:xfrm>
          <a:prstGeom prst="rect">
            <a:avLst/>
          </a:prstGeom>
          <a:noFill/>
        </p:spPr>
        <p:txBody>
          <a:bodyPr wrap="square" rtlCol="0">
            <a:spAutoFit/>
          </a:bodyPr>
          <a:lstStyle/>
          <a:p>
            <a:pPr marL="457200" indent="-457200">
              <a:buFont typeface="Arial" panose="020B0604020202020204" pitchFamily="34" charset="0"/>
              <a:buChar char="•"/>
            </a:pPr>
            <a:r>
              <a:rPr lang="en-US" sz="1800" dirty="0">
                <a:solidFill>
                  <a:schemeClr val="tx1"/>
                </a:solidFill>
              </a:rPr>
              <a:t>Thank You</a:t>
            </a:r>
          </a:p>
          <a:p>
            <a:pPr marL="457200" indent="-457200">
              <a:buFont typeface="Arial" panose="020B0604020202020204" pitchFamily="34" charset="0"/>
              <a:buChar char="•"/>
            </a:pPr>
            <a:endParaRPr lang="en-US" sz="1800" dirty="0">
              <a:solidFill>
                <a:schemeClr val="tx1"/>
              </a:solidFill>
            </a:endParaRPr>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696912" y="2971800"/>
            <a:ext cx="8223308" cy="21701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p:txBody>
      </p:sp>
    </p:spTree>
    <p:extLst>
      <p:ext uri="{BB962C8B-B14F-4D97-AF65-F5344CB8AC3E}">
        <p14:creationId xmlns:p14="http://schemas.microsoft.com/office/powerpoint/2010/main" val="322849745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2840" y="628492"/>
            <a:ext cx="8415144" cy="663501"/>
          </a:xfrm>
        </p:spPr>
        <p:txBody>
          <a:bodyPr/>
          <a:lstStyle/>
          <a:p>
            <a:r>
              <a:rPr lang="en-US" sz="2400" dirty="0"/>
              <a:t>5.9 GHz &amp; NPRM </a:t>
            </a:r>
            <a:r>
              <a:rPr lang="en-US" sz="1200" dirty="0"/>
              <a:t>–</a:t>
            </a:r>
            <a:r>
              <a:rPr lang="en-US" sz="1200" dirty="0">
                <a:highlight>
                  <a:srgbClr val="C0C0C0"/>
                </a:highlight>
              </a:rPr>
              <a:t>06feb page 2</a:t>
            </a:r>
            <a:endParaRPr lang="en-US" sz="2400" dirty="0">
              <a:highlight>
                <a:srgbClr val="C0C0C0"/>
              </a:highlight>
            </a:endParaRPr>
          </a:p>
        </p:txBody>
      </p:sp>
      <p:sp>
        <p:nvSpPr>
          <p:cNvPr id="3" name="Content Placeholder 2"/>
          <p:cNvSpPr>
            <a:spLocks noGrp="1"/>
          </p:cNvSpPr>
          <p:nvPr>
            <p:ph idx="1"/>
          </p:nvPr>
        </p:nvSpPr>
        <p:spPr>
          <a:xfrm>
            <a:off x="698889" y="1177974"/>
            <a:ext cx="8292711" cy="5297439"/>
          </a:xfrm>
        </p:spPr>
        <p:txBody>
          <a:bodyPr/>
          <a:lstStyle/>
          <a:p>
            <a:pPr marL="400050">
              <a:spcBef>
                <a:spcPts val="0"/>
              </a:spcBef>
              <a:buFont typeface="Arial" panose="020B0604020202020204" pitchFamily="34" charset="0"/>
              <a:buChar char="•"/>
            </a:pPr>
            <a:r>
              <a:rPr lang="en-US" sz="1600" b="0" dirty="0">
                <a:solidFill>
                  <a:schemeClr val="tx1"/>
                </a:solidFill>
              </a:rPr>
              <a:t>Need to compare the latest NPRM #</a:t>
            </a:r>
            <a:r>
              <a:rPr lang="en-US" sz="1600" b="0" dirty="0" err="1">
                <a:solidFill>
                  <a:schemeClr val="tx1"/>
                </a:solidFill>
              </a:rPr>
              <a:t>ing</a:t>
            </a:r>
            <a:r>
              <a:rPr lang="en-US" sz="1600" b="0" dirty="0">
                <a:solidFill>
                  <a:schemeClr val="tx1"/>
                </a:solidFill>
              </a:rPr>
              <a:t>  scheme to the earlier one,  looks like it has changed.</a:t>
            </a:r>
          </a:p>
          <a:p>
            <a:pPr marL="800100" lvl="1">
              <a:spcBef>
                <a:spcPts val="0"/>
              </a:spcBef>
              <a:buFont typeface="Arial" panose="020B0604020202020204" pitchFamily="34" charset="0"/>
              <a:buChar char="•"/>
            </a:pPr>
            <a:r>
              <a:rPr lang="en-US" sz="1600" dirty="0">
                <a:solidFill>
                  <a:schemeClr val="tx1"/>
                </a:solidFill>
              </a:rPr>
              <a:t>The actual federal register (*.docx) version has been uploaded to  mentor (r01): </a:t>
            </a:r>
          </a:p>
          <a:p>
            <a:pPr marL="800100" lvl="1">
              <a:spcBef>
                <a:spcPts val="0"/>
              </a:spcBef>
              <a:buFont typeface="Arial" panose="020B0604020202020204" pitchFamily="34" charset="0"/>
              <a:buChar char="•"/>
            </a:pPr>
            <a:r>
              <a:rPr lang="en-US" sz="1600" dirty="0">
                <a:solidFill>
                  <a:schemeClr val="tx1"/>
                </a:solidFill>
                <a:hlinkClick r:id="rId3"/>
              </a:rPr>
              <a:t>https://mentor.ieee.org/802.18/dcn/19/18-19-0163-01-0000-fcc19-138-nprm-revisiting-use-of-the-5-850-5-925-ghz-band.docx</a:t>
            </a:r>
            <a:r>
              <a:rPr lang="en-US" sz="1600" dirty="0">
                <a:solidFill>
                  <a:schemeClr val="tx1"/>
                </a:solidFill>
              </a:rPr>
              <a:t> </a:t>
            </a:r>
          </a:p>
          <a:p>
            <a:pPr marL="400050">
              <a:spcBef>
                <a:spcPts val="0"/>
              </a:spcBef>
              <a:buFont typeface="Arial" panose="020B0604020202020204" pitchFamily="34" charset="0"/>
              <a:buChar char="•"/>
            </a:pPr>
            <a:endParaRPr lang="en-US" sz="1600" b="0" dirty="0">
              <a:solidFill>
                <a:schemeClr val="tx1"/>
              </a:solidFill>
            </a:endParaRPr>
          </a:p>
          <a:p>
            <a:pPr marL="400050">
              <a:spcBef>
                <a:spcPts val="0"/>
              </a:spcBef>
              <a:buFont typeface="Arial" panose="020B0604020202020204" pitchFamily="34" charset="0"/>
              <a:buChar char="•"/>
            </a:pPr>
            <a:r>
              <a:rPr lang="en-US" sz="1600" b="0" dirty="0">
                <a:solidFill>
                  <a:schemeClr val="tx1"/>
                </a:solidFill>
              </a:rPr>
              <a:t>With the published NPRM, here is the plan for the transition to .18: </a:t>
            </a:r>
          </a:p>
          <a:p>
            <a:pPr marL="400050">
              <a:spcBef>
                <a:spcPts val="0"/>
              </a:spcBef>
              <a:buFont typeface="Arial" panose="020B0604020202020204" pitchFamily="34" charset="0"/>
              <a:buChar char="•"/>
            </a:pPr>
            <a:endParaRPr lang="en-US" sz="1600" b="0" dirty="0">
              <a:solidFill>
                <a:schemeClr val="tx1"/>
              </a:solidFill>
            </a:endParaRPr>
          </a:p>
          <a:p>
            <a:pPr marL="400050">
              <a:spcBef>
                <a:spcPts val="0"/>
              </a:spcBef>
              <a:buFont typeface="Arial" panose="020B0604020202020204" pitchFamily="34" charset="0"/>
              <a:buChar char="•"/>
            </a:pPr>
            <a:r>
              <a:rPr lang="en-US" sz="1600" b="0" dirty="0">
                <a:solidFill>
                  <a:schemeClr val="tx1"/>
                </a:solidFill>
              </a:rPr>
              <a:t>The author will take last inputs, and add with markup still on,  to the .11bd draft comments.  </a:t>
            </a:r>
          </a:p>
          <a:p>
            <a:pPr marL="400050">
              <a:spcBef>
                <a:spcPts val="0"/>
              </a:spcBef>
              <a:buFont typeface="Arial" panose="020B0604020202020204" pitchFamily="34" charset="0"/>
              <a:buChar char="•"/>
            </a:pPr>
            <a:r>
              <a:rPr lang="en-US" sz="1600" b="0" dirty="0">
                <a:solidFill>
                  <a:schemeClr val="tx1"/>
                </a:solidFill>
              </a:rPr>
              <a:t>Also will compare to the Fed. Reg. published NPRM, e.g. #</a:t>
            </a:r>
            <a:r>
              <a:rPr lang="en-US" sz="1600" b="0" dirty="0" err="1">
                <a:solidFill>
                  <a:schemeClr val="tx1"/>
                </a:solidFill>
              </a:rPr>
              <a:t>ing</a:t>
            </a:r>
            <a:r>
              <a:rPr lang="en-US" sz="1600" b="0" dirty="0">
                <a:solidFill>
                  <a:schemeClr val="tx1"/>
                </a:solidFill>
              </a:rPr>
              <a:t>, and edit accordingly.</a:t>
            </a:r>
          </a:p>
          <a:p>
            <a:pPr marL="400050">
              <a:spcBef>
                <a:spcPts val="0"/>
              </a:spcBef>
              <a:buFont typeface="Arial" panose="020B0604020202020204" pitchFamily="34" charset="0"/>
              <a:buChar char="•"/>
            </a:pPr>
            <a:r>
              <a:rPr lang="en-US" sz="1600" b="0" dirty="0">
                <a:solidFill>
                  <a:schemeClr val="tx1"/>
                </a:solidFill>
              </a:rPr>
              <a:t>This should become r13 Friday 07Feb.   </a:t>
            </a:r>
          </a:p>
          <a:p>
            <a:pPr marL="800100" lvl="1">
              <a:spcBef>
                <a:spcPts val="0"/>
              </a:spcBef>
              <a:buFont typeface="Arial" panose="020B0604020202020204" pitchFamily="34" charset="0"/>
              <a:buChar char="•"/>
            </a:pPr>
            <a:r>
              <a:rPr lang="en-US" sz="1400" dirty="0">
                <a:solidFill>
                  <a:schemeClr val="tx1"/>
                </a:solidFill>
                <a:hlinkClick r:id="rId4"/>
              </a:rPr>
              <a:t>https://mentor.ieee.org/802.11/dcn/20/11-20-0104</a:t>
            </a:r>
            <a:endParaRPr lang="en-US" sz="1400" dirty="0">
              <a:solidFill>
                <a:schemeClr val="tx1"/>
              </a:solidFill>
            </a:endParaRPr>
          </a:p>
          <a:p>
            <a:pPr marL="400050">
              <a:spcBef>
                <a:spcPts val="0"/>
              </a:spcBef>
              <a:buFont typeface="Arial" panose="020B0604020202020204" pitchFamily="34" charset="0"/>
              <a:buChar char="•"/>
            </a:pPr>
            <a:r>
              <a:rPr lang="en-US" sz="1600" b="0" dirty="0">
                <a:solidFill>
                  <a:schemeClr val="tx1"/>
                </a:solidFill>
              </a:rPr>
              <a:t>The author will then upload this version to the .18 mentor documents for a r00, doc number will be coming. </a:t>
            </a:r>
          </a:p>
          <a:p>
            <a:pPr marL="400050">
              <a:spcBef>
                <a:spcPts val="0"/>
              </a:spcBef>
              <a:buFont typeface="Arial" panose="020B0604020202020204" pitchFamily="34" charset="0"/>
              <a:buChar char="•"/>
            </a:pPr>
            <a:endParaRPr lang="en-US" sz="1600" b="0" dirty="0">
              <a:solidFill>
                <a:schemeClr val="tx1"/>
              </a:solidFill>
            </a:endParaRPr>
          </a:p>
          <a:p>
            <a:pPr marL="400050">
              <a:spcBef>
                <a:spcPts val="0"/>
              </a:spcBef>
              <a:buFont typeface="Arial" panose="020B0604020202020204" pitchFamily="34" charset="0"/>
              <a:buChar char="•"/>
            </a:pPr>
            <a:r>
              <a:rPr lang="en-US" sz="1600" b="0" dirty="0">
                <a:solidFill>
                  <a:schemeClr val="tx1"/>
                </a:solidFill>
              </a:rPr>
              <a:t>The .18 chair volunteered to make a ‘clean’ copy  and do some formatting updating for a r01 and have up by early Monday 10Feb. </a:t>
            </a:r>
          </a:p>
          <a:p>
            <a:pPr marL="400050">
              <a:spcBef>
                <a:spcPts val="0"/>
              </a:spcBef>
              <a:buFont typeface="Arial" panose="020B0604020202020204" pitchFamily="34" charset="0"/>
              <a:buChar char="•"/>
            </a:pPr>
            <a:r>
              <a:rPr lang="en-US" sz="1600" b="0" dirty="0">
                <a:solidFill>
                  <a:schemeClr val="tx1"/>
                </a:solidFill>
              </a:rPr>
              <a:t>Tracking will be on then for all of .18 updates. </a:t>
            </a:r>
          </a:p>
          <a:p>
            <a:pPr marL="400050">
              <a:spcBef>
                <a:spcPts val="0"/>
              </a:spcBef>
              <a:buFont typeface="Arial" panose="020B0604020202020204" pitchFamily="34" charset="0"/>
              <a:buChar char="•"/>
            </a:pPr>
            <a:r>
              <a:rPr lang="en-US" sz="1600" b="0" dirty="0">
                <a:solidFill>
                  <a:schemeClr val="tx1"/>
                </a:solidFill>
              </a:rPr>
              <a:t>Judgement call will be made on comments to bring over, thought remember r00 has all the markups and comments from .11bd to refer to if needed. </a:t>
            </a:r>
            <a:endParaRPr lang="en-US" sz="1600" b="0" dirty="0"/>
          </a:p>
          <a:p>
            <a:pPr>
              <a:buFont typeface="Arial" panose="020B0604020202020204" pitchFamily="34" charset="0"/>
              <a:buChar char="•"/>
            </a:pPr>
            <a:r>
              <a:rPr lang="en-US" sz="1600" b="0" dirty="0">
                <a:solidFill>
                  <a:srgbClr val="00B0F0"/>
                </a:solidFill>
              </a:rPr>
              <a:t>From there we need drop in comment text and edits from all, so we can more easily review, edit and get agreement by everyone.  </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22</a:t>
            </a:fld>
            <a:endParaRPr lang="en-US" altLang="en-US" dirty="0"/>
          </a:p>
        </p:txBody>
      </p:sp>
      <p:sp>
        <p:nvSpPr>
          <p:cNvPr id="7" name="Date Placeholder 6"/>
          <p:cNvSpPr>
            <a:spLocks noGrp="1"/>
          </p:cNvSpPr>
          <p:nvPr>
            <p:ph type="dt" idx="15"/>
          </p:nvPr>
        </p:nvSpPr>
        <p:spPr/>
        <p:txBody>
          <a:bodyPr/>
          <a:lstStyle/>
          <a:p>
            <a:r>
              <a:rPr lang="en-US"/>
              <a:t>18 Feb 2020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31407738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2840" y="628492"/>
            <a:ext cx="8415144" cy="663501"/>
          </a:xfrm>
        </p:spPr>
        <p:txBody>
          <a:bodyPr/>
          <a:lstStyle/>
          <a:p>
            <a:r>
              <a:rPr lang="en-US" sz="2400" dirty="0"/>
              <a:t>5.9 GHz &amp; NPRM </a:t>
            </a:r>
            <a:r>
              <a:rPr lang="en-US" sz="1200" dirty="0"/>
              <a:t>–06feb page 1</a:t>
            </a:r>
            <a:endParaRPr lang="en-US" sz="2400" dirty="0">
              <a:highlight>
                <a:srgbClr val="C0C0C0"/>
              </a:highlight>
            </a:endParaRPr>
          </a:p>
        </p:txBody>
      </p:sp>
      <p:sp>
        <p:nvSpPr>
          <p:cNvPr id="3" name="Content Placeholder 2"/>
          <p:cNvSpPr>
            <a:spLocks noGrp="1"/>
          </p:cNvSpPr>
          <p:nvPr>
            <p:ph idx="1"/>
          </p:nvPr>
        </p:nvSpPr>
        <p:spPr>
          <a:xfrm>
            <a:off x="685800" y="1156868"/>
            <a:ext cx="8229600" cy="5318546"/>
          </a:xfrm>
        </p:spPr>
        <p:txBody>
          <a:bodyPr/>
          <a:lstStyle/>
          <a:p>
            <a:pPr>
              <a:buFont typeface="Arial" panose="020B0604020202020204" pitchFamily="34" charset="0"/>
              <a:buChar char="•"/>
            </a:pPr>
            <a:r>
              <a:rPr lang="en-US" sz="1800" b="0" dirty="0"/>
              <a:t>The NPRM was published today;  </a:t>
            </a:r>
          </a:p>
          <a:p>
            <a:pPr>
              <a:spcBef>
                <a:spcPts val="0"/>
              </a:spcBef>
              <a:buFont typeface="Arial" panose="020B0604020202020204" pitchFamily="34" charset="0"/>
              <a:buChar char="•"/>
            </a:pPr>
            <a:r>
              <a:rPr lang="en-US" sz="2000" dirty="0"/>
              <a:t>Proposed Rule; 	Use of the 5.850-5.925 GHz Band; 	</a:t>
            </a:r>
          </a:p>
          <a:p>
            <a:pPr>
              <a:spcBef>
                <a:spcPts val="0"/>
              </a:spcBef>
              <a:buFont typeface="Arial" panose="020B0604020202020204" pitchFamily="34" charset="0"/>
              <a:buChar char="•"/>
            </a:pPr>
            <a:r>
              <a:rPr lang="en-US" sz="2000" dirty="0"/>
              <a:t>FR Document: </a:t>
            </a:r>
            <a:r>
              <a:rPr lang="en-US" sz="2000" u="sng" dirty="0">
                <a:hlinkClick r:id="rId3"/>
              </a:rPr>
              <a:t>2020-02086</a:t>
            </a:r>
            <a:r>
              <a:rPr lang="en-US" sz="2000" dirty="0"/>
              <a:t> ; Citation: 85 FR 6841 </a:t>
            </a:r>
          </a:p>
          <a:p>
            <a:pPr>
              <a:spcBef>
                <a:spcPts val="0"/>
              </a:spcBef>
              <a:buFont typeface="Arial" panose="020B0604020202020204" pitchFamily="34" charset="0"/>
              <a:buChar char="•"/>
            </a:pPr>
            <a:r>
              <a:rPr lang="en-US" sz="2000" b="0" u="sng" dirty="0">
                <a:hlinkClick r:id="rId4"/>
              </a:rPr>
              <a:t>PDF</a:t>
            </a:r>
            <a:r>
              <a:rPr lang="en-US" sz="2000" dirty="0"/>
              <a:t> Pages 6841-6856 </a:t>
            </a:r>
            <a:r>
              <a:rPr lang="en-US" sz="2000" i="1" dirty="0"/>
              <a:t>(16 pages);	</a:t>
            </a:r>
            <a:r>
              <a:rPr lang="en-US" sz="2000" b="0" u="sng" dirty="0">
                <a:hlinkClick r:id="rId5"/>
              </a:rPr>
              <a:t>Permalink</a:t>
            </a:r>
            <a:r>
              <a:rPr lang="en-US" sz="2000" dirty="0"/>
              <a:t> </a:t>
            </a:r>
          </a:p>
          <a:p>
            <a:pPr>
              <a:spcBef>
                <a:spcPts val="0"/>
              </a:spcBef>
              <a:buFont typeface="Arial" panose="020B0604020202020204" pitchFamily="34" charset="0"/>
              <a:buChar char="•"/>
            </a:pPr>
            <a:r>
              <a:rPr lang="en-US" sz="1400" b="0" dirty="0"/>
              <a:t>Abstract: In this document, the Commission's proposal to amend its rules for the 5.850-5.925 GHz (5.9 GHz) band. The proposal would permit unlicensed devices to operate in the lower 45-megahertz portion of the band at 5.850-5.895 GHz under part 15 of the Commission's rules. It would also permit Intelligent Transportation System (ITS) operations in the upper 30-megahertz portion of the band at 5.895-5.925 GHz under parts 90 and 95 of the Commission's rules. ITS operations would consist of Cellular... </a:t>
            </a:r>
          </a:p>
          <a:p>
            <a:pPr>
              <a:spcBef>
                <a:spcPts val="0"/>
              </a:spcBef>
              <a:buFont typeface="Arial" panose="020B0604020202020204" pitchFamily="34" charset="0"/>
              <a:buChar char="•"/>
            </a:pPr>
            <a:endParaRPr lang="en-US" sz="1800" b="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23</a:t>
            </a:fld>
            <a:endParaRPr lang="en-US" altLang="en-US" dirty="0"/>
          </a:p>
        </p:txBody>
      </p:sp>
      <p:sp>
        <p:nvSpPr>
          <p:cNvPr id="7" name="Date Placeholder 6"/>
          <p:cNvSpPr>
            <a:spLocks noGrp="1"/>
          </p:cNvSpPr>
          <p:nvPr>
            <p:ph type="dt" idx="15"/>
          </p:nvPr>
        </p:nvSpPr>
        <p:spPr/>
        <p:txBody>
          <a:bodyPr/>
          <a:lstStyle/>
          <a:p>
            <a:r>
              <a:rPr lang="en-US"/>
              <a:t>18 Feb 2020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42735841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2840" y="628492"/>
            <a:ext cx="8415144" cy="663501"/>
          </a:xfrm>
        </p:spPr>
        <p:txBody>
          <a:bodyPr/>
          <a:lstStyle/>
          <a:p>
            <a:r>
              <a:rPr lang="en-US" sz="2400" dirty="0"/>
              <a:t>5.9 GHz &amp; NPRM </a:t>
            </a:r>
            <a:r>
              <a:rPr lang="en-US" sz="1200" dirty="0"/>
              <a:t>–</a:t>
            </a:r>
            <a:r>
              <a:rPr lang="en-US" sz="1200" dirty="0">
                <a:highlight>
                  <a:srgbClr val="C0C0C0"/>
                </a:highlight>
              </a:rPr>
              <a:t>history 30jan </a:t>
            </a:r>
            <a:endParaRPr lang="en-US" sz="2400" dirty="0">
              <a:highlight>
                <a:srgbClr val="C0C0C0"/>
              </a:highlight>
            </a:endParaRPr>
          </a:p>
        </p:txBody>
      </p:sp>
      <p:sp>
        <p:nvSpPr>
          <p:cNvPr id="3" name="Content Placeholder 2"/>
          <p:cNvSpPr>
            <a:spLocks noGrp="1"/>
          </p:cNvSpPr>
          <p:nvPr>
            <p:ph idx="1"/>
          </p:nvPr>
        </p:nvSpPr>
        <p:spPr>
          <a:xfrm>
            <a:off x="698889" y="1177974"/>
            <a:ext cx="8292711" cy="5443245"/>
          </a:xfrm>
        </p:spPr>
        <p:txBody>
          <a:bodyPr/>
          <a:lstStyle/>
          <a:p>
            <a:pPr marL="400050">
              <a:spcBef>
                <a:spcPts val="0"/>
              </a:spcBef>
              <a:buFont typeface="Arial" panose="020B0604020202020204" pitchFamily="34" charset="0"/>
              <a:buChar char="•"/>
            </a:pPr>
            <a:r>
              <a:rPr lang="en-US" sz="1800" b="0" dirty="0">
                <a:solidFill>
                  <a:schemeClr val="tx1"/>
                </a:solidFill>
              </a:rPr>
              <a:t>Will review latest updates to the working draft comments (from 802.11bd) </a:t>
            </a:r>
          </a:p>
          <a:p>
            <a:pPr marL="400050">
              <a:spcBef>
                <a:spcPts val="0"/>
              </a:spcBef>
              <a:buFont typeface="Arial" panose="020B0604020202020204" pitchFamily="34" charset="0"/>
              <a:buChar char="•"/>
            </a:pPr>
            <a:r>
              <a:rPr lang="en-US" sz="1800" b="0" dirty="0">
                <a:solidFill>
                  <a:schemeClr val="tx1"/>
                </a:solidFill>
                <a:hlinkClick r:id="rId3"/>
              </a:rPr>
              <a:t>https://mentor.ieee.org/802.11/dcn/20/11-20-0104</a:t>
            </a:r>
            <a:r>
              <a:rPr lang="en-US" sz="1800" b="0" dirty="0">
                <a:solidFill>
                  <a:schemeClr val="tx1"/>
                </a:solidFill>
              </a:rPr>
              <a:t>     Latest revision was r10, though r11 come out during the meeting. </a:t>
            </a:r>
          </a:p>
          <a:p>
            <a:pPr>
              <a:buFont typeface="Arial" panose="020B0604020202020204" pitchFamily="34" charset="0"/>
              <a:buChar char="•"/>
            </a:pPr>
            <a:endParaRPr lang="en-US" sz="1800" b="0" dirty="0"/>
          </a:p>
          <a:p>
            <a:pPr>
              <a:buFont typeface="Arial" panose="020B0604020202020204" pitchFamily="34" charset="0"/>
              <a:buChar char="•"/>
            </a:pPr>
            <a:r>
              <a:rPr lang="en-US" sz="1800" b="0" dirty="0"/>
              <a:t>At the end of the call we quickly looked at marked up section 1.2 on interoperability and coexistence. </a:t>
            </a:r>
          </a:p>
          <a:p>
            <a:pPr lvl="1">
              <a:buFont typeface="Arial" panose="020B0604020202020204" pitchFamily="34" charset="0"/>
              <a:buChar char="•"/>
            </a:pPr>
            <a:r>
              <a:rPr lang="en-US" sz="1800" b="0" dirty="0"/>
              <a:t>There were several inputs that it needs to be worked on, not all were in agreement. </a:t>
            </a:r>
          </a:p>
          <a:p>
            <a:pPr lvl="1">
              <a:buFont typeface="Arial" panose="020B0604020202020204" pitchFamily="34" charset="0"/>
              <a:buChar char="•"/>
            </a:pPr>
            <a:r>
              <a:rPr lang="en-US" sz="1800" dirty="0"/>
              <a:t>Chair asked for folks with input to send in some contributions so this can be worked. </a:t>
            </a:r>
            <a:endParaRPr lang="en-US" sz="1800" b="0" dirty="0"/>
          </a:p>
          <a:p>
            <a:pPr>
              <a:buFont typeface="Arial" panose="020B0604020202020204" pitchFamily="34" charset="0"/>
              <a:buChar char="•"/>
            </a:pPr>
            <a:r>
              <a:rPr lang="en-US" sz="1800" b="0" dirty="0"/>
              <a:t> </a:t>
            </a:r>
          </a:p>
          <a:p>
            <a:pPr>
              <a:buFont typeface="Arial" panose="020B0604020202020204" pitchFamily="34" charset="0"/>
              <a:buChar char="•"/>
            </a:pPr>
            <a:endParaRPr lang="en-US" sz="1800" b="0" dirty="0"/>
          </a:p>
          <a:p>
            <a:pPr marL="0" indent="0"/>
            <a:endParaRPr lang="en-US" sz="1800" b="0" dirty="0"/>
          </a:p>
          <a:p>
            <a:pPr>
              <a:buFont typeface="Arial" panose="020B0604020202020204" pitchFamily="34" charset="0"/>
              <a:buChar char="•"/>
            </a:pPr>
            <a:endParaRPr lang="en-US" sz="1800" b="0" dirty="0"/>
          </a:p>
          <a:p>
            <a:pPr>
              <a:buFont typeface="Arial" panose="020B0604020202020204" pitchFamily="34" charset="0"/>
              <a:buChar char="•"/>
            </a:pPr>
            <a:endParaRPr lang="en-US" sz="1800" b="0" dirty="0"/>
          </a:p>
          <a:p>
            <a:pPr>
              <a:buFont typeface="Arial" panose="020B0604020202020204" pitchFamily="34" charset="0"/>
              <a:buChar char="•"/>
            </a:pPr>
            <a:endParaRPr lang="en-US" sz="1800" b="0" dirty="0"/>
          </a:p>
          <a:p>
            <a:pPr>
              <a:buFont typeface="Arial" panose="020B0604020202020204" pitchFamily="34" charset="0"/>
              <a:buChar char="•"/>
            </a:pPr>
            <a:endParaRPr lang="en-US" sz="1800" b="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24</a:t>
            </a:fld>
            <a:endParaRPr lang="en-US" altLang="en-US" dirty="0"/>
          </a:p>
        </p:txBody>
      </p:sp>
      <p:sp>
        <p:nvSpPr>
          <p:cNvPr id="7" name="Date Placeholder 6"/>
          <p:cNvSpPr>
            <a:spLocks noGrp="1"/>
          </p:cNvSpPr>
          <p:nvPr>
            <p:ph type="dt" idx="15"/>
          </p:nvPr>
        </p:nvSpPr>
        <p:spPr/>
        <p:txBody>
          <a:bodyPr/>
          <a:lstStyle/>
          <a:p>
            <a:r>
              <a:rPr lang="en-US"/>
              <a:t>18 Feb 2020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85195711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2840" y="628492"/>
            <a:ext cx="8415144" cy="663501"/>
          </a:xfrm>
        </p:spPr>
        <p:txBody>
          <a:bodyPr/>
          <a:lstStyle/>
          <a:p>
            <a:r>
              <a:rPr lang="en-US" sz="2400" dirty="0"/>
              <a:t>5.9 GHz &amp; NPRM plans for comments</a:t>
            </a:r>
            <a:r>
              <a:rPr lang="en-US" sz="1200" dirty="0"/>
              <a:t>- </a:t>
            </a:r>
            <a:r>
              <a:rPr lang="en-US" sz="1200" dirty="0">
                <a:solidFill>
                  <a:schemeClr val="tx1"/>
                </a:solidFill>
                <a:highlight>
                  <a:srgbClr val="C0C0C0"/>
                </a:highlight>
              </a:rPr>
              <a:t>history 30jan</a:t>
            </a:r>
            <a:endParaRPr lang="en-US" sz="2400" dirty="0">
              <a:solidFill>
                <a:schemeClr val="tx1"/>
              </a:solidFill>
              <a:highlight>
                <a:srgbClr val="C0C0C0"/>
              </a:highlight>
            </a:endParaRPr>
          </a:p>
        </p:txBody>
      </p:sp>
      <p:sp>
        <p:nvSpPr>
          <p:cNvPr id="3" name="Content Placeholder 2"/>
          <p:cNvSpPr>
            <a:spLocks noGrp="1"/>
          </p:cNvSpPr>
          <p:nvPr>
            <p:ph idx="1"/>
          </p:nvPr>
        </p:nvSpPr>
        <p:spPr>
          <a:xfrm>
            <a:off x="685800" y="1066800"/>
            <a:ext cx="8305800" cy="5408613"/>
          </a:xfrm>
        </p:spPr>
        <p:txBody>
          <a:bodyPr/>
          <a:lstStyle/>
          <a:p>
            <a:pPr>
              <a:buFont typeface="Arial" panose="020B0604020202020204" pitchFamily="34" charset="0"/>
              <a:buChar char="•"/>
            </a:pPr>
            <a:r>
              <a:rPr lang="en-US" sz="1800" dirty="0"/>
              <a:t>Several have asked what is plan moving forward, for the comments; current plan:  </a:t>
            </a:r>
          </a:p>
          <a:p>
            <a:pPr lvl="1">
              <a:buFont typeface="Arial" panose="020B0604020202020204" pitchFamily="34" charset="0"/>
              <a:buChar char="•"/>
            </a:pPr>
            <a:r>
              <a:rPr lang="en-US" sz="1600" b="0" dirty="0"/>
              <a:t>At this time, will keep working draft as a .11bd document.</a:t>
            </a:r>
          </a:p>
          <a:p>
            <a:pPr lvl="1">
              <a:buFont typeface="Arial" panose="020B0604020202020204" pitchFamily="34" charset="0"/>
              <a:buChar char="•"/>
            </a:pPr>
            <a:r>
              <a:rPr lang="en-US" sz="1600" b="1" dirty="0"/>
              <a:t>Request continues to be needing input from everyone, regardless of  your  WG, interest, technology, etc.  </a:t>
            </a:r>
          </a:p>
          <a:p>
            <a:pPr lvl="2">
              <a:buFont typeface="Arial" panose="020B0604020202020204" pitchFamily="34" charset="0"/>
              <a:buChar char="•"/>
            </a:pPr>
            <a:r>
              <a:rPr lang="en-US" sz="1600" b="1" dirty="0"/>
              <a:t>(remember, comments will be from IEEE 802/IEEE 802.11 as a whole).  </a:t>
            </a:r>
          </a:p>
          <a:p>
            <a:pPr lvl="1">
              <a:buFont typeface="Arial" panose="020B0604020202020204" pitchFamily="34" charset="0"/>
              <a:buChar char="•"/>
            </a:pPr>
            <a:r>
              <a:rPr lang="en-US" sz="1600" b="0" dirty="0"/>
              <a:t>Updates will </a:t>
            </a:r>
            <a:r>
              <a:rPr lang="en-US" sz="1600" dirty="0"/>
              <a:t>now be</a:t>
            </a:r>
            <a:r>
              <a:rPr lang="en-US" sz="1600" b="0" dirty="0"/>
              <a:t> </a:t>
            </a:r>
            <a:r>
              <a:rPr lang="en-US" sz="1600" b="0" dirty="0" err="1"/>
              <a:t>cc:’d</a:t>
            </a:r>
            <a:r>
              <a:rPr lang="en-US" sz="1600" b="0" dirty="0"/>
              <a:t> to the .18 reflector / </a:t>
            </a:r>
            <a:r>
              <a:rPr lang="en-US" sz="1600" b="0" dirty="0" err="1"/>
              <a:t>listserver</a:t>
            </a:r>
            <a:endParaRPr lang="en-US" sz="1600" b="0" dirty="0"/>
          </a:p>
          <a:p>
            <a:pPr lvl="1">
              <a:buFont typeface="Arial" panose="020B0604020202020204" pitchFamily="34" charset="0"/>
              <a:buChar char="•"/>
            </a:pPr>
            <a:r>
              <a:rPr lang="en-US" sz="1600" b="0" dirty="0"/>
              <a:t>Will continue to review/provide feedback on .18 calls.  And .11bd is having calls also. </a:t>
            </a:r>
          </a:p>
          <a:p>
            <a:pPr lvl="2">
              <a:buFont typeface="Arial" panose="020B0604020202020204" pitchFamily="34" charset="0"/>
              <a:buChar char="•"/>
            </a:pPr>
            <a:r>
              <a:rPr lang="en-US" sz="1400" dirty="0"/>
              <a:t>Note: </a:t>
            </a:r>
            <a:r>
              <a:rPr lang="en-US" sz="1400" b="0" dirty="0"/>
              <a:t>.18 can do 5-day notice ad </a:t>
            </a:r>
            <a:r>
              <a:rPr lang="en-US" sz="1400" b="0" dirty="0" err="1"/>
              <a:t>hocs</a:t>
            </a:r>
            <a:r>
              <a:rPr lang="en-US" sz="1400" dirty="0"/>
              <a:t> if needed.</a:t>
            </a:r>
            <a:r>
              <a:rPr lang="en-US" sz="1400" b="0" dirty="0"/>
              <a:t> </a:t>
            </a:r>
            <a:endParaRPr lang="en-US" sz="1000" b="0" dirty="0"/>
          </a:p>
          <a:p>
            <a:pPr lvl="1">
              <a:buFont typeface="Arial" panose="020B0604020202020204" pitchFamily="34" charset="0"/>
              <a:buChar char="•"/>
            </a:pPr>
            <a:r>
              <a:rPr lang="en-US" sz="1600" b="1" dirty="0"/>
              <a:t>Trigger has been to move comments to .18, when NPRM is published in the Federal Register, or conditions/status indicates it makes sense to move to .18. </a:t>
            </a:r>
            <a:r>
              <a:rPr lang="en-US" sz="1400" b="1" dirty="0"/>
              <a:t>(somewhat dynamic.)</a:t>
            </a:r>
            <a:r>
              <a:rPr lang="en-US" sz="1600" b="1" dirty="0"/>
              <a:t> </a:t>
            </a:r>
          </a:p>
          <a:p>
            <a:pPr lvl="2">
              <a:buFont typeface="Arial" panose="020B0604020202020204" pitchFamily="34" charset="0"/>
              <a:buChar char="•"/>
            </a:pPr>
            <a:r>
              <a:rPr lang="en-US" sz="1600" b="0" dirty="0">
                <a:solidFill>
                  <a:srgbClr val="993300"/>
                </a:solidFill>
              </a:rPr>
              <a:t>We need to be very careful, with 30-days once published, we will only have about  2 weeks to fully finalize. </a:t>
            </a:r>
          </a:p>
          <a:p>
            <a:pPr lvl="2">
              <a:buFont typeface="Arial" panose="020B0604020202020204" pitchFamily="34" charset="0"/>
              <a:buChar char="•"/>
            </a:pPr>
            <a:r>
              <a:rPr lang="en-US" sz="1600" b="0" dirty="0"/>
              <a:t>Then comments will finalize out of .18 and send to LMSC/EC ballot, and then to FCC.</a:t>
            </a:r>
          </a:p>
          <a:p>
            <a:pPr lvl="1">
              <a:buFont typeface="Arial" panose="020B0604020202020204" pitchFamily="34" charset="0"/>
              <a:buChar char="•"/>
            </a:pPr>
            <a:r>
              <a:rPr lang="en-US" sz="1600" b="0" dirty="0"/>
              <a:t>Some rumors are the publication maybe delayed, though </a:t>
            </a:r>
            <a:r>
              <a:rPr lang="en-US" sz="1600" dirty="0"/>
              <a:t>not sure how accurate that is.</a:t>
            </a:r>
            <a:endParaRPr lang="en-US" sz="1600" b="0" dirty="0"/>
          </a:p>
          <a:p>
            <a:pPr lvl="1">
              <a:buFont typeface="Arial" panose="020B0604020202020204" pitchFamily="34" charset="0"/>
              <a:buChar char="•"/>
            </a:pPr>
            <a:r>
              <a:rPr lang="en-US" sz="1600" dirty="0"/>
              <a:t>As anything we may reset this plan if circumstances warrant, e.g. if we get into the March f2f and how to handle it then. </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25</a:t>
            </a:fld>
            <a:endParaRPr lang="en-US" altLang="en-US" dirty="0"/>
          </a:p>
        </p:txBody>
      </p:sp>
      <p:sp>
        <p:nvSpPr>
          <p:cNvPr id="7" name="Date Placeholder 6"/>
          <p:cNvSpPr>
            <a:spLocks noGrp="1"/>
          </p:cNvSpPr>
          <p:nvPr>
            <p:ph type="dt" idx="15"/>
          </p:nvPr>
        </p:nvSpPr>
        <p:spPr/>
        <p:txBody>
          <a:bodyPr/>
          <a:lstStyle/>
          <a:p>
            <a:r>
              <a:rPr lang="en-US"/>
              <a:t>18 Feb 2020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58347838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2840" y="628492"/>
            <a:ext cx="8415144" cy="663501"/>
          </a:xfrm>
        </p:spPr>
        <p:txBody>
          <a:bodyPr/>
          <a:lstStyle/>
          <a:p>
            <a:r>
              <a:rPr lang="en-US" sz="2400" dirty="0"/>
              <a:t>5.9 GHz &amp; NPRM </a:t>
            </a:r>
            <a:r>
              <a:rPr lang="en-US" sz="1200" dirty="0"/>
              <a:t>–</a:t>
            </a:r>
            <a:r>
              <a:rPr lang="en-US" sz="1200" dirty="0">
                <a:highlight>
                  <a:srgbClr val="C0C0C0"/>
                </a:highlight>
              </a:rPr>
              <a:t>history 23jan </a:t>
            </a:r>
            <a:endParaRPr lang="en-US" sz="2400" dirty="0">
              <a:highlight>
                <a:srgbClr val="C0C0C0"/>
              </a:highlight>
            </a:endParaRPr>
          </a:p>
        </p:txBody>
      </p:sp>
      <p:sp>
        <p:nvSpPr>
          <p:cNvPr id="3" name="Content Placeholder 2"/>
          <p:cNvSpPr>
            <a:spLocks noGrp="1"/>
          </p:cNvSpPr>
          <p:nvPr>
            <p:ph idx="1"/>
          </p:nvPr>
        </p:nvSpPr>
        <p:spPr>
          <a:xfrm>
            <a:off x="698889" y="1177974"/>
            <a:ext cx="8292711" cy="5443245"/>
          </a:xfrm>
        </p:spPr>
        <p:txBody>
          <a:bodyPr/>
          <a:lstStyle/>
          <a:p>
            <a:pPr marL="400050">
              <a:buFont typeface="Arial" panose="020B0604020202020204" pitchFamily="34" charset="0"/>
              <a:buChar char="•"/>
            </a:pPr>
            <a:r>
              <a:rPr lang="en-US" sz="1800" b="0" dirty="0">
                <a:solidFill>
                  <a:schemeClr val="tx1"/>
                </a:solidFill>
              </a:rPr>
              <a:t>Will review latest updates to the working draft comments (from 802.11bd) </a:t>
            </a:r>
          </a:p>
          <a:p>
            <a:pPr marL="400050">
              <a:buFont typeface="Arial" panose="020B0604020202020204" pitchFamily="34" charset="0"/>
              <a:buChar char="•"/>
            </a:pPr>
            <a:r>
              <a:rPr lang="en-US" sz="1800" b="0" dirty="0">
                <a:solidFill>
                  <a:schemeClr val="tx1"/>
                </a:solidFill>
                <a:hlinkClick r:id="rId3"/>
              </a:rPr>
              <a:t>https://mentor.ieee.org/802.11/dcn/20/11-20-0104</a:t>
            </a:r>
            <a:endParaRPr lang="en-US" sz="1800" b="0" dirty="0">
              <a:solidFill>
                <a:schemeClr val="tx1"/>
              </a:solidFill>
            </a:endParaRPr>
          </a:p>
          <a:p>
            <a:pPr>
              <a:buFont typeface="Arial" panose="020B0604020202020204" pitchFamily="34" charset="0"/>
              <a:buChar char="•"/>
            </a:pPr>
            <a:endParaRPr lang="en-US" sz="1600" b="0" dirty="0">
              <a:solidFill>
                <a:schemeClr val="tx1"/>
              </a:solidFill>
            </a:endParaRPr>
          </a:p>
          <a:p>
            <a:pPr>
              <a:buFont typeface="Arial" panose="020B0604020202020204" pitchFamily="34" charset="0"/>
              <a:buChar char="•"/>
            </a:pPr>
            <a:r>
              <a:rPr lang="en-US" sz="1800" b="0" dirty="0">
                <a:solidFill>
                  <a:schemeClr val="tx1"/>
                </a:solidFill>
              </a:rPr>
              <a:t>Latest revision is Rev09 </a:t>
            </a:r>
          </a:p>
          <a:p>
            <a:pPr>
              <a:buFont typeface="Arial" panose="020B0604020202020204" pitchFamily="34" charset="0"/>
              <a:buChar char="•"/>
            </a:pPr>
            <a:r>
              <a:rPr lang="en-US" sz="1800" b="0" dirty="0">
                <a:solidFill>
                  <a:schemeClr val="tx1"/>
                </a:solidFill>
              </a:rPr>
              <a:t>Reviewed section 3.1 that talks to the full 75 </a:t>
            </a:r>
            <a:r>
              <a:rPr lang="en-US" sz="1800" b="0" dirty="0" err="1">
                <a:solidFill>
                  <a:schemeClr val="tx1"/>
                </a:solidFill>
              </a:rPr>
              <a:t>MHz.</a:t>
            </a:r>
            <a:endParaRPr lang="en-US" sz="1800" b="0" dirty="0">
              <a:solidFill>
                <a:schemeClr val="tx1"/>
              </a:solidFill>
            </a:endParaRPr>
          </a:p>
          <a:p>
            <a:pPr lvl="1">
              <a:buFont typeface="Arial" panose="020B0604020202020204" pitchFamily="34" charset="0"/>
              <a:buChar char="•"/>
            </a:pPr>
            <a:r>
              <a:rPr lang="en-US" sz="1800" b="0" dirty="0">
                <a:solidFill>
                  <a:schemeClr val="tx1"/>
                </a:solidFill>
              </a:rPr>
              <a:t>Much discussion on how to approach the full 75 </a:t>
            </a:r>
            <a:r>
              <a:rPr lang="en-US" sz="1800" b="0" dirty="0" err="1">
                <a:solidFill>
                  <a:schemeClr val="tx1"/>
                </a:solidFill>
              </a:rPr>
              <a:t>MHz.</a:t>
            </a:r>
            <a:r>
              <a:rPr lang="en-US" sz="1800" b="0" dirty="0">
                <a:solidFill>
                  <a:schemeClr val="tx1"/>
                </a:solidFill>
              </a:rPr>
              <a:t> </a:t>
            </a:r>
          </a:p>
          <a:p>
            <a:pPr lvl="1">
              <a:buFont typeface="Arial" panose="020B0604020202020204" pitchFamily="34" charset="0"/>
              <a:buChar char="•"/>
            </a:pPr>
            <a:r>
              <a:rPr lang="en-US" sz="1800" dirty="0">
                <a:solidFill>
                  <a:schemeClr val="tx1"/>
                </a:solidFill>
              </a:rPr>
              <a:t>Last week at the wireless interim, it was decided to be s</a:t>
            </a:r>
            <a:r>
              <a:rPr lang="en-US" sz="1800" b="0" dirty="0">
                <a:solidFill>
                  <a:schemeClr val="tx1"/>
                </a:solidFill>
              </a:rPr>
              <a:t>ilent </a:t>
            </a:r>
            <a:r>
              <a:rPr lang="en-US" sz="1800" dirty="0">
                <a:solidFill>
                  <a:schemeClr val="tx1"/>
                </a:solidFill>
              </a:rPr>
              <a:t>on the partitioning of the 75 MHz and focus on areas that there is agreement on. </a:t>
            </a:r>
          </a:p>
          <a:p>
            <a:pPr lvl="1">
              <a:buFont typeface="Arial" panose="020B0604020202020204" pitchFamily="34" charset="0"/>
              <a:buChar char="•"/>
            </a:pPr>
            <a:r>
              <a:rPr lang="en-US" sz="1800" b="0" dirty="0">
                <a:solidFill>
                  <a:schemeClr val="tx1"/>
                </a:solidFill>
              </a:rPr>
              <a:t>It was noted any new technology has issues, and we could push IEEE 802 (as a whole) works here.   </a:t>
            </a:r>
          </a:p>
          <a:p>
            <a:pPr lvl="1">
              <a:buFont typeface="Arial" panose="020B0604020202020204" pitchFamily="34" charset="0"/>
              <a:buChar char="•"/>
            </a:pPr>
            <a:r>
              <a:rPr lang="en-US" sz="1800" dirty="0">
                <a:solidFill>
                  <a:schemeClr val="tx1"/>
                </a:solidFill>
              </a:rPr>
              <a:t>E.g. c</a:t>
            </a:r>
            <a:r>
              <a:rPr lang="en-US" sz="1800" b="0" dirty="0">
                <a:solidFill>
                  <a:schemeClr val="tx1"/>
                </a:solidFill>
              </a:rPr>
              <a:t>an we stress the forward compatibility with IEEE stds.  This is included in part of the 4 points discussed on terminology at the wireless </a:t>
            </a:r>
            <a:r>
              <a:rPr lang="en-US" sz="1800" dirty="0">
                <a:solidFill>
                  <a:schemeClr val="tx1"/>
                </a:solidFill>
              </a:rPr>
              <a:t>i</a:t>
            </a:r>
            <a:r>
              <a:rPr lang="en-US" sz="1800" b="0" dirty="0">
                <a:solidFill>
                  <a:schemeClr val="tx1"/>
                </a:solidFill>
              </a:rPr>
              <a:t>nterim. </a:t>
            </a:r>
          </a:p>
          <a:p>
            <a:pPr marL="800100" lvl="1">
              <a:buFont typeface="Arial" panose="020B0604020202020204" pitchFamily="34" charset="0"/>
              <a:buChar char="•"/>
            </a:pPr>
            <a:r>
              <a:rPr lang="en-US" sz="1800" dirty="0">
                <a:solidFill>
                  <a:schemeClr val="tx1"/>
                </a:solidFill>
              </a:rPr>
              <a:t>Comment was made FCC actions are delaying the overall deployment, but do we want to go here?  We should focus on other points first.  </a:t>
            </a:r>
            <a:endParaRPr lang="en-US" sz="1800" b="0" dirty="0"/>
          </a:p>
          <a:p>
            <a:pPr>
              <a:buFont typeface="Arial" panose="020B0604020202020204" pitchFamily="34" charset="0"/>
              <a:buChar char="•"/>
            </a:pPr>
            <a:endParaRPr lang="en-US" sz="1800" dirty="0"/>
          </a:p>
          <a:p>
            <a:pPr lvl="1">
              <a:buFont typeface="Arial" panose="020B0604020202020204" pitchFamily="34" charset="0"/>
              <a:buChar char="•"/>
            </a:pPr>
            <a:endParaRPr lang="en-US" sz="14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26</a:t>
            </a:fld>
            <a:endParaRPr lang="en-US" altLang="en-US" dirty="0"/>
          </a:p>
        </p:txBody>
      </p:sp>
      <p:sp>
        <p:nvSpPr>
          <p:cNvPr id="7" name="Date Placeholder 6"/>
          <p:cNvSpPr>
            <a:spLocks noGrp="1"/>
          </p:cNvSpPr>
          <p:nvPr>
            <p:ph type="dt" idx="15"/>
          </p:nvPr>
        </p:nvSpPr>
        <p:spPr/>
        <p:txBody>
          <a:bodyPr/>
          <a:lstStyle/>
          <a:p>
            <a:r>
              <a:rPr lang="en-US"/>
              <a:t>18 Feb 2020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77422509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2840" y="628492"/>
            <a:ext cx="8415144" cy="663501"/>
          </a:xfrm>
        </p:spPr>
        <p:txBody>
          <a:bodyPr/>
          <a:lstStyle/>
          <a:p>
            <a:r>
              <a:rPr lang="en-US" sz="2400" dirty="0"/>
              <a:t>5.9 GHz &amp; NPRM </a:t>
            </a:r>
            <a:r>
              <a:rPr lang="en-US" sz="1200" dirty="0"/>
              <a:t>– history 23jan </a:t>
            </a:r>
            <a:endParaRPr lang="en-US" sz="2400" dirty="0">
              <a:highlight>
                <a:srgbClr val="C0C0C0"/>
              </a:highlight>
            </a:endParaRPr>
          </a:p>
        </p:txBody>
      </p:sp>
      <p:sp>
        <p:nvSpPr>
          <p:cNvPr id="3" name="Content Placeholder 2"/>
          <p:cNvSpPr>
            <a:spLocks noGrp="1"/>
          </p:cNvSpPr>
          <p:nvPr>
            <p:ph idx="1"/>
          </p:nvPr>
        </p:nvSpPr>
        <p:spPr>
          <a:xfrm>
            <a:off x="698889" y="1177974"/>
            <a:ext cx="8292711" cy="5443245"/>
          </a:xfrm>
        </p:spPr>
        <p:txBody>
          <a:bodyPr/>
          <a:lstStyle/>
          <a:p>
            <a:pPr marL="400050">
              <a:buFont typeface="Arial" panose="020B0604020202020204" pitchFamily="34" charset="0"/>
              <a:buChar char="•"/>
            </a:pPr>
            <a:r>
              <a:rPr lang="en-US" sz="1800" b="0" dirty="0">
                <a:solidFill>
                  <a:schemeClr val="tx1"/>
                </a:solidFill>
              </a:rPr>
              <a:t>News this morning from FCC Chairman Pai, a V2X deployment under an experimental license: </a:t>
            </a:r>
          </a:p>
          <a:p>
            <a:pPr marL="800100" lvl="1">
              <a:buFont typeface="Arial" panose="020B0604020202020204" pitchFamily="34" charset="0"/>
              <a:buChar char="•"/>
            </a:pPr>
            <a:r>
              <a:rPr lang="en-US" sz="1600" b="0" u="sng" dirty="0">
                <a:hlinkClick r:id="rId3"/>
              </a:rPr>
              <a:t>https://www.fcc.gov/document/chairman-pai-statement-announcement-new-c-v2x-deployment</a:t>
            </a:r>
            <a:endParaRPr lang="en-US" sz="1600" b="0" u="sng" dirty="0"/>
          </a:p>
          <a:p>
            <a:pPr marL="800100" lvl="1">
              <a:buFont typeface="Arial" panose="020B0604020202020204" pitchFamily="34" charset="0"/>
              <a:buChar char="•"/>
            </a:pPr>
            <a:r>
              <a:rPr lang="en-US" sz="1600" dirty="0"/>
              <a:t>“Today’s C-V2X deployment announcement was only made possible through an experimental license.  That’s because the current rules governing the 5.9 GHz band lock us into DSRC, a technology authorized by the FCC more than twenty years ago that has never been widely deployed. …”</a:t>
            </a:r>
            <a:endParaRPr lang="en-US" sz="1600" b="0" u="sng" dirty="0"/>
          </a:p>
          <a:p>
            <a:pPr marL="400050">
              <a:buFont typeface="Arial" panose="020B0604020202020204" pitchFamily="34" charset="0"/>
              <a:buChar char="•"/>
            </a:pPr>
            <a:endParaRPr lang="en-US" sz="1800" b="0" dirty="0">
              <a:solidFill>
                <a:schemeClr val="tx1"/>
              </a:solidFill>
            </a:endParaRPr>
          </a:p>
          <a:p>
            <a:pPr marL="400050">
              <a:buFont typeface="Arial" panose="020B0604020202020204" pitchFamily="34" charset="0"/>
              <a:buChar char="•"/>
            </a:pPr>
            <a:r>
              <a:rPr lang="en-US" sz="1800" b="0" dirty="0">
                <a:solidFill>
                  <a:schemeClr val="tx1"/>
                </a:solidFill>
              </a:rPr>
              <a:t>News at this meeting from US </a:t>
            </a:r>
            <a:r>
              <a:rPr lang="en-US" sz="1800" b="0" dirty="0"/>
              <a:t>House Committee on Transportation</a:t>
            </a:r>
            <a:r>
              <a:rPr lang="en-US" sz="1800" b="0" dirty="0">
                <a:solidFill>
                  <a:schemeClr val="tx1"/>
                </a:solidFill>
              </a:rPr>
              <a:t>:  </a:t>
            </a:r>
          </a:p>
          <a:p>
            <a:pPr marL="800100" lvl="1">
              <a:buFont typeface="Arial" panose="020B0604020202020204" pitchFamily="34" charset="0"/>
              <a:buChar char="•"/>
            </a:pPr>
            <a:r>
              <a:rPr lang="en-US" sz="1600" dirty="0">
                <a:solidFill>
                  <a:schemeClr val="tx1"/>
                </a:solidFill>
                <a:hlinkClick r:id="rId4"/>
              </a:rPr>
              <a:t>https://transportation.house.gov/imo/media/doc/2020-01-22%20Full%20TI%20Letter%20to%20FCC.pdf</a:t>
            </a:r>
            <a:r>
              <a:rPr lang="en-US" sz="1600" dirty="0">
                <a:solidFill>
                  <a:schemeClr val="tx1"/>
                </a:solidFill>
              </a:rPr>
              <a:t> </a:t>
            </a:r>
          </a:p>
          <a:p>
            <a:pPr lvl="1">
              <a:buFont typeface="Arial" panose="020B0604020202020204" pitchFamily="34" charset="0"/>
              <a:buChar char="•"/>
            </a:pPr>
            <a:r>
              <a:rPr lang="en-US" sz="1600" b="0" dirty="0"/>
              <a:t>"DOT has significant concerns with the Commission's proposal, which represents a major shift in the FCC's regulation of the 5.9 GHz Band and jeopardizes the significant transportation safety benefits that the allocation of this Band was meant to foster.“ and the </a:t>
            </a:r>
            <a:r>
              <a:rPr lang="en-US" sz="1600" b="0"/>
              <a:t>Committee concurs. </a:t>
            </a:r>
            <a:endParaRPr lang="en-US" sz="1600" dirty="0">
              <a:solidFill>
                <a:schemeClr val="tx1"/>
              </a:solidFill>
            </a:endParaRPr>
          </a:p>
          <a:p>
            <a:pPr lvl="1">
              <a:buFont typeface="Arial" panose="020B0604020202020204" pitchFamily="34" charset="0"/>
              <a:buChar char="•"/>
            </a:pPr>
            <a:r>
              <a:rPr lang="en-US" sz="1600" b="0" dirty="0"/>
              <a:t>Additionally, the Committee understands that the FCC has been sitting on approximately 500 applications for DSRC Roadside Unit licenses.</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27</a:t>
            </a:fld>
            <a:endParaRPr lang="en-US" altLang="en-US" dirty="0"/>
          </a:p>
        </p:txBody>
      </p:sp>
      <p:sp>
        <p:nvSpPr>
          <p:cNvPr id="7" name="Date Placeholder 6"/>
          <p:cNvSpPr>
            <a:spLocks noGrp="1"/>
          </p:cNvSpPr>
          <p:nvPr>
            <p:ph type="dt" idx="15"/>
          </p:nvPr>
        </p:nvSpPr>
        <p:spPr/>
        <p:txBody>
          <a:bodyPr/>
          <a:lstStyle/>
          <a:p>
            <a:r>
              <a:rPr lang="en-US"/>
              <a:t>18 Feb 2020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03263281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900"/>
            <a:ext cx="7770813" cy="331750"/>
          </a:xfrm>
        </p:spPr>
        <p:txBody>
          <a:bodyPr/>
          <a:lstStyle/>
          <a:p>
            <a:r>
              <a:rPr lang="en-US" sz="2400" dirty="0"/>
              <a:t>5.9 GHz NPRM</a:t>
            </a:r>
            <a:r>
              <a:rPr lang="en-US" sz="1200" dirty="0"/>
              <a:t> –</a:t>
            </a:r>
            <a:r>
              <a:rPr lang="en-US" sz="1200" dirty="0">
                <a:highlight>
                  <a:srgbClr val="C0C0C0"/>
                </a:highlight>
              </a:rPr>
              <a:t> Thursday </a:t>
            </a:r>
            <a:r>
              <a:rPr lang="en-US" sz="1200" dirty="0" err="1">
                <a:highlight>
                  <a:srgbClr val="C0C0C0"/>
                </a:highlight>
              </a:rPr>
              <a:t>sna</a:t>
            </a:r>
            <a:endParaRPr lang="en-US" sz="2400" dirty="0">
              <a:highlight>
                <a:srgbClr val="C0C0C0"/>
              </a:highlight>
            </a:endParaRPr>
          </a:p>
        </p:txBody>
      </p:sp>
      <p:sp>
        <p:nvSpPr>
          <p:cNvPr id="3" name="Content Placeholder 2"/>
          <p:cNvSpPr>
            <a:spLocks noGrp="1"/>
          </p:cNvSpPr>
          <p:nvPr>
            <p:ph idx="1"/>
          </p:nvPr>
        </p:nvSpPr>
        <p:spPr>
          <a:xfrm>
            <a:off x="698889" y="963650"/>
            <a:ext cx="8368911" cy="5511764"/>
          </a:xfrm>
        </p:spPr>
        <p:txBody>
          <a:bodyPr/>
          <a:lstStyle/>
          <a:p>
            <a:pPr marL="400050">
              <a:buFont typeface="Arial" panose="020B0604020202020204" pitchFamily="34" charset="0"/>
              <a:buChar char="•"/>
            </a:pPr>
            <a:r>
              <a:rPr lang="en-US" sz="1800" b="0" dirty="0">
                <a:solidFill>
                  <a:schemeClr val="tx1"/>
                </a:solidFill>
              </a:rPr>
              <a:t>Will review latest updates to the working draft comments (from 802.11bd) </a:t>
            </a:r>
          </a:p>
          <a:p>
            <a:pPr marL="400050">
              <a:buFont typeface="Arial" panose="020B0604020202020204" pitchFamily="34" charset="0"/>
              <a:buChar char="•"/>
            </a:pPr>
            <a:r>
              <a:rPr lang="en-US" sz="1800" b="0" dirty="0">
                <a:solidFill>
                  <a:schemeClr val="tx1"/>
                </a:solidFill>
                <a:hlinkClick r:id="rId3"/>
              </a:rPr>
              <a:t>https://mentor.ieee.org/802.11/dcn/20/11-20-0104</a:t>
            </a:r>
            <a:endParaRPr lang="en-US" sz="1800" b="0" dirty="0">
              <a:solidFill>
                <a:schemeClr val="tx1"/>
              </a:solidFill>
            </a:endParaRPr>
          </a:p>
          <a:p>
            <a:pPr marL="400050">
              <a:buFont typeface="Arial" panose="020B0604020202020204" pitchFamily="34" charset="0"/>
              <a:buChar char="•"/>
            </a:pPr>
            <a:endParaRPr lang="en-US" sz="1800" b="0" dirty="0">
              <a:solidFill>
                <a:schemeClr val="tx1"/>
              </a:solidFill>
            </a:endParaRPr>
          </a:p>
          <a:p>
            <a:pPr marL="400050">
              <a:buFont typeface="Arial" panose="020B0604020202020204" pitchFamily="34" charset="0"/>
              <a:buChar char="•"/>
            </a:pPr>
            <a:r>
              <a:rPr lang="en-US" sz="1800" b="0" dirty="0">
                <a:solidFill>
                  <a:schemeClr val="tx1"/>
                </a:solidFill>
              </a:rPr>
              <a:t>Focus on what we can agree on,  pass on what we don’t have agreement on, </a:t>
            </a:r>
          </a:p>
          <a:p>
            <a:pPr marL="400050">
              <a:buFont typeface="Arial" panose="020B0604020202020204" pitchFamily="34" charset="0"/>
              <a:buChar char="•"/>
            </a:pPr>
            <a:endParaRPr lang="en-US" sz="1800" b="0" dirty="0">
              <a:solidFill>
                <a:schemeClr val="tx1"/>
              </a:solidFill>
            </a:endParaRPr>
          </a:p>
          <a:p>
            <a:pPr marL="400050">
              <a:buFont typeface="Arial" panose="020B0604020202020204" pitchFamily="34" charset="0"/>
              <a:buChar char="•"/>
            </a:pPr>
            <a:r>
              <a:rPr lang="en-US" sz="1800" b="0" dirty="0">
                <a:solidFill>
                  <a:schemeClr val="tx1"/>
                </a:solidFill>
              </a:rPr>
              <a:t>The areas to focus on: </a:t>
            </a:r>
          </a:p>
          <a:p>
            <a:pPr marL="800100" lvl="1">
              <a:buFont typeface="Arial" panose="020B0604020202020204" pitchFamily="34" charset="0"/>
              <a:buChar char="•"/>
            </a:pPr>
            <a:r>
              <a:rPr lang="en-US" sz="1800" b="0" dirty="0">
                <a:solidFill>
                  <a:schemeClr val="tx1"/>
                </a:solidFill>
              </a:rPr>
              <a:t>OOBE</a:t>
            </a:r>
          </a:p>
          <a:p>
            <a:pPr marL="800100" lvl="1">
              <a:buFont typeface="Arial" panose="020B0604020202020204" pitchFamily="34" charset="0"/>
              <a:buChar char="•"/>
            </a:pPr>
            <a:r>
              <a:rPr lang="en-US" sz="1800" b="0" dirty="0">
                <a:solidFill>
                  <a:schemeClr val="tx1"/>
                </a:solidFill>
              </a:rPr>
              <a:t>30MHz for ITS (includes safety, advocate DSRC…) </a:t>
            </a:r>
          </a:p>
          <a:p>
            <a:pPr marL="800100" lvl="1">
              <a:buFont typeface="Arial" panose="020B0604020202020204" pitchFamily="34" charset="0"/>
              <a:buChar char="•"/>
            </a:pPr>
            <a:r>
              <a:rPr lang="en-US" sz="1800" b="0" dirty="0">
                <a:solidFill>
                  <a:schemeClr val="tx1"/>
                </a:solidFill>
              </a:rPr>
              <a:t>Standards terminology, important to bring up and clarify.</a:t>
            </a:r>
          </a:p>
          <a:p>
            <a:pPr marL="800100" lvl="1">
              <a:buFont typeface="Arial" panose="020B0604020202020204" pitchFamily="34" charset="0"/>
              <a:buChar char="•"/>
            </a:pPr>
            <a:r>
              <a:rPr lang="en-US" sz="1800" b="0" dirty="0">
                <a:solidFill>
                  <a:schemeClr val="tx1"/>
                </a:solidFill>
              </a:rPr>
              <a:t>802.11-2016 is an open standard and meets government  rules</a:t>
            </a:r>
            <a:r>
              <a:rPr lang="en-US" sz="1800" dirty="0">
                <a:solidFill>
                  <a:schemeClr val="tx1"/>
                </a:solidFill>
              </a:rPr>
              <a:t> that </a:t>
            </a:r>
            <a:r>
              <a:rPr lang="en-US" sz="1800" b="0" dirty="0">
                <a:solidFill>
                  <a:schemeClr val="tx1"/>
                </a:solidFill>
              </a:rPr>
              <a:t>must be  a published stds.    (can request FCC later to update to latest published stds.) </a:t>
            </a:r>
          </a:p>
          <a:p>
            <a:pPr marL="400050">
              <a:buFont typeface="Arial" panose="020B0604020202020204" pitchFamily="34" charset="0"/>
              <a:buChar char="•"/>
            </a:pPr>
            <a:endParaRPr lang="en-US" sz="1800" b="0" dirty="0">
              <a:solidFill>
                <a:schemeClr val="tx1"/>
              </a:solidFill>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28</a:t>
            </a:fld>
            <a:endParaRPr lang="en-US" altLang="en-US" dirty="0"/>
          </a:p>
        </p:txBody>
      </p:sp>
      <p:sp>
        <p:nvSpPr>
          <p:cNvPr id="7" name="Date Placeholder 6"/>
          <p:cNvSpPr>
            <a:spLocks noGrp="1"/>
          </p:cNvSpPr>
          <p:nvPr>
            <p:ph type="dt" idx="15"/>
          </p:nvPr>
        </p:nvSpPr>
        <p:spPr/>
        <p:txBody>
          <a:bodyPr/>
          <a:lstStyle/>
          <a:p>
            <a:r>
              <a:rPr lang="en-US"/>
              <a:t>18 Feb 2020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0590320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900"/>
            <a:ext cx="7770813" cy="331750"/>
          </a:xfrm>
        </p:spPr>
        <p:txBody>
          <a:bodyPr/>
          <a:lstStyle/>
          <a:p>
            <a:r>
              <a:rPr lang="en-US" sz="2400" dirty="0"/>
              <a:t>5.9 GHz NPRM</a:t>
            </a:r>
            <a:r>
              <a:rPr lang="en-US" sz="1200" dirty="0"/>
              <a:t> </a:t>
            </a:r>
            <a:r>
              <a:rPr lang="en-US" sz="1200" dirty="0">
                <a:highlight>
                  <a:srgbClr val="C0C0C0"/>
                </a:highlight>
              </a:rPr>
              <a:t>– Thursday </a:t>
            </a:r>
            <a:r>
              <a:rPr lang="en-US" sz="1200" dirty="0" err="1">
                <a:highlight>
                  <a:srgbClr val="C0C0C0"/>
                </a:highlight>
              </a:rPr>
              <a:t>sna</a:t>
            </a:r>
            <a:endParaRPr lang="en-US" sz="2400" dirty="0">
              <a:highlight>
                <a:srgbClr val="C0C0C0"/>
              </a:highlight>
            </a:endParaRPr>
          </a:p>
        </p:txBody>
      </p:sp>
      <p:sp>
        <p:nvSpPr>
          <p:cNvPr id="3" name="Content Placeholder 2"/>
          <p:cNvSpPr>
            <a:spLocks noGrp="1"/>
          </p:cNvSpPr>
          <p:nvPr>
            <p:ph idx="1"/>
          </p:nvPr>
        </p:nvSpPr>
        <p:spPr>
          <a:xfrm>
            <a:off x="698889" y="963650"/>
            <a:ext cx="8368911" cy="5511764"/>
          </a:xfrm>
        </p:spPr>
        <p:txBody>
          <a:bodyPr/>
          <a:lstStyle/>
          <a:p>
            <a:pPr marL="400050">
              <a:buFont typeface="Arial" panose="020B0604020202020204" pitchFamily="34" charset="0"/>
              <a:buChar char="•"/>
            </a:pPr>
            <a:r>
              <a:rPr lang="en-US" sz="1800" dirty="0">
                <a:solidFill>
                  <a:schemeClr val="tx1"/>
                </a:solidFill>
              </a:rPr>
              <a:t>Starting to look at 4 focus areas: </a:t>
            </a:r>
          </a:p>
          <a:p>
            <a:pPr marL="400050">
              <a:buFont typeface="Arial" panose="020B0604020202020204" pitchFamily="34" charset="0"/>
              <a:buChar char="•"/>
            </a:pPr>
            <a:r>
              <a:rPr lang="en-US" sz="1600" dirty="0">
                <a:solidFill>
                  <a:schemeClr val="tx1"/>
                </a:solidFill>
              </a:rPr>
              <a:t>OOBE</a:t>
            </a:r>
          </a:p>
          <a:p>
            <a:pPr marL="800100" lvl="1">
              <a:spcBef>
                <a:spcPts val="600"/>
              </a:spcBef>
              <a:buFont typeface="Arial" panose="020B0604020202020204" pitchFamily="34" charset="0"/>
              <a:buChar char="•"/>
            </a:pPr>
            <a:r>
              <a:rPr lang="en-US" sz="1400" dirty="0">
                <a:solidFill>
                  <a:schemeClr val="tx1"/>
                </a:solidFill>
              </a:rPr>
              <a:t>Text is being worked on, 1-2 weeks out.</a:t>
            </a:r>
          </a:p>
          <a:p>
            <a:pPr marL="800100" lvl="1">
              <a:spcBef>
                <a:spcPts val="600"/>
              </a:spcBef>
              <a:buFont typeface="Arial" panose="020B0604020202020204" pitchFamily="34" charset="0"/>
              <a:buChar char="•"/>
            </a:pPr>
            <a:r>
              <a:rPr lang="en-US" sz="1400" dirty="0">
                <a:solidFill>
                  <a:schemeClr val="tx1"/>
                </a:solidFill>
              </a:rPr>
              <a:t>Can we challenge the -27dB/MHz?   No question in NPRM is asking about that, however.</a:t>
            </a:r>
          </a:p>
          <a:p>
            <a:pPr marL="800100" lvl="1">
              <a:spcBef>
                <a:spcPts val="600"/>
              </a:spcBef>
              <a:buFont typeface="Arial" panose="020B0604020202020204" pitchFamily="34" charset="0"/>
              <a:buChar char="•"/>
            </a:pPr>
            <a:r>
              <a:rPr lang="en-US" sz="1400" dirty="0">
                <a:solidFill>
                  <a:schemeClr val="tx1"/>
                </a:solidFill>
              </a:rPr>
              <a:t>Needs more analysis. (studies by NTIA before)(in-car WIFI systems will wipe out the 30MHz).</a:t>
            </a:r>
          </a:p>
          <a:p>
            <a:pPr marL="800100" lvl="1">
              <a:spcBef>
                <a:spcPts val="600"/>
              </a:spcBef>
              <a:buFont typeface="Arial" panose="020B0604020202020204" pitchFamily="34" charset="0"/>
              <a:buChar char="•"/>
            </a:pPr>
            <a:r>
              <a:rPr lang="en-US" sz="1400" dirty="0">
                <a:solidFill>
                  <a:schemeClr val="tx1"/>
                </a:solidFill>
              </a:rPr>
              <a:t>With that unlicensed  can not interfere with licensed ITS.  </a:t>
            </a:r>
          </a:p>
          <a:p>
            <a:pPr marL="800100" lvl="1">
              <a:spcBef>
                <a:spcPts val="600"/>
              </a:spcBef>
              <a:buFont typeface="Arial" panose="020B0604020202020204" pitchFamily="34" charset="0"/>
              <a:buChar char="•"/>
            </a:pPr>
            <a:r>
              <a:rPr lang="en-US" sz="1400" dirty="0">
                <a:solidFill>
                  <a:schemeClr val="tx1"/>
                </a:solidFill>
              </a:rPr>
              <a:t>Could work on answer to NPRM on the same slope line from U-NII3?</a:t>
            </a:r>
          </a:p>
          <a:p>
            <a:pPr marL="400050">
              <a:buFont typeface="Arial" panose="020B0604020202020204" pitchFamily="34" charset="0"/>
              <a:buChar char="•"/>
            </a:pPr>
            <a:r>
              <a:rPr lang="en-US" sz="1600" dirty="0">
                <a:solidFill>
                  <a:schemeClr val="tx1"/>
                </a:solidFill>
              </a:rPr>
              <a:t>30MHz for ITS (includes safety, advocate DSRC…) </a:t>
            </a:r>
          </a:p>
          <a:p>
            <a:pPr marL="800100" lvl="1">
              <a:spcBef>
                <a:spcPts val="600"/>
              </a:spcBef>
              <a:buFont typeface="Arial" panose="020B0604020202020204" pitchFamily="34" charset="0"/>
              <a:buChar char="•"/>
            </a:pPr>
            <a:r>
              <a:rPr lang="en-US" sz="1400" dirty="0">
                <a:solidFill>
                  <a:schemeClr val="tx1"/>
                </a:solidFill>
              </a:rPr>
              <a:t>Can the 45 MHz un-licensed be used for some ITS applications?   Yes.  </a:t>
            </a:r>
          </a:p>
          <a:p>
            <a:pPr marL="800100" lvl="1">
              <a:spcBef>
                <a:spcPts val="600"/>
              </a:spcBef>
              <a:buFont typeface="Arial" panose="020B0604020202020204" pitchFamily="34" charset="0"/>
              <a:buChar char="•"/>
            </a:pPr>
            <a:r>
              <a:rPr lang="en-US" sz="1400" dirty="0">
                <a:solidFill>
                  <a:schemeClr val="tx1"/>
                </a:solidFill>
              </a:rPr>
              <a:t>There is text in the BD doc, will adjust per discussion today </a:t>
            </a:r>
          </a:p>
          <a:p>
            <a:pPr marL="400050">
              <a:buFont typeface="Arial" panose="020B0604020202020204" pitchFamily="34" charset="0"/>
              <a:buChar char="•"/>
            </a:pPr>
            <a:r>
              <a:rPr lang="en-US" sz="1600" dirty="0">
                <a:solidFill>
                  <a:schemeClr val="tx1"/>
                </a:solidFill>
              </a:rPr>
              <a:t>Standards terminology</a:t>
            </a:r>
          </a:p>
          <a:p>
            <a:pPr marL="800100" lvl="1">
              <a:spcBef>
                <a:spcPts val="600"/>
              </a:spcBef>
              <a:buFont typeface="Arial" panose="020B0604020202020204" pitchFamily="34" charset="0"/>
              <a:buChar char="•"/>
            </a:pPr>
            <a:r>
              <a:rPr lang="en-US" sz="1400" dirty="0">
                <a:solidFill>
                  <a:schemeClr val="tx1"/>
                </a:solidFill>
              </a:rPr>
              <a:t>BD doc has this. </a:t>
            </a:r>
          </a:p>
          <a:p>
            <a:pPr marL="400050">
              <a:buFont typeface="Arial" panose="020B0604020202020204" pitchFamily="34" charset="0"/>
              <a:buChar char="•"/>
            </a:pPr>
            <a:r>
              <a:rPr lang="en-US" sz="1600" dirty="0">
                <a:solidFill>
                  <a:schemeClr val="tx1"/>
                </a:solidFill>
              </a:rPr>
              <a:t> 802.11-2016 is an open standard, and meets government  rules, must be  a published stds.    (could request FCC later to update to latest published stds.) </a:t>
            </a:r>
          </a:p>
          <a:p>
            <a:pPr marL="800100" lvl="1">
              <a:spcBef>
                <a:spcPts val="600"/>
              </a:spcBef>
              <a:buFont typeface="Arial" panose="020B0604020202020204" pitchFamily="34" charset="0"/>
              <a:buChar char="•"/>
            </a:pPr>
            <a:r>
              <a:rPr lang="en-US" sz="1400" dirty="0">
                <a:solidFill>
                  <a:schemeClr val="tx1"/>
                </a:solidFill>
              </a:rPr>
              <a:t>Actually maybe can reference 802.11-2020 depending on timing of when the R&amp;O does come out  </a:t>
            </a:r>
          </a:p>
          <a:p>
            <a:pPr marL="800100" lvl="1">
              <a:spcBef>
                <a:spcPts val="600"/>
              </a:spcBef>
              <a:buFont typeface="Arial" panose="020B0604020202020204" pitchFamily="34" charset="0"/>
              <a:buChar char="•"/>
            </a:pPr>
            <a:r>
              <a:rPr lang="en-US" sz="1400" dirty="0">
                <a:solidFill>
                  <a:schemeClr val="tx1"/>
                </a:solidFill>
              </a:rPr>
              <a:t>How can we bring up .11bd and .11ax technology that is coming, backward compatible? </a:t>
            </a:r>
          </a:p>
          <a:p>
            <a:pPr marL="800100" lvl="1">
              <a:spcBef>
                <a:spcPts val="600"/>
              </a:spcBef>
              <a:buFont typeface="Arial" panose="020B0604020202020204" pitchFamily="34" charset="0"/>
              <a:buChar char="•"/>
            </a:pPr>
            <a:r>
              <a:rPr lang="en-US" sz="1400" dirty="0">
                <a:solidFill>
                  <a:schemeClr val="tx1"/>
                </a:solidFill>
              </a:rPr>
              <a:t>Could do an ex </a:t>
            </a:r>
            <a:r>
              <a:rPr lang="en-US" sz="1400" dirty="0" err="1">
                <a:solidFill>
                  <a:schemeClr val="tx1"/>
                </a:solidFill>
              </a:rPr>
              <a:t>parte</a:t>
            </a:r>
            <a:r>
              <a:rPr lang="en-US" sz="1400" dirty="0">
                <a:solidFill>
                  <a:schemeClr val="tx1"/>
                </a:solidFill>
              </a:rPr>
              <a:t> later, though some feedback R&amp;O could likely come out before 2020 election, then timing won’t work well. </a:t>
            </a:r>
          </a:p>
          <a:p>
            <a:pPr marL="57150" indent="0"/>
            <a:endParaRPr lang="en-US" sz="1800" dirty="0">
              <a:solidFill>
                <a:schemeClr val="tx1"/>
              </a:solidFill>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29</a:t>
            </a:fld>
            <a:endParaRPr lang="en-US" altLang="en-US" dirty="0"/>
          </a:p>
        </p:txBody>
      </p:sp>
      <p:sp>
        <p:nvSpPr>
          <p:cNvPr id="7" name="Date Placeholder 6"/>
          <p:cNvSpPr>
            <a:spLocks noGrp="1"/>
          </p:cNvSpPr>
          <p:nvPr>
            <p:ph type="dt" idx="15"/>
          </p:nvPr>
        </p:nvSpPr>
        <p:spPr/>
        <p:txBody>
          <a:bodyPr/>
          <a:lstStyle/>
          <a:p>
            <a:r>
              <a:rPr lang="en-US"/>
              <a:t>18 Feb 2020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6534354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696912" y="333375"/>
            <a:ext cx="2211387" cy="273050"/>
          </a:xfrm>
          <a:noFill/>
        </p:spPr>
        <p:txBody>
          <a:bodyPr/>
          <a:lstStyle/>
          <a:p>
            <a:r>
              <a:rPr lang="en-US"/>
              <a:t>18 Feb 2020</a:t>
            </a:r>
            <a:endParaRPr lang="en-US" dirty="0"/>
          </a:p>
        </p:txBody>
      </p:sp>
      <p:sp>
        <p:nvSpPr>
          <p:cNvPr id="7171" name="Footer Placeholder 2"/>
          <p:cNvSpPr>
            <a:spLocks noGrp="1"/>
          </p:cNvSpPr>
          <p:nvPr>
            <p:ph type="ftr" sz="quarter" idx="11"/>
          </p:nvPr>
        </p:nvSpPr>
        <p:spPr>
          <a:noFill/>
        </p:spPr>
        <p:txBody>
          <a:bodyPr/>
          <a:lstStyle/>
          <a:p>
            <a:r>
              <a:rPr lang="en-US" dirty="0"/>
              <a:t>Jay Holcomb (Itron)</a:t>
            </a:r>
          </a:p>
        </p:txBody>
      </p:sp>
      <p:sp>
        <p:nvSpPr>
          <p:cNvPr id="7173" name="Rectangle 2"/>
          <p:cNvSpPr>
            <a:spLocks noGrp="1" noChangeArrowheads="1"/>
          </p:cNvSpPr>
          <p:nvPr>
            <p:ph type="title" idx="4294967295"/>
          </p:nvPr>
        </p:nvSpPr>
        <p:spPr>
          <a:xfrm>
            <a:off x="644525" y="606425"/>
            <a:ext cx="7873995" cy="890587"/>
          </a:xfrm>
        </p:spPr>
        <p:txBody>
          <a:bodyPr lIns="91440" tIns="45720" rIns="91440" bIns="45720"/>
          <a:lstStyle/>
          <a:p>
            <a:r>
              <a:rPr lang="en-US" sz="2400" dirty="0"/>
              <a:t>Other Guidelines for IEEE WG Meetings</a:t>
            </a:r>
          </a:p>
        </p:txBody>
      </p:sp>
      <p:sp>
        <p:nvSpPr>
          <p:cNvPr id="7174"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2400" b="1" u="sng" dirty="0">
              <a:solidFill>
                <a:srgbClr val="000099"/>
              </a:solidFill>
              <a:latin typeface="Helvetica" pitchFamily="34" charset="0"/>
            </a:endParaRPr>
          </a:p>
        </p:txBody>
      </p:sp>
      <p:sp>
        <p:nvSpPr>
          <p:cNvPr id="7175" name="Rectangle 4"/>
          <p:cNvSpPr>
            <a:spLocks noChangeArrowheads="1"/>
          </p:cNvSpPr>
          <p:nvPr/>
        </p:nvSpPr>
        <p:spPr bwMode="auto">
          <a:xfrm>
            <a:off x="696912" y="1051718"/>
            <a:ext cx="8229600" cy="5106988"/>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lnSpc>
                <a:spcPct val="80000"/>
              </a:lnSpc>
            </a:pPr>
            <a:endParaRPr lang="en-US" altLang="en-US" sz="800" u="sng" dirty="0">
              <a:solidFill>
                <a:srgbClr val="FF0000"/>
              </a:solidFill>
              <a:cs typeface="Arial" pitchFamily="34" charset="0"/>
            </a:endParaRPr>
          </a:p>
          <a:p>
            <a:pPr>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8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8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8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   </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For more details, see </a:t>
            </a:r>
            <a:r>
              <a:rPr lang="en-US" altLang="en-US" sz="18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800" b="1" dirty="0">
                <a:solidFill>
                  <a:schemeClr val="tx1"/>
                </a:solidFill>
                <a:latin typeface="Calibri" panose="020F0502020204030204" pitchFamily="34" charset="0"/>
                <a:cs typeface="Calibri" panose="020F0502020204030204" pitchFamily="34" charset="0"/>
              </a:rPr>
              <a:t>, clause 5.3.10 and </a:t>
            </a:r>
            <a:br>
              <a:rPr lang="en-US" altLang="en-US" sz="1800" b="1" dirty="0">
                <a:solidFill>
                  <a:schemeClr val="tx1"/>
                </a:solidFill>
                <a:latin typeface="Calibri" panose="020F0502020204030204" pitchFamily="34" charset="0"/>
                <a:cs typeface="Calibri" panose="020F0502020204030204" pitchFamily="34" charset="0"/>
              </a:rPr>
            </a:br>
            <a:r>
              <a:rPr lang="en-US" altLang="en-US" sz="18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800" b="1" dirty="0">
                <a:solidFill>
                  <a:schemeClr val="tx1"/>
                </a:solidFill>
                <a:latin typeface="Calibri" panose="020F0502020204030204" pitchFamily="34" charset="0"/>
                <a:cs typeface="Calibri" panose="020F0502020204030204" pitchFamily="34" charset="0"/>
              </a:rPr>
              <a:t>at http://standards.ieee.org/develop/policies/antitrust.pdf</a:t>
            </a: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sp>
        <p:nvSpPr>
          <p:cNvPr id="2" name="Slide Number Placeholder 1"/>
          <p:cNvSpPr>
            <a:spLocks noGrp="1"/>
          </p:cNvSpPr>
          <p:nvPr>
            <p:ph type="sldNum" sz="quarter" idx="12"/>
          </p:nvPr>
        </p:nvSpPr>
        <p:spPr/>
        <p:txBody>
          <a:bodyPr/>
          <a:lstStyle/>
          <a:p>
            <a:pPr>
              <a:defRPr/>
            </a:pPr>
            <a:r>
              <a:rPr lang="en-US" dirty="0"/>
              <a:t>Slide </a:t>
            </a:r>
            <a:fld id="{4F8DB7B0-6F79-49ED-8154-EC3DF243439D}" type="slidenum">
              <a:rPr lang="en-US" smtClean="0"/>
              <a:pPr>
                <a:defRPr/>
              </a:pPr>
              <a:t>3</a:t>
            </a:fld>
            <a:endParaRPr lang="en-US" dirty="0"/>
          </a:p>
        </p:txBody>
      </p:sp>
    </p:spTree>
    <p:extLst>
      <p:ext uri="{BB962C8B-B14F-4D97-AF65-F5344CB8AC3E}">
        <p14:creationId xmlns:p14="http://schemas.microsoft.com/office/powerpoint/2010/main" val="1395887919"/>
      </p:ext>
    </p:extLst>
  </p:cSld>
  <p:clrMapOvr>
    <a:masterClrMapping/>
  </p:clrMapOv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900"/>
            <a:ext cx="7770813" cy="331750"/>
          </a:xfrm>
        </p:spPr>
        <p:txBody>
          <a:bodyPr/>
          <a:lstStyle/>
          <a:p>
            <a:r>
              <a:rPr lang="en-US" sz="2400" dirty="0"/>
              <a:t>5.9 GHz NPRM</a:t>
            </a:r>
            <a:r>
              <a:rPr lang="en-US" sz="1200" dirty="0"/>
              <a:t> – </a:t>
            </a:r>
            <a:r>
              <a:rPr lang="en-US" sz="1200" dirty="0">
                <a:highlight>
                  <a:srgbClr val="C0C0C0"/>
                </a:highlight>
              </a:rPr>
              <a:t>Tuesday </a:t>
            </a:r>
            <a:r>
              <a:rPr lang="en-US" sz="1200" dirty="0" err="1">
                <a:highlight>
                  <a:srgbClr val="C0C0C0"/>
                </a:highlight>
              </a:rPr>
              <a:t>sna</a:t>
            </a:r>
            <a:endParaRPr lang="en-US" sz="2400" dirty="0">
              <a:highlight>
                <a:srgbClr val="C0C0C0"/>
              </a:highlight>
            </a:endParaRPr>
          </a:p>
        </p:txBody>
      </p:sp>
      <p:sp>
        <p:nvSpPr>
          <p:cNvPr id="3" name="Content Placeholder 2"/>
          <p:cNvSpPr>
            <a:spLocks noGrp="1"/>
          </p:cNvSpPr>
          <p:nvPr>
            <p:ph idx="1"/>
          </p:nvPr>
        </p:nvSpPr>
        <p:spPr>
          <a:xfrm>
            <a:off x="698889" y="963650"/>
            <a:ext cx="8368911" cy="5511764"/>
          </a:xfrm>
        </p:spPr>
        <p:txBody>
          <a:bodyPr/>
          <a:lstStyle/>
          <a:p>
            <a:pPr marL="400050">
              <a:buFont typeface="Arial" panose="020B0604020202020204" pitchFamily="34" charset="0"/>
              <a:buChar char="•"/>
            </a:pPr>
            <a:r>
              <a:rPr lang="en-US" sz="1800" b="0" dirty="0"/>
              <a:t>Based on last night’s discussion at the IEEE 802.11 </a:t>
            </a:r>
            <a:r>
              <a:rPr lang="en-US" sz="1800" b="0" dirty="0" err="1"/>
              <a:t>TGbd</a:t>
            </a:r>
            <a:r>
              <a:rPr lang="en-US" sz="1800" b="0" dirty="0"/>
              <a:t> meeting (EVE1), working draft comments has been updated and uploaded: “Draft </a:t>
            </a:r>
            <a:r>
              <a:rPr lang="en-US" sz="1800" b="0" dirty="0" err="1"/>
              <a:t>TGbd</a:t>
            </a:r>
            <a:r>
              <a:rPr lang="en-US" sz="1800" b="0" dirty="0"/>
              <a:t> Comments on FCC NPRM Docket 19-138” </a:t>
            </a:r>
            <a:r>
              <a:rPr lang="en-US" sz="1800" b="0" u="sng" dirty="0">
                <a:hlinkClick r:id="rId3"/>
              </a:rPr>
              <a:t>https://mentor.ieee.org/802.11/dcn/20/11-20-0104-01-00bd-draft-tgbd-comments-on-fcc-nprm-docket-19-138.docx</a:t>
            </a:r>
            <a:r>
              <a:rPr lang="en-US" sz="1800" b="0" dirty="0"/>
              <a:t>, </a:t>
            </a:r>
          </a:p>
          <a:p>
            <a:pPr marL="400050">
              <a:buFont typeface="Arial" panose="020B0604020202020204" pitchFamily="34" charset="0"/>
              <a:buChar char="•"/>
            </a:pPr>
            <a:r>
              <a:rPr lang="en-US" sz="1800" b="0" dirty="0">
                <a:solidFill>
                  <a:schemeClr val="tx1"/>
                </a:solidFill>
              </a:rPr>
              <a:t>Reviewed rev02 that was just posted. </a:t>
            </a:r>
          </a:p>
          <a:p>
            <a:pPr marL="400050">
              <a:buFont typeface="Arial" panose="020B0604020202020204" pitchFamily="34" charset="0"/>
              <a:buChar char="•"/>
            </a:pPr>
            <a:r>
              <a:rPr lang="en-US" sz="1800" b="0" dirty="0">
                <a:solidFill>
                  <a:schemeClr val="tx1"/>
                </a:solidFill>
              </a:rPr>
              <a:t>The base line of the working draft is from previous and approved IEEE 802 comments filed on previous dockets. </a:t>
            </a:r>
          </a:p>
          <a:p>
            <a:pPr marL="400050">
              <a:buFont typeface="Arial" panose="020B0604020202020204" pitchFamily="34" charset="0"/>
              <a:buChar char="•"/>
            </a:pPr>
            <a:r>
              <a:rPr lang="en-US" sz="1800" b="0" dirty="0">
                <a:solidFill>
                  <a:schemeClr val="tx1"/>
                </a:solidFill>
              </a:rPr>
              <a:t>With that we reviewed the marked-up changes and added notes to be considered. </a:t>
            </a:r>
          </a:p>
          <a:p>
            <a:pPr marL="400050">
              <a:buFont typeface="Arial" panose="020B0604020202020204" pitchFamily="34" charset="0"/>
              <a:buChar char="•"/>
            </a:pPr>
            <a:r>
              <a:rPr lang="en-US" sz="1800" b="0" dirty="0">
                <a:solidFill>
                  <a:schemeClr val="tx1"/>
                </a:solidFill>
              </a:rPr>
              <a:t>One note to mention thinking want to represent IEEE 802 as a whole, is how to partition the 75MHz, considering Wi-Fi and DSRC both being 802.11 standards.</a:t>
            </a:r>
          </a:p>
          <a:p>
            <a:pPr marL="800100" lvl="1">
              <a:buFont typeface="Arial" panose="020B0604020202020204" pitchFamily="34" charset="0"/>
              <a:buChar char="•"/>
            </a:pPr>
            <a:r>
              <a:rPr lang="en-US" sz="1600" b="0" dirty="0">
                <a:solidFill>
                  <a:schemeClr val="tx1"/>
                </a:solidFill>
              </a:rPr>
              <a:t>The lean is similar to the 6 GHz challenges, to not say specifically, but here is what we have the standards will provide.  Stay tuned. </a:t>
            </a:r>
          </a:p>
          <a:p>
            <a:pPr marL="400050">
              <a:buFont typeface="Arial" panose="020B0604020202020204" pitchFamily="34" charset="0"/>
              <a:buChar char="•"/>
            </a:pPr>
            <a:r>
              <a:rPr lang="en-US" sz="1800" b="0" dirty="0">
                <a:solidFill>
                  <a:schemeClr val="tx1"/>
                </a:solidFill>
              </a:rPr>
              <a:t>See latest: </a:t>
            </a:r>
          </a:p>
          <a:p>
            <a:pPr marL="400050">
              <a:buFont typeface="Arial" panose="020B0604020202020204" pitchFamily="34" charset="0"/>
              <a:buChar char="•"/>
            </a:pPr>
            <a:r>
              <a:rPr lang="en-US" sz="1800" b="0" u="sng" dirty="0">
                <a:hlinkClick r:id="rId4"/>
              </a:rPr>
              <a:t>https://mentor.ieee.org/802.11/dcn/20/11-20-0104-03-00bd-draft-tgbd-comments-on-fcc-nprm-docket-19-138.docx</a:t>
            </a:r>
            <a:endParaRPr lang="en-US" sz="1800" b="0" dirty="0">
              <a:solidFill>
                <a:schemeClr val="tx1"/>
              </a:solidFill>
            </a:endParaRPr>
          </a:p>
          <a:p>
            <a:pPr marL="400050">
              <a:buFont typeface="Arial" panose="020B0604020202020204" pitchFamily="34" charset="0"/>
              <a:buChar char="•"/>
            </a:pPr>
            <a:r>
              <a:rPr lang="en-US" sz="1800" b="0" dirty="0">
                <a:solidFill>
                  <a:schemeClr val="tx1"/>
                </a:solidFill>
              </a:rPr>
              <a:t>Next 802.11bd will work on this updated working draft with inputs and at the 802.18 meeting on Thursday will review any further updates. </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30</a:t>
            </a:fld>
            <a:endParaRPr lang="en-US" altLang="en-US" dirty="0"/>
          </a:p>
        </p:txBody>
      </p:sp>
      <p:sp>
        <p:nvSpPr>
          <p:cNvPr id="7" name="Date Placeholder 6"/>
          <p:cNvSpPr>
            <a:spLocks noGrp="1"/>
          </p:cNvSpPr>
          <p:nvPr>
            <p:ph type="dt" idx="15"/>
          </p:nvPr>
        </p:nvSpPr>
        <p:spPr/>
        <p:txBody>
          <a:bodyPr/>
          <a:lstStyle/>
          <a:p>
            <a:r>
              <a:rPr lang="en-US"/>
              <a:t>18 Feb 2020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00440445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900"/>
            <a:ext cx="7770813" cy="331750"/>
          </a:xfrm>
        </p:spPr>
        <p:txBody>
          <a:bodyPr/>
          <a:lstStyle/>
          <a:p>
            <a:r>
              <a:rPr lang="en-US" sz="2400" dirty="0"/>
              <a:t>5.9 GHz NPRM</a:t>
            </a:r>
            <a:r>
              <a:rPr lang="en-US" sz="1200" dirty="0"/>
              <a:t> – history 09jan</a:t>
            </a:r>
            <a:endParaRPr lang="en-US" sz="2400" dirty="0"/>
          </a:p>
        </p:txBody>
      </p:sp>
      <p:sp>
        <p:nvSpPr>
          <p:cNvPr id="3" name="Content Placeholder 2"/>
          <p:cNvSpPr>
            <a:spLocks noGrp="1"/>
          </p:cNvSpPr>
          <p:nvPr>
            <p:ph idx="1"/>
          </p:nvPr>
        </p:nvSpPr>
        <p:spPr>
          <a:xfrm>
            <a:off x="698889" y="963650"/>
            <a:ext cx="8368911" cy="5511764"/>
          </a:xfrm>
        </p:spPr>
        <p:txBody>
          <a:bodyPr/>
          <a:lstStyle/>
          <a:p>
            <a:pPr marL="400050">
              <a:buFont typeface="Arial" panose="020B0604020202020204" pitchFamily="34" charset="0"/>
              <a:buChar char="•"/>
            </a:pPr>
            <a:r>
              <a:rPr lang="en-US" sz="1800" dirty="0">
                <a:solidFill>
                  <a:schemeClr val="tx1"/>
                </a:solidFill>
              </a:rPr>
              <a:t>OOBE/Interference statements in the NPRM</a:t>
            </a:r>
          </a:p>
          <a:p>
            <a:pPr marL="800100" lvl="1">
              <a:buFont typeface="Arial" panose="020B0604020202020204" pitchFamily="34" charset="0"/>
              <a:buChar char="•"/>
            </a:pPr>
            <a:r>
              <a:rPr lang="en-US" sz="1600" dirty="0">
                <a:solidFill>
                  <a:schemeClr val="tx1"/>
                </a:solidFill>
              </a:rPr>
              <a:t>Question is fitness for purpose of the top 30 </a:t>
            </a:r>
            <a:r>
              <a:rPr lang="en-US" sz="1600" dirty="0" err="1">
                <a:solidFill>
                  <a:schemeClr val="tx1"/>
                </a:solidFill>
              </a:rPr>
              <a:t>MHz.</a:t>
            </a:r>
            <a:r>
              <a:rPr lang="en-US" sz="1600" dirty="0">
                <a:solidFill>
                  <a:schemeClr val="tx1"/>
                </a:solidFill>
              </a:rPr>
              <a:t>  </a:t>
            </a:r>
          </a:p>
          <a:p>
            <a:pPr marL="1200150" lvl="2">
              <a:buFont typeface="Arial" panose="020B0604020202020204" pitchFamily="34" charset="0"/>
              <a:buChar char="•"/>
            </a:pPr>
            <a:r>
              <a:rPr lang="en-US" sz="1400" dirty="0">
                <a:solidFill>
                  <a:schemeClr val="tx1"/>
                </a:solidFill>
              </a:rPr>
              <a:t>This will be dependent on what is being deployed in the adjacent band.  This is a significant issue for the safety.   </a:t>
            </a:r>
          </a:p>
          <a:p>
            <a:pPr marL="1200150" lvl="2">
              <a:buFont typeface="Arial" panose="020B0604020202020204" pitchFamily="34" charset="0"/>
              <a:buChar char="•"/>
            </a:pPr>
            <a:r>
              <a:rPr lang="en-US" sz="1400" dirty="0">
                <a:solidFill>
                  <a:schemeClr val="tx1"/>
                </a:solidFill>
              </a:rPr>
              <a:t>A point here is for Safety some believe there needs  to be at least a 10MHz guard band to any un-controlled emissions. </a:t>
            </a:r>
          </a:p>
          <a:p>
            <a:pPr marL="1200150" lvl="2">
              <a:buFont typeface="Arial" panose="020B0604020202020204" pitchFamily="34" charset="0"/>
              <a:buChar char="•"/>
            </a:pPr>
            <a:r>
              <a:rPr lang="en-US" sz="1400" dirty="0">
                <a:solidFill>
                  <a:schemeClr val="tx1"/>
                </a:solidFill>
              </a:rPr>
              <a:t>Actually privacy also needs to be considered, as it was part of the original efforts. </a:t>
            </a:r>
          </a:p>
          <a:p>
            <a:pPr marL="400050">
              <a:buFont typeface="Arial" panose="020B0604020202020204" pitchFamily="34" charset="0"/>
              <a:buChar char="•"/>
            </a:pPr>
            <a:r>
              <a:rPr lang="en-US" sz="1800" dirty="0">
                <a:solidFill>
                  <a:schemeClr val="tx1"/>
                </a:solidFill>
              </a:rPr>
              <a:t>The current 11ax does not allow for the puncturing in this band. </a:t>
            </a:r>
          </a:p>
          <a:p>
            <a:pPr marL="800100" lvl="1">
              <a:buFont typeface="Arial" panose="020B0604020202020204" pitchFamily="34" charset="0"/>
              <a:buChar char="•"/>
            </a:pPr>
            <a:r>
              <a:rPr lang="en-US" sz="1600" dirty="0">
                <a:solidFill>
                  <a:schemeClr val="tx1"/>
                </a:solidFill>
              </a:rPr>
              <a:t>11ax is in ballot now though not completely done so could be updated, but this could be controversial. </a:t>
            </a:r>
          </a:p>
          <a:p>
            <a:pPr marL="800100" lvl="1">
              <a:buFont typeface="Arial" panose="020B0604020202020204" pitchFamily="34" charset="0"/>
              <a:buChar char="•"/>
            </a:pPr>
            <a:r>
              <a:rPr lang="en-US" sz="1600" dirty="0">
                <a:solidFill>
                  <a:schemeClr val="tx1"/>
                </a:solidFill>
              </a:rPr>
              <a:t>This is the most meaning point for us to comment on safety and communication. </a:t>
            </a:r>
          </a:p>
          <a:p>
            <a:pPr marL="400050">
              <a:buFont typeface="Arial" panose="020B0604020202020204" pitchFamily="34" charset="0"/>
              <a:buChar char="•"/>
            </a:pPr>
            <a:r>
              <a:rPr lang="en-US" sz="1800" b="0" dirty="0">
                <a:solidFill>
                  <a:schemeClr val="tx1"/>
                </a:solidFill>
              </a:rPr>
              <a:t>A comment was made could reference to 802.11p-2010 be updated to 802.11-2016.  Is there anyway to bring 11bd into the comments (rules….). Could point to annex D.</a:t>
            </a:r>
            <a:endParaRPr lang="en-US" sz="1800" b="0" dirty="0">
              <a:solidFill>
                <a:schemeClr val="tx1"/>
              </a:solidFill>
              <a:highlight>
                <a:srgbClr val="FFFF00"/>
              </a:highlight>
            </a:endParaRPr>
          </a:p>
          <a:p>
            <a:pPr marL="400050">
              <a:buFont typeface="Arial" panose="020B0604020202020204" pitchFamily="34" charset="0"/>
              <a:buChar char="•"/>
            </a:pPr>
            <a:r>
              <a:rPr lang="en-US" sz="1600" b="0" dirty="0">
                <a:solidFill>
                  <a:schemeClr val="tx1"/>
                </a:solidFill>
              </a:rPr>
              <a:t>The service channel from before was not in the NPRM, could it be in the un-licensed band now?  How will that be handled in general. </a:t>
            </a:r>
          </a:p>
          <a:p>
            <a:pPr marL="400050">
              <a:buFont typeface="Arial" panose="020B0604020202020204" pitchFamily="34" charset="0"/>
              <a:buChar char="•"/>
            </a:pPr>
            <a:r>
              <a:rPr lang="en-US" sz="1600" b="0" dirty="0"/>
              <a:t>E.g. Factory ships three years worth of certs, and at most need Cert updates every three months, how often does the cert revocation have to be updated. Could operate in 45 MHz RLANs as OCBs without any privileges. Fleet management, software updates could be in other part of the band.</a:t>
            </a:r>
            <a:r>
              <a:rPr lang="en-US" sz="1600" b="0" dirty="0">
                <a:solidFill>
                  <a:schemeClr val="tx1"/>
                </a:solidFill>
              </a:rPr>
              <a:t> </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31</a:t>
            </a:fld>
            <a:endParaRPr lang="en-US" altLang="en-US" dirty="0"/>
          </a:p>
        </p:txBody>
      </p:sp>
      <p:sp>
        <p:nvSpPr>
          <p:cNvPr id="7" name="Date Placeholder 6"/>
          <p:cNvSpPr>
            <a:spLocks noGrp="1"/>
          </p:cNvSpPr>
          <p:nvPr>
            <p:ph type="dt" idx="15"/>
          </p:nvPr>
        </p:nvSpPr>
        <p:spPr/>
        <p:txBody>
          <a:bodyPr/>
          <a:lstStyle/>
          <a:p>
            <a:r>
              <a:rPr lang="en-US"/>
              <a:t>18 Feb 2020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78148193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900"/>
            <a:ext cx="7770813" cy="331750"/>
          </a:xfrm>
        </p:spPr>
        <p:txBody>
          <a:bodyPr/>
          <a:lstStyle/>
          <a:p>
            <a:r>
              <a:rPr lang="en-US" sz="2400" dirty="0"/>
              <a:t>5.9 GHz NPRM</a:t>
            </a:r>
            <a:r>
              <a:rPr lang="en-US" sz="1200" dirty="0"/>
              <a:t> – history 09jan</a:t>
            </a:r>
            <a:endParaRPr lang="en-US" sz="2400" dirty="0"/>
          </a:p>
        </p:txBody>
      </p:sp>
      <p:sp>
        <p:nvSpPr>
          <p:cNvPr id="3" name="Content Placeholder 2"/>
          <p:cNvSpPr>
            <a:spLocks noGrp="1"/>
          </p:cNvSpPr>
          <p:nvPr>
            <p:ph idx="1"/>
          </p:nvPr>
        </p:nvSpPr>
        <p:spPr>
          <a:xfrm>
            <a:off x="689169" y="1142999"/>
            <a:ext cx="8150031" cy="5332413"/>
          </a:xfrm>
        </p:spPr>
        <p:txBody>
          <a:bodyPr/>
          <a:lstStyle/>
          <a:p>
            <a:pPr marL="400050">
              <a:buFont typeface="Arial" panose="020B0604020202020204" pitchFamily="34" charset="0"/>
              <a:buChar char="•"/>
            </a:pPr>
            <a:r>
              <a:rPr lang="en-US" sz="1800" dirty="0">
                <a:solidFill>
                  <a:schemeClr val="tx1"/>
                </a:solidFill>
              </a:rPr>
              <a:t>Where is 802.11bd on comments?  </a:t>
            </a:r>
          </a:p>
          <a:p>
            <a:pPr marL="800100" lvl="1">
              <a:buFont typeface="Arial" panose="020B0604020202020204" pitchFamily="34" charset="0"/>
              <a:buChar char="•"/>
            </a:pPr>
            <a:r>
              <a:rPr lang="en-US" sz="1600" dirty="0">
                <a:solidFill>
                  <a:schemeClr val="tx1"/>
                </a:solidFill>
              </a:rPr>
              <a:t>Request was put out for input and just one input to date.	</a:t>
            </a:r>
          </a:p>
          <a:p>
            <a:pPr marL="800100" lvl="1">
              <a:buFont typeface="Arial" panose="020B0604020202020204" pitchFamily="34" charset="0"/>
              <a:buChar char="•"/>
            </a:pPr>
            <a:r>
              <a:rPr lang="en-US" sz="1600" dirty="0">
                <a:solidFill>
                  <a:schemeClr val="tx1"/>
                </a:solidFill>
              </a:rPr>
              <a:t>They have 2 meetings before the 802.18 Tuesday morning meeting.  Will watch for output from them.</a:t>
            </a:r>
          </a:p>
          <a:p>
            <a:pPr marL="400050">
              <a:buFont typeface="Arial" panose="020B0604020202020204" pitchFamily="34" charset="0"/>
              <a:buChar char="•"/>
            </a:pPr>
            <a:r>
              <a:rPr lang="en-US" sz="1800" dirty="0">
                <a:solidFill>
                  <a:schemeClr val="tx1"/>
                </a:solidFill>
              </a:rPr>
              <a:t>Not seeing initial comments to red pen yet, what can be done to get that first draft text? </a:t>
            </a:r>
          </a:p>
          <a:p>
            <a:pPr marL="800100" lvl="1">
              <a:buFont typeface="Arial" panose="020B0604020202020204" pitchFamily="34" charset="0"/>
              <a:buChar char="•"/>
            </a:pPr>
            <a:r>
              <a:rPr lang="en-US" sz="1600" dirty="0"/>
              <a:t>A member notes the previous filing highlighted evolvable and maintain functionality. With this NPRM designating a 3GPP technology as a main technology do we want to reaffirm the value of those filings, the feedback was yes.  Then can add </a:t>
            </a:r>
            <a:r>
              <a:rPr lang="en-US" sz="1600" dirty="0">
                <a:solidFill>
                  <a:schemeClr val="tx1"/>
                </a:solidFill>
              </a:rPr>
              <a:t>OOBE concerns, safety channel, etc., updates since before. </a:t>
            </a:r>
          </a:p>
          <a:p>
            <a:pPr marL="800100" lvl="1">
              <a:buFont typeface="Arial" panose="020B0604020202020204" pitchFamily="34" charset="0"/>
              <a:buChar char="•"/>
            </a:pPr>
            <a:r>
              <a:rPr lang="en-US" sz="1400" dirty="0">
                <a:solidFill>
                  <a:schemeClr val="tx1"/>
                </a:solidFill>
                <a:hlinkClick r:id="rId3"/>
              </a:rPr>
              <a:t>https://mentor.ieee.org/802.18/dcn/19/18-19-0008-07-0000-usdot-v2x-communciations-rfc-ieee-802-comments.docx</a:t>
            </a:r>
            <a:endParaRPr lang="en-US" sz="1400" dirty="0">
              <a:solidFill>
                <a:schemeClr val="tx1"/>
              </a:solidFill>
              <a:hlinkClick r:id="rId4"/>
            </a:endParaRPr>
          </a:p>
          <a:p>
            <a:pPr marL="800100" lvl="1">
              <a:buFont typeface="Arial" panose="020B0604020202020204" pitchFamily="34" charset="0"/>
              <a:buChar char="•"/>
            </a:pPr>
            <a:r>
              <a:rPr lang="en-US" sz="1400" dirty="0">
                <a:solidFill>
                  <a:schemeClr val="tx1"/>
                </a:solidFill>
                <a:hlinkClick r:id="rId5"/>
              </a:rPr>
              <a:t>https://mentor.ieee.org/802.18/dcn/19/18-19-0064-05-0000-5gaa-ex-parte-05apr19-response-ieee-80 2-fcc-gn-18-357.docx</a:t>
            </a:r>
            <a:endParaRPr lang="en-US" sz="1400" dirty="0">
              <a:solidFill>
                <a:schemeClr val="tx1"/>
              </a:solidFill>
            </a:endParaRPr>
          </a:p>
          <a:p>
            <a:pPr marL="800100" lvl="1">
              <a:buFont typeface="Arial" panose="020B0604020202020204" pitchFamily="34" charset="0"/>
              <a:buChar char="•"/>
            </a:pPr>
            <a:r>
              <a:rPr lang="en-US" sz="1400" dirty="0">
                <a:solidFill>
                  <a:schemeClr val="tx1"/>
                </a:solidFill>
                <a:hlinkClick r:id="rId6"/>
              </a:rPr>
              <a:t>https://mentor.ieee.org/802.18/dcn/18/18-18-0159-07-0000-fcc-gn-18-357-5gaa-waiver-ieee-802-comments.docx</a:t>
            </a:r>
            <a:r>
              <a:rPr lang="en-US" sz="1400" dirty="0">
                <a:solidFill>
                  <a:schemeClr val="tx1"/>
                </a:solidFill>
              </a:rPr>
              <a:t> </a:t>
            </a:r>
          </a:p>
          <a:p>
            <a:pPr marL="800100" lvl="1">
              <a:buFont typeface="Arial" panose="020B0604020202020204" pitchFamily="34" charset="0"/>
              <a:buChar char="•"/>
            </a:pPr>
            <a:r>
              <a:rPr lang="en-US" sz="1400" dirty="0">
                <a:solidFill>
                  <a:schemeClr val="tx1"/>
                </a:solidFill>
              </a:rPr>
              <a:t>Note the 11bd vice-chair is going to be looking at some of these. </a:t>
            </a:r>
          </a:p>
          <a:p>
            <a:pPr marL="400050">
              <a:buFont typeface="Arial" panose="020B0604020202020204" pitchFamily="34" charset="0"/>
              <a:buChar char="•"/>
            </a:pPr>
            <a:r>
              <a:rPr lang="en-US" sz="1800" dirty="0">
                <a:solidFill>
                  <a:schemeClr val="tx1"/>
                </a:solidFill>
              </a:rPr>
              <a:t>Plans for next week in Irvine?  See AOB.</a:t>
            </a:r>
            <a:endParaRPr lang="en-US" sz="1600" dirty="0">
              <a:solidFill>
                <a:schemeClr val="tx1"/>
              </a:solidFill>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32</a:t>
            </a:fld>
            <a:endParaRPr lang="en-US" altLang="en-US" dirty="0"/>
          </a:p>
        </p:txBody>
      </p:sp>
      <p:sp>
        <p:nvSpPr>
          <p:cNvPr id="7" name="Date Placeholder 6"/>
          <p:cNvSpPr>
            <a:spLocks noGrp="1"/>
          </p:cNvSpPr>
          <p:nvPr>
            <p:ph type="dt" idx="15"/>
          </p:nvPr>
        </p:nvSpPr>
        <p:spPr/>
        <p:txBody>
          <a:bodyPr/>
          <a:lstStyle/>
          <a:p>
            <a:r>
              <a:rPr lang="en-US"/>
              <a:t>18 Feb 2020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94150865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900"/>
            <a:ext cx="7770813" cy="331750"/>
          </a:xfrm>
        </p:spPr>
        <p:txBody>
          <a:bodyPr/>
          <a:lstStyle/>
          <a:p>
            <a:r>
              <a:rPr lang="en-US" sz="2400" dirty="0"/>
              <a:t>5.9 GHz NPRM</a:t>
            </a:r>
            <a:r>
              <a:rPr lang="en-US" sz="1200" dirty="0"/>
              <a:t> - </a:t>
            </a:r>
            <a:r>
              <a:rPr lang="en-US" sz="1200" dirty="0">
                <a:highlight>
                  <a:srgbClr val="C0C0C0"/>
                </a:highlight>
              </a:rPr>
              <a:t>history of possible areas to comment on</a:t>
            </a:r>
            <a:endParaRPr lang="en-US" sz="2400" dirty="0"/>
          </a:p>
        </p:txBody>
      </p:sp>
      <p:sp>
        <p:nvSpPr>
          <p:cNvPr id="3" name="Content Placeholder 2"/>
          <p:cNvSpPr>
            <a:spLocks noGrp="1"/>
          </p:cNvSpPr>
          <p:nvPr>
            <p:ph idx="1"/>
          </p:nvPr>
        </p:nvSpPr>
        <p:spPr>
          <a:xfrm>
            <a:off x="689169" y="963650"/>
            <a:ext cx="8368911" cy="5511764"/>
          </a:xfrm>
        </p:spPr>
        <p:txBody>
          <a:bodyPr/>
          <a:lstStyle/>
          <a:p>
            <a:pPr marL="400050">
              <a:buFont typeface="Arial" panose="020B0604020202020204" pitchFamily="34" charset="0"/>
              <a:buChar char="•"/>
            </a:pPr>
            <a:endParaRPr lang="en-US" sz="1600" dirty="0">
              <a:solidFill>
                <a:schemeClr val="tx1"/>
              </a:solidFill>
            </a:endParaRPr>
          </a:p>
          <a:p>
            <a:pPr marL="400050">
              <a:buFont typeface="Arial" panose="020B0604020202020204" pitchFamily="34" charset="0"/>
              <a:buChar char="•"/>
            </a:pPr>
            <a:r>
              <a:rPr lang="en-US" sz="1600" dirty="0">
                <a:solidFill>
                  <a:schemeClr val="tx1"/>
                </a:solidFill>
              </a:rPr>
              <a:t>Could we request all 30 MHz for DSRC, there are comments already asking for all 30MHz to C-V2X and no DSRC. </a:t>
            </a:r>
          </a:p>
          <a:p>
            <a:pPr marL="800100" lvl="1">
              <a:buFont typeface="Arial" panose="020B0604020202020204" pitchFamily="34" charset="0"/>
              <a:buChar char="•"/>
            </a:pPr>
            <a:r>
              <a:rPr lang="en-US" sz="1200" dirty="0">
                <a:solidFill>
                  <a:schemeClr val="tx1"/>
                </a:solidFill>
              </a:rPr>
              <a:t>We need to consider the political environment and where do we have a better chance to get spectrum?</a:t>
            </a:r>
          </a:p>
          <a:p>
            <a:pPr marL="800100" lvl="1">
              <a:buFont typeface="Arial" panose="020B0604020202020204" pitchFamily="34" charset="0"/>
              <a:buChar char="•"/>
            </a:pPr>
            <a:r>
              <a:rPr lang="en-US" sz="1200" dirty="0">
                <a:solidFill>
                  <a:schemeClr val="tx1"/>
                </a:solidFill>
              </a:rPr>
              <a:t>There was a previous requirement to be able to control all devices from one base, and the NPRM does not  do well with that.</a:t>
            </a:r>
          </a:p>
          <a:p>
            <a:pPr marL="400050">
              <a:buFont typeface="Arial" panose="020B0604020202020204" pitchFamily="34" charset="0"/>
              <a:buChar char="•"/>
            </a:pPr>
            <a:r>
              <a:rPr lang="en-US" sz="1600" dirty="0">
                <a:solidFill>
                  <a:schemeClr val="tx1"/>
                </a:solidFill>
              </a:rPr>
              <a:t>Back from earlier calls, what is better C-V2X or DSRC?</a:t>
            </a:r>
          </a:p>
          <a:p>
            <a:pPr marL="800100" lvl="1">
              <a:buFont typeface="Arial" panose="020B0604020202020204" pitchFamily="34" charset="0"/>
              <a:buChar char="•"/>
            </a:pPr>
            <a:r>
              <a:rPr lang="en-US" sz="1200" dirty="0">
                <a:solidFill>
                  <a:schemeClr val="tx1"/>
                </a:solidFill>
              </a:rPr>
              <a:t>Seems C-V2X has gained momentum with many and getting their ear.  How are they are doing that? </a:t>
            </a:r>
          </a:p>
          <a:p>
            <a:pPr marL="800100" lvl="1">
              <a:buFont typeface="Arial" panose="020B0604020202020204" pitchFamily="34" charset="0"/>
              <a:buChar char="•"/>
            </a:pPr>
            <a:r>
              <a:rPr lang="en-US" sz="1200" dirty="0">
                <a:solidFill>
                  <a:schemeClr val="tx1"/>
                </a:solidFill>
              </a:rPr>
              <a:t>Can we make a good technical argument to overcome this trend we are hearing about, C-V2X….</a:t>
            </a:r>
          </a:p>
          <a:p>
            <a:pPr marL="400050">
              <a:buFont typeface="Arial" panose="020B0604020202020204" pitchFamily="34" charset="0"/>
              <a:buChar char="•"/>
            </a:pPr>
            <a:r>
              <a:rPr lang="en-US" sz="1600" dirty="0">
                <a:solidFill>
                  <a:schemeClr val="tx1"/>
                </a:solidFill>
              </a:rPr>
              <a:t>We need to re-iterate what we have said in the past why DSRC works to meet the needs (as we question if C-V2X can).  </a:t>
            </a:r>
          </a:p>
          <a:p>
            <a:pPr marL="800100" lvl="1">
              <a:buFont typeface="Arial" panose="020B0604020202020204" pitchFamily="34" charset="0"/>
              <a:buChar char="•"/>
            </a:pPr>
            <a:r>
              <a:rPr lang="en-US" sz="1200" dirty="0">
                <a:solidFill>
                  <a:schemeClr val="tx1"/>
                </a:solidFill>
              </a:rPr>
              <a:t>Can we go beyond what we have said before, and how 11bd with 20MHz is more advanced than 11p? </a:t>
            </a:r>
          </a:p>
          <a:p>
            <a:pPr marL="800100" lvl="1">
              <a:buFont typeface="Arial" panose="020B0604020202020204" pitchFamily="34" charset="0"/>
              <a:buChar char="•"/>
            </a:pPr>
            <a:r>
              <a:rPr lang="en-US" sz="1200" dirty="0">
                <a:solidFill>
                  <a:schemeClr val="tx1"/>
                </a:solidFill>
              </a:rPr>
              <a:t>However, there could be an issue with the 10 MHz safety channel.   </a:t>
            </a:r>
          </a:p>
          <a:p>
            <a:pPr marL="800100" lvl="1">
              <a:buFont typeface="Arial" panose="020B0604020202020204" pitchFamily="34" charset="0"/>
              <a:buChar char="•"/>
            </a:pPr>
            <a:r>
              <a:rPr lang="en-US" sz="1200" dirty="0">
                <a:solidFill>
                  <a:schemeClr val="tx1"/>
                </a:solidFill>
              </a:rPr>
              <a:t>Is this something 11bd will be looking at?</a:t>
            </a:r>
          </a:p>
          <a:p>
            <a:pPr marL="400050">
              <a:buFont typeface="Arial" panose="020B0604020202020204" pitchFamily="34" charset="0"/>
              <a:buChar char="•"/>
            </a:pPr>
            <a:r>
              <a:rPr lang="en-US" sz="1600" dirty="0">
                <a:solidFill>
                  <a:schemeClr val="tx1"/>
                </a:solidFill>
              </a:rPr>
              <a:t>It was brought up again, the general .11 Wi-Fi 45MHz and then DSRC.  </a:t>
            </a:r>
          </a:p>
          <a:p>
            <a:pPr marL="400050">
              <a:buFont typeface="Arial" panose="020B0604020202020204" pitchFamily="34" charset="0"/>
              <a:buChar char="•"/>
            </a:pPr>
            <a:r>
              <a:rPr lang="en-US" sz="1600" dirty="0">
                <a:solidFill>
                  <a:schemeClr val="tx1"/>
                </a:solidFill>
              </a:rPr>
              <a:t>No one has seen anything from the DoT yet.  </a:t>
            </a:r>
          </a:p>
          <a:p>
            <a:pPr marL="800100" lvl="1">
              <a:buFont typeface="Arial" panose="020B0604020202020204" pitchFamily="34" charset="0"/>
              <a:buChar char="•"/>
            </a:pPr>
            <a:r>
              <a:rPr lang="en-US" sz="1200" dirty="0">
                <a:solidFill>
                  <a:schemeClr val="tx1"/>
                </a:solidFill>
              </a:rPr>
              <a:t>Not sure what the mechanics are of what to watch for? </a:t>
            </a:r>
          </a:p>
          <a:p>
            <a:pPr marL="400050">
              <a:buFont typeface="Arial" panose="020B0604020202020204" pitchFamily="34" charset="0"/>
              <a:buChar char="•"/>
            </a:pPr>
            <a:r>
              <a:rPr lang="en-US" sz="1600" dirty="0">
                <a:solidFill>
                  <a:schemeClr val="tx1"/>
                </a:solidFill>
              </a:rPr>
              <a:t>Another input that is out there: </a:t>
            </a:r>
            <a:r>
              <a:rPr lang="en-US" sz="1200" dirty="0">
                <a:solidFill>
                  <a:schemeClr val="tx1"/>
                </a:solidFill>
              </a:rPr>
              <a:t> </a:t>
            </a:r>
            <a:r>
              <a:rPr lang="en-US" sz="1200" dirty="0">
                <a:solidFill>
                  <a:schemeClr val="tx1"/>
                </a:solidFill>
                <a:hlinkClick r:id="rId3"/>
              </a:rPr>
              <a:t>https://ride.tech/self-driving/fcc-plan-could-stall-v2x-car-safety-revolution/</a:t>
            </a:r>
            <a:r>
              <a:rPr lang="en-US" sz="1600" dirty="0">
                <a:solidFill>
                  <a:schemeClr val="tx1"/>
                </a:solidFill>
              </a:rPr>
              <a:t> </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33</a:t>
            </a:fld>
            <a:endParaRPr lang="en-US" altLang="en-US" dirty="0"/>
          </a:p>
        </p:txBody>
      </p:sp>
      <p:sp>
        <p:nvSpPr>
          <p:cNvPr id="7" name="Date Placeholder 6"/>
          <p:cNvSpPr>
            <a:spLocks noGrp="1"/>
          </p:cNvSpPr>
          <p:nvPr>
            <p:ph type="dt" idx="15"/>
          </p:nvPr>
        </p:nvSpPr>
        <p:spPr/>
        <p:txBody>
          <a:bodyPr/>
          <a:lstStyle/>
          <a:p>
            <a:r>
              <a:rPr lang="en-US"/>
              <a:t>18 Feb 2020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91456749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900"/>
            <a:ext cx="7770813" cy="331750"/>
          </a:xfrm>
        </p:spPr>
        <p:txBody>
          <a:bodyPr/>
          <a:lstStyle/>
          <a:p>
            <a:r>
              <a:rPr lang="en-US" sz="2400" dirty="0"/>
              <a:t>5.9 GHz NPRM</a:t>
            </a:r>
            <a:r>
              <a:rPr lang="en-US" sz="1200" dirty="0"/>
              <a:t> – </a:t>
            </a:r>
            <a:r>
              <a:rPr lang="en-US" sz="1200" dirty="0">
                <a:highlight>
                  <a:srgbClr val="C0C0C0"/>
                </a:highlight>
              </a:rPr>
              <a:t>history of possible areas to comment on</a:t>
            </a:r>
            <a:endParaRPr lang="en-US" sz="2400" dirty="0">
              <a:highlight>
                <a:srgbClr val="C0C0C0"/>
              </a:highlight>
            </a:endParaRPr>
          </a:p>
        </p:txBody>
      </p:sp>
      <p:sp>
        <p:nvSpPr>
          <p:cNvPr id="3" name="Content Placeholder 2"/>
          <p:cNvSpPr>
            <a:spLocks noGrp="1"/>
          </p:cNvSpPr>
          <p:nvPr>
            <p:ph idx="1"/>
          </p:nvPr>
        </p:nvSpPr>
        <p:spPr>
          <a:xfrm>
            <a:off x="712099" y="932631"/>
            <a:ext cx="8368911" cy="5677638"/>
          </a:xfrm>
        </p:spPr>
        <p:txBody>
          <a:bodyPr/>
          <a:lstStyle/>
          <a:p>
            <a:pPr marL="400050">
              <a:buFont typeface="Arial" panose="020B0604020202020204" pitchFamily="34" charset="0"/>
              <a:buChar char="•"/>
            </a:pPr>
            <a:r>
              <a:rPr lang="en-US" sz="1800" dirty="0">
                <a:solidFill>
                  <a:schemeClr val="tx1"/>
                </a:solidFill>
              </a:rPr>
              <a:t>Start of specific areas for possible comments: </a:t>
            </a:r>
          </a:p>
          <a:p>
            <a:pPr marL="800100" lvl="1">
              <a:buFont typeface="Arial" panose="020B0604020202020204" pitchFamily="34" charset="0"/>
              <a:buChar char="•"/>
            </a:pPr>
            <a:r>
              <a:rPr lang="en-US" sz="1600" dirty="0"/>
              <a:t>OOBE and paragraphs 54 and 55 in the draft </a:t>
            </a:r>
          </a:p>
          <a:p>
            <a:pPr marL="800100" lvl="1">
              <a:buFont typeface="Arial" panose="020B0604020202020204" pitchFamily="34" charset="0"/>
              <a:buChar char="•"/>
            </a:pPr>
            <a:r>
              <a:rPr lang="en-US" sz="1600" dirty="0"/>
              <a:t>C-V2X and our arguments from our previous filings (e.g. 5GAA) </a:t>
            </a:r>
          </a:p>
          <a:p>
            <a:pPr marL="1200150" lvl="2">
              <a:buFont typeface="Arial" panose="020B0604020202020204" pitchFamily="34" charset="0"/>
              <a:buChar char="•"/>
            </a:pPr>
            <a:r>
              <a:rPr lang="en-US" sz="1400" dirty="0"/>
              <a:t>5GAA has comments today with OOBE.</a:t>
            </a:r>
          </a:p>
          <a:p>
            <a:pPr marL="800100" lvl="1">
              <a:buFont typeface="Arial" panose="020B0604020202020204" pitchFamily="34" charset="0"/>
              <a:buChar char="•"/>
            </a:pPr>
            <a:r>
              <a:rPr lang="en-US" sz="1600" dirty="0"/>
              <a:t>What to do with the 10 MHz and why.</a:t>
            </a:r>
          </a:p>
          <a:p>
            <a:pPr marL="1200150" lvl="2">
              <a:buFont typeface="Arial" panose="020B0604020202020204" pitchFamily="34" charset="0"/>
              <a:buChar char="•"/>
            </a:pPr>
            <a:r>
              <a:rPr lang="en-US" sz="1400" dirty="0"/>
              <a:t>Actually, maybe we go for 20MHz channel for DSRC in the 30MHz ITS band .(and bring BD into this).  There are some seek comments that open this up. </a:t>
            </a:r>
          </a:p>
          <a:p>
            <a:pPr marL="800100" lvl="1">
              <a:buFont typeface="Arial" panose="020B0604020202020204" pitchFamily="34" charset="0"/>
              <a:buChar char="•"/>
            </a:pPr>
            <a:r>
              <a:rPr lang="en-US" sz="1600" dirty="0"/>
              <a:t>Guard band and/or safety of life </a:t>
            </a:r>
            <a:endParaRPr lang="en-US" sz="1600" dirty="0">
              <a:solidFill>
                <a:schemeClr val="tx1"/>
              </a:solidFill>
            </a:endParaRPr>
          </a:p>
          <a:p>
            <a:pPr marL="1200150" lvl="2">
              <a:buFont typeface="Arial" panose="020B0604020202020204" pitchFamily="34" charset="0"/>
              <a:buChar char="•"/>
            </a:pPr>
            <a:r>
              <a:rPr lang="en-US" sz="1400" b="0" dirty="0">
                <a:solidFill>
                  <a:schemeClr val="tx1"/>
                </a:solidFill>
              </a:rPr>
              <a:t>30MHz - fitness for purpose, the safety functions are to be in the top 30 </a:t>
            </a:r>
            <a:r>
              <a:rPr lang="en-US" sz="1400" b="0" dirty="0" err="1">
                <a:solidFill>
                  <a:schemeClr val="tx1"/>
                </a:solidFill>
              </a:rPr>
              <a:t>MHz.</a:t>
            </a:r>
            <a:r>
              <a:rPr lang="en-US" sz="1400" b="0" dirty="0">
                <a:solidFill>
                  <a:schemeClr val="tx1"/>
                </a:solidFill>
              </a:rPr>
              <a:t> </a:t>
            </a:r>
          </a:p>
          <a:p>
            <a:pPr marL="1200150" lvl="2">
              <a:buFont typeface="Arial" panose="020B0604020202020204" pitchFamily="34" charset="0"/>
              <a:buChar char="•"/>
            </a:pPr>
            <a:r>
              <a:rPr lang="en-US" sz="1400" dirty="0">
                <a:solidFill>
                  <a:schemeClr val="tx1"/>
                </a:solidFill>
              </a:rPr>
              <a:t>US and EU norms are different for safety, we need to be aware of that. </a:t>
            </a:r>
          </a:p>
          <a:p>
            <a:pPr marL="1200150" lvl="2">
              <a:buFont typeface="Arial" panose="020B0604020202020204" pitchFamily="34" charset="0"/>
              <a:buChar char="•"/>
            </a:pPr>
            <a:r>
              <a:rPr lang="en-US" sz="1400" dirty="0">
                <a:solidFill>
                  <a:schemeClr val="tx1"/>
                </a:solidFill>
              </a:rPr>
              <a:t>We need to clearly define safety  </a:t>
            </a:r>
          </a:p>
          <a:p>
            <a:pPr marL="400050">
              <a:buFont typeface="Arial" panose="020B0604020202020204" pitchFamily="34" charset="0"/>
              <a:buChar char="•"/>
            </a:pPr>
            <a:r>
              <a:rPr lang="en-US" sz="1800" b="0" dirty="0">
                <a:solidFill>
                  <a:schemeClr val="tx1"/>
                </a:solidFill>
              </a:rPr>
              <a:t>C-V2X - is it release 14 or  in general?  </a:t>
            </a:r>
          </a:p>
          <a:p>
            <a:pPr marL="800100" lvl="1">
              <a:buFont typeface="Arial" panose="020B0604020202020204" pitchFamily="34" charset="0"/>
              <a:buChar char="•"/>
            </a:pPr>
            <a:r>
              <a:rPr lang="en-US" sz="1400" dirty="0">
                <a:solidFill>
                  <a:schemeClr val="tx1"/>
                </a:solidFill>
              </a:rPr>
              <a:t>E.g. LTE-V2X or 5GNR-V2X  </a:t>
            </a:r>
          </a:p>
          <a:p>
            <a:pPr marL="800100" lvl="1">
              <a:buFont typeface="Arial" panose="020B0604020202020204" pitchFamily="34" charset="0"/>
              <a:buChar char="•"/>
            </a:pPr>
            <a:r>
              <a:rPr lang="en-US" sz="1400" b="0" dirty="0">
                <a:solidFill>
                  <a:schemeClr val="tx1"/>
                </a:solidFill>
              </a:rPr>
              <a:t>The NPRM is not clear what C-V2X  is, general or LTE.  We need to be clear. </a:t>
            </a:r>
          </a:p>
          <a:p>
            <a:pPr marL="400050">
              <a:buFont typeface="Arial" panose="020B0604020202020204" pitchFamily="34" charset="0"/>
              <a:buChar char="•"/>
            </a:pPr>
            <a:endParaRPr lang="en-US" sz="1800" b="0" dirty="0">
              <a:solidFill>
                <a:schemeClr val="tx1"/>
              </a:solidFill>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34</a:t>
            </a:fld>
            <a:endParaRPr lang="en-US" altLang="en-US" dirty="0"/>
          </a:p>
        </p:txBody>
      </p:sp>
      <p:sp>
        <p:nvSpPr>
          <p:cNvPr id="7" name="Date Placeholder 6"/>
          <p:cNvSpPr>
            <a:spLocks noGrp="1"/>
          </p:cNvSpPr>
          <p:nvPr>
            <p:ph type="dt" idx="15"/>
          </p:nvPr>
        </p:nvSpPr>
        <p:spPr/>
        <p:txBody>
          <a:bodyPr/>
          <a:lstStyle/>
          <a:p>
            <a:r>
              <a:rPr lang="en-US"/>
              <a:t>18 Feb 2020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9733741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900"/>
            <a:ext cx="7770813" cy="331750"/>
          </a:xfrm>
        </p:spPr>
        <p:txBody>
          <a:bodyPr/>
          <a:lstStyle/>
          <a:p>
            <a:r>
              <a:rPr lang="en-US" sz="2400" dirty="0"/>
              <a:t>5.9 GHz NPRM</a:t>
            </a:r>
            <a:r>
              <a:rPr lang="en-US" sz="1200" dirty="0"/>
              <a:t> - </a:t>
            </a:r>
            <a:r>
              <a:rPr lang="en-US" sz="1200" dirty="0">
                <a:highlight>
                  <a:srgbClr val="C0C0C0"/>
                </a:highlight>
              </a:rPr>
              <a:t>history of possible areas to comment on</a:t>
            </a:r>
            <a:endParaRPr lang="en-US" sz="2400" dirty="0"/>
          </a:p>
        </p:txBody>
      </p:sp>
      <p:sp>
        <p:nvSpPr>
          <p:cNvPr id="3" name="Content Placeholder 2"/>
          <p:cNvSpPr>
            <a:spLocks noGrp="1"/>
          </p:cNvSpPr>
          <p:nvPr>
            <p:ph idx="1"/>
          </p:nvPr>
        </p:nvSpPr>
        <p:spPr>
          <a:xfrm>
            <a:off x="698889" y="977878"/>
            <a:ext cx="8368911" cy="5511764"/>
          </a:xfrm>
        </p:spPr>
        <p:txBody>
          <a:bodyPr/>
          <a:lstStyle/>
          <a:p>
            <a:pPr marL="400050">
              <a:buFont typeface="Arial" panose="020B0604020202020204" pitchFamily="34" charset="0"/>
              <a:buChar char="•"/>
            </a:pPr>
            <a:r>
              <a:rPr lang="en-US" sz="1800" b="0" dirty="0">
                <a:solidFill>
                  <a:schemeClr val="tx1"/>
                </a:solidFill>
              </a:rPr>
              <a:t>802.11bd met and discussed how to respond to NPRM.  </a:t>
            </a:r>
          </a:p>
          <a:p>
            <a:pPr marL="800100" lvl="1">
              <a:buFont typeface="Arial" panose="020B0604020202020204" pitchFamily="34" charset="0"/>
              <a:buChar char="•"/>
            </a:pPr>
            <a:r>
              <a:rPr lang="en-US" sz="1400" dirty="0">
                <a:solidFill>
                  <a:schemeClr val="tx1"/>
                </a:solidFill>
              </a:rPr>
              <a:t>TBD if through .11 for a WG response or  through .11/.18/LMSC for an IEEE 802 response.  </a:t>
            </a:r>
          </a:p>
          <a:p>
            <a:pPr marL="800100" lvl="1">
              <a:buFont typeface="Arial" panose="020B0604020202020204" pitchFamily="34" charset="0"/>
              <a:buChar char="•"/>
            </a:pPr>
            <a:r>
              <a:rPr lang="en-US" sz="1400" dirty="0">
                <a:solidFill>
                  <a:schemeClr val="tx1"/>
                </a:solidFill>
              </a:rPr>
              <a:t>They will work on comments as needed either direction.</a:t>
            </a:r>
          </a:p>
          <a:p>
            <a:pPr marL="800100" lvl="1">
              <a:buFont typeface="Arial" panose="020B0604020202020204" pitchFamily="34" charset="0"/>
              <a:buChar char="•"/>
            </a:pPr>
            <a:r>
              <a:rPr lang="en-US" sz="1400" b="0" dirty="0">
                <a:solidFill>
                  <a:schemeClr val="tx1"/>
                </a:solidFill>
              </a:rPr>
              <a:t>An excellent summary </a:t>
            </a:r>
            <a:r>
              <a:rPr lang="en-US" sz="1400" b="1" dirty="0">
                <a:solidFill>
                  <a:schemeClr val="tx1"/>
                </a:solidFill>
              </a:rPr>
              <a:t>with proposals/beliefs and seek comments summary</a:t>
            </a:r>
          </a:p>
          <a:p>
            <a:pPr marL="1200150" lvl="2">
              <a:buFont typeface="Arial" panose="020B0604020202020204" pitchFamily="34" charset="0"/>
              <a:buChar char="•"/>
            </a:pPr>
            <a:r>
              <a:rPr lang="en-US" sz="1400" u="sng" dirty="0">
                <a:hlinkClick r:id="rId3"/>
              </a:rPr>
              <a:t>https://mentor.ieee.org/802.11/dcn/19/11-19-2157-00-00bd-status-fcc-nprm-for-the-5-9-ghz-band-for-tgbd.pptx</a:t>
            </a:r>
            <a:endParaRPr lang="en-US" sz="1400" u="sng" dirty="0"/>
          </a:p>
          <a:p>
            <a:pPr marL="2114550" lvl="4">
              <a:buFont typeface="Arial" panose="020B0604020202020204" pitchFamily="34" charset="0"/>
              <a:buChar char="•"/>
            </a:pPr>
            <a:endParaRPr lang="en-US" sz="1200" u="sng" dirty="0"/>
          </a:p>
          <a:p>
            <a:pPr marL="400050">
              <a:buFont typeface="Arial" panose="020B0604020202020204" pitchFamily="34" charset="0"/>
              <a:buChar char="•"/>
            </a:pPr>
            <a:r>
              <a:rPr lang="en-US" sz="1800" b="0" dirty="0">
                <a:solidFill>
                  <a:schemeClr val="tx1"/>
                </a:solidFill>
              </a:rPr>
              <a:t>In the 11-19/2157 summary please  review slide 16, Items 36 and 37, we need .11bd.</a:t>
            </a:r>
          </a:p>
          <a:p>
            <a:pPr marL="800100" lvl="1">
              <a:buFont typeface="Arial" panose="020B0604020202020204" pitchFamily="34" charset="0"/>
              <a:buChar char="•"/>
            </a:pPr>
            <a:r>
              <a:rPr lang="en-US" sz="1600" dirty="0">
                <a:solidFill>
                  <a:schemeClr val="tx1"/>
                </a:solidFill>
              </a:rPr>
              <a:t>One comment made, we n</a:t>
            </a:r>
            <a:r>
              <a:rPr lang="en-US" sz="1600" b="0" dirty="0">
                <a:solidFill>
                  <a:schemeClr val="tx1"/>
                </a:solidFill>
              </a:rPr>
              <a:t>eed to justify the spectrum we are asking for. </a:t>
            </a:r>
          </a:p>
          <a:p>
            <a:pPr marL="800100" lvl="1">
              <a:buFont typeface="Arial" panose="020B0604020202020204" pitchFamily="34" charset="0"/>
              <a:buChar char="•"/>
            </a:pPr>
            <a:r>
              <a:rPr lang="en-US" sz="1600" b="0" dirty="0">
                <a:solidFill>
                  <a:schemeClr val="tx1"/>
                </a:solidFill>
              </a:rPr>
              <a:t>We should consider the list of 75 applications from .11p work, and more have come up since then.  These could help justify. </a:t>
            </a:r>
            <a:endParaRPr lang="en-US" sz="1600" dirty="0">
              <a:solidFill>
                <a:schemeClr val="tx1"/>
              </a:solidFill>
            </a:endParaRPr>
          </a:p>
          <a:p>
            <a:pPr marL="400050">
              <a:buFont typeface="Arial" panose="020B0604020202020204" pitchFamily="34" charset="0"/>
              <a:buChar char="•"/>
            </a:pPr>
            <a:r>
              <a:rPr lang="en-US" sz="1600" b="0" dirty="0">
                <a:solidFill>
                  <a:schemeClr val="tx1"/>
                </a:solidFill>
              </a:rPr>
              <a:t>We need to remember to be accurate and also could call out areas in the NPRM that are in question if accurate.</a:t>
            </a:r>
          </a:p>
          <a:p>
            <a:pPr marL="2114550" lvl="4">
              <a:buFont typeface="Arial" panose="020B0604020202020204" pitchFamily="34" charset="0"/>
              <a:buChar char="•"/>
            </a:pPr>
            <a:endParaRPr lang="en-US" sz="1200" dirty="0"/>
          </a:p>
          <a:p>
            <a:pPr marL="400050">
              <a:buFont typeface="Arial" panose="020B0604020202020204" pitchFamily="34" charset="0"/>
              <a:buChar char="•"/>
            </a:pPr>
            <a:r>
              <a:rPr lang="en-US" sz="1800" b="0" dirty="0">
                <a:solidFill>
                  <a:schemeClr val="tx1"/>
                </a:solidFill>
              </a:rPr>
              <a:t>One question in the .11bd meeting was what about general .11 </a:t>
            </a:r>
            <a:r>
              <a:rPr lang="en-US" sz="1800" b="0" dirty="0" err="1">
                <a:solidFill>
                  <a:schemeClr val="tx1"/>
                </a:solidFill>
              </a:rPr>
              <a:t>WiFi</a:t>
            </a:r>
            <a:r>
              <a:rPr lang="en-US" sz="1800" b="0" dirty="0">
                <a:solidFill>
                  <a:schemeClr val="tx1"/>
                </a:solidFill>
              </a:rPr>
              <a:t> inputs?</a:t>
            </a:r>
          </a:p>
          <a:p>
            <a:pPr marL="800100" lvl="1">
              <a:buFont typeface="Arial" panose="020B0604020202020204" pitchFamily="34" charset="0"/>
              <a:buChar char="•"/>
            </a:pPr>
            <a:r>
              <a:rPr lang="en-US" sz="1600" b="0" dirty="0">
                <a:solidFill>
                  <a:schemeClr val="tx1"/>
                </a:solidFill>
              </a:rPr>
              <a:t>.11md is closed from the initial sponsor ballot, comments on this band were received. </a:t>
            </a:r>
          </a:p>
          <a:p>
            <a:pPr marL="800100" lvl="1">
              <a:buFont typeface="Arial" panose="020B0604020202020204" pitchFamily="34" charset="0"/>
              <a:buChar char="•"/>
            </a:pPr>
            <a:r>
              <a:rPr lang="en-US" sz="1600" b="0" dirty="0">
                <a:solidFill>
                  <a:schemeClr val="tx1"/>
                </a:solidFill>
              </a:rPr>
              <a:t> There is support from the general .11 folks in support of the 45 MHz, so the focus comes back to .11bd  for comments back to the FCC.  </a:t>
            </a:r>
          </a:p>
          <a:p>
            <a:pPr marL="400050">
              <a:buFont typeface="Arial" panose="020B0604020202020204" pitchFamily="34" charset="0"/>
              <a:buChar char="•"/>
            </a:pPr>
            <a:r>
              <a:rPr lang="en-US" sz="1800" b="0" dirty="0">
                <a:solidFill>
                  <a:schemeClr val="tx1"/>
                </a:solidFill>
              </a:rPr>
              <a:t>There is some debate between .11 standard and C-V2X, which is better. </a:t>
            </a:r>
            <a:endParaRPr lang="en-US" sz="2000" dirty="0">
              <a:solidFill>
                <a:schemeClr val="tx1"/>
              </a:solidFill>
              <a:effectLst/>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35</a:t>
            </a:fld>
            <a:endParaRPr lang="en-US" altLang="en-US" dirty="0"/>
          </a:p>
        </p:txBody>
      </p:sp>
      <p:sp>
        <p:nvSpPr>
          <p:cNvPr id="7" name="Date Placeholder 6"/>
          <p:cNvSpPr>
            <a:spLocks noGrp="1"/>
          </p:cNvSpPr>
          <p:nvPr>
            <p:ph type="dt" idx="15"/>
          </p:nvPr>
        </p:nvSpPr>
        <p:spPr/>
        <p:txBody>
          <a:bodyPr/>
          <a:lstStyle/>
          <a:p>
            <a:r>
              <a:rPr lang="en-US"/>
              <a:t>18 Feb 2020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84641114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900"/>
            <a:ext cx="7770813" cy="331750"/>
          </a:xfrm>
        </p:spPr>
        <p:txBody>
          <a:bodyPr/>
          <a:lstStyle/>
          <a:p>
            <a:r>
              <a:rPr lang="en-US" sz="2400" dirty="0"/>
              <a:t>5.9 GHz NPRM</a:t>
            </a:r>
            <a:r>
              <a:rPr lang="en-US" sz="1200" dirty="0"/>
              <a:t> -NHTSA –</a:t>
            </a:r>
            <a:r>
              <a:rPr lang="en-US" sz="1200" dirty="0">
                <a:highlight>
                  <a:srgbClr val="C0C0C0"/>
                </a:highlight>
              </a:rPr>
              <a:t>history of possible areas to comment on</a:t>
            </a:r>
            <a:endParaRPr lang="en-US" sz="1200" dirty="0"/>
          </a:p>
        </p:txBody>
      </p:sp>
      <p:sp>
        <p:nvSpPr>
          <p:cNvPr id="3" name="Content Placeholder 2"/>
          <p:cNvSpPr>
            <a:spLocks noGrp="1"/>
          </p:cNvSpPr>
          <p:nvPr>
            <p:ph idx="1"/>
          </p:nvPr>
        </p:nvSpPr>
        <p:spPr>
          <a:xfrm>
            <a:off x="698889" y="963649"/>
            <a:ext cx="2653911" cy="5511764"/>
          </a:xfrm>
        </p:spPr>
        <p:txBody>
          <a:bodyPr/>
          <a:lstStyle/>
          <a:p>
            <a:r>
              <a:rPr lang="en-US" dirty="0"/>
              <a:t> </a:t>
            </a:r>
            <a:r>
              <a:rPr lang="en-US" sz="1800" dirty="0"/>
              <a:t>NHTSA new doc this week: </a:t>
            </a:r>
          </a:p>
          <a:p>
            <a:pPr>
              <a:buFont typeface="Arial" panose="020B0604020202020204" pitchFamily="34" charset="0"/>
              <a:buChar char="•"/>
            </a:pPr>
            <a:r>
              <a:rPr lang="en-US" sz="1400" u="sng" dirty="0">
                <a:hlinkClick r:id="rId3"/>
              </a:rPr>
              <a:t>https://www.nhtsa.gov/about-nhtsa/briefing-room</a:t>
            </a:r>
            <a:endParaRPr lang="en-US" sz="1400" u="sng" dirty="0"/>
          </a:p>
          <a:p>
            <a:pPr marL="800100" lvl="1">
              <a:buFont typeface="Arial" panose="020B0604020202020204" pitchFamily="34" charset="0"/>
              <a:buChar char="•"/>
            </a:pPr>
            <a:r>
              <a:rPr lang="en-US" sz="1600" dirty="0">
                <a:hlinkClick r:id="rId4"/>
              </a:rPr>
              <a:t>https://mentor.ieee.org/802.18/dcn/19/18-19-0162-00-0000-v2v-cr-dsrc-wifi-baseline-cross-channel-interference-test-report-pre-final-dec-2019-121219-v1-tag.pdf</a:t>
            </a:r>
            <a:endParaRPr lang="en-US" sz="1600" dirty="0"/>
          </a:p>
          <a:p>
            <a:pPr marL="800100" lvl="1">
              <a:buFont typeface="Arial" panose="020B0604020202020204" pitchFamily="34" charset="0"/>
              <a:buChar char="•"/>
            </a:pPr>
            <a:r>
              <a:rPr lang="en-US" sz="1600" dirty="0"/>
              <a:t>Its full of testing of 802.11ac to 802.11p adjacent channel interference and may be useful for the 5.9GHz NPRM. </a:t>
            </a:r>
            <a:endParaRPr lang="en-US" sz="1400" dirty="0">
              <a:solidFill>
                <a:schemeClr val="tx1"/>
              </a:solidFill>
            </a:endParaRPr>
          </a:p>
          <a:p>
            <a:pPr marL="400050">
              <a:buFont typeface="Arial" panose="020B0604020202020204" pitchFamily="34" charset="0"/>
              <a:buChar char="•"/>
            </a:pPr>
            <a:endParaRPr lang="en-US" sz="2000" dirty="0">
              <a:solidFill>
                <a:schemeClr val="tx1"/>
              </a:solidFill>
              <a:effectLst/>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36</a:t>
            </a:fld>
            <a:endParaRPr lang="en-US" altLang="en-US" dirty="0"/>
          </a:p>
        </p:txBody>
      </p:sp>
      <p:sp>
        <p:nvSpPr>
          <p:cNvPr id="7" name="Date Placeholder 6"/>
          <p:cNvSpPr>
            <a:spLocks noGrp="1"/>
          </p:cNvSpPr>
          <p:nvPr>
            <p:ph type="dt" idx="15"/>
          </p:nvPr>
        </p:nvSpPr>
        <p:spPr/>
        <p:txBody>
          <a:bodyPr/>
          <a:lstStyle/>
          <a:p>
            <a:r>
              <a:rPr lang="en-US"/>
              <a:t>18 Feb 2020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pic>
        <p:nvPicPr>
          <p:cNvPr id="4" name="Picture 3">
            <a:extLst>
              <a:ext uri="{FF2B5EF4-FFF2-40B4-BE49-F238E27FC236}">
                <a16:creationId xmlns:a16="http://schemas.microsoft.com/office/drawing/2014/main" id="{2564905B-2A14-4671-8FDB-3DF772040466}"/>
              </a:ext>
            </a:extLst>
          </p:cNvPr>
          <p:cNvPicPr>
            <a:picLocks noChangeAspect="1"/>
          </p:cNvPicPr>
          <p:nvPr/>
        </p:nvPicPr>
        <p:blipFill>
          <a:blip r:embed="rId5"/>
          <a:stretch>
            <a:fillRect/>
          </a:stretch>
        </p:blipFill>
        <p:spPr>
          <a:xfrm>
            <a:off x="3352800" y="1119248"/>
            <a:ext cx="5336713" cy="5249654"/>
          </a:xfrm>
          <a:prstGeom prst="rect">
            <a:avLst/>
          </a:prstGeom>
        </p:spPr>
      </p:pic>
    </p:spTree>
    <p:extLst>
      <p:ext uri="{BB962C8B-B14F-4D97-AF65-F5344CB8AC3E}">
        <p14:creationId xmlns:p14="http://schemas.microsoft.com/office/powerpoint/2010/main" val="422942378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358701"/>
          </a:xfrm>
        </p:spPr>
        <p:txBody>
          <a:bodyPr/>
          <a:lstStyle/>
          <a:p>
            <a:r>
              <a:rPr lang="en-US" sz="2400" dirty="0"/>
              <a:t>5.9 GHz NPRM</a:t>
            </a:r>
            <a:r>
              <a:rPr lang="en-US" sz="1200" dirty="0"/>
              <a:t> –</a:t>
            </a:r>
            <a:r>
              <a:rPr lang="en-US" sz="1200" dirty="0">
                <a:highlight>
                  <a:srgbClr val="C0C0C0"/>
                </a:highlight>
              </a:rPr>
              <a:t>history of possible areas to comment on</a:t>
            </a:r>
            <a:endParaRPr lang="en-US" sz="2400" dirty="0">
              <a:highlight>
                <a:srgbClr val="C0C0C0"/>
              </a:highlight>
            </a:endParaRPr>
          </a:p>
        </p:txBody>
      </p:sp>
      <p:sp>
        <p:nvSpPr>
          <p:cNvPr id="3" name="Content Placeholder 2"/>
          <p:cNvSpPr>
            <a:spLocks noGrp="1"/>
          </p:cNvSpPr>
          <p:nvPr>
            <p:ph idx="1"/>
          </p:nvPr>
        </p:nvSpPr>
        <p:spPr>
          <a:xfrm>
            <a:off x="698889" y="1072549"/>
            <a:ext cx="8368911" cy="5583839"/>
          </a:xfrm>
        </p:spPr>
        <p:txBody>
          <a:bodyPr/>
          <a:lstStyle/>
          <a:p>
            <a:pPr marL="400050">
              <a:buFont typeface="Arial" panose="020B0604020202020204" pitchFamily="34" charset="0"/>
              <a:buChar char="•"/>
            </a:pPr>
            <a:r>
              <a:rPr lang="en-US" sz="1200" dirty="0">
                <a:solidFill>
                  <a:schemeClr val="tx1"/>
                </a:solidFill>
              </a:rPr>
              <a:t>Expand member’s suggested 3 focus areas we could comment on. </a:t>
            </a:r>
          </a:p>
          <a:p>
            <a:pPr marL="800100" lvl="1">
              <a:buFont typeface="Arial" panose="020B0604020202020204" pitchFamily="34" charset="0"/>
              <a:buChar char="•"/>
            </a:pPr>
            <a:r>
              <a:rPr lang="en-US" sz="1200" b="1" dirty="0">
                <a:solidFill>
                  <a:schemeClr val="tx1"/>
                </a:solidFill>
              </a:rPr>
              <a:t>1- re-channelization in general  </a:t>
            </a:r>
          </a:p>
          <a:p>
            <a:pPr marL="1200150" lvl="2">
              <a:buFont typeface="Arial" panose="020B0604020202020204" pitchFamily="34" charset="0"/>
              <a:buChar char="•"/>
            </a:pPr>
            <a:r>
              <a:rPr lang="en-US" sz="1200" dirty="0">
                <a:solidFill>
                  <a:schemeClr val="tx1"/>
                </a:solidFill>
              </a:rPr>
              <a:t>The FCC is not talking sharing, as IEEE 802 has proposed in the past.</a:t>
            </a:r>
          </a:p>
          <a:p>
            <a:pPr marL="1200150" lvl="2">
              <a:buFont typeface="Arial" panose="020B0604020202020204" pitchFamily="34" charset="0"/>
              <a:buChar char="•"/>
            </a:pPr>
            <a:r>
              <a:rPr lang="en-US" sz="1200" dirty="0">
                <a:solidFill>
                  <a:schemeClr val="tx1"/>
                </a:solidFill>
              </a:rPr>
              <a:t>We could bring out the need for sharing, where IEEE 802 a- possible points. a whole could be in agreement</a:t>
            </a:r>
          </a:p>
          <a:p>
            <a:pPr marL="800100" lvl="1">
              <a:buFont typeface="Arial" panose="020B0604020202020204" pitchFamily="34" charset="0"/>
              <a:buChar char="•"/>
            </a:pPr>
            <a:r>
              <a:rPr lang="en-US" sz="1200" b="1" dirty="0">
                <a:solidFill>
                  <a:schemeClr val="tx1"/>
                </a:solidFill>
              </a:rPr>
              <a:t>2- the 30MHz channelization for ITS</a:t>
            </a:r>
          </a:p>
          <a:p>
            <a:pPr marL="1200150" lvl="2">
              <a:buFont typeface="Arial" panose="020B0604020202020204" pitchFamily="34" charset="0"/>
              <a:buChar char="•"/>
            </a:pPr>
            <a:r>
              <a:rPr lang="en-US" sz="1200" dirty="0">
                <a:solidFill>
                  <a:schemeClr val="tx1"/>
                </a:solidFill>
              </a:rPr>
              <a:t>We could question the focus on C-V2X and pull from our 5GAA comments, e.g. forward evolution is limited</a:t>
            </a:r>
          </a:p>
          <a:p>
            <a:pPr marL="800100" lvl="1">
              <a:buFont typeface="Arial" panose="020B0604020202020204" pitchFamily="34" charset="0"/>
              <a:buChar char="•"/>
            </a:pPr>
            <a:r>
              <a:rPr lang="en-US" sz="1200" b="1" dirty="0">
                <a:solidFill>
                  <a:schemeClr val="tx1"/>
                </a:solidFill>
              </a:rPr>
              <a:t>3- Emission requirements</a:t>
            </a:r>
          </a:p>
          <a:p>
            <a:pPr marL="800100" lvl="1">
              <a:buFont typeface="Arial" panose="020B0604020202020204" pitchFamily="34" charset="0"/>
              <a:buChar char="•"/>
            </a:pPr>
            <a:r>
              <a:rPr lang="en-US" sz="1200" dirty="0">
                <a:solidFill>
                  <a:schemeClr val="tx1"/>
                </a:solidFill>
              </a:rPr>
              <a:t> note: 11p and 11bd can work with 10MHz, the existing channel 180, which the NPRM is tbd on. </a:t>
            </a:r>
          </a:p>
          <a:p>
            <a:pPr marL="800100" lvl="1">
              <a:buFont typeface="Arial" panose="020B0604020202020204" pitchFamily="34" charset="0"/>
              <a:buChar char="•"/>
            </a:pPr>
            <a:r>
              <a:rPr lang="en-US" sz="1200" dirty="0">
                <a:solidFill>
                  <a:schemeClr val="tx1"/>
                </a:solidFill>
              </a:rPr>
              <a:t>Do we promote technology neutral?  </a:t>
            </a:r>
            <a:r>
              <a:rPr lang="en-US" sz="1200" b="1" dirty="0">
                <a:solidFill>
                  <a:schemeClr val="tx1"/>
                </a:solidFill>
              </a:rPr>
              <a:t>Commercial maybe, though safety this may not be best. </a:t>
            </a:r>
          </a:p>
          <a:p>
            <a:pPr marL="400050">
              <a:buFont typeface="Arial" panose="020B0604020202020204" pitchFamily="34" charset="0"/>
              <a:buChar char="•"/>
            </a:pPr>
            <a:r>
              <a:rPr lang="en-US" sz="1200" b="0" dirty="0">
                <a:solidFill>
                  <a:schemeClr val="tx1"/>
                </a:solidFill>
              </a:rPr>
              <a:t>How do we comment </a:t>
            </a:r>
            <a:r>
              <a:rPr lang="en-US" sz="1200" dirty="0">
                <a:solidFill>
                  <a:schemeClr val="tx1"/>
                </a:solidFill>
              </a:rPr>
              <a:t>on the comment from Chairman Pai that DSRC has gone no where </a:t>
            </a:r>
            <a:r>
              <a:rPr lang="en-US" sz="1200" b="0" dirty="0">
                <a:solidFill>
                  <a:schemeClr val="tx1"/>
                </a:solidFill>
              </a:rPr>
              <a:t>(why it has been slow?).   </a:t>
            </a:r>
          </a:p>
          <a:p>
            <a:pPr marL="800100" lvl="1">
              <a:buFont typeface="Arial" panose="020B0604020202020204" pitchFamily="34" charset="0"/>
              <a:buChar char="•"/>
            </a:pPr>
            <a:r>
              <a:rPr lang="en-US" sz="1200" b="0" dirty="0">
                <a:solidFill>
                  <a:schemeClr val="tx1"/>
                </a:solidFill>
              </a:rPr>
              <a:t>Will the same forces be in effect after this?   </a:t>
            </a:r>
          </a:p>
          <a:p>
            <a:pPr marL="800100" lvl="1">
              <a:buFont typeface="Arial" panose="020B0604020202020204" pitchFamily="34" charset="0"/>
              <a:buChar char="•"/>
            </a:pPr>
            <a:r>
              <a:rPr lang="en-US" sz="1200" b="0" dirty="0">
                <a:solidFill>
                  <a:schemeClr val="tx1"/>
                </a:solidFill>
              </a:rPr>
              <a:t>E.g. it is not totally technology, much of the slowness is institutional and standards evolved over some of that time and continues. </a:t>
            </a:r>
          </a:p>
          <a:p>
            <a:pPr marL="400050">
              <a:buFont typeface="Arial" panose="020B0604020202020204" pitchFamily="34" charset="0"/>
              <a:buChar char="•"/>
            </a:pPr>
            <a:r>
              <a:rPr lang="en-US" sz="1200" b="0" dirty="0">
                <a:solidFill>
                  <a:schemeClr val="tx1"/>
                </a:solidFill>
                <a:effectLst/>
              </a:rPr>
              <a:t>Need to review our past comments to DoT, 5GAA, etc. what can we pull from them.</a:t>
            </a:r>
          </a:p>
          <a:p>
            <a:pPr marL="400050">
              <a:buFont typeface="Arial" panose="020B0604020202020204" pitchFamily="34" charset="0"/>
              <a:buChar char="•"/>
            </a:pPr>
            <a:r>
              <a:rPr lang="en-US" sz="1200" b="0" dirty="0">
                <a:solidFill>
                  <a:schemeClr val="tx1"/>
                </a:solidFill>
                <a:effectLst/>
              </a:rPr>
              <a:t>Maybe some or most of our focus is on the 10 MHz where they are asking what to put in there</a:t>
            </a:r>
            <a:r>
              <a:rPr lang="en-US" sz="1200" b="0" dirty="0">
                <a:solidFill>
                  <a:schemeClr val="tx1"/>
                </a:solidFill>
              </a:rPr>
              <a:t>, the only place left for DSRC.</a:t>
            </a:r>
            <a:endParaRPr lang="en-US" sz="1200" b="0" dirty="0">
              <a:solidFill>
                <a:schemeClr val="tx1"/>
              </a:solidFill>
              <a:effectLst/>
            </a:endParaRPr>
          </a:p>
          <a:p>
            <a:pPr marL="400050">
              <a:buFont typeface="Arial" panose="020B0604020202020204" pitchFamily="34" charset="0"/>
              <a:buChar char="•"/>
            </a:pPr>
            <a:r>
              <a:rPr lang="en-US" sz="1200" b="0" dirty="0">
                <a:solidFill>
                  <a:schemeClr val="tx1"/>
                </a:solidFill>
              </a:rPr>
              <a:t>From the open meeting seems they are heading in the direction the NPRM with focus on C-V2X and Wi-Fi at the bottom.  Not much on DSRC. </a:t>
            </a:r>
          </a:p>
          <a:p>
            <a:pPr marL="400050">
              <a:buFont typeface="Arial" panose="020B0604020202020204" pitchFamily="34" charset="0"/>
              <a:buChar char="•"/>
            </a:pPr>
            <a:r>
              <a:rPr lang="en-US" sz="1200" b="0" dirty="0">
                <a:solidFill>
                  <a:schemeClr val="tx1"/>
                </a:solidFill>
                <a:effectLst/>
              </a:rPr>
              <a:t>They want the band usable sooner. </a:t>
            </a:r>
          </a:p>
          <a:p>
            <a:pPr marL="400050">
              <a:buFont typeface="Arial" panose="020B0604020202020204" pitchFamily="34" charset="0"/>
              <a:buChar char="•"/>
            </a:pPr>
            <a:r>
              <a:rPr lang="en-US" sz="1200" b="0" dirty="0">
                <a:solidFill>
                  <a:schemeClr val="tx1"/>
                </a:solidFill>
              </a:rPr>
              <a:t>There are OOBE issues and can we use that in our comments, which comes back to the band usable.  </a:t>
            </a:r>
          </a:p>
          <a:p>
            <a:pPr marL="400050">
              <a:buFont typeface="Arial" panose="020B0604020202020204" pitchFamily="34" charset="0"/>
              <a:buChar char="•"/>
            </a:pPr>
            <a:r>
              <a:rPr lang="en-US" sz="1200" b="0" dirty="0">
                <a:solidFill>
                  <a:schemeClr val="tx1"/>
                </a:solidFill>
              </a:rPr>
              <a:t>What about a Guard Band and safety of life? </a:t>
            </a:r>
          </a:p>
          <a:p>
            <a:pPr marL="400050">
              <a:buFont typeface="Arial" panose="020B0604020202020204" pitchFamily="34" charset="0"/>
              <a:buChar char="•"/>
            </a:pPr>
            <a:r>
              <a:rPr lang="en-US" sz="1200" b="0" dirty="0">
                <a:solidFill>
                  <a:schemeClr val="tx1"/>
                </a:solidFill>
              </a:rPr>
              <a:t>.11 groups and then .11bd group may have some difference of opinions what to do the way the NPRM is done. </a:t>
            </a:r>
            <a:endParaRPr lang="en-US" sz="1200" b="0" dirty="0">
              <a:solidFill>
                <a:schemeClr val="tx1"/>
              </a:solidFill>
              <a:effectLst/>
            </a:endParaRPr>
          </a:p>
          <a:p>
            <a:pPr marL="400050">
              <a:buFont typeface="Arial" panose="020B0604020202020204" pitchFamily="34" charset="0"/>
              <a:buChar char="•"/>
            </a:pPr>
            <a:r>
              <a:rPr lang="en-US" sz="1200" b="0" dirty="0">
                <a:solidFill>
                  <a:schemeClr val="tx1"/>
                </a:solidFill>
              </a:rPr>
              <a:t>Paragraph 54 and 55 are key.</a:t>
            </a:r>
            <a:endParaRPr lang="en-US" sz="1200" dirty="0">
              <a:solidFill>
                <a:schemeClr val="tx1"/>
              </a:solidFill>
            </a:endParaRPr>
          </a:p>
          <a:p>
            <a:pPr marL="800100" lvl="1">
              <a:buFont typeface="Arial" panose="020B0604020202020204" pitchFamily="34" charset="0"/>
              <a:buChar char="•"/>
            </a:pPr>
            <a:endParaRPr lang="en-US" sz="1000" dirty="0">
              <a:solidFill>
                <a:schemeClr val="tx1"/>
              </a:solidFill>
              <a:effectLst/>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37</a:t>
            </a:fld>
            <a:endParaRPr lang="en-US" altLang="en-US" dirty="0"/>
          </a:p>
        </p:txBody>
      </p:sp>
      <p:sp>
        <p:nvSpPr>
          <p:cNvPr id="7" name="Date Placeholder 6"/>
          <p:cNvSpPr>
            <a:spLocks noGrp="1"/>
          </p:cNvSpPr>
          <p:nvPr>
            <p:ph type="dt" idx="15"/>
          </p:nvPr>
        </p:nvSpPr>
        <p:spPr/>
        <p:txBody>
          <a:bodyPr/>
          <a:lstStyle/>
          <a:p>
            <a:r>
              <a:rPr lang="en-US"/>
              <a:t>18 Feb 2020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69129871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65955" y="873126"/>
            <a:ext cx="8296126" cy="4113213"/>
          </a:xfrm>
        </p:spPr>
        <p:txBody>
          <a:bodyPr/>
          <a:lstStyle/>
          <a:p>
            <a:pPr lvl="0">
              <a:spcBef>
                <a:spcPts val="0"/>
              </a:spcBef>
              <a:spcAft>
                <a:spcPts val="0"/>
              </a:spcAft>
              <a:buFont typeface="+mj-lt"/>
              <a:buAutoNum type="arabicPeriod"/>
            </a:pPr>
            <a:r>
              <a:rPr lang="en-GB" sz="1000" b="0" dirty="0">
                <a:latin typeface="Consolas" panose="020B0609020204030204" pitchFamily="49" charset="0"/>
              </a:rPr>
              <a:t>Introduction </a:t>
            </a:r>
            <a:endParaRPr lang="en-US" sz="1000" u="sng" dirty="0">
              <a:latin typeface="Consolas" panose="020B0609020204030204" pitchFamily="49" charset="0"/>
            </a:endParaRPr>
          </a:p>
          <a:p>
            <a:pPr lvl="1">
              <a:spcBef>
                <a:spcPts val="0"/>
              </a:spcBef>
              <a:spcAft>
                <a:spcPts val="0"/>
              </a:spcAft>
              <a:buFont typeface="+mj-lt"/>
              <a:buAutoNum type="arabicPeriod"/>
            </a:pPr>
            <a:r>
              <a:rPr lang="en-US" sz="1000" dirty="0">
                <a:latin typeface="Consolas" panose="020B0609020204030204" pitchFamily="49" charset="0"/>
                <a:cs typeface="Times New Roman" panose="02020603050405020304" pitchFamily="18" charset="0"/>
              </a:rPr>
              <a:t>Current deployments are using the entire band </a:t>
            </a:r>
            <a:endParaRPr lang="en-US" sz="1000" b="1" u="sng" dirty="0">
              <a:latin typeface="Consolas" panose="020B0609020204030204" pitchFamily="49" charset="0"/>
              <a:cs typeface="Times New Roman" panose="02020603050405020304" pitchFamily="18" charset="0"/>
            </a:endParaRPr>
          </a:p>
          <a:p>
            <a:pPr lvl="1">
              <a:spcBef>
                <a:spcPts val="0"/>
              </a:spcBef>
              <a:spcAft>
                <a:spcPts val="0"/>
              </a:spcAft>
              <a:buFont typeface="+mj-lt"/>
              <a:buAutoNum type="arabicPeriod"/>
            </a:pPr>
            <a:r>
              <a:rPr lang="en-US" sz="1000" dirty="0">
                <a:latin typeface="Consolas" panose="020B0609020204030204" pitchFamily="49" charset="0"/>
                <a:cs typeface="Times New Roman" panose="02020603050405020304" pitchFamily="18" charset="0"/>
              </a:rPr>
              <a:t>On Interoperability and Coexistence. </a:t>
            </a:r>
            <a:endParaRPr lang="en-US" sz="1000" b="1" u="sng" dirty="0">
              <a:latin typeface="Consolas" panose="020B0609020204030204" pitchFamily="49" charset="0"/>
              <a:cs typeface="Times New Roman" panose="02020603050405020304" pitchFamily="18" charset="0"/>
            </a:endParaRPr>
          </a:p>
          <a:p>
            <a:pPr lvl="0">
              <a:spcBef>
                <a:spcPts val="0"/>
              </a:spcBef>
              <a:spcAft>
                <a:spcPts val="0"/>
              </a:spcAft>
              <a:buFont typeface="+mj-lt"/>
              <a:buAutoNum type="arabicPeriod"/>
            </a:pPr>
            <a:r>
              <a:rPr lang="en-GB" sz="1000" b="0" dirty="0">
                <a:latin typeface="Consolas" panose="020B0609020204030204" pitchFamily="49" charset="0"/>
              </a:rPr>
              <a:t>Definitions: </a:t>
            </a:r>
            <a:endParaRPr lang="en-US" sz="1000" u="sng" dirty="0">
              <a:latin typeface="Consolas" panose="020B0609020204030204" pitchFamily="49" charset="0"/>
            </a:endParaRPr>
          </a:p>
          <a:p>
            <a:pPr lvl="0">
              <a:spcBef>
                <a:spcPts val="0"/>
              </a:spcBef>
              <a:spcAft>
                <a:spcPts val="0"/>
              </a:spcAft>
              <a:buFont typeface="+mj-lt"/>
              <a:buAutoNum type="arabicPeriod"/>
            </a:pPr>
            <a:r>
              <a:rPr lang="en-US" sz="1000" b="0" dirty="0">
                <a:latin typeface="Consolas" panose="020B0609020204030204" pitchFamily="49" charset="0"/>
              </a:rPr>
              <a:t>Comments on the proposal to “create sub-bands within the 5.9 </a:t>
            </a:r>
            <a:endParaRPr lang="en-US" sz="1000" u="sng" dirty="0">
              <a:latin typeface="Consolas" panose="020B0609020204030204" pitchFamily="49" charset="0"/>
            </a:endParaRPr>
          </a:p>
          <a:p>
            <a:pPr lvl="1">
              <a:spcBef>
                <a:spcPts val="0"/>
              </a:spcBef>
              <a:spcAft>
                <a:spcPts val="0"/>
              </a:spcAft>
              <a:buFont typeface="+mj-lt"/>
              <a:buAutoNum type="arabicPeriod"/>
            </a:pPr>
            <a:r>
              <a:rPr lang="en-US" sz="1000" dirty="0">
                <a:latin typeface="Consolas" panose="020B0609020204030204" pitchFamily="49" charset="0"/>
                <a:cs typeface="Times New Roman" panose="02020603050405020304" pitchFamily="18" charset="0"/>
              </a:rPr>
              <a:t>IEEE 802.11 support of the full band</a:t>
            </a:r>
            <a:endParaRPr lang="en-US" sz="1000" b="1" u="sng" dirty="0">
              <a:latin typeface="Consolas" panose="020B0609020204030204" pitchFamily="49" charset="0"/>
              <a:cs typeface="Times New Roman" panose="02020603050405020304" pitchFamily="18" charset="0"/>
            </a:endParaRPr>
          </a:p>
          <a:p>
            <a:pPr lvl="1">
              <a:spcBef>
                <a:spcPts val="0"/>
              </a:spcBef>
              <a:spcAft>
                <a:spcPts val="0"/>
              </a:spcAft>
              <a:buFont typeface="+mj-lt"/>
              <a:buAutoNum type="arabicPeriod"/>
            </a:pPr>
            <a:r>
              <a:rPr lang="en-US" sz="1000" dirty="0">
                <a:latin typeface="Consolas" panose="020B0609020204030204" pitchFamily="49" charset="0"/>
                <a:cs typeface="Times New Roman" panose="02020603050405020304" pitchFamily="18" charset="0"/>
              </a:rPr>
              <a:t>IEEE 802.11 support of the ITS frequency band </a:t>
            </a:r>
            <a:endParaRPr lang="en-US" sz="1000" b="1" u="sng" dirty="0">
              <a:latin typeface="Consolas" panose="020B0609020204030204" pitchFamily="49" charset="0"/>
              <a:cs typeface="Times New Roman" panose="02020603050405020304" pitchFamily="18" charset="0"/>
            </a:endParaRPr>
          </a:p>
          <a:p>
            <a:pPr lvl="0">
              <a:spcBef>
                <a:spcPts val="0"/>
              </a:spcBef>
              <a:spcAft>
                <a:spcPts val="0"/>
              </a:spcAft>
              <a:buFont typeface="+mj-lt"/>
              <a:buAutoNum type="arabicPeriod"/>
            </a:pPr>
            <a:r>
              <a:rPr lang="en-US" sz="1000" b="0" dirty="0">
                <a:latin typeface="Consolas" panose="020B0609020204030204" pitchFamily="49" charset="0"/>
              </a:rPr>
              <a:t>Comments on “… the transportation and vehicular-safety related </a:t>
            </a:r>
            <a:endParaRPr lang="en-US" sz="1000" u="sng" dirty="0">
              <a:latin typeface="Consolas" panose="020B0609020204030204" pitchFamily="49" charset="0"/>
            </a:endParaRPr>
          </a:p>
          <a:p>
            <a:pPr lvl="1">
              <a:spcBef>
                <a:spcPts val="0"/>
              </a:spcBef>
              <a:spcAft>
                <a:spcPts val="0"/>
              </a:spcAft>
              <a:buFont typeface="+mj-lt"/>
              <a:buAutoNum type="arabicPeriod"/>
            </a:pPr>
            <a:r>
              <a:rPr lang="en-GB" sz="1000" dirty="0">
                <a:latin typeface="Consolas" panose="020B0609020204030204" pitchFamily="49" charset="0"/>
                <a:cs typeface="Times New Roman" panose="02020603050405020304" pitchFamily="18" charset="0"/>
              </a:rPr>
              <a:t>On the spectrum needs for achieving the full benefit of traffic safety technologies:</a:t>
            </a:r>
            <a:endParaRPr lang="en-US" sz="1000" b="1" u="sng" dirty="0">
              <a:latin typeface="Consolas" panose="020B0609020204030204" pitchFamily="49" charset="0"/>
              <a:cs typeface="Times New Roman" panose="02020603050405020304" pitchFamily="18" charset="0"/>
            </a:endParaRPr>
          </a:p>
          <a:p>
            <a:pPr lvl="1">
              <a:spcBef>
                <a:spcPts val="0"/>
              </a:spcBef>
              <a:spcAft>
                <a:spcPts val="0"/>
              </a:spcAft>
              <a:buFont typeface="+mj-lt"/>
              <a:buAutoNum type="arabicPeriod"/>
            </a:pPr>
            <a:r>
              <a:rPr lang="en-US" sz="1000" dirty="0">
                <a:latin typeface="Consolas" panose="020B0609020204030204" pitchFamily="49" charset="0"/>
                <a:cs typeface="Times New Roman" panose="02020603050405020304" pitchFamily="18" charset="0"/>
              </a:rPr>
              <a:t>International frequency bands harmonization for ITS applications</a:t>
            </a:r>
            <a:endParaRPr lang="en-US" sz="1000" b="1" u="sng" dirty="0">
              <a:latin typeface="Consolas" panose="020B0609020204030204" pitchFamily="49" charset="0"/>
              <a:cs typeface="Times New Roman" panose="02020603050405020304" pitchFamily="18" charset="0"/>
            </a:endParaRPr>
          </a:p>
          <a:p>
            <a:pPr lvl="0">
              <a:spcBef>
                <a:spcPts val="0"/>
              </a:spcBef>
              <a:spcAft>
                <a:spcPts val="0"/>
              </a:spcAft>
              <a:buFont typeface="+mj-lt"/>
              <a:buAutoNum type="arabicPeriod"/>
            </a:pPr>
            <a:r>
              <a:rPr lang="en-US" sz="1000" b="0" dirty="0">
                <a:latin typeface="Consolas" panose="020B0609020204030204" pitchFamily="49" charset="0"/>
              </a:rPr>
              <a:t>Comments on “… the transportation and vehicular-safety related applications that are particularly suited for the 5.9 GHz band as compared to other spectrum bands, and how various bands can be used efficiently and effectively to provide these applications.” [A], paragraph 19 </a:t>
            </a:r>
            <a:endParaRPr lang="en-US" sz="1000" u="sng" dirty="0">
              <a:latin typeface="Consolas" panose="020B0609020204030204" pitchFamily="49" charset="0"/>
            </a:endParaRPr>
          </a:p>
          <a:p>
            <a:pPr lvl="0">
              <a:spcBef>
                <a:spcPts val="0"/>
              </a:spcBef>
              <a:spcAft>
                <a:spcPts val="0"/>
              </a:spcAft>
              <a:buFont typeface="+mj-lt"/>
              <a:buAutoNum type="arabicPeriod"/>
            </a:pPr>
            <a:r>
              <a:rPr lang="en-US" sz="1000" b="0" dirty="0">
                <a:latin typeface="Consolas" panose="020B0609020204030204" pitchFamily="49" charset="0"/>
              </a:rPr>
              <a:t>Comments on “… on the available technical studies on C-V2X that should inform our consideration of C-V2X, </a:t>
            </a:r>
            <a:endParaRPr lang="en-US" sz="1000" u="sng" dirty="0">
              <a:latin typeface="Consolas" panose="020B0609020204030204" pitchFamily="49" charset="0"/>
            </a:endParaRPr>
          </a:p>
          <a:p>
            <a:pPr lvl="1">
              <a:spcBef>
                <a:spcPts val="0"/>
              </a:spcBef>
              <a:spcAft>
                <a:spcPts val="0"/>
              </a:spcAft>
              <a:buFont typeface="+mj-lt"/>
              <a:buAutoNum type="arabicPeriod"/>
            </a:pPr>
            <a:r>
              <a:rPr lang="en-GB" sz="1000" dirty="0">
                <a:latin typeface="Consolas" panose="020B0609020204030204" pitchFamily="49" charset="0"/>
                <a:cs typeface="Times New Roman" panose="02020603050405020304" pitchFamily="18" charset="0"/>
              </a:rPr>
              <a:t>5G connectivity benefits should not be coupled to C-V2X:</a:t>
            </a:r>
            <a:endParaRPr lang="en-US" sz="1000" b="1" u="sng" dirty="0">
              <a:latin typeface="Consolas" panose="020B0609020204030204" pitchFamily="49" charset="0"/>
              <a:cs typeface="Times New Roman" panose="02020603050405020304" pitchFamily="18" charset="0"/>
            </a:endParaRPr>
          </a:p>
          <a:p>
            <a:pPr lvl="1">
              <a:spcBef>
                <a:spcPts val="0"/>
              </a:spcBef>
              <a:spcAft>
                <a:spcPts val="0"/>
              </a:spcAft>
              <a:buFont typeface="+mj-lt"/>
              <a:buAutoNum type="arabicPeriod"/>
            </a:pPr>
            <a:r>
              <a:rPr lang="en-GB" sz="1000" dirty="0">
                <a:latin typeface="Consolas" panose="020B0609020204030204" pitchFamily="49" charset="0"/>
                <a:cs typeface="Times New Roman" panose="02020603050405020304" pitchFamily="18" charset="0"/>
              </a:rPr>
              <a:t>Vehicle-to-Pedestrian Communications (V2P)</a:t>
            </a:r>
            <a:endParaRPr lang="en-US" sz="1000" b="1" u="sng" dirty="0">
              <a:latin typeface="Consolas" panose="020B0609020204030204" pitchFamily="49" charset="0"/>
              <a:cs typeface="Times New Roman" panose="02020603050405020304" pitchFamily="18" charset="0"/>
            </a:endParaRPr>
          </a:p>
          <a:p>
            <a:pPr lvl="0">
              <a:spcBef>
                <a:spcPts val="0"/>
              </a:spcBef>
              <a:spcAft>
                <a:spcPts val="0"/>
              </a:spcAft>
              <a:buFont typeface="+mj-lt"/>
              <a:buAutoNum type="arabicPeriod"/>
            </a:pPr>
            <a:r>
              <a:rPr lang="en-US" sz="1000" b="0" dirty="0">
                <a:latin typeface="Consolas" panose="020B0609020204030204" pitchFamily="49" charset="0"/>
              </a:rPr>
              <a:t>Comments on “We propose to modify existing DSRC licenses to allow operation in only the 5.895-5.925GHz sub-band </a:t>
            </a:r>
            <a:endParaRPr lang="en-US" sz="1000" u="sng" dirty="0">
              <a:latin typeface="Consolas" panose="020B0609020204030204" pitchFamily="49" charset="0"/>
            </a:endParaRPr>
          </a:p>
          <a:p>
            <a:pPr lvl="1">
              <a:spcBef>
                <a:spcPts val="0"/>
              </a:spcBef>
              <a:spcAft>
                <a:spcPts val="0"/>
              </a:spcAft>
              <a:buFont typeface="+mj-lt"/>
              <a:buAutoNum type="arabicPeriod"/>
            </a:pPr>
            <a:r>
              <a:rPr lang="en-US" sz="1000" dirty="0">
                <a:latin typeface="Consolas" panose="020B0609020204030204" pitchFamily="49" charset="0"/>
                <a:cs typeface="Times New Roman" panose="02020603050405020304" pitchFamily="18" charset="0"/>
              </a:rPr>
              <a:t>V2X Channel Needs</a:t>
            </a:r>
            <a:endParaRPr lang="en-US" sz="1000" b="1" u="sng" dirty="0">
              <a:latin typeface="Consolas" panose="020B0609020204030204" pitchFamily="49" charset="0"/>
              <a:cs typeface="Times New Roman" panose="02020603050405020304" pitchFamily="18" charset="0"/>
            </a:endParaRPr>
          </a:p>
          <a:p>
            <a:pPr marL="457200" marR="0" indent="-457200">
              <a:spcBef>
                <a:spcPts val="0"/>
              </a:spcBef>
              <a:spcAft>
                <a:spcPts val="0"/>
              </a:spcAft>
            </a:pPr>
            <a:r>
              <a:rPr lang="en-US" sz="1000" dirty="0">
                <a:highlight>
                  <a:srgbClr val="FFFF00"/>
                </a:highlight>
                <a:latin typeface="Consolas" panose="020B0609020204030204" pitchFamily="49" charset="0"/>
                <a:ea typeface="Malgun Gothic" panose="020B0503020000020004" pitchFamily="34" charset="-127"/>
                <a:cs typeface="Calibri" panose="020F0502020204030204" pitchFamily="34" charset="0"/>
              </a:rPr>
              <a:t>OOB performance/requirements:</a:t>
            </a:r>
            <a:endParaRPr lang="en-US" sz="1000" dirty="0">
              <a:latin typeface="Consolas" panose="020B0609020204030204" pitchFamily="49" charset="0"/>
              <a:ea typeface="Malgun Gothic" panose="020B0503020000020004" pitchFamily="34" charset="-127"/>
            </a:endParaRPr>
          </a:p>
          <a:p>
            <a:pPr marL="0" lvl="0" indent="0">
              <a:spcBef>
                <a:spcPts val="0"/>
              </a:spcBef>
              <a:spcAft>
                <a:spcPts val="0"/>
              </a:spcAft>
            </a:pPr>
            <a:r>
              <a:rPr lang="en-GB" sz="1000" b="0" dirty="0">
                <a:latin typeface="Consolas" panose="020B0609020204030204" pitchFamily="49" charset="0"/>
              </a:rPr>
              <a:t>8.	Comment on “… on the extent to which our proposal would make ITS based technologies either more or less effective.” [A] paragraph 66</a:t>
            </a:r>
            <a:endParaRPr lang="en-US" sz="1000" u="sng" dirty="0">
              <a:latin typeface="Consolas" panose="020B0609020204030204" pitchFamily="49" charset="0"/>
            </a:endParaRPr>
          </a:p>
          <a:p>
            <a:pPr lvl="1">
              <a:spcBef>
                <a:spcPts val="0"/>
              </a:spcBef>
              <a:spcAft>
                <a:spcPts val="0"/>
              </a:spcAft>
              <a:buFont typeface="+mj-lt"/>
              <a:buAutoNum type="arabicPeriod"/>
            </a:pPr>
            <a:r>
              <a:rPr lang="en-US" sz="1000" dirty="0">
                <a:latin typeface="Consolas" panose="020B0609020204030204" pitchFamily="49" charset="0"/>
                <a:cs typeface="Times New Roman" panose="02020603050405020304" pitchFamily="18" charset="0"/>
              </a:rPr>
              <a:t>Need for common V2X safety format/broadcast type:</a:t>
            </a:r>
            <a:endParaRPr lang="en-US" sz="1000" b="1" u="sng" dirty="0">
              <a:latin typeface="Consolas" panose="020B0609020204030204" pitchFamily="49" charset="0"/>
              <a:cs typeface="Times New Roman" panose="02020603050405020304" pitchFamily="18" charset="0"/>
            </a:endParaRPr>
          </a:p>
          <a:p>
            <a:pPr lvl="2">
              <a:spcBef>
                <a:spcPts val="0"/>
              </a:spcBef>
              <a:spcAft>
                <a:spcPts val="0"/>
              </a:spcAft>
              <a:buFont typeface="+mj-lt"/>
              <a:buAutoNum type="arabicPeriod"/>
            </a:pPr>
            <a:r>
              <a:rPr lang="en-GB" sz="1000" dirty="0">
                <a:latin typeface="Consolas" panose="020B0609020204030204" pitchFamily="49" charset="0"/>
                <a:cs typeface="Times New Roman" panose="02020603050405020304" pitchFamily="18" charset="0"/>
              </a:rPr>
              <a:t>DOT position on interoperability and robust safety/public safety</a:t>
            </a:r>
            <a:endParaRPr lang="en-US" sz="1000" b="1" dirty="0">
              <a:latin typeface="Consolas" panose="020B0609020204030204" pitchFamily="49" charset="0"/>
              <a:cs typeface="Times New Roman" panose="02020603050405020304" pitchFamily="18" charset="0"/>
            </a:endParaRPr>
          </a:p>
          <a:p>
            <a:pPr marL="457200" marR="0" indent="-457200">
              <a:spcBef>
                <a:spcPts val="0"/>
              </a:spcBef>
              <a:spcAft>
                <a:spcPts val="0"/>
              </a:spcAft>
            </a:pPr>
            <a:r>
              <a:rPr lang="en-US" sz="1000" dirty="0">
                <a:highlight>
                  <a:srgbClr val="FFFF00"/>
                </a:highlight>
                <a:latin typeface="Consolas" panose="020B0609020204030204" pitchFamily="49" charset="0"/>
                <a:ea typeface="Malgun Gothic" panose="020B0503020000020004" pitchFamily="34" charset="-127"/>
                <a:cs typeface="Calibri" panose="020F0502020204030204" pitchFamily="34" charset="0"/>
              </a:rPr>
              <a:t>Need for compatibility/backwards compatibility:</a:t>
            </a:r>
            <a:r>
              <a:rPr lang="en-US" sz="1000" dirty="0">
                <a:latin typeface="Consolas" panose="020B0609020204030204" pitchFamily="49" charset="0"/>
                <a:ea typeface="Malgun Gothic" panose="020B0503020000020004" pitchFamily="34" charset="-127"/>
                <a:cs typeface="Calibri" panose="020F0502020204030204" pitchFamily="34" charset="0"/>
              </a:rPr>
              <a:t> </a:t>
            </a:r>
            <a:endParaRPr lang="en-US" sz="1000" dirty="0">
              <a:latin typeface="Consolas" panose="020B0609020204030204" pitchFamily="49" charset="0"/>
              <a:ea typeface="Malgun Gothic" panose="020B0503020000020004" pitchFamily="34" charset="-127"/>
            </a:endParaRPr>
          </a:p>
          <a:p>
            <a:pPr marL="0" lvl="0" indent="0">
              <a:spcBef>
                <a:spcPts val="0"/>
              </a:spcBef>
              <a:spcAft>
                <a:spcPts val="0"/>
              </a:spcAft>
            </a:pPr>
            <a:r>
              <a:rPr lang="en-GB" sz="1000" b="0" dirty="0">
                <a:latin typeface="Consolas" panose="020B0609020204030204" pitchFamily="49" charset="0"/>
              </a:rPr>
              <a:t>9.	Comments on “… how to evaluate the benefits and costs of our proposal given the evolving nature of transportation and vehicular safety-related technologies, both within and outside of the 5.9 GHz band.”, [A] paragraph 66</a:t>
            </a:r>
            <a:endParaRPr lang="en-US" sz="1000" u="sng" dirty="0">
              <a:latin typeface="Consolas" panose="020B0609020204030204" pitchFamily="49" charset="0"/>
            </a:endParaRPr>
          </a:p>
          <a:p>
            <a:pPr lvl="1">
              <a:spcBef>
                <a:spcPts val="0"/>
              </a:spcBef>
              <a:spcAft>
                <a:spcPts val="0"/>
              </a:spcAft>
              <a:buFont typeface="+mj-lt"/>
              <a:buAutoNum type="arabicPeriod"/>
            </a:pPr>
            <a:r>
              <a:rPr lang="en-US" sz="1000" dirty="0">
                <a:latin typeface="Consolas" panose="020B0609020204030204" pitchFamily="49" charset="0"/>
                <a:cs typeface="Times New Roman" panose="02020603050405020304" pitchFamily="18" charset="0"/>
              </a:rPr>
              <a:t>IEEE 802 vision of V2X technology evolution: </a:t>
            </a:r>
            <a:endParaRPr lang="en-US" sz="1000" b="1" u="sng" dirty="0">
              <a:latin typeface="Consolas" panose="020B0609020204030204" pitchFamily="49" charset="0"/>
              <a:cs typeface="Times New Roman" panose="02020603050405020304" pitchFamily="18" charset="0"/>
            </a:endParaRPr>
          </a:p>
          <a:p>
            <a:pPr lvl="1">
              <a:spcBef>
                <a:spcPts val="0"/>
              </a:spcBef>
              <a:spcAft>
                <a:spcPts val="0"/>
              </a:spcAft>
              <a:buFont typeface="+mj-lt"/>
              <a:buAutoNum type="arabicPeriod"/>
            </a:pPr>
            <a:r>
              <a:rPr lang="en-US" sz="1000" dirty="0">
                <a:latin typeface="Consolas" panose="020B0609020204030204" pitchFamily="49" charset="0"/>
                <a:cs typeface="Times New Roman" panose="02020603050405020304" pitchFamily="18" charset="0"/>
              </a:rPr>
              <a:t>3GPP vision of V2X technology evolution: </a:t>
            </a:r>
            <a:endParaRPr lang="en-US" sz="1000" b="1" u="sng" dirty="0">
              <a:latin typeface="Consolas" panose="020B0609020204030204" pitchFamily="49" charset="0"/>
              <a:cs typeface="Times New Roman" panose="02020603050405020304" pitchFamily="18" charset="0"/>
            </a:endParaRPr>
          </a:p>
          <a:p>
            <a:pPr lvl="1">
              <a:spcBef>
                <a:spcPts val="0"/>
              </a:spcBef>
              <a:spcAft>
                <a:spcPts val="0"/>
              </a:spcAft>
              <a:buFont typeface="+mj-lt"/>
              <a:buAutoNum type="arabicPeriod"/>
            </a:pPr>
            <a:r>
              <a:rPr lang="en-US" sz="1000" dirty="0">
                <a:latin typeface="Consolas" panose="020B0609020204030204" pitchFamily="49" charset="0"/>
                <a:cs typeface="Times New Roman" panose="02020603050405020304" pitchFamily="18" charset="0"/>
              </a:rPr>
              <a:t>Implications of different evolution models: </a:t>
            </a:r>
            <a:endParaRPr lang="en-US" sz="1000" b="1" u="sng" dirty="0">
              <a:latin typeface="Consolas" panose="020B0609020204030204" pitchFamily="49" charset="0"/>
              <a:cs typeface="Times New Roman" panose="02020603050405020304" pitchFamily="18" charset="0"/>
            </a:endParaRPr>
          </a:p>
          <a:p>
            <a:pPr lvl="1">
              <a:spcBef>
                <a:spcPts val="0"/>
              </a:spcBef>
              <a:spcAft>
                <a:spcPts val="0"/>
              </a:spcAft>
              <a:buFont typeface="+mj-lt"/>
              <a:buAutoNum type="arabicPeriod"/>
            </a:pPr>
            <a:r>
              <a:rPr lang="en-US" sz="1000" dirty="0">
                <a:latin typeface="Consolas" panose="020B0609020204030204" pitchFamily="49" charset="0"/>
                <a:cs typeface="Times New Roman" panose="02020603050405020304" pitchFamily="18" charset="0"/>
              </a:rPr>
              <a:t>V2X communication technology standards</a:t>
            </a:r>
            <a:endParaRPr lang="en-US" sz="1000" b="1" u="sng" dirty="0">
              <a:latin typeface="Consolas" panose="020B0609020204030204" pitchFamily="49" charset="0"/>
              <a:cs typeface="Times New Roman" panose="02020603050405020304" pitchFamily="18" charset="0"/>
            </a:endParaRPr>
          </a:p>
          <a:p>
            <a:pPr marL="0" lvl="0" indent="0">
              <a:spcBef>
                <a:spcPts val="0"/>
              </a:spcBef>
              <a:spcAft>
                <a:spcPts val="0"/>
              </a:spcAft>
            </a:pPr>
            <a:r>
              <a:rPr lang="en-US" sz="1000" b="0" dirty="0">
                <a:latin typeface="Consolas" panose="020B0609020204030204" pitchFamily="49" charset="0"/>
              </a:rPr>
              <a:t>10.	Comment on IEEE 802.11 standards referencing }need to find an </a:t>
            </a:r>
            <a:endParaRPr lang="en-US" sz="1000" u="sng" dirty="0">
              <a:latin typeface="Consolas" panose="020B0609020204030204" pitchFamily="49" charset="0"/>
            </a:endParaRPr>
          </a:p>
          <a:p>
            <a:pPr lvl="1">
              <a:spcBef>
                <a:spcPts val="0"/>
              </a:spcBef>
              <a:spcAft>
                <a:spcPts val="0"/>
              </a:spcAft>
              <a:buFont typeface="+mj-lt"/>
              <a:buAutoNum type="arabicPeriod"/>
            </a:pPr>
            <a:r>
              <a:rPr lang="en-US" sz="1000" dirty="0">
                <a:latin typeface="Consolas" panose="020B0609020204030204" pitchFamily="49" charset="0"/>
                <a:cs typeface="Times New Roman" panose="02020603050405020304" pitchFamily="18" charset="0"/>
              </a:rPr>
              <a:t>Incorporation by reference to IEEE 802.11 standards</a:t>
            </a:r>
            <a:endParaRPr lang="en-US" sz="1000" b="1" u="sng" dirty="0">
              <a:latin typeface="Consolas" panose="020B0609020204030204" pitchFamily="49" charset="0"/>
              <a:cs typeface="Times New Roman" panose="02020603050405020304" pitchFamily="18" charset="0"/>
            </a:endParaRPr>
          </a:p>
          <a:p>
            <a:pPr marL="0" lvl="0" indent="0">
              <a:spcBef>
                <a:spcPts val="0"/>
              </a:spcBef>
              <a:spcAft>
                <a:spcPts val="0"/>
              </a:spcAft>
            </a:pPr>
            <a:r>
              <a:rPr lang="en-US" sz="1000" b="0" dirty="0">
                <a:latin typeface="Consolas" panose="020B0609020204030204" pitchFamily="49" charset="0"/>
              </a:rPr>
              <a:t>11.	Comments on </a:t>
            </a:r>
            <a:r>
              <a:rPr lang="en-GB" sz="1000" b="0" dirty="0">
                <a:latin typeface="Consolas" panose="020B0609020204030204" pitchFamily="49" charset="0"/>
              </a:rPr>
              <a:t>on the state of DSRC-based deployment and the extent to which existing licensees currently operate on some or all of the existing.” [A] Paragraph 18</a:t>
            </a:r>
            <a:endParaRPr lang="en-US" sz="1000" u="sng" dirty="0">
              <a:latin typeface="Consolas" panose="020B0609020204030204" pitchFamily="49" charset="0"/>
            </a:endParaRPr>
          </a:p>
          <a:p>
            <a:pPr lvl="1">
              <a:spcBef>
                <a:spcPts val="0"/>
              </a:spcBef>
              <a:spcAft>
                <a:spcPts val="0"/>
              </a:spcAft>
              <a:buFont typeface="+mj-lt"/>
              <a:buAutoNum type="arabicPeriod"/>
            </a:pPr>
            <a:r>
              <a:rPr lang="en-US" sz="1000" dirty="0">
                <a:latin typeface="Consolas" panose="020B0609020204030204" pitchFamily="49" charset="0"/>
                <a:cs typeface="Times New Roman" panose="02020603050405020304" pitchFamily="18" charset="0"/>
              </a:rPr>
              <a:t>Choosing LTE-V2X as a V2X technology does not address the slow market adoption of V2X:</a:t>
            </a:r>
            <a:endParaRPr lang="en-US" sz="1000" b="1" u="sng" dirty="0">
              <a:latin typeface="Consolas" panose="020B0609020204030204" pitchFamily="49" charset="0"/>
              <a:cs typeface="Times New Roman" panose="02020603050405020304" pitchFamily="18" charset="0"/>
            </a:endParaRPr>
          </a:p>
          <a:p>
            <a:pPr marL="457200" marR="0" indent="-457200">
              <a:spcBef>
                <a:spcPts val="0"/>
              </a:spcBef>
              <a:spcAft>
                <a:spcPts val="0"/>
              </a:spcAft>
            </a:pPr>
            <a:r>
              <a:rPr lang="en-US" sz="1000" dirty="0">
                <a:latin typeface="Consolas" panose="020B0609020204030204" pitchFamily="49" charset="0"/>
                <a:ea typeface="Malgun Gothic" panose="020B0503020000020004" pitchFamily="34" charset="-127"/>
                <a:cs typeface="Calibri" panose="020F0502020204030204" pitchFamily="34" charset="0"/>
              </a:rPr>
              <a:t>Conclusion:</a:t>
            </a:r>
            <a:endParaRPr lang="en-US" sz="1000" dirty="0">
              <a:latin typeface="Consolas" panose="020B0609020204030204" pitchFamily="49" charset="0"/>
              <a:ea typeface="Malgun Gothic" panose="020B0503020000020004" pitchFamily="34" charset="-127"/>
            </a:endParaRPr>
          </a:p>
          <a:p>
            <a:pPr>
              <a:spcBef>
                <a:spcPts val="0"/>
              </a:spcBef>
              <a:buFont typeface="Arial" panose="020B0604020202020204" pitchFamily="34" charset="0"/>
              <a:buChar char="•"/>
            </a:pPr>
            <a:endParaRPr lang="en-US" sz="900" dirty="0">
              <a:latin typeface="Consolas" panose="020B0609020204030204" pitchFamily="49" charset="0"/>
            </a:endParaRPr>
          </a:p>
        </p:txBody>
      </p:sp>
      <p:sp>
        <p:nvSpPr>
          <p:cNvPr id="4" name="Date Placeholder 3"/>
          <p:cNvSpPr>
            <a:spLocks noGrp="1"/>
          </p:cNvSpPr>
          <p:nvPr>
            <p:ph type="dt" sz="half" idx="4294967295"/>
          </p:nvPr>
        </p:nvSpPr>
        <p:spPr>
          <a:xfrm>
            <a:off x="691160" y="304800"/>
            <a:ext cx="2204440" cy="276225"/>
          </a:xfrm>
          <a:prstGeom prst="rect">
            <a:avLst/>
          </a:prstGeom>
        </p:spPr>
        <p:txBody>
          <a:bodyPr/>
          <a:lstStyle/>
          <a:p>
            <a:pPr>
              <a:defRPr/>
            </a:pPr>
            <a:r>
              <a:rPr lang="en-US"/>
              <a:t>18 Feb 2020</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38</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
        <p:nvSpPr>
          <p:cNvPr id="9" name="Title 1">
            <a:extLst>
              <a:ext uri="{FF2B5EF4-FFF2-40B4-BE49-F238E27FC236}">
                <a16:creationId xmlns:a16="http://schemas.microsoft.com/office/drawing/2014/main" id="{03587FC6-4F7F-434F-834B-7BC1D178D555}"/>
              </a:ext>
            </a:extLst>
          </p:cNvPr>
          <p:cNvSpPr>
            <a:spLocks noGrp="1"/>
          </p:cNvSpPr>
          <p:nvPr>
            <p:ph type="title"/>
          </p:nvPr>
        </p:nvSpPr>
        <p:spPr>
          <a:xfrm>
            <a:off x="685005" y="577851"/>
            <a:ext cx="7770813" cy="510564"/>
          </a:xfrm>
        </p:spPr>
        <p:txBody>
          <a:bodyPr/>
          <a:lstStyle/>
          <a:p>
            <a:r>
              <a:rPr lang="en-US" sz="2400" dirty="0"/>
              <a:t>All the sections in 5.9GHz NPRM draft r11</a:t>
            </a:r>
            <a:endParaRPr lang="en-US" altLang="en-US" sz="2400" dirty="0"/>
          </a:p>
        </p:txBody>
      </p:sp>
    </p:spTree>
    <p:extLst>
      <p:ext uri="{BB962C8B-B14F-4D97-AF65-F5344CB8AC3E}">
        <p14:creationId xmlns:p14="http://schemas.microsoft.com/office/powerpoint/2010/main" val="16425382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2"/>
            <a:ext cx="7770813" cy="989072"/>
          </a:xfrm>
        </p:spPr>
        <p:txBody>
          <a:bodyPr/>
          <a:lstStyle/>
          <a:p>
            <a:r>
              <a:rPr lang="en-US" sz="2400" spc="-5" dirty="0">
                <a:solidFill>
                  <a:srgbClr val="0070C0"/>
                </a:solidFill>
              </a:rPr>
              <a:t>Participant behavior in </a:t>
            </a:r>
            <a:r>
              <a:rPr lang="en-US" sz="2400" dirty="0">
                <a:solidFill>
                  <a:srgbClr val="0070C0"/>
                </a:solidFill>
              </a:rPr>
              <a:t>IEEE-SA </a:t>
            </a:r>
            <a:r>
              <a:rPr lang="en-US" sz="2400" spc="-5" dirty="0">
                <a:solidFill>
                  <a:srgbClr val="0070C0"/>
                </a:solidFill>
              </a:rPr>
              <a:t>activities is guided  by the IEEE Codes of Ethics &amp;</a:t>
            </a:r>
            <a:r>
              <a:rPr lang="en-US" sz="2400" spc="-40" dirty="0">
                <a:solidFill>
                  <a:srgbClr val="0070C0"/>
                </a:solidFill>
              </a:rPr>
              <a:t> </a:t>
            </a:r>
            <a:r>
              <a:rPr lang="en-US" sz="2400" spc="-5" dirty="0">
                <a:solidFill>
                  <a:srgbClr val="0070C0"/>
                </a:solidFill>
              </a:rPr>
              <a:t>Conduct</a:t>
            </a:r>
            <a:endParaRPr lang="en-US" sz="2400" dirty="0">
              <a:solidFill>
                <a:srgbClr val="0070C0"/>
              </a:solidFill>
            </a:endParaRPr>
          </a:p>
        </p:txBody>
      </p:sp>
      <p:sp>
        <p:nvSpPr>
          <p:cNvPr id="3" name="Content Placeholder 2"/>
          <p:cNvSpPr>
            <a:spLocks noGrp="1"/>
          </p:cNvSpPr>
          <p:nvPr>
            <p:ph idx="1"/>
          </p:nvPr>
        </p:nvSpPr>
        <p:spPr>
          <a:xfrm>
            <a:off x="685005" y="1066800"/>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a:xfrm>
            <a:off x="5333999" y="6481164"/>
            <a:ext cx="3184520" cy="180975"/>
          </a:xfrm>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18 Feb 2020</a:t>
            </a:r>
            <a:endParaRPr lang="en-GB" dirty="0"/>
          </a:p>
        </p:txBody>
      </p:sp>
      <p:sp>
        <p:nvSpPr>
          <p:cNvPr id="7" name="Rectangle 6">
            <a:extLst>
              <a:ext uri="{FF2B5EF4-FFF2-40B4-BE49-F238E27FC236}">
                <a16:creationId xmlns:a16="http://schemas.microsoft.com/office/drawing/2014/main" id="{7EEB5C5B-CF12-4116-9B0B-1163823A33B7}"/>
              </a:ext>
            </a:extLst>
          </p:cNvPr>
          <p:cNvSpPr/>
          <p:nvPr/>
        </p:nvSpPr>
        <p:spPr>
          <a:xfrm>
            <a:off x="685004" y="1636959"/>
            <a:ext cx="7833515" cy="4511491"/>
          </a:xfrm>
          <a:prstGeom prst="rect">
            <a:avLst/>
          </a:prstGeom>
        </p:spPr>
        <p:txBody>
          <a:bodyPr wrap="square">
            <a:spAutoFit/>
          </a:bodyPr>
          <a:lstStyle/>
          <a:p>
            <a:pPr marL="193040" marR="108585" indent="-180340">
              <a:lnSpc>
                <a:spcPct val="100000"/>
              </a:lnSpc>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All participants in IEEE-SA activities are expected to adhere to the core  principles underlying</a:t>
            </a:r>
            <a:r>
              <a:rPr lang="en-US" sz="1800" b="1" spc="-15" dirty="0">
                <a:solidFill>
                  <a:schemeClr val="tx1"/>
                </a:solidFill>
                <a:latin typeface="Arial" panose="020B0604020202020204" pitchFamily="34" charset="0"/>
                <a:cs typeface="Arial" panose="020B0604020202020204" pitchFamily="34" charset="0"/>
              </a:rPr>
              <a:t> </a:t>
            </a:r>
            <a:r>
              <a:rPr lang="en-US" sz="1800" b="1" spc="-5" dirty="0">
                <a:solidFill>
                  <a:schemeClr val="tx1"/>
                </a:solidFill>
                <a:latin typeface="Arial" panose="020B0604020202020204" pitchFamily="34" charset="0"/>
                <a:cs typeface="Arial" panose="020B0604020202020204" pitchFamily="34" charset="0"/>
              </a:rPr>
              <a:t>the:</a:t>
            </a:r>
            <a:endParaRPr lang="en-US" sz="1800" b="1" dirty="0">
              <a:solidFill>
                <a:schemeClr val="tx1"/>
              </a:solidFill>
              <a:latin typeface="Arial" panose="020B0604020202020204" pitchFamily="34" charset="0"/>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Arial" panose="020B0604020202020204" pitchFamily="34" charset="0"/>
                <a:cs typeface="Arial" panose="020B0604020202020204" pitchFamily="34" charset="0"/>
                <a:hlinkClick r:id="rId2"/>
              </a:rPr>
              <a:t>IEEE Code of</a:t>
            </a:r>
            <a:r>
              <a:rPr lang="en-US" sz="1600" u="heavy" spc="-50" dirty="0">
                <a:solidFill>
                  <a:srgbClr val="0066FF"/>
                </a:solidFill>
                <a:latin typeface="Arial" panose="020B0604020202020204" pitchFamily="34" charset="0"/>
                <a:cs typeface="Arial" panose="020B0604020202020204" pitchFamily="34" charset="0"/>
                <a:hlinkClick r:id="rId2"/>
              </a:rPr>
              <a:t> </a:t>
            </a:r>
            <a:r>
              <a:rPr lang="en-US" sz="1600" u="heavy" spc="-5" dirty="0">
                <a:solidFill>
                  <a:srgbClr val="0066FF"/>
                </a:solidFill>
                <a:latin typeface="Arial" panose="020B0604020202020204" pitchFamily="34" charset="0"/>
                <a:cs typeface="Arial" panose="020B0604020202020204" pitchFamily="34" charset="0"/>
                <a:hlinkClick r:id="rId2"/>
              </a:rPr>
              <a:t>Ethics</a:t>
            </a:r>
            <a:endParaRPr lang="en-US" sz="1600" dirty="0">
              <a:latin typeface="Arial" panose="020B0604020202020204" pitchFamily="34" charset="0"/>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Arial" panose="020B0604020202020204" pitchFamily="34" charset="0"/>
                <a:cs typeface="Arial" panose="020B0604020202020204" pitchFamily="34" charset="0"/>
                <a:hlinkClick r:id="rId3"/>
              </a:rPr>
              <a:t>IEEE Code of</a:t>
            </a:r>
            <a:r>
              <a:rPr lang="en-US" sz="1600" u="heavy" spc="-45" dirty="0">
                <a:solidFill>
                  <a:srgbClr val="0066FF"/>
                </a:solidFill>
                <a:latin typeface="Arial" panose="020B0604020202020204" pitchFamily="34" charset="0"/>
                <a:cs typeface="Arial" panose="020B0604020202020204" pitchFamily="34" charset="0"/>
                <a:hlinkClick r:id="rId3"/>
              </a:rPr>
              <a:t> </a:t>
            </a:r>
            <a:r>
              <a:rPr lang="en-US" sz="1600" u="heavy" spc="-5" dirty="0">
                <a:solidFill>
                  <a:srgbClr val="0066FF"/>
                </a:solidFill>
                <a:latin typeface="Arial" panose="020B0604020202020204" pitchFamily="34" charset="0"/>
                <a:cs typeface="Arial" panose="020B0604020202020204" pitchFamily="34" charset="0"/>
                <a:hlinkClick r:id="rId3"/>
              </a:rPr>
              <a:t>Conduct</a:t>
            </a:r>
            <a:endParaRPr lang="en-US" sz="1600" dirty="0">
              <a:latin typeface="Arial" panose="020B0604020202020204" pitchFamily="34" charset="0"/>
              <a:cs typeface="Arial" panose="020B0604020202020204" pitchFamily="34" charset="0"/>
            </a:endParaRPr>
          </a:p>
          <a:p>
            <a:pPr marL="193040" indent="-180340">
              <a:lnSpc>
                <a:spcPct val="100000"/>
              </a:lnSpc>
              <a:spcBef>
                <a:spcPts val="1075"/>
              </a:spcBef>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The core principles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the IEEE Codes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Ethics </a:t>
            </a:r>
            <a:r>
              <a:rPr lang="en-US" sz="1800" b="1" dirty="0">
                <a:solidFill>
                  <a:schemeClr val="tx1"/>
                </a:solidFill>
                <a:latin typeface="Arial" panose="020B0604020202020204" pitchFamily="34" charset="0"/>
                <a:cs typeface="Arial" panose="020B0604020202020204" pitchFamily="34" charset="0"/>
              </a:rPr>
              <a:t>&amp; </a:t>
            </a:r>
            <a:r>
              <a:rPr lang="en-US" sz="1800" b="1" spc="-5" dirty="0">
                <a:solidFill>
                  <a:schemeClr val="tx1"/>
                </a:solidFill>
                <a:latin typeface="Arial" panose="020B0604020202020204" pitchFamily="34" charset="0"/>
                <a:cs typeface="Arial" panose="020B0604020202020204" pitchFamily="34" charset="0"/>
              </a:rPr>
              <a:t>Conduct are</a:t>
            </a:r>
            <a:r>
              <a:rPr lang="en-US" sz="1800" b="1" spc="75" dirty="0">
                <a:solidFill>
                  <a:schemeClr val="tx1"/>
                </a:solidFill>
                <a:latin typeface="Arial" panose="020B0604020202020204" pitchFamily="34" charset="0"/>
                <a:cs typeface="Arial" panose="020B0604020202020204" pitchFamily="34" charset="0"/>
              </a:rPr>
              <a:t> </a:t>
            </a:r>
            <a:r>
              <a:rPr lang="en-US" sz="1800" b="1" spc="-5" dirty="0">
                <a:solidFill>
                  <a:schemeClr val="tx1"/>
                </a:solidFill>
                <a:latin typeface="Arial" panose="020B0604020202020204" pitchFamily="34" charset="0"/>
                <a:cs typeface="Arial" panose="020B0604020202020204" pitchFamily="34" charset="0"/>
              </a:rPr>
              <a:t>to:</a:t>
            </a:r>
            <a:endParaRPr lang="en-US" sz="1800" b="1" dirty="0">
              <a:solidFill>
                <a:schemeClr val="tx1"/>
              </a:solidFill>
              <a:latin typeface="Arial" panose="020B0604020202020204" pitchFamily="34" charset="0"/>
              <a:cs typeface="Arial" panose="020B0604020202020204" pitchFamily="34" charset="0"/>
            </a:endParaRPr>
          </a:p>
          <a:p>
            <a:pPr marL="375285" marR="5080" lvl="1" indent="-180975">
              <a:lnSpc>
                <a:spcPct val="100000"/>
              </a:lnSpc>
              <a:spcBef>
                <a:spcPts val="480"/>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Uphold the highest standards of integrity, responsible behavior, and ethical and  professional</a:t>
            </a:r>
            <a:r>
              <a:rPr lang="en-US" sz="1800" i="1" spc="-60"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conduct</a:t>
            </a:r>
            <a:endParaRPr lang="en-US" sz="1800" dirty="0">
              <a:solidFill>
                <a:schemeClr val="tx1"/>
              </a:solidFill>
              <a:latin typeface="Arial" panose="020B0604020202020204" pitchFamily="34" charset="0"/>
              <a:cs typeface="Arial" panose="020B0604020202020204" pitchFamily="34" charset="0"/>
            </a:endParaRPr>
          </a:p>
          <a:p>
            <a:pPr marL="375285" marR="1209040" lvl="1" indent="-180975">
              <a:lnSpc>
                <a:spcPct val="100000"/>
              </a:lnSpc>
              <a:spcBef>
                <a:spcPts val="475"/>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Treat people fairly and with respect, to not engage in harassment,  discrimination, or retaliation, and to protect people's</a:t>
            </a:r>
            <a:r>
              <a:rPr lang="en-US" sz="1800" i="1" spc="85"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privacy.</a:t>
            </a:r>
            <a:endParaRPr lang="en-US" sz="1800" dirty="0">
              <a:solidFill>
                <a:schemeClr val="tx1"/>
              </a:solidFill>
              <a:latin typeface="Arial" panose="020B0604020202020204" pitchFamily="34" charset="0"/>
              <a:cs typeface="Arial" panose="020B0604020202020204" pitchFamily="34" charset="0"/>
            </a:endParaRPr>
          </a:p>
          <a:p>
            <a:pPr marL="375285" marR="496570" lvl="1" indent="-180975">
              <a:lnSpc>
                <a:spcPct val="100000"/>
              </a:lnSpc>
              <a:spcBef>
                <a:spcPts val="475"/>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Avoid injuring others, their property, reputation, or employment by false or  malicious</a:t>
            </a:r>
            <a:r>
              <a:rPr lang="en-US" sz="1800" i="1" spc="-85"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action</a:t>
            </a:r>
            <a:endParaRPr lang="en-US" sz="1800" dirty="0">
              <a:solidFill>
                <a:schemeClr val="tx1"/>
              </a:solidFill>
              <a:latin typeface="Arial" panose="020B0604020202020204" pitchFamily="34" charset="0"/>
              <a:cs typeface="Arial" panose="020B0604020202020204" pitchFamily="34" charset="0"/>
            </a:endParaRPr>
          </a:p>
          <a:p>
            <a:pPr marL="193040" marR="1517650" indent="-180340">
              <a:lnSpc>
                <a:spcPct val="100000"/>
              </a:lnSpc>
              <a:spcBef>
                <a:spcPts val="1075"/>
              </a:spcBef>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The </a:t>
            </a:r>
            <a:r>
              <a:rPr lang="en-US" sz="1800" b="1" dirty="0">
                <a:solidFill>
                  <a:schemeClr val="tx1"/>
                </a:solidFill>
                <a:latin typeface="Arial" panose="020B0604020202020204" pitchFamily="34" charset="0"/>
                <a:cs typeface="Arial" panose="020B0604020202020204" pitchFamily="34" charset="0"/>
              </a:rPr>
              <a:t>most </a:t>
            </a:r>
            <a:r>
              <a:rPr lang="en-US" sz="1800" b="1" spc="-5" dirty="0">
                <a:solidFill>
                  <a:schemeClr val="tx1"/>
                </a:solidFill>
                <a:latin typeface="Arial" panose="020B0604020202020204" pitchFamily="34" charset="0"/>
                <a:cs typeface="Arial" panose="020B0604020202020204" pitchFamily="34" charset="0"/>
              </a:rPr>
              <a:t>recent versions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these Codes are available </a:t>
            </a:r>
            <a:r>
              <a:rPr lang="en-US" sz="1800" b="1" dirty="0">
                <a:solidFill>
                  <a:schemeClr val="tx1"/>
                </a:solidFill>
                <a:latin typeface="Arial" panose="020B0604020202020204" pitchFamily="34" charset="0"/>
                <a:cs typeface="Arial" panose="020B0604020202020204" pitchFamily="34" charset="0"/>
              </a:rPr>
              <a:t>at </a:t>
            </a:r>
            <a:r>
              <a:rPr lang="en-US" sz="1600" u="heavy" spc="-5" dirty="0">
                <a:solidFill>
                  <a:srgbClr val="0066FF"/>
                </a:solidFill>
                <a:latin typeface="Arial" panose="020B0604020202020204" pitchFamily="34" charset="0"/>
                <a:cs typeface="Arial" panose="020B0604020202020204" pitchFamily="34" charset="0"/>
                <a:hlinkClick r:id="rId4"/>
              </a:rPr>
              <a:t>http://www.ieee.org/about/corporate/governance</a:t>
            </a:r>
            <a:r>
              <a:rPr lang="en-US" sz="1600" u="heavy" spc="-5" dirty="0">
                <a:solidFill>
                  <a:srgbClr val="0066FF"/>
                </a:solidFill>
                <a:latin typeface="Arial" panose="020B0604020202020204" pitchFamily="34" charset="0"/>
                <a:cs typeface="Arial" panose="020B0604020202020204" pitchFamily="34" charset="0"/>
              </a:rPr>
              <a:t> </a:t>
            </a:r>
            <a:endParaRPr lang="en-US"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090266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2"/>
            <a:ext cx="7770813" cy="1038578"/>
          </a:xfrm>
        </p:spPr>
        <p:txBody>
          <a:bodyPr/>
          <a:lstStyle/>
          <a:p>
            <a:r>
              <a:rPr lang="en-US" sz="2400" spc="-5" dirty="0">
                <a:solidFill>
                  <a:srgbClr val="0070C0"/>
                </a:solidFill>
              </a:rPr>
              <a:t>Participants in the </a:t>
            </a:r>
            <a:r>
              <a:rPr lang="en-US" sz="2400" dirty="0">
                <a:solidFill>
                  <a:srgbClr val="0070C0"/>
                </a:solidFill>
              </a:rPr>
              <a:t>IEEE-SA </a:t>
            </a:r>
            <a:r>
              <a:rPr lang="en-US" sz="2400" spc="-5" dirty="0">
                <a:solidFill>
                  <a:srgbClr val="0070C0"/>
                </a:solidFill>
              </a:rPr>
              <a:t>“</a:t>
            </a:r>
            <a:r>
              <a:rPr lang="en-US" sz="2400" i="1" spc="-5" dirty="0">
                <a:solidFill>
                  <a:srgbClr val="0070C0"/>
                </a:solidFill>
                <a:latin typeface="Arial"/>
                <a:cs typeface="Arial"/>
              </a:rPr>
              <a:t>individual process</a:t>
            </a:r>
            <a:r>
              <a:rPr lang="en-US" sz="2400" spc="-5" dirty="0">
                <a:solidFill>
                  <a:srgbClr val="0070C0"/>
                </a:solidFill>
              </a:rPr>
              <a:t>” shall  act independently of others, including</a:t>
            </a:r>
            <a:r>
              <a:rPr lang="en-US" sz="2400" spc="-65" dirty="0">
                <a:solidFill>
                  <a:srgbClr val="0070C0"/>
                </a:solidFill>
              </a:rPr>
              <a:t> </a:t>
            </a:r>
            <a:r>
              <a:rPr lang="en-US" sz="2400" spc="-5" dirty="0">
                <a:solidFill>
                  <a:srgbClr val="0070C0"/>
                </a:solidFill>
              </a:rPr>
              <a:t>employers</a:t>
            </a:r>
            <a:endParaRPr lang="en-US" sz="2400" dirty="0">
              <a:solidFill>
                <a:srgbClr val="0070C0"/>
              </a:solidFill>
            </a:endParaRPr>
          </a:p>
        </p:txBody>
      </p:sp>
      <p:sp>
        <p:nvSpPr>
          <p:cNvPr id="3" name="Content Placeholder 2"/>
          <p:cNvSpPr>
            <a:spLocks noGrp="1"/>
          </p:cNvSpPr>
          <p:nvPr>
            <p:ph idx="1"/>
          </p:nvPr>
        </p:nvSpPr>
        <p:spPr>
          <a:xfrm>
            <a:off x="677487" y="1736372"/>
            <a:ext cx="8085514" cy="4113213"/>
          </a:xfrm>
        </p:spPr>
        <p:txBody>
          <a:bodyPr/>
          <a:lstStyle/>
          <a:p>
            <a:pPr marL="193040" marR="117475" indent="-180340">
              <a:lnSpc>
                <a:spcPct val="100000"/>
              </a:lnSpc>
              <a:buChar char="•"/>
              <a:tabLst>
                <a:tab pos="193675" algn="l"/>
              </a:tabLst>
            </a:pPr>
            <a:r>
              <a:rPr lang="en-US" sz="1800" dirty="0">
                <a:solidFill>
                  <a:schemeClr val="accent1">
                    <a:lumMod val="50000"/>
                  </a:schemeClr>
                </a:solidFill>
              </a:rPr>
              <a:t> </a:t>
            </a:r>
            <a:r>
              <a:rPr lang="en-US" sz="1800" spc="-5" dirty="0">
                <a:latin typeface="Arial"/>
                <a:cs typeface="Arial"/>
              </a:rPr>
              <a:t>The </a:t>
            </a:r>
            <a:r>
              <a:rPr lang="en-US" sz="1800" u="heavy" spc="-5" dirty="0">
                <a:solidFill>
                  <a:srgbClr val="0066FF"/>
                </a:solidFill>
                <a:latin typeface="Arial"/>
                <a:cs typeface="Arial"/>
                <a:hlinkClick r:id="rId2"/>
              </a:rPr>
              <a:t>IEEE-SA Standards Board Bylaws </a:t>
            </a:r>
            <a:r>
              <a:rPr lang="en-US" sz="1800" spc="-5" dirty="0">
                <a:latin typeface="Arial"/>
                <a:cs typeface="Arial"/>
              </a:rPr>
              <a:t>require that “</a:t>
            </a:r>
            <a:r>
              <a:rPr lang="en-US" sz="1800" i="1" spc="-5" dirty="0">
                <a:latin typeface="Arial"/>
                <a:cs typeface="Arial"/>
              </a:rPr>
              <a:t>participants in the  IEEE standards development individual process shall </a:t>
            </a:r>
            <a:r>
              <a:rPr lang="en-US" sz="1800" i="1" dirty="0">
                <a:latin typeface="Arial"/>
                <a:cs typeface="Arial"/>
              </a:rPr>
              <a:t>act </a:t>
            </a:r>
            <a:r>
              <a:rPr lang="en-US" sz="1800" i="1" spc="-5" dirty="0">
                <a:latin typeface="Arial"/>
                <a:cs typeface="Arial"/>
              </a:rPr>
              <a:t>based on their  qualifications and</a:t>
            </a:r>
            <a:r>
              <a:rPr lang="en-US" sz="1800" i="1" dirty="0">
                <a:latin typeface="Arial"/>
                <a:cs typeface="Arial"/>
              </a:rPr>
              <a:t> </a:t>
            </a:r>
            <a:r>
              <a:rPr lang="en-US" sz="1800" i="1" spc="-5" dirty="0">
                <a:latin typeface="Arial"/>
                <a:cs typeface="Arial"/>
              </a:rPr>
              <a:t>experience”</a:t>
            </a:r>
            <a:endParaRPr lang="en-US" sz="1800" dirty="0">
              <a:latin typeface="Arial"/>
              <a:cs typeface="Arial"/>
            </a:endParaRPr>
          </a:p>
          <a:p>
            <a:pPr marL="193040" indent="-180340">
              <a:lnSpc>
                <a:spcPct val="100000"/>
              </a:lnSpc>
              <a:spcBef>
                <a:spcPts val="1080"/>
              </a:spcBef>
              <a:buChar char="•"/>
              <a:tabLst>
                <a:tab pos="193675" algn="l"/>
              </a:tabLst>
            </a:pPr>
            <a:r>
              <a:rPr lang="en-US" sz="1800" spc="-5" dirty="0">
                <a:latin typeface="Arial"/>
                <a:cs typeface="Arial"/>
              </a:rPr>
              <a:t>This means</a:t>
            </a:r>
            <a:r>
              <a:rPr lang="en-US" sz="1800" spc="-20" dirty="0">
                <a:latin typeface="Arial"/>
                <a:cs typeface="Arial"/>
              </a:rPr>
              <a:t> </a:t>
            </a:r>
            <a:r>
              <a:rPr lang="en-US" sz="1800" spc="-5" dirty="0">
                <a:latin typeface="Arial"/>
                <a:cs typeface="Arial"/>
              </a:rPr>
              <a:t>participants:</a:t>
            </a:r>
            <a:endParaRPr lang="en-US" sz="1800" dirty="0">
              <a:latin typeface="Arial"/>
              <a:cs typeface="Arial"/>
            </a:endParaRPr>
          </a:p>
          <a:p>
            <a:pPr marL="375285" marR="135255" lvl="1" indent="-180975">
              <a:lnSpc>
                <a:spcPct val="100000"/>
              </a:lnSpc>
              <a:spcBef>
                <a:spcPts val="480"/>
              </a:spcBef>
              <a:buFont typeface="Arial"/>
              <a:buChar char="–"/>
              <a:tabLst>
                <a:tab pos="375920" algn="l"/>
              </a:tabLst>
            </a:pPr>
            <a:r>
              <a:rPr lang="en-US" sz="1600" b="1" spc="-5" dirty="0">
                <a:solidFill>
                  <a:srgbClr val="00B050"/>
                </a:solidFill>
                <a:latin typeface="Arial"/>
                <a:cs typeface="Arial"/>
              </a:rPr>
              <a:t>Shall act </a:t>
            </a:r>
            <a:r>
              <a:rPr lang="en-US" sz="1600" b="1" dirty="0">
                <a:solidFill>
                  <a:srgbClr val="00B050"/>
                </a:solidFill>
                <a:latin typeface="Arial"/>
                <a:cs typeface="Arial"/>
              </a:rPr>
              <a:t>&amp; </a:t>
            </a:r>
            <a:r>
              <a:rPr lang="en-US" sz="1600" b="1" spc="-5" dirty="0">
                <a:solidFill>
                  <a:srgbClr val="00B050"/>
                </a:solidFill>
                <a:latin typeface="Arial"/>
                <a:cs typeface="Arial"/>
              </a:rPr>
              <a:t>vote </a:t>
            </a:r>
            <a:r>
              <a:rPr lang="en-US" sz="1600" spc="-5" dirty="0">
                <a:latin typeface="Arial"/>
                <a:cs typeface="Arial"/>
              </a:rPr>
              <a:t>based on their personal </a:t>
            </a:r>
            <a:r>
              <a:rPr lang="en-US" sz="1600" dirty="0">
                <a:latin typeface="Arial"/>
                <a:cs typeface="Arial"/>
              </a:rPr>
              <a:t>&amp; </a:t>
            </a:r>
            <a:r>
              <a:rPr lang="en-US" sz="1600" spc="-5" dirty="0">
                <a:latin typeface="Arial"/>
                <a:cs typeface="Arial"/>
              </a:rPr>
              <a:t>independent opinions derived from  their expertise, knowledge, and qualifications</a:t>
            </a:r>
            <a:endParaRPr lang="en-US" sz="1600" dirty="0">
              <a:latin typeface="Arial"/>
              <a:cs typeface="Arial"/>
            </a:endParaRPr>
          </a:p>
          <a:p>
            <a:pPr marL="375285" marR="5080" lvl="1" indent="-180975">
              <a:lnSpc>
                <a:spcPct val="100000"/>
              </a:lnSpc>
              <a:spcBef>
                <a:spcPts val="475"/>
              </a:spcBef>
              <a:buFont typeface="Arial"/>
              <a:buChar char="–"/>
              <a:tabLst>
                <a:tab pos="375920" algn="l"/>
              </a:tabLst>
            </a:pPr>
            <a:r>
              <a:rPr lang="en-US" sz="1600" b="1" spc="-5" dirty="0">
                <a:solidFill>
                  <a:srgbClr val="FF0000"/>
                </a:solidFill>
                <a:latin typeface="Arial"/>
                <a:cs typeface="Arial"/>
              </a:rPr>
              <a:t>Shall not act or vote </a:t>
            </a:r>
            <a:r>
              <a:rPr lang="en-US" sz="1600" spc="-5" dirty="0">
                <a:latin typeface="Arial"/>
                <a:cs typeface="Arial"/>
              </a:rPr>
              <a:t>based on any obligation to or any direction from any other  person or organization, including an employer or client, regardless of any  external commitments, agreements, contracts, or</a:t>
            </a:r>
            <a:r>
              <a:rPr lang="en-US" sz="1600" spc="110" dirty="0">
                <a:latin typeface="Arial"/>
                <a:cs typeface="Arial"/>
              </a:rPr>
              <a:t> </a:t>
            </a:r>
            <a:r>
              <a:rPr lang="en-US" sz="1600" spc="-5" dirty="0">
                <a:latin typeface="Arial"/>
                <a:cs typeface="Arial"/>
              </a:rPr>
              <a:t>orders</a:t>
            </a:r>
            <a:endParaRPr lang="en-US" sz="1600" dirty="0">
              <a:latin typeface="Arial"/>
              <a:cs typeface="Arial"/>
            </a:endParaRPr>
          </a:p>
          <a:p>
            <a:pPr marL="375285" marR="327660" lvl="1" indent="-180975">
              <a:lnSpc>
                <a:spcPct val="100000"/>
              </a:lnSpc>
              <a:spcBef>
                <a:spcPts val="475"/>
              </a:spcBef>
              <a:buFont typeface="Arial"/>
              <a:buChar char="–"/>
              <a:tabLst>
                <a:tab pos="375920" algn="l"/>
              </a:tabLst>
            </a:pPr>
            <a:r>
              <a:rPr lang="en-US" sz="1600" b="1" spc="-5" dirty="0">
                <a:solidFill>
                  <a:srgbClr val="FF0000"/>
                </a:solidFill>
                <a:latin typeface="Arial"/>
                <a:cs typeface="Arial"/>
              </a:rPr>
              <a:t>Shall not direct </a:t>
            </a:r>
            <a:r>
              <a:rPr lang="en-US" sz="1600" spc="-5" dirty="0">
                <a:latin typeface="Arial"/>
                <a:cs typeface="Arial"/>
              </a:rPr>
              <a:t>the actions or votes of other participants or retaliate against  other participants for fulfilling their responsibility to act </a:t>
            </a:r>
            <a:r>
              <a:rPr lang="en-US" sz="1600" dirty="0">
                <a:latin typeface="Arial"/>
                <a:cs typeface="Arial"/>
              </a:rPr>
              <a:t>&amp; </a:t>
            </a:r>
            <a:r>
              <a:rPr lang="en-US" sz="1600" spc="-5" dirty="0">
                <a:latin typeface="Arial"/>
                <a:cs typeface="Arial"/>
              </a:rPr>
              <a:t>vote based on their  personal </a:t>
            </a:r>
            <a:r>
              <a:rPr lang="en-US" sz="1600" dirty="0">
                <a:latin typeface="Arial"/>
                <a:cs typeface="Arial"/>
              </a:rPr>
              <a:t>&amp; </a:t>
            </a:r>
            <a:r>
              <a:rPr lang="en-US" sz="1600" spc="-5" dirty="0">
                <a:latin typeface="Arial"/>
                <a:cs typeface="Arial"/>
              </a:rPr>
              <a:t>independently developed</a:t>
            </a:r>
            <a:r>
              <a:rPr lang="en-US" sz="1600" spc="-55" dirty="0">
                <a:latin typeface="Arial"/>
                <a:cs typeface="Arial"/>
              </a:rPr>
              <a:t> </a:t>
            </a:r>
            <a:r>
              <a:rPr lang="en-US" sz="1600" spc="-5" dirty="0">
                <a:latin typeface="Arial"/>
                <a:cs typeface="Arial"/>
              </a:rPr>
              <a:t>opinions</a:t>
            </a:r>
            <a:endParaRPr lang="en-US" sz="1600" dirty="0">
              <a:latin typeface="Arial"/>
              <a:cs typeface="Arial"/>
            </a:endParaRPr>
          </a:p>
          <a:p>
            <a:pPr marL="193040" marR="43815" indent="-180340">
              <a:lnSpc>
                <a:spcPct val="100000"/>
              </a:lnSpc>
              <a:spcBef>
                <a:spcPts val="1075"/>
              </a:spcBef>
              <a:buChar char="•"/>
              <a:tabLst>
                <a:tab pos="193675" algn="l"/>
              </a:tabLst>
            </a:pPr>
            <a:r>
              <a:rPr lang="en-US" sz="1800" spc="-5" dirty="0">
                <a:latin typeface="Arial"/>
                <a:cs typeface="Arial"/>
              </a:rPr>
              <a:t>By participating in standards activities using the “</a:t>
            </a:r>
            <a:r>
              <a:rPr lang="en-US" sz="1800" i="1" spc="-5" dirty="0">
                <a:latin typeface="Arial"/>
                <a:cs typeface="Arial"/>
              </a:rPr>
              <a:t>individual process</a:t>
            </a:r>
            <a:r>
              <a:rPr lang="en-US" sz="1800" spc="-5" dirty="0">
                <a:latin typeface="Arial"/>
                <a:cs typeface="Arial"/>
              </a:rPr>
              <a:t>”, you  are deemed to </a:t>
            </a:r>
            <a:r>
              <a:rPr lang="en-US" sz="1800" dirty="0">
                <a:latin typeface="Arial"/>
                <a:cs typeface="Arial"/>
              </a:rPr>
              <a:t>accept </a:t>
            </a:r>
            <a:r>
              <a:rPr lang="en-US" sz="1800" spc="-5" dirty="0">
                <a:latin typeface="Arial"/>
                <a:cs typeface="Arial"/>
              </a:rPr>
              <a:t>these requirements; </a:t>
            </a:r>
            <a:r>
              <a:rPr lang="en-US" sz="1800" dirty="0">
                <a:latin typeface="Arial"/>
                <a:cs typeface="Arial"/>
              </a:rPr>
              <a:t>if </a:t>
            </a:r>
            <a:r>
              <a:rPr lang="en-US" sz="1800" spc="-5" dirty="0">
                <a:latin typeface="Arial"/>
                <a:cs typeface="Arial"/>
              </a:rPr>
              <a:t>you are unable to satisfy  these requirements then you shall immediately cease any</a:t>
            </a:r>
            <a:r>
              <a:rPr lang="en-US" sz="1800" spc="130" dirty="0">
                <a:latin typeface="Arial"/>
                <a:cs typeface="Arial"/>
              </a:rPr>
              <a:t> </a:t>
            </a:r>
            <a:r>
              <a:rPr lang="en-US" sz="1800" spc="-5" dirty="0">
                <a:latin typeface="Arial"/>
                <a:cs typeface="Arial"/>
              </a:rPr>
              <a:t>participation </a:t>
            </a:r>
            <a:r>
              <a:rPr lang="en-US" sz="1800" dirty="0">
                <a:solidFill>
                  <a:schemeClr val="accent1">
                    <a:lumMod val="50000"/>
                  </a:schemeClr>
                </a:solidFill>
              </a:rPr>
              <a:t>(and would ask you to please leave the call or meeting.)</a:t>
            </a:r>
            <a:endParaRPr lang="en-US" sz="1800" dirty="0">
              <a:latin typeface="Arial"/>
              <a:cs typeface="Aria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18 Feb 2020</a:t>
            </a:r>
            <a:endParaRPr lang="en-GB" dirty="0"/>
          </a:p>
        </p:txBody>
      </p:sp>
    </p:spTree>
    <p:extLst>
      <p:ext uri="{BB962C8B-B14F-4D97-AF65-F5344CB8AC3E}">
        <p14:creationId xmlns:p14="http://schemas.microsoft.com/office/powerpoint/2010/main" val="9102602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2"/>
            <a:ext cx="7770813" cy="1038577"/>
          </a:xfrm>
        </p:spPr>
        <p:txBody>
          <a:bodyPr/>
          <a:lstStyle/>
          <a:p>
            <a:r>
              <a:rPr lang="en-US" sz="2400" spc="-5" dirty="0">
                <a:solidFill>
                  <a:srgbClr val="0070C0"/>
                </a:solidFill>
              </a:rPr>
              <a:t>IEEE-SA standards activities shall allow the fair &amp;  equitable consideration of all</a:t>
            </a:r>
            <a:r>
              <a:rPr lang="en-US" sz="2400" spc="-70" dirty="0">
                <a:solidFill>
                  <a:srgbClr val="0070C0"/>
                </a:solidFill>
              </a:rPr>
              <a:t> </a:t>
            </a:r>
            <a:r>
              <a:rPr lang="en-US" sz="2400" spc="-5" dirty="0">
                <a:solidFill>
                  <a:srgbClr val="0070C0"/>
                </a:solidFill>
              </a:rPr>
              <a:t>viewpoints</a:t>
            </a:r>
            <a:endParaRPr lang="en-US" sz="2400" dirty="0">
              <a:solidFill>
                <a:srgbClr val="0070C0"/>
              </a:solidFill>
            </a:endParaRPr>
          </a:p>
        </p:txBody>
      </p:sp>
      <p:sp>
        <p:nvSpPr>
          <p:cNvPr id="3" name="Content Placeholder 2"/>
          <p:cNvSpPr>
            <a:spLocks noGrp="1"/>
          </p:cNvSpPr>
          <p:nvPr>
            <p:ph idx="1"/>
          </p:nvPr>
        </p:nvSpPr>
        <p:spPr>
          <a:xfrm>
            <a:off x="685800" y="2057400"/>
            <a:ext cx="7770813" cy="4113213"/>
          </a:xfrm>
        </p:spPr>
        <p:txBody>
          <a:bodyPr/>
          <a:lstStyle/>
          <a:p>
            <a:pPr marL="193040" marR="433705" indent="-180340">
              <a:lnSpc>
                <a:spcPct val="100000"/>
              </a:lnSpc>
              <a:buChar char="•"/>
              <a:tabLst>
                <a:tab pos="193675" algn="l"/>
              </a:tabLst>
            </a:pPr>
            <a:r>
              <a:rPr lang="en-US" sz="1800" dirty="0">
                <a:solidFill>
                  <a:schemeClr val="accent1">
                    <a:lumMod val="50000"/>
                  </a:schemeClr>
                </a:solidFill>
              </a:rPr>
              <a:t> </a:t>
            </a:r>
            <a:r>
              <a:rPr lang="en-US" sz="1800" spc="-5" dirty="0">
                <a:latin typeface="Arial"/>
                <a:cs typeface="Arial"/>
              </a:rPr>
              <a:t>The </a:t>
            </a:r>
            <a:r>
              <a:rPr lang="en-US" sz="1800" u="heavy" spc="-5" dirty="0">
                <a:solidFill>
                  <a:srgbClr val="0066FF"/>
                </a:solidFill>
                <a:latin typeface="Arial"/>
                <a:cs typeface="Arial"/>
                <a:hlinkClick r:id="rId2"/>
              </a:rPr>
              <a:t>IEEE-SA Standards Board Bylaws </a:t>
            </a:r>
            <a:r>
              <a:rPr lang="en-US" sz="1800" spc="-5" dirty="0">
                <a:latin typeface="Arial"/>
                <a:cs typeface="Arial"/>
              </a:rPr>
              <a:t>(clause 5.2.1.3) specifies that  “</a:t>
            </a:r>
            <a:r>
              <a:rPr lang="en-US" sz="1800" i="1" spc="-5" dirty="0">
                <a:latin typeface="Arial"/>
                <a:cs typeface="Arial"/>
              </a:rPr>
              <a:t>the standards development process shall </a:t>
            </a:r>
            <a:r>
              <a:rPr lang="en-US" sz="1800" i="1" dirty="0">
                <a:latin typeface="Arial"/>
                <a:cs typeface="Arial"/>
              </a:rPr>
              <a:t>not </a:t>
            </a:r>
            <a:r>
              <a:rPr lang="en-US" sz="1800" i="1" spc="-5" dirty="0">
                <a:latin typeface="Arial"/>
                <a:cs typeface="Arial"/>
              </a:rPr>
              <a:t>be dominated by any  single interest category, individual, or</a:t>
            </a:r>
            <a:r>
              <a:rPr lang="en-US" sz="1800" i="1" spc="80" dirty="0">
                <a:latin typeface="Arial"/>
                <a:cs typeface="Arial"/>
              </a:rPr>
              <a:t> </a:t>
            </a:r>
            <a:r>
              <a:rPr lang="en-US" sz="1800" i="1" spc="-5" dirty="0">
                <a:latin typeface="Arial"/>
                <a:cs typeface="Arial"/>
              </a:rPr>
              <a:t>organization”</a:t>
            </a:r>
            <a:endParaRPr lang="en-US" sz="1800" dirty="0">
              <a:latin typeface="Arial"/>
              <a:cs typeface="Arial"/>
            </a:endParaRPr>
          </a:p>
          <a:p>
            <a:pPr marL="375285" marR="5080" indent="-180975">
              <a:lnSpc>
                <a:spcPct val="100000"/>
              </a:lnSpc>
              <a:spcBef>
                <a:spcPts val="480"/>
              </a:spcBef>
            </a:pPr>
            <a:r>
              <a:rPr lang="en-US" sz="1600" dirty="0">
                <a:latin typeface="Arial"/>
                <a:cs typeface="Arial"/>
              </a:rPr>
              <a:t>– </a:t>
            </a:r>
            <a:r>
              <a:rPr lang="en-US" sz="1600" b="0" spc="-5" dirty="0">
                <a:latin typeface="Arial"/>
                <a:cs typeface="Arial"/>
              </a:rPr>
              <a:t>This means no participant may exercise </a:t>
            </a:r>
            <a:r>
              <a:rPr lang="en-US" sz="1600" b="0" i="1" spc="-5" dirty="0">
                <a:latin typeface="Arial"/>
                <a:cs typeface="Arial"/>
              </a:rPr>
              <a:t>“authority, leadership, or influence by  reason of superior leverage, strength, or representation to the exclusion of fair  and equitable consideration of other viewpoints” </a:t>
            </a:r>
            <a:r>
              <a:rPr lang="en-US" sz="1600" b="0" spc="-5" dirty="0">
                <a:latin typeface="Arial"/>
                <a:cs typeface="Arial"/>
              </a:rPr>
              <a:t>or “</a:t>
            </a:r>
            <a:r>
              <a:rPr lang="en-US" sz="1600" b="0" i="1" spc="-5" dirty="0">
                <a:latin typeface="Arial"/>
                <a:cs typeface="Arial"/>
              </a:rPr>
              <a:t>to hinder the progress of the  standards development</a:t>
            </a:r>
            <a:r>
              <a:rPr lang="en-US" sz="1600" b="0" i="1" spc="-25" dirty="0">
                <a:latin typeface="Arial"/>
                <a:cs typeface="Arial"/>
              </a:rPr>
              <a:t> </a:t>
            </a:r>
            <a:r>
              <a:rPr lang="en-US" sz="1600" b="0" i="1" spc="-5" dirty="0">
                <a:latin typeface="Arial"/>
                <a:cs typeface="Arial"/>
              </a:rPr>
              <a:t>activity”</a:t>
            </a:r>
            <a:endParaRPr lang="en-US" sz="1600" b="0" dirty="0">
              <a:latin typeface="Arial"/>
              <a:cs typeface="Arial"/>
            </a:endParaRPr>
          </a:p>
          <a:p>
            <a:pPr marL="193040" marR="1270000" indent="-180340">
              <a:lnSpc>
                <a:spcPct val="100000"/>
              </a:lnSpc>
              <a:spcBef>
                <a:spcPts val="1075"/>
              </a:spcBef>
              <a:buChar char="•"/>
              <a:tabLst>
                <a:tab pos="193675" algn="l"/>
              </a:tabLst>
            </a:pPr>
            <a:r>
              <a:rPr lang="en-US" sz="1800" spc="-5" dirty="0">
                <a:latin typeface="Arial"/>
                <a:cs typeface="Arial"/>
              </a:rPr>
              <a:t>This rule applies equally to those participating in a standards  development project and to that project’s leadership</a:t>
            </a:r>
            <a:r>
              <a:rPr lang="en-US" sz="1800" spc="90" dirty="0">
                <a:latin typeface="Arial"/>
                <a:cs typeface="Arial"/>
              </a:rPr>
              <a:t> </a:t>
            </a:r>
            <a:r>
              <a:rPr lang="en-US" sz="1800" spc="-5" dirty="0">
                <a:latin typeface="Arial"/>
                <a:cs typeface="Arial"/>
              </a:rPr>
              <a:t>group</a:t>
            </a:r>
            <a:endParaRPr lang="en-US" sz="1800" dirty="0">
              <a:latin typeface="Arial"/>
              <a:cs typeface="Arial"/>
            </a:endParaRPr>
          </a:p>
          <a:p>
            <a:pPr marL="193040" marR="142240" indent="-180340">
              <a:lnSpc>
                <a:spcPct val="100000"/>
              </a:lnSpc>
              <a:spcBef>
                <a:spcPts val="1080"/>
              </a:spcBef>
              <a:buChar char="•"/>
              <a:tabLst>
                <a:tab pos="193675" algn="l"/>
              </a:tabLst>
            </a:pPr>
            <a:r>
              <a:rPr lang="en-US" sz="1800" spc="-5" dirty="0">
                <a:latin typeface="Arial"/>
                <a:cs typeface="Arial"/>
              </a:rPr>
              <a:t>Any person who reasonably suspects that dominance is occurring in a  standards development </a:t>
            </a:r>
            <a:r>
              <a:rPr lang="en-US" sz="1800" dirty="0">
                <a:latin typeface="Arial"/>
                <a:cs typeface="Arial"/>
              </a:rPr>
              <a:t>project </a:t>
            </a:r>
            <a:r>
              <a:rPr lang="en-US" sz="1800" spc="-5" dirty="0">
                <a:latin typeface="Arial"/>
                <a:cs typeface="Arial"/>
              </a:rPr>
              <a:t>is encouraged to bring the issue to the  attention </a:t>
            </a:r>
            <a:r>
              <a:rPr lang="en-US" sz="1800" dirty="0">
                <a:latin typeface="Arial"/>
                <a:cs typeface="Arial"/>
              </a:rPr>
              <a:t>of </a:t>
            </a:r>
            <a:r>
              <a:rPr lang="en-US" sz="1800" spc="-5" dirty="0">
                <a:latin typeface="Arial"/>
                <a:cs typeface="Arial"/>
              </a:rPr>
              <a:t>the Standards Committee or the project’s IEEE-SA Program  Manager</a:t>
            </a:r>
            <a:endParaRPr lang="en-US" sz="1800" dirty="0">
              <a:latin typeface="Arial"/>
              <a:cs typeface="Arial"/>
            </a:endParaRPr>
          </a:p>
          <a:p>
            <a:pPr>
              <a:buClrTx/>
            </a:pPr>
            <a:endParaRPr lang="en-US" sz="1800" dirty="0">
              <a:solidFill>
                <a:schemeClr val="accent1">
                  <a:lumMod val="50000"/>
                </a:schemeClr>
              </a:solidFill>
            </a:endParaRP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18 Feb 2020</a:t>
            </a:r>
            <a:endParaRPr lang="en-GB" dirty="0"/>
          </a:p>
        </p:txBody>
      </p:sp>
    </p:spTree>
    <p:extLst>
      <p:ext uri="{BB962C8B-B14F-4D97-AF65-F5344CB8AC3E}">
        <p14:creationId xmlns:p14="http://schemas.microsoft.com/office/powerpoint/2010/main" val="35684701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a:xfrm>
            <a:off x="723899" y="584202"/>
            <a:ext cx="7770813" cy="609600"/>
          </a:xfrm>
        </p:spPr>
        <p:txBody>
          <a:bodyPr/>
          <a:lstStyle/>
          <a:p>
            <a:pPr eaLnBrk="1" hangingPunct="1"/>
            <a:r>
              <a:rPr lang="en-US" sz="2400" dirty="0">
                <a:latin typeface="Times New Roman" charset="0"/>
              </a:rPr>
              <a:t>Ad hoc Agenda</a:t>
            </a:r>
          </a:p>
        </p:txBody>
      </p:sp>
      <p:sp>
        <p:nvSpPr>
          <p:cNvPr id="7" name="Date Placeholder 6"/>
          <p:cNvSpPr>
            <a:spLocks noGrp="1"/>
          </p:cNvSpPr>
          <p:nvPr>
            <p:ph type="dt" sz="quarter" idx="4294967295"/>
          </p:nvPr>
        </p:nvSpPr>
        <p:spPr>
          <a:xfrm>
            <a:off x="705745" y="279402"/>
            <a:ext cx="2198688" cy="304800"/>
          </a:xfrm>
          <a:prstGeom prst="rect">
            <a:avLst/>
          </a:prstGeom>
        </p:spPr>
        <p:txBody>
          <a:bodyPr/>
          <a:lstStyle/>
          <a:p>
            <a:pPr>
              <a:defRPr/>
            </a:pPr>
            <a:r>
              <a:rPr lang="en-US"/>
              <a:t>18 Feb 2020</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
        <p:nvSpPr>
          <p:cNvPr id="4" name="TextBox 3"/>
          <p:cNvSpPr txBox="1"/>
          <p:nvPr/>
        </p:nvSpPr>
        <p:spPr>
          <a:xfrm>
            <a:off x="609600" y="6504801"/>
            <a:ext cx="838200" cy="276999"/>
          </a:xfrm>
          <a:prstGeom prst="rect">
            <a:avLst/>
          </a:prstGeom>
          <a:solidFill>
            <a:schemeClr val="bg1"/>
          </a:solidFill>
        </p:spPr>
        <p:txBody>
          <a:bodyPr wrap="square" rtlCol="0">
            <a:spAutoFit/>
          </a:bodyPr>
          <a:lstStyle/>
          <a:p>
            <a:r>
              <a:rPr lang="en-US" sz="1200" dirty="0">
                <a:solidFill>
                  <a:schemeClr val="tx1"/>
                </a:solidFill>
              </a:rPr>
              <a:t>Agenda</a:t>
            </a:r>
          </a:p>
        </p:txBody>
      </p:sp>
      <p:sp>
        <p:nvSpPr>
          <p:cNvPr id="10" name="Content Placeholder 2">
            <a:extLst>
              <a:ext uri="{FF2B5EF4-FFF2-40B4-BE49-F238E27FC236}">
                <a16:creationId xmlns:a16="http://schemas.microsoft.com/office/drawing/2014/main" id="{9808855A-86C1-4363-88E0-4DB40984EFB6}"/>
              </a:ext>
            </a:extLst>
          </p:cNvPr>
          <p:cNvSpPr>
            <a:spLocks noGrp="1"/>
          </p:cNvSpPr>
          <p:nvPr>
            <p:ph idx="1"/>
          </p:nvPr>
        </p:nvSpPr>
        <p:spPr>
          <a:xfrm>
            <a:off x="705744" y="1037411"/>
            <a:ext cx="4142565" cy="5438001"/>
          </a:xfrm>
        </p:spPr>
        <p:txBody>
          <a:bodyPr/>
          <a:lstStyle/>
          <a:p>
            <a:pPr>
              <a:buFont typeface="Arial" panose="020B0604020202020204" pitchFamily="34" charset="0"/>
              <a:buChar char="•"/>
            </a:pPr>
            <a:r>
              <a:rPr lang="en-US" altLang="en-US" sz="1600" dirty="0">
                <a:solidFill>
                  <a:schemeClr val="tx1"/>
                </a:solidFill>
              </a:rPr>
              <a:t>Call to Order</a:t>
            </a:r>
          </a:p>
          <a:p>
            <a:pPr lvl="1">
              <a:buFont typeface="Arial" panose="020B0604020202020204" pitchFamily="34" charset="0"/>
              <a:buChar char="•"/>
            </a:pPr>
            <a:r>
              <a:rPr lang="en-US" altLang="en-US" sz="1400" b="1" u="sng" dirty="0">
                <a:solidFill>
                  <a:schemeClr val="bg1"/>
                </a:solidFill>
              </a:rPr>
              <a:t>Attendance server is open</a:t>
            </a:r>
          </a:p>
          <a:p>
            <a:pPr>
              <a:buFont typeface="Arial" panose="020B0604020202020204" pitchFamily="34" charset="0"/>
              <a:buChar char="•"/>
            </a:pPr>
            <a:r>
              <a:rPr lang="en-US" altLang="en-US" sz="1600" dirty="0">
                <a:solidFill>
                  <a:schemeClr val="tx1"/>
                </a:solidFill>
              </a:rPr>
              <a:t>Administrative items</a:t>
            </a:r>
          </a:p>
          <a:p>
            <a:pPr lvl="1">
              <a:buFont typeface="Arial" panose="020B0604020202020204" pitchFamily="34" charset="0"/>
              <a:buChar char="•"/>
            </a:pPr>
            <a:r>
              <a:rPr lang="en-US" altLang="en-US" sz="1400" dirty="0">
                <a:solidFill>
                  <a:schemeClr val="tx1"/>
                </a:solidFill>
              </a:rPr>
              <a:t>Some one to take some notes, jay . </a:t>
            </a:r>
          </a:p>
          <a:p>
            <a:pPr>
              <a:buFont typeface="Arial" panose="020B0604020202020204" pitchFamily="34" charset="0"/>
              <a:buChar char="•"/>
            </a:pPr>
            <a:r>
              <a:rPr lang="en-US" altLang="en-US" sz="1600" dirty="0">
                <a:solidFill>
                  <a:schemeClr val="tx1"/>
                </a:solidFill>
              </a:rPr>
              <a:t>Discussion items</a:t>
            </a:r>
          </a:p>
          <a:p>
            <a:pPr lvl="1">
              <a:spcBef>
                <a:spcPts val="0"/>
              </a:spcBef>
              <a:buFont typeface="Arial" panose="020B0604020202020204" pitchFamily="34" charset="0"/>
              <a:buChar char="•"/>
            </a:pPr>
            <a:r>
              <a:rPr lang="en-US" altLang="en-US" sz="1400" dirty="0">
                <a:solidFill>
                  <a:schemeClr val="tx1"/>
                </a:solidFill>
              </a:rPr>
              <a:t>FCC 5.9 GHz FCC’s NPRM</a:t>
            </a:r>
          </a:p>
          <a:p>
            <a:pPr lvl="1">
              <a:spcBef>
                <a:spcPts val="0"/>
              </a:spcBef>
              <a:buFont typeface="Arial" panose="020B0604020202020204" pitchFamily="34" charset="0"/>
              <a:buChar char="•"/>
            </a:pPr>
            <a:r>
              <a:rPr lang="en-US" altLang="en-US" sz="1400" dirty="0">
                <a:solidFill>
                  <a:schemeClr val="bg1">
                    <a:lumMod val="95000"/>
                  </a:schemeClr>
                </a:solidFill>
              </a:rPr>
              <a:t>General Discussion Items</a:t>
            </a:r>
          </a:p>
          <a:p>
            <a:pPr lvl="3">
              <a:buFont typeface="Arial" panose="020B0604020202020204" pitchFamily="34" charset="0"/>
              <a:buChar char="•"/>
            </a:pPr>
            <a:endParaRPr lang="en-US" altLang="en-US" sz="800" dirty="0">
              <a:solidFill>
                <a:schemeClr val="tx1"/>
              </a:solidFill>
            </a:endParaRPr>
          </a:p>
          <a:p>
            <a:pPr>
              <a:buFont typeface="Arial" panose="020B0604020202020204" pitchFamily="34" charset="0"/>
              <a:buChar char="•"/>
            </a:pPr>
            <a:r>
              <a:rPr lang="en-US" altLang="en-US" sz="1600" dirty="0">
                <a:solidFill>
                  <a:schemeClr val="tx1"/>
                </a:solidFill>
              </a:rPr>
              <a:t>Actions required</a:t>
            </a:r>
          </a:p>
          <a:p>
            <a:pPr lvl="1">
              <a:buFont typeface="Arial" panose="020B0604020202020204" pitchFamily="34" charset="0"/>
              <a:buChar char="•"/>
            </a:pPr>
            <a:r>
              <a:rPr lang="en-US" altLang="en-US" sz="1400" dirty="0">
                <a:solidFill>
                  <a:schemeClr val="tx1"/>
                </a:solidFill>
              </a:rPr>
              <a:t>FCC 5.9 GHz NPRM contributions</a:t>
            </a:r>
          </a:p>
          <a:p>
            <a:pPr lvl="1">
              <a:buFont typeface="Arial" panose="020B0604020202020204" pitchFamily="34" charset="0"/>
              <a:buChar char="•"/>
            </a:pPr>
            <a:r>
              <a:rPr lang="en-US" altLang="en-US" sz="1400" dirty="0">
                <a:solidFill>
                  <a:schemeClr val="tx1"/>
                </a:solidFill>
              </a:rPr>
              <a:t>Anything new today	</a:t>
            </a:r>
          </a:p>
          <a:p>
            <a:pPr>
              <a:buFont typeface="Arial" panose="020B0604020202020204" pitchFamily="34" charset="0"/>
              <a:buChar char="•"/>
            </a:pPr>
            <a:endParaRPr lang="en-US" altLang="en-US" sz="1600" u="sng" dirty="0"/>
          </a:p>
          <a:p>
            <a:pPr>
              <a:buFont typeface="Arial" panose="020B0604020202020204" pitchFamily="34" charset="0"/>
              <a:buChar char="•"/>
            </a:pPr>
            <a:r>
              <a:rPr lang="en-US" altLang="en-US" sz="1600" dirty="0">
                <a:solidFill>
                  <a:schemeClr val="tx1"/>
                </a:solidFill>
              </a:rPr>
              <a:t>AOB and Adjourn</a:t>
            </a:r>
          </a:p>
          <a:p>
            <a:pPr>
              <a:buFont typeface="Arial" panose="020B0604020202020204" pitchFamily="34" charset="0"/>
              <a:buChar char="•"/>
            </a:pPr>
            <a:endParaRPr lang="en-US" altLang="en-US" sz="1600" dirty="0">
              <a:solidFill>
                <a:schemeClr val="tx1"/>
              </a:solidFill>
            </a:endParaRPr>
          </a:p>
          <a:p>
            <a:pPr>
              <a:buFont typeface="Arial" panose="020B0604020202020204" pitchFamily="34" charset="0"/>
              <a:buChar char="•"/>
            </a:pPr>
            <a:r>
              <a:rPr lang="en-US" altLang="en-US" sz="1600" u="sng" dirty="0"/>
              <a:t>Motion:</a:t>
            </a:r>
            <a:r>
              <a:rPr lang="en-US" altLang="en-US" sz="1600" dirty="0"/>
              <a:t> Any objection to approving the agenda as presented</a:t>
            </a:r>
            <a:r>
              <a:rPr lang="en-US" altLang="en-US" sz="1600" dirty="0">
                <a:solidFill>
                  <a:schemeClr val="tx1"/>
                </a:solidFill>
              </a:rPr>
              <a:t>?  None heard.</a:t>
            </a:r>
          </a:p>
          <a:p>
            <a:pPr lvl="1"/>
            <a:r>
              <a:rPr lang="en-US" altLang="en-US" sz="1600" b="1" dirty="0">
                <a:solidFill>
                  <a:schemeClr val="tx1"/>
                </a:solidFill>
              </a:rPr>
              <a:t>Vote:  Unanimous consent</a:t>
            </a:r>
          </a:p>
          <a:p>
            <a:pPr>
              <a:buFont typeface="Arial" panose="020B0604020202020204" pitchFamily="34" charset="0"/>
              <a:buChar char="•"/>
            </a:pPr>
            <a:endParaRPr lang="en-US" altLang="en-US" sz="1200" dirty="0">
              <a:solidFill>
                <a:schemeClr val="tx1"/>
              </a:solidFill>
            </a:endParaRPr>
          </a:p>
        </p:txBody>
      </p:sp>
      <p:sp>
        <p:nvSpPr>
          <p:cNvPr id="11" name="Content Placeholder 2">
            <a:extLst>
              <a:ext uri="{FF2B5EF4-FFF2-40B4-BE49-F238E27FC236}">
                <a16:creationId xmlns:a16="http://schemas.microsoft.com/office/drawing/2014/main" id="{AAC1A4D4-CC72-4DDD-B4E2-CCADAEDD8E65}"/>
              </a:ext>
            </a:extLst>
          </p:cNvPr>
          <p:cNvSpPr txBox="1">
            <a:spLocks/>
          </p:cNvSpPr>
          <p:nvPr/>
        </p:nvSpPr>
        <p:spPr bwMode="auto">
          <a:xfrm>
            <a:off x="4609305" y="929820"/>
            <a:ext cx="4329820" cy="5545592"/>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endParaRPr lang="en-US" altLang="en-US" sz="1400" kern="0" dirty="0"/>
          </a:p>
          <a:p>
            <a:pPr>
              <a:buFont typeface="Arial" panose="020B0604020202020204" pitchFamily="34" charset="0"/>
              <a:buChar char="•"/>
            </a:pPr>
            <a:r>
              <a:rPr lang="en-US" altLang="en-US" sz="1400" kern="0" dirty="0"/>
              <a:t> </a:t>
            </a:r>
          </a:p>
          <a:p>
            <a:pPr>
              <a:spcBef>
                <a:spcPts val="0"/>
              </a:spcBef>
              <a:buFont typeface="Arial" panose="020B0604020202020204" pitchFamily="34" charset="0"/>
              <a:buChar char="•"/>
            </a:pPr>
            <a:endParaRPr lang="en-US" altLang="en-US" sz="1400" kern="0" dirty="0"/>
          </a:p>
        </p:txBody>
      </p:sp>
    </p:spTree>
    <p:extLst>
      <p:ext uri="{BB962C8B-B14F-4D97-AF65-F5344CB8AC3E}">
        <p14:creationId xmlns:p14="http://schemas.microsoft.com/office/powerpoint/2010/main" val="229327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2840" y="628492"/>
            <a:ext cx="8415144" cy="663501"/>
          </a:xfrm>
        </p:spPr>
        <p:txBody>
          <a:bodyPr/>
          <a:lstStyle/>
          <a:p>
            <a:r>
              <a:rPr lang="en-US" sz="2400" dirty="0"/>
              <a:t>Chairman Pai’s statement on 5.9 GHz &amp; NPRM </a:t>
            </a:r>
            <a:r>
              <a:rPr lang="en-US" sz="1200" dirty="0"/>
              <a:t>-</a:t>
            </a:r>
            <a:r>
              <a:rPr lang="en-US" sz="1200" dirty="0">
                <a:highlight>
                  <a:srgbClr val="C0C0C0"/>
                </a:highlight>
              </a:rPr>
              <a:t>background</a:t>
            </a:r>
            <a:endParaRPr lang="en-US" sz="2400" dirty="0">
              <a:highlight>
                <a:srgbClr val="C0C0C0"/>
              </a:highlight>
            </a:endParaRPr>
          </a:p>
        </p:txBody>
      </p:sp>
      <p:sp>
        <p:nvSpPr>
          <p:cNvPr id="3" name="Content Placeholder 2"/>
          <p:cNvSpPr>
            <a:spLocks noGrp="1"/>
          </p:cNvSpPr>
          <p:nvPr>
            <p:ph idx="1"/>
          </p:nvPr>
        </p:nvSpPr>
        <p:spPr>
          <a:xfrm>
            <a:off x="698889" y="1066800"/>
            <a:ext cx="8415144" cy="5554419"/>
          </a:xfrm>
        </p:spPr>
        <p:txBody>
          <a:bodyPr/>
          <a:lstStyle/>
          <a:p>
            <a:pPr>
              <a:buFont typeface="Arial" panose="020B0604020202020204" pitchFamily="34" charset="0"/>
              <a:buChar char="•"/>
            </a:pPr>
            <a:r>
              <a:rPr lang="en-US" sz="1800" b="0" dirty="0"/>
              <a:t>Mentor:  </a:t>
            </a:r>
            <a:r>
              <a:rPr lang="en-US" sz="1600" b="0" dirty="0">
                <a:hlinkClick r:id="rId3"/>
              </a:rPr>
              <a:t>https://mentor.ieee.org/802.18/dcn/19/18-19-0150-00-0000-chairman-pais-remarks-new-5-9-ghz-band-proposal.docx</a:t>
            </a:r>
            <a:r>
              <a:rPr lang="en-US" sz="1600" b="0" dirty="0"/>
              <a:t>  </a:t>
            </a:r>
          </a:p>
          <a:p>
            <a:pPr lvl="1">
              <a:buFont typeface="Arial" panose="020B0604020202020204" pitchFamily="34" charset="0"/>
              <a:buChar char="•"/>
            </a:pPr>
            <a:r>
              <a:rPr lang="en-US" sz="1400" b="0" dirty="0"/>
              <a:t>FCC:</a:t>
            </a:r>
            <a:r>
              <a:rPr lang="en-US" sz="1400" dirty="0"/>
              <a:t> </a:t>
            </a:r>
            <a:r>
              <a:rPr lang="en-US" sz="1400" u="sng" dirty="0">
                <a:hlinkClick r:id="rId4"/>
              </a:rPr>
              <a:t>https://www.fcc.gov/document/chairman-pais-remarks-new-59-ghz-band-proposal</a:t>
            </a:r>
            <a:r>
              <a:rPr lang="en-US" sz="1400" dirty="0"/>
              <a:t>  </a:t>
            </a:r>
          </a:p>
          <a:p>
            <a:pPr>
              <a:buFont typeface="Arial" panose="020B0604020202020204" pitchFamily="34" charset="0"/>
              <a:buChar char="•"/>
            </a:pPr>
            <a:r>
              <a:rPr lang="en-US" sz="1200" b="0" dirty="0"/>
              <a:t>Specifically, I’m proposing to make available the lower 45 MHz of the band for unlicensed uses like Wi-Fi and allocate the upper 20 MHz for a new automotive communications technology, Cellular Vehicle to Everything, or C-V2X.  I’m also proposing that we seek public input on whether to allocate the remaining 10 MHz in the band to C-V2X or DSRC.  The Commission will vote on this Notice of Proposed Rulemaking at our December 12 meeting. </a:t>
            </a:r>
            <a:endParaRPr lang="en-US" sz="1200" dirty="0"/>
          </a:p>
          <a:p>
            <a:pPr>
              <a:buFont typeface="Arial" panose="020B0604020202020204" pitchFamily="34" charset="0"/>
              <a:buChar char="•"/>
            </a:pPr>
            <a:r>
              <a:rPr lang="en-US" sz="1800" dirty="0"/>
              <a:t>The NPRM:</a:t>
            </a:r>
            <a:endParaRPr lang="en-US" sz="1800" dirty="0">
              <a:solidFill>
                <a:srgbClr val="002060"/>
              </a:solidFill>
            </a:endParaRPr>
          </a:p>
          <a:p>
            <a:pPr lvl="1">
              <a:buFont typeface="Arial" panose="020B0604020202020204" pitchFamily="34" charset="0"/>
              <a:buChar char="•"/>
            </a:pPr>
            <a:r>
              <a:rPr lang="en-US" sz="1600" dirty="0"/>
              <a:t>Mentor: </a:t>
            </a:r>
            <a:r>
              <a:rPr lang="en-US" sz="1600" dirty="0">
                <a:hlinkClick r:id="rId5"/>
              </a:rPr>
              <a:t>https://mentor.ieee.org/802.18/dcn/19/18-19-0163-02-0000-fcc19-138-nprm-revisiting-use-of-the-5-850-5-925-ghz-band.docx</a:t>
            </a:r>
            <a:r>
              <a:rPr lang="en-US" sz="1600" dirty="0"/>
              <a:t>  </a:t>
            </a:r>
            <a:r>
              <a:rPr lang="en-US" sz="1600" b="1" u="sng" dirty="0"/>
              <a:t>(</a:t>
            </a:r>
            <a:r>
              <a:rPr lang="en-US" sz="1600" b="1" u="sng" dirty="0">
                <a:sym typeface="Wingdings" panose="05000000000000000000" pitchFamily="2" charset="2"/>
              </a:rPr>
              <a:t></a:t>
            </a:r>
            <a:r>
              <a:rPr lang="en-US" sz="1600" b="1" u="sng" dirty="0"/>
              <a:t>r</a:t>
            </a:r>
            <a:r>
              <a:rPr lang="en-US" sz="1600" u="sng" dirty="0"/>
              <a:t>01</a:t>
            </a:r>
            <a:r>
              <a:rPr lang="en-US" sz="1600" b="1" u="sng" dirty="0"/>
              <a:t>/</a:t>
            </a:r>
            <a:r>
              <a:rPr lang="en-US" sz="1600" b="1" u="sng" dirty="0">
                <a:highlight>
                  <a:srgbClr val="C0C0C0"/>
                </a:highlight>
              </a:rPr>
              <a:t>02</a:t>
            </a:r>
            <a:r>
              <a:rPr lang="en-US" sz="1600" b="1" u="sng" dirty="0"/>
              <a:t> Fed. Reg. some updates.) </a:t>
            </a:r>
          </a:p>
          <a:p>
            <a:pPr>
              <a:buFont typeface="Arial" panose="020B0604020202020204" pitchFamily="34" charset="0"/>
              <a:buChar char="•"/>
            </a:pPr>
            <a:r>
              <a:rPr lang="en-US" sz="1800" dirty="0"/>
              <a:t>Proceeding 19-138:</a:t>
            </a:r>
          </a:p>
          <a:p>
            <a:pPr lvl="1">
              <a:buFont typeface="Arial" panose="020B0604020202020204" pitchFamily="34" charset="0"/>
              <a:buChar char="•"/>
            </a:pPr>
            <a:r>
              <a:rPr lang="en-US" sz="1400" dirty="0">
                <a:hlinkClick r:id="rId6"/>
              </a:rPr>
              <a:t>https://www.fcc.gov/ecfs/search/filings?proceedings_name=19-138&amp;sort=date_disseminated,DESC</a:t>
            </a:r>
            <a:endParaRPr lang="en-US" sz="1400" dirty="0"/>
          </a:p>
          <a:p>
            <a:pPr marL="400050">
              <a:buFont typeface="Arial" panose="020B0604020202020204" pitchFamily="34" charset="0"/>
              <a:buChar char="•"/>
            </a:pPr>
            <a:r>
              <a:rPr lang="en-US" sz="1800" dirty="0">
                <a:solidFill>
                  <a:schemeClr val="tx1"/>
                </a:solidFill>
                <a:highlight>
                  <a:srgbClr val="C0C0C0"/>
                </a:highlight>
              </a:rPr>
              <a:t>Timeline, with the NPRM published - 06Feb. </a:t>
            </a:r>
          </a:p>
          <a:p>
            <a:pPr marL="800100" lvl="1">
              <a:buFont typeface="Arial" panose="020B0604020202020204" pitchFamily="34" charset="0"/>
              <a:buChar char="•"/>
            </a:pPr>
            <a:r>
              <a:rPr lang="en-US" sz="1600" dirty="0">
                <a:solidFill>
                  <a:schemeClr val="tx1"/>
                </a:solidFill>
              </a:rPr>
              <a:t>30 days has </a:t>
            </a:r>
            <a:r>
              <a:rPr lang="en-US" sz="1600" b="1" dirty="0">
                <a:solidFill>
                  <a:schemeClr val="tx1"/>
                </a:solidFill>
              </a:rPr>
              <a:t>comments due Monday 09March.  </a:t>
            </a:r>
            <a:r>
              <a:rPr lang="en-US" sz="1600" dirty="0">
                <a:solidFill>
                  <a:schemeClr val="tx1"/>
                </a:solidFill>
              </a:rPr>
              <a:t>(reply comments due 06April) </a:t>
            </a:r>
          </a:p>
          <a:p>
            <a:pPr marL="800100" lvl="1">
              <a:buFont typeface="Arial" panose="020B0604020202020204" pitchFamily="34" charset="0"/>
              <a:buChar char="•"/>
            </a:pPr>
            <a:r>
              <a:rPr lang="en-US" sz="1600" dirty="0">
                <a:solidFill>
                  <a:schemeClr val="tx1"/>
                </a:solidFill>
              </a:rPr>
              <a:t>For 10-day LMSC ballot:  absolute latest would be .18 approves 27Feb,  </a:t>
            </a:r>
          </a:p>
          <a:p>
            <a:pPr marL="1200150" lvl="2">
              <a:spcBef>
                <a:spcPts val="0"/>
              </a:spcBef>
              <a:buFont typeface="Arial" panose="020B0604020202020204" pitchFamily="34" charset="0"/>
              <a:buChar char="•"/>
            </a:pPr>
            <a:r>
              <a:rPr lang="en-US" sz="1600" dirty="0">
                <a:solidFill>
                  <a:srgbClr val="C00000"/>
                </a:solidFill>
              </a:rPr>
              <a:t>However very risky, only a few hours of pad, and would have to depend on early close from EC to help mitigate the risk, etc. </a:t>
            </a:r>
          </a:p>
          <a:p>
            <a:pPr marL="800100" lvl="1">
              <a:buFont typeface="Arial" panose="020B0604020202020204" pitchFamily="34" charset="0"/>
              <a:buChar char="•"/>
            </a:pPr>
            <a:r>
              <a:rPr lang="en-US" sz="1800" b="1" dirty="0">
                <a:solidFill>
                  <a:schemeClr val="tx1"/>
                </a:solidFill>
              </a:rPr>
              <a:t>Very short discussion…</a:t>
            </a:r>
          </a:p>
          <a:p>
            <a:pPr marL="800100" lvl="1">
              <a:buFont typeface="Arial" panose="020B0604020202020204" pitchFamily="34" charset="0"/>
              <a:buChar char="•"/>
            </a:pPr>
            <a:r>
              <a:rPr lang="en-US" sz="1800" b="1" dirty="0">
                <a:solidFill>
                  <a:schemeClr val="tx1"/>
                </a:solidFill>
              </a:rPr>
              <a:t>     </a:t>
            </a:r>
            <a:r>
              <a:rPr lang="en-US" sz="1800" b="1" dirty="0">
                <a:solidFill>
                  <a:schemeClr val="tx1"/>
                </a:solidFill>
                <a:highlight>
                  <a:srgbClr val="00FF00"/>
                </a:highlight>
              </a:rPr>
              <a:t>we will target to </a:t>
            </a:r>
            <a:r>
              <a:rPr lang="en-US" sz="1800" b="1" u="sng" dirty="0">
                <a:solidFill>
                  <a:schemeClr val="tx1"/>
                </a:solidFill>
                <a:highlight>
                  <a:srgbClr val="00FF00"/>
                </a:highlight>
              </a:rPr>
              <a:t>approve in .18 on Thursday 20 February</a:t>
            </a:r>
            <a:r>
              <a:rPr lang="en-US" sz="1800" b="1" u="sng" dirty="0">
                <a:solidFill>
                  <a:schemeClr val="tx1"/>
                </a:solidFill>
              </a:rPr>
              <a:t>. </a:t>
            </a:r>
            <a:endParaRPr lang="en-US" sz="1600" b="1" u="sng" dirty="0">
              <a:solidFill>
                <a:schemeClr val="tx1"/>
              </a:solidFill>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8</a:t>
            </a:fld>
            <a:endParaRPr lang="en-US" altLang="en-US" dirty="0"/>
          </a:p>
        </p:txBody>
      </p:sp>
      <p:sp>
        <p:nvSpPr>
          <p:cNvPr id="7" name="Date Placeholder 6"/>
          <p:cNvSpPr>
            <a:spLocks noGrp="1"/>
          </p:cNvSpPr>
          <p:nvPr>
            <p:ph type="dt" idx="15"/>
          </p:nvPr>
        </p:nvSpPr>
        <p:spPr/>
        <p:txBody>
          <a:bodyPr/>
          <a:lstStyle/>
          <a:p>
            <a:r>
              <a:rPr lang="en-US"/>
              <a:t>18 Feb 2020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15823115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2840" y="628492"/>
            <a:ext cx="8415144" cy="663501"/>
          </a:xfrm>
        </p:spPr>
        <p:txBody>
          <a:bodyPr/>
          <a:lstStyle/>
          <a:p>
            <a:r>
              <a:rPr lang="en-US" sz="2400" dirty="0"/>
              <a:t>5.9 GHz NPRM </a:t>
            </a:r>
            <a:r>
              <a:rPr lang="en-US" sz="1200" dirty="0">
                <a:highlight>
                  <a:srgbClr val="C0C0C0"/>
                </a:highlight>
              </a:rPr>
              <a:t>_</a:t>
            </a:r>
            <a:endParaRPr lang="en-US" sz="2400" dirty="0">
              <a:highlight>
                <a:srgbClr val="C0C0C0"/>
              </a:highlight>
            </a:endParaRPr>
          </a:p>
        </p:txBody>
      </p:sp>
      <p:sp>
        <p:nvSpPr>
          <p:cNvPr id="3" name="Content Placeholder 2"/>
          <p:cNvSpPr>
            <a:spLocks noGrp="1"/>
          </p:cNvSpPr>
          <p:nvPr>
            <p:ph idx="1"/>
          </p:nvPr>
        </p:nvSpPr>
        <p:spPr>
          <a:xfrm>
            <a:off x="698889" y="1177974"/>
            <a:ext cx="8292711" cy="5297439"/>
          </a:xfrm>
        </p:spPr>
        <p:txBody>
          <a:bodyPr/>
          <a:lstStyle/>
          <a:p>
            <a:pPr marL="400050">
              <a:spcBef>
                <a:spcPts val="0"/>
              </a:spcBef>
              <a:buFont typeface="Arial" panose="020B0604020202020204" pitchFamily="34" charset="0"/>
              <a:buChar char="•"/>
            </a:pPr>
            <a:r>
              <a:rPr lang="en-US" sz="1800" b="0" dirty="0">
                <a:solidFill>
                  <a:schemeClr val="tx1"/>
                </a:solidFill>
              </a:rPr>
              <a:t>Ad </a:t>
            </a:r>
            <a:r>
              <a:rPr lang="en-US" sz="1800" b="0" dirty="0" err="1">
                <a:solidFill>
                  <a:schemeClr val="tx1"/>
                </a:solidFill>
              </a:rPr>
              <a:t>hocs</a:t>
            </a:r>
            <a:r>
              <a:rPr lang="en-US" sz="1800" b="0" dirty="0">
                <a:solidFill>
                  <a:schemeClr val="tx1"/>
                </a:solidFill>
              </a:rPr>
              <a:t> coming up:   see back up slides for all the call-in info.   </a:t>
            </a:r>
          </a:p>
          <a:p>
            <a:pPr marL="800100" lvl="1">
              <a:spcBef>
                <a:spcPts val="0"/>
              </a:spcBef>
              <a:buFont typeface="Arial" panose="020B0604020202020204" pitchFamily="34" charset="0"/>
              <a:buChar char="•"/>
            </a:pPr>
            <a:r>
              <a:rPr lang="en-US" sz="1600" dirty="0">
                <a:solidFill>
                  <a:schemeClr val="tx1"/>
                </a:solidFill>
              </a:rPr>
              <a:t>S</a:t>
            </a:r>
            <a:r>
              <a:rPr lang="en-US" sz="1600" b="0" dirty="0">
                <a:solidFill>
                  <a:schemeClr val="tx1"/>
                </a:solidFill>
              </a:rPr>
              <a:t>ending to .11 list server now also. </a:t>
            </a:r>
          </a:p>
          <a:p>
            <a:pPr marL="2114550" lvl="4">
              <a:spcBef>
                <a:spcPts val="0"/>
              </a:spcBef>
              <a:buFont typeface="Arial" panose="020B0604020202020204" pitchFamily="34" charset="0"/>
              <a:buChar char="•"/>
            </a:pPr>
            <a:endParaRPr lang="en-US" sz="1000" b="0" dirty="0">
              <a:solidFill>
                <a:schemeClr val="tx1"/>
              </a:solidFill>
            </a:endParaRPr>
          </a:p>
          <a:p>
            <a:pPr marL="400050">
              <a:spcBef>
                <a:spcPts val="0"/>
              </a:spcBef>
              <a:buFont typeface="Arial" panose="020B0604020202020204" pitchFamily="34" charset="0"/>
              <a:buChar char="•"/>
            </a:pPr>
            <a:r>
              <a:rPr lang="en-US" sz="1800" b="0" dirty="0">
                <a:solidFill>
                  <a:schemeClr val="tx1"/>
                </a:solidFill>
              </a:rPr>
              <a:t>Wednesday 19</a:t>
            </a:r>
            <a:r>
              <a:rPr lang="en-US" sz="1800" b="0" baseline="30000" dirty="0">
                <a:solidFill>
                  <a:schemeClr val="tx1"/>
                </a:solidFill>
              </a:rPr>
              <a:t>th</a:t>
            </a:r>
            <a:r>
              <a:rPr lang="en-US" sz="1800" b="0" dirty="0">
                <a:solidFill>
                  <a:schemeClr val="tx1"/>
                </a:solidFill>
              </a:rPr>
              <a:t> - 	3pm–et-2hr</a:t>
            </a:r>
          </a:p>
          <a:p>
            <a:pPr marL="400050">
              <a:spcBef>
                <a:spcPts val="0"/>
              </a:spcBef>
              <a:buFont typeface="Arial" panose="020B0604020202020204" pitchFamily="34" charset="0"/>
              <a:buChar char="•"/>
            </a:pPr>
            <a:endParaRPr lang="en-US" sz="1800" b="0" dirty="0">
              <a:solidFill>
                <a:schemeClr val="tx1"/>
              </a:solidFill>
            </a:endParaRPr>
          </a:p>
          <a:p>
            <a:pPr marL="400050">
              <a:spcBef>
                <a:spcPts val="0"/>
              </a:spcBef>
              <a:buFont typeface="Arial" panose="020B0604020202020204" pitchFamily="34" charset="0"/>
              <a:buChar char="•"/>
            </a:pPr>
            <a:r>
              <a:rPr lang="en-US" sz="1800" b="0" dirty="0">
                <a:solidFill>
                  <a:schemeClr val="tx1"/>
                </a:solidFill>
              </a:rPr>
              <a:t>Thursday 20</a:t>
            </a:r>
            <a:r>
              <a:rPr lang="en-US" sz="1800" b="0" baseline="30000" dirty="0">
                <a:solidFill>
                  <a:schemeClr val="tx1"/>
                </a:solidFill>
              </a:rPr>
              <a:t>th</a:t>
            </a:r>
            <a:r>
              <a:rPr lang="en-US" sz="1800" b="0" dirty="0">
                <a:solidFill>
                  <a:schemeClr val="tx1"/>
                </a:solidFill>
              </a:rPr>
              <a:t>, morning – 10am-noon-et</a:t>
            </a:r>
            <a:r>
              <a:rPr lang="en-US" sz="1800" b="0" u="sng" dirty="0">
                <a:solidFill>
                  <a:schemeClr val="tx1"/>
                </a:solidFill>
              </a:rPr>
              <a:t> – just in case.</a:t>
            </a:r>
            <a:endParaRPr lang="en-US" sz="1800" b="0" dirty="0">
              <a:solidFill>
                <a:schemeClr val="tx1"/>
              </a:solidFill>
            </a:endParaRPr>
          </a:p>
          <a:p>
            <a:pPr marL="800100" lvl="1">
              <a:spcBef>
                <a:spcPts val="0"/>
              </a:spcBef>
              <a:buFont typeface="Arial" panose="020B0604020202020204" pitchFamily="34" charset="0"/>
              <a:buChar char="•"/>
            </a:pPr>
            <a:endParaRPr lang="en-US" sz="1400" b="0" dirty="0">
              <a:solidFill>
                <a:schemeClr val="tx1"/>
              </a:solidFill>
            </a:endParaRPr>
          </a:p>
          <a:p>
            <a:pPr marL="400050">
              <a:spcBef>
                <a:spcPts val="0"/>
              </a:spcBef>
              <a:buFont typeface="Arial" panose="020B0604020202020204" pitchFamily="34" charset="0"/>
              <a:buChar char="•"/>
            </a:pPr>
            <a:r>
              <a:rPr lang="en-US" sz="1800" b="0" dirty="0">
                <a:solidFill>
                  <a:schemeClr val="tx1"/>
                </a:solidFill>
              </a:rPr>
              <a:t>20</a:t>
            </a:r>
            <a:r>
              <a:rPr lang="en-US" sz="1800" b="0" baseline="30000" dirty="0">
                <a:solidFill>
                  <a:schemeClr val="tx1"/>
                </a:solidFill>
              </a:rPr>
              <a:t>th</a:t>
            </a:r>
            <a:r>
              <a:rPr lang="en-US" sz="1800" b="0" dirty="0">
                <a:solidFill>
                  <a:schemeClr val="tx1"/>
                </a:solidFill>
              </a:rPr>
              <a:t> is target to approve, in 3 days (only minutes for last read and vote.) </a:t>
            </a:r>
          </a:p>
          <a:p>
            <a:pPr marL="400050">
              <a:spcBef>
                <a:spcPts val="0"/>
              </a:spcBef>
              <a:buFont typeface="Arial" panose="020B0604020202020204" pitchFamily="34" charset="0"/>
              <a:buChar char="•"/>
            </a:pPr>
            <a:r>
              <a:rPr lang="en-US" sz="1800" b="0" dirty="0">
                <a:solidFill>
                  <a:schemeClr val="bg1">
                    <a:lumMod val="65000"/>
                  </a:schemeClr>
                </a:solidFill>
              </a:rPr>
              <a:t>Friday 21</a:t>
            </a:r>
            <a:r>
              <a:rPr lang="en-US" sz="1800" b="0" baseline="30000" dirty="0">
                <a:solidFill>
                  <a:schemeClr val="bg1">
                    <a:lumMod val="65000"/>
                  </a:schemeClr>
                </a:solidFill>
              </a:rPr>
              <a:t>st</a:t>
            </a:r>
            <a:r>
              <a:rPr lang="en-US" sz="1800" b="0" dirty="0">
                <a:solidFill>
                  <a:schemeClr val="bg1">
                    <a:lumMod val="65000"/>
                  </a:schemeClr>
                </a:solidFill>
              </a:rPr>
              <a:t> - 		3pm–et–2hr tbd</a:t>
            </a:r>
          </a:p>
          <a:p>
            <a:pPr marL="400050">
              <a:spcBef>
                <a:spcPts val="0"/>
              </a:spcBef>
              <a:buFont typeface="Arial" panose="020B0604020202020204" pitchFamily="34" charset="0"/>
              <a:buChar char="•"/>
            </a:pPr>
            <a:r>
              <a:rPr lang="en-US" sz="1800" b="0" dirty="0">
                <a:solidFill>
                  <a:schemeClr val="bg1">
                    <a:lumMod val="65000"/>
                  </a:schemeClr>
                </a:solidFill>
              </a:rPr>
              <a:t>Tuesday 25</a:t>
            </a:r>
            <a:r>
              <a:rPr lang="en-US" sz="1800" b="0" baseline="30000" dirty="0">
                <a:solidFill>
                  <a:schemeClr val="bg1">
                    <a:lumMod val="65000"/>
                  </a:schemeClr>
                </a:solidFill>
              </a:rPr>
              <a:t>th</a:t>
            </a:r>
            <a:r>
              <a:rPr lang="en-US" sz="1800" b="0" dirty="0">
                <a:solidFill>
                  <a:schemeClr val="bg1">
                    <a:lumMod val="65000"/>
                  </a:schemeClr>
                </a:solidFill>
              </a:rPr>
              <a:t> - 		3pm–et-2hr tbd</a:t>
            </a:r>
          </a:p>
          <a:p>
            <a:pPr marL="2114550" lvl="4">
              <a:spcBef>
                <a:spcPts val="0"/>
              </a:spcBef>
              <a:buFont typeface="Arial" panose="020B0604020202020204" pitchFamily="34" charset="0"/>
              <a:buChar char="•"/>
            </a:pPr>
            <a:endParaRPr lang="en-US" sz="1000" b="0" dirty="0"/>
          </a:p>
          <a:p>
            <a:pPr marL="400050">
              <a:spcBef>
                <a:spcPts val="0"/>
              </a:spcBef>
              <a:buFont typeface="Arial" panose="020B0604020202020204" pitchFamily="34" charset="0"/>
              <a:buChar char="•"/>
            </a:pPr>
            <a:r>
              <a:rPr lang="en-US" sz="1800" b="0" dirty="0"/>
              <a:t>Of course, not all can make each one and/or the entire time, so just asking to do what you can.</a:t>
            </a:r>
          </a:p>
          <a:p>
            <a:pPr marL="400050">
              <a:spcBef>
                <a:spcPts val="0"/>
              </a:spcBef>
              <a:buFont typeface="Arial" panose="020B0604020202020204" pitchFamily="34" charset="0"/>
              <a:buChar char="•"/>
            </a:pPr>
            <a:r>
              <a:rPr lang="en-US" sz="1800" b="0" dirty="0"/>
              <a:t>Any adjustment, cancellations, etc. watch the .18 list server.</a:t>
            </a:r>
          </a:p>
          <a:p>
            <a:pPr marL="400050">
              <a:spcBef>
                <a:spcPts val="0"/>
              </a:spcBef>
              <a:buFont typeface="Arial" panose="020B0604020202020204" pitchFamily="34" charset="0"/>
              <a:buChar char="•"/>
            </a:pPr>
            <a:endParaRPr lang="en-US" sz="1800" b="0" dirty="0"/>
          </a:p>
          <a:p>
            <a:pPr marL="400050">
              <a:spcBef>
                <a:spcPts val="0"/>
              </a:spcBef>
              <a:buFont typeface="Arial" panose="020B0604020202020204" pitchFamily="34" charset="0"/>
              <a:buChar char="•"/>
            </a:pPr>
            <a:r>
              <a:rPr lang="en-US" sz="1800" b="0" dirty="0"/>
              <a:t>.18 document is now 18-20/0020; </a:t>
            </a:r>
          </a:p>
          <a:p>
            <a:pPr marL="800100" lvl="1">
              <a:spcBef>
                <a:spcPts val="0"/>
              </a:spcBef>
              <a:buFont typeface="Arial" panose="020B0604020202020204" pitchFamily="34" charset="0"/>
              <a:buChar char="•"/>
            </a:pPr>
            <a:r>
              <a:rPr lang="en-US" sz="1600" dirty="0">
                <a:hlinkClick r:id="rId3"/>
              </a:rPr>
              <a:t>https://mentor.ieee.org/802.18/dcn/20/18-20-0020</a:t>
            </a:r>
            <a:r>
              <a:rPr lang="en-US" sz="1600" dirty="0"/>
              <a:t> </a:t>
            </a:r>
            <a:endParaRPr lang="en-US" sz="1600" b="0" dirty="0"/>
          </a:p>
          <a:p>
            <a:pPr marL="800100" lvl="1">
              <a:spcBef>
                <a:spcPts val="0"/>
              </a:spcBef>
              <a:buFont typeface="Arial" panose="020B0604020202020204" pitchFamily="34" charset="0"/>
              <a:buChar char="•"/>
            </a:pPr>
            <a:r>
              <a:rPr lang="en-US" sz="1600" dirty="0"/>
              <a:t>r05–  after the meeting  </a:t>
            </a:r>
            <a:r>
              <a:rPr lang="en-US" sz="1600" dirty="0" err="1"/>
              <a:t>friday</a:t>
            </a:r>
            <a:r>
              <a:rPr lang="en-US" sz="1600" dirty="0"/>
              <a:t>(14</a:t>
            </a:r>
            <a:r>
              <a:rPr lang="en-US" sz="1600" baseline="30000" dirty="0"/>
              <a:t>th</a:t>
            </a:r>
            <a:r>
              <a:rPr lang="en-US" sz="1600" dirty="0"/>
              <a:t>) ad hoc</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9</a:t>
            </a:fld>
            <a:endParaRPr lang="en-US" altLang="en-US" dirty="0"/>
          </a:p>
        </p:txBody>
      </p:sp>
      <p:sp>
        <p:nvSpPr>
          <p:cNvPr id="7" name="Date Placeholder 6"/>
          <p:cNvSpPr>
            <a:spLocks noGrp="1"/>
          </p:cNvSpPr>
          <p:nvPr>
            <p:ph type="dt" idx="15"/>
          </p:nvPr>
        </p:nvSpPr>
        <p:spPr/>
        <p:txBody>
          <a:bodyPr/>
          <a:lstStyle/>
          <a:p>
            <a:r>
              <a:rPr lang="en-US"/>
              <a:t>18 Feb 2020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674164064"/>
      </p:ext>
    </p:extLst>
  </p:cSld>
  <p:clrMapOvr>
    <a:masterClrMapping/>
  </p:clrMapOvr>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44307</TotalTime>
  <Words>7153</Words>
  <Application>Microsoft Office PowerPoint</Application>
  <PresentationFormat>On-screen Show (4:3)</PresentationFormat>
  <Paragraphs>748</Paragraphs>
  <Slides>38</Slides>
  <Notes>23</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2</vt:i4>
      </vt:variant>
      <vt:variant>
        <vt:lpstr>Slide Titles</vt:lpstr>
      </vt:variant>
      <vt:variant>
        <vt:i4>38</vt:i4>
      </vt:variant>
    </vt:vector>
  </HeadingPairs>
  <TitlesOfParts>
    <vt:vector size="49" baseType="lpstr">
      <vt:lpstr>Arial</vt:lpstr>
      <vt:lpstr>Calibri</vt:lpstr>
      <vt:lpstr>Calibri Light</vt:lpstr>
      <vt:lpstr>Consolas</vt:lpstr>
      <vt:lpstr>Helvetica</vt:lpstr>
      <vt:lpstr>Monotype Sorts</vt:lpstr>
      <vt:lpstr>Times New Roman</vt:lpstr>
      <vt:lpstr>Wingdings</vt:lpstr>
      <vt:lpstr>Office Theme</vt:lpstr>
      <vt:lpstr>Document</vt:lpstr>
      <vt:lpstr>Packager Shell Object</vt:lpstr>
      <vt:lpstr>IEEE 802.18 RR-TAG Ad Hoc Agenda</vt:lpstr>
      <vt:lpstr>Call to Order / Administrative Items</vt:lpstr>
      <vt:lpstr>Other Guidelines for IEEE WG Meetings</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Ad hoc Agenda</vt:lpstr>
      <vt:lpstr>Chairman Pai’s statement on 5.9 GHz &amp; NPRM -background</vt:lpstr>
      <vt:lpstr>5.9 GHz NPRM _</vt:lpstr>
      <vt:lpstr>5.9 GHz NPRM –  </vt:lpstr>
      <vt:lpstr>5.9 GHz &amp; NPRM – Timeline</vt:lpstr>
      <vt:lpstr>Actions Required</vt:lpstr>
      <vt:lpstr>Any Other Business</vt:lpstr>
      <vt:lpstr>Adjourn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5.9 GHz &amp; NPRM –06feb page 2</vt:lpstr>
      <vt:lpstr>5.9 GHz &amp; NPRM –06feb page 1</vt:lpstr>
      <vt:lpstr>5.9 GHz &amp; NPRM –history 30jan </vt:lpstr>
      <vt:lpstr>5.9 GHz &amp; NPRM plans for comments- history 30jan</vt:lpstr>
      <vt:lpstr>5.9 GHz &amp; NPRM –history 23jan </vt:lpstr>
      <vt:lpstr>5.9 GHz &amp; NPRM – history 23jan </vt:lpstr>
      <vt:lpstr>5.9 GHz NPRM – Thursday sna</vt:lpstr>
      <vt:lpstr>5.9 GHz NPRM – Thursday sna</vt:lpstr>
      <vt:lpstr>5.9 GHz NPRM – Tuesday sna</vt:lpstr>
      <vt:lpstr>5.9 GHz NPRM – history 09jan</vt:lpstr>
      <vt:lpstr>5.9 GHz NPRM – history 09jan</vt:lpstr>
      <vt:lpstr>5.9 GHz NPRM - history of possible areas to comment on</vt:lpstr>
      <vt:lpstr>5.9 GHz NPRM – history of possible areas to comment on</vt:lpstr>
      <vt:lpstr>5.9 GHz NPRM - history of possible areas to comment on</vt:lpstr>
      <vt:lpstr>5.9 GHz NPRM -NHTSA –history of possible areas to comment on</vt:lpstr>
      <vt:lpstr>5.9 GHz NPRM –history of possible areas to comment on</vt:lpstr>
      <vt:lpstr>All the sections in 5.9GHz NPRM draft r11</vt:lpstr>
    </vt:vector>
  </TitlesOfParts>
  <Company>Hewlett 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802.18 RR-TAG Meeting Agenda</dc:title>
  <dc:creator/>
  <cp:lastModifiedBy>Holcomb, Jay</cp:lastModifiedBy>
  <cp:revision>2373</cp:revision>
  <cp:lastPrinted>1601-01-01T00:00:00Z</cp:lastPrinted>
  <dcterms:created xsi:type="dcterms:W3CDTF">2016-03-03T14:54:45Z</dcterms:created>
  <dcterms:modified xsi:type="dcterms:W3CDTF">2020-02-19T13:25:57Z</dcterms:modified>
</cp:coreProperties>
</file>