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0"/>
  </p:notesMasterIdLst>
  <p:handoutMasterIdLst>
    <p:handoutMasterId r:id="rId51"/>
  </p:handoutMasterIdLst>
  <p:sldIdLst>
    <p:sldId id="256" r:id="rId2"/>
    <p:sldId id="341" r:id="rId3"/>
    <p:sldId id="329" r:id="rId4"/>
    <p:sldId id="604" r:id="rId5"/>
    <p:sldId id="624" r:id="rId6"/>
    <p:sldId id="605" r:id="rId7"/>
    <p:sldId id="516" r:id="rId8"/>
    <p:sldId id="596" r:id="rId9"/>
    <p:sldId id="603" r:id="rId10"/>
    <p:sldId id="606" r:id="rId11"/>
    <p:sldId id="608" r:id="rId12"/>
    <p:sldId id="647" r:id="rId13"/>
    <p:sldId id="654" r:id="rId14"/>
    <p:sldId id="626" r:id="rId15"/>
    <p:sldId id="657" r:id="rId16"/>
    <p:sldId id="659" r:id="rId17"/>
    <p:sldId id="631" r:id="rId18"/>
    <p:sldId id="658" r:id="rId19"/>
    <p:sldId id="650" r:id="rId20"/>
    <p:sldId id="498" r:id="rId21"/>
    <p:sldId id="402" r:id="rId22"/>
    <p:sldId id="403" r:id="rId23"/>
    <p:sldId id="661" r:id="rId24"/>
    <p:sldId id="653" r:id="rId25"/>
    <p:sldId id="649" r:id="rId26"/>
    <p:sldId id="660" r:id="rId27"/>
    <p:sldId id="640" r:id="rId28"/>
    <p:sldId id="639" r:id="rId29"/>
    <p:sldId id="638" r:id="rId30"/>
    <p:sldId id="643" r:id="rId31"/>
    <p:sldId id="646" r:id="rId32"/>
    <p:sldId id="641" r:id="rId33"/>
    <p:sldId id="633" r:id="rId34"/>
    <p:sldId id="636" r:id="rId35"/>
    <p:sldId id="634" r:id="rId36"/>
    <p:sldId id="632" r:id="rId37"/>
    <p:sldId id="627" r:id="rId38"/>
    <p:sldId id="630" r:id="rId39"/>
    <p:sldId id="628" r:id="rId40"/>
    <p:sldId id="462" r:id="rId41"/>
    <p:sldId id="652" r:id="rId42"/>
    <p:sldId id="549" r:id="rId43"/>
    <p:sldId id="425" r:id="rId44"/>
    <p:sldId id="592" r:id="rId45"/>
    <p:sldId id="599" r:id="rId46"/>
    <p:sldId id="618" r:id="rId47"/>
    <p:sldId id="656" r:id="rId48"/>
    <p:sldId id="655" r:id="rId4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1"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3300"/>
    <a:srgbClr val="CC6600"/>
    <a:srgbClr val="85DFFF"/>
    <a:srgbClr val="D5F4FF"/>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348" autoAdjust="0"/>
    <p:restoredTop sz="96215" autoAdjust="0"/>
  </p:normalViewPr>
  <p:slideViewPr>
    <p:cSldViewPr>
      <p:cViewPr varScale="1">
        <p:scale>
          <a:sx n="108" d="100"/>
          <a:sy n="108" d="100"/>
        </p:scale>
        <p:origin x="1170" y="102"/>
      </p:cViewPr>
      <p:guideLst>
        <p:guide orient="horz" pos="2160"/>
        <p:guide pos="2880"/>
      </p:guideLst>
    </p:cSldViewPr>
  </p:slideViewPr>
  <p:outlineViewPr>
    <p:cViewPr varScale="1">
      <p:scale>
        <a:sx n="170" d="200"/>
        <a:sy n="170" d="200"/>
      </p:scale>
      <p:origin x="0" y="-165486"/>
    </p:cViewPr>
  </p:outlineViewPr>
  <p:notesTextViewPr>
    <p:cViewPr>
      <p:scale>
        <a:sx n="100" d="100"/>
        <a:sy n="100" d="100"/>
      </p:scale>
      <p:origin x="0" y="0"/>
    </p:cViewPr>
  </p:notesTextViewPr>
  <p:sorterViewPr>
    <p:cViewPr>
      <p:scale>
        <a:sx n="150" d="100"/>
        <a:sy n="150" d="100"/>
      </p:scale>
      <p:origin x="0" y="-6888"/>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19-Feb-20</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www.soumu.go.jp/menu_news/s-news/01kiban14_02000411.html" TargetMode="External"/><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3" Type="http://schemas.openxmlformats.org/officeDocument/2006/relationships/hyperlink" Target="https://www.nhtsa.gov/sites/nhtsa.dot.gov/files/documents/v2v-cr_dsrc_wifi_baseline_cross-channel_interference_test_report_pre_final_dec_2019-121219-v1-tag.pdf" TargetMode="External"/><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hyperlink" Target="https://portal.etsi.org/webapp/teldir/QueryOrgaInfo.asp?OrgaId=13790" TargetMode="External"/><Relationship Id="rId13" Type="http://schemas.openxmlformats.org/officeDocument/2006/relationships/hyperlink" Target="https://portal.etsi.org/tb.aspx?tbid=286&amp;SubTB=286" TargetMode="External"/><Relationship Id="rId18" Type="http://schemas.openxmlformats.org/officeDocument/2006/relationships/hyperlink" Target="https://portal.etsi.org/webapp/teldir/ListPersDetails.asp?PersId=79376" TargetMode="External"/><Relationship Id="rId26" Type="http://schemas.openxmlformats.org/officeDocument/2006/relationships/hyperlink" Target="https://portal.etsi.org/webapp/teldir/QueryOrgaInfo.asp?OrgaId=121" TargetMode="External"/><Relationship Id="rId3" Type="http://schemas.openxmlformats.org/officeDocument/2006/relationships/hyperlink" Target="https://portal.etsi.org/tb.aspx?tbid=287&amp;SubTB=287" TargetMode="External"/><Relationship Id="rId21" Type="http://schemas.openxmlformats.org/officeDocument/2006/relationships/hyperlink" Target="https://portal.etsi.org/webapp/teldir/ListPersDetails.asp?PersId=2582" TargetMode="External"/><Relationship Id="rId34" Type="http://schemas.openxmlformats.org/officeDocument/2006/relationships/hyperlink" Target="https://portal.etsi.org/webapp/teldir/ListPersDetails.asp?PersId=60301" TargetMode="External"/><Relationship Id="rId7" Type="http://schemas.openxmlformats.org/officeDocument/2006/relationships/hyperlink" Target="https://portal.etsi.org/webapp/teldir/ListPersDetails.asp?PersId=63180" TargetMode="External"/><Relationship Id="rId12" Type="http://schemas.openxmlformats.org/officeDocument/2006/relationships/hyperlink" Target="https://portal.etsi.org/webapp/teldir/QueryOrgaInfo.asp?OrgaId=1" TargetMode="External"/><Relationship Id="rId17" Type="http://schemas.openxmlformats.org/officeDocument/2006/relationships/hyperlink" Target="https://portal.etsi.org/webapp/teldir/QueryOrgaInfo.asp?OrgaId=15932" TargetMode="External"/><Relationship Id="rId25" Type="http://schemas.openxmlformats.org/officeDocument/2006/relationships/hyperlink" Target="https://portal.etsi.org/webapp/teldir/ListPersDetails.asp?PersId=54791" TargetMode="External"/><Relationship Id="rId33" Type="http://schemas.openxmlformats.org/officeDocument/2006/relationships/hyperlink" Target="https://portal.etsi.org/webapp/teldir/QueryOrgaInfo.asp?OrgaId=16055" TargetMode="External"/><Relationship Id="rId38" Type="http://schemas.openxmlformats.org/officeDocument/2006/relationships/hyperlink" Target="https://portal.etsi.org/webapp/teldir/ListPersDetails.asp?PersId=53812" TargetMode="External"/><Relationship Id="rId2" Type="http://schemas.openxmlformats.org/officeDocument/2006/relationships/slide" Target="../slides/slide9.xml"/><Relationship Id="rId16" Type="http://schemas.openxmlformats.org/officeDocument/2006/relationships/hyperlink" Target="https://portal.etsi.org/webapp/teldir/ListPersDetails.asp?PersId=77968" TargetMode="External"/><Relationship Id="rId20" Type="http://schemas.openxmlformats.org/officeDocument/2006/relationships/hyperlink" Target="https://portal.etsi.org/webapp/teldir/ListPersDetails.asp?PersId=13676" TargetMode="External"/><Relationship Id="rId29" Type="http://schemas.openxmlformats.org/officeDocument/2006/relationships/hyperlink" Target="https://portal.etsi.org/webapp/teldir/QueryOrgaInfo.asp?OrgaId=7380" TargetMode="External"/><Relationship Id="rId1" Type="http://schemas.openxmlformats.org/officeDocument/2006/relationships/notesMaster" Target="../notesMasters/notesMaster1.xml"/><Relationship Id="rId6" Type="http://schemas.openxmlformats.org/officeDocument/2006/relationships/hyperlink" Target="https://portal.etsi.org/webapp/teldir/QueryOrgaInfo.asp?OrgaId=14953" TargetMode="External"/><Relationship Id="rId11" Type="http://schemas.openxmlformats.org/officeDocument/2006/relationships/hyperlink" Target="https://portal.etsi.org/webapp/teldir/ListPersDetails.asp?PersId=26441" TargetMode="External"/><Relationship Id="rId24" Type="http://schemas.openxmlformats.org/officeDocument/2006/relationships/hyperlink" Target="https://portal.etsi.org/webapp/teldir/QueryOrgaInfo.asp?OrgaId=42" TargetMode="External"/><Relationship Id="rId32" Type="http://schemas.openxmlformats.org/officeDocument/2006/relationships/hyperlink" Target="https://portal.etsi.org/webapp/teldir/ListPersDetails.asp?PersId=78115" TargetMode="External"/><Relationship Id="rId37" Type="http://schemas.openxmlformats.org/officeDocument/2006/relationships/hyperlink" Target="https://portal.etsi.org/webapp/teldir/QueryOrgaInfo.asp?OrgaId=11945" TargetMode="External"/><Relationship Id="rId5" Type="http://schemas.openxmlformats.org/officeDocument/2006/relationships/hyperlink" Target="https://portal.etsi.org/webapp/teldir/ListPersDetails.asp?PersId=49485" TargetMode="External"/><Relationship Id="rId15" Type="http://schemas.openxmlformats.org/officeDocument/2006/relationships/hyperlink" Target="https://portal.etsi.org/webapp/teldir/QueryOrgaInfo.asp?OrgaId=5" TargetMode="External"/><Relationship Id="rId23" Type="http://schemas.openxmlformats.org/officeDocument/2006/relationships/hyperlink" Target="https://portal.etsi.org/webapp/teldir/ListPersDetails.asp?PersId=34395" TargetMode="External"/><Relationship Id="rId28" Type="http://schemas.openxmlformats.org/officeDocument/2006/relationships/hyperlink" Target="https://portal.etsi.org/webapp/teldir/QueryOrgaInfo.asp?OrgaId=8870" TargetMode="External"/><Relationship Id="rId36" Type="http://schemas.openxmlformats.org/officeDocument/2006/relationships/hyperlink" Target="https://portal.etsi.org/webapp/teldir/ListPersDetails.asp?PersId=26729" TargetMode="External"/><Relationship Id="rId10" Type="http://schemas.openxmlformats.org/officeDocument/2006/relationships/hyperlink" Target="https://portal.etsi.org/webapp/teldir/QueryOrgaInfo.asp?OrgaId=9173" TargetMode="External"/><Relationship Id="rId19" Type="http://schemas.openxmlformats.org/officeDocument/2006/relationships/hyperlink" Target="https://portal.etsi.org/webapp/teldir/ListPersDetails.asp?PersId=80177" TargetMode="External"/><Relationship Id="rId31" Type="http://schemas.openxmlformats.org/officeDocument/2006/relationships/hyperlink" Target="https://portal.etsi.org/tb.aspx?tbid=729&amp;SubTB=729" TargetMode="External"/><Relationship Id="rId4" Type="http://schemas.openxmlformats.org/officeDocument/2006/relationships/hyperlink" Target="https://portal.etsi.org/webapp/teldir/ListPersDetails.asp?PersId=6230" TargetMode="External"/><Relationship Id="rId9" Type="http://schemas.openxmlformats.org/officeDocument/2006/relationships/hyperlink" Target="https://portal.etsi.org/webapp/teldir/ListPersDetails.asp?PersId=33473" TargetMode="External"/><Relationship Id="rId14" Type="http://schemas.openxmlformats.org/officeDocument/2006/relationships/hyperlink" Target="https://portal.etsi.org/webapp/teldir/ListPersDetails.asp?PersId=26309" TargetMode="External"/><Relationship Id="rId22" Type="http://schemas.openxmlformats.org/officeDocument/2006/relationships/hyperlink" Target="https://portal.etsi.org/webapp/teldir/ListPersDetails.asp?PersId=10561" TargetMode="External"/><Relationship Id="rId27" Type="http://schemas.openxmlformats.org/officeDocument/2006/relationships/hyperlink" Target="https://portal.etsi.org/webapp/teldir/ListPersDetails.asp?PersId=72859" TargetMode="External"/><Relationship Id="rId30" Type="http://schemas.openxmlformats.org/officeDocument/2006/relationships/hyperlink" Target="https://portal.etsi.org/webapp/teldir/ListPersDetails.asp?PersId=61793" TargetMode="External"/><Relationship Id="rId35" Type="http://schemas.openxmlformats.org/officeDocument/2006/relationships/hyperlink" Target="https://portal.etsi.org/webapp/teldir/QueryOrgaInfo.asp?OrgaId=13818" TargetMode="Externa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ept.org/ecc/groups/ecc/wg-se/se-24/" TargetMode="External"/><Relationship Id="rId2" Type="http://schemas.openxmlformats.org/officeDocument/2006/relationships/slide" Target="../slides/slide10.xml"/><Relationship Id="rId1" Type="http://schemas.openxmlformats.org/officeDocument/2006/relationships/notesMaster" Target="../notesMasters/notesMaster1.xml"/><Relationship Id="rId5" Type="http://schemas.openxmlformats.org/officeDocument/2006/relationships/hyperlink" Target="https://cept.org/ecc/groups/ecc/wg-fm/fm-57/" TargetMode="External"/><Relationship Id="rId4" Type="http://schemas.openxmlformats.org/officeDocument/2006/relationships/hyperlink" Target="https://cept.org/ecc/groups/ecc/wg-se/se-45/"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295963947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41532327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24718201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20</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Japan MIC is conducting a survey regarding new wireless usage at 900</a:t>
            </a:r>
            <a:br>
              <a:rPr lang="en-US" dirty="0"/>
            </a:br>
            <a:r>
              <a:rPr lang="en-US" sz="1200" b="0" i="0" kern="1200" dirty="0">
                <a:solidFill>
                  <a:srgbClr val="000000"/>
                </a:solidFill>
                <a:effectLst/>
                <a:latin typeface="Times New Roman" pitchFamily="16" charset="0"/>
                <a:ea typeface="+mn-ea"/>
                <a:cs typeface="+mn-cs"/>
              </a:rPr>
              <a:t>MHz band, specifically 845 to 860 MHz and 928 to 940 MHz that the MIC</a:t>
            </a:r>
            <a:br>
              <a:rPr lang="en-US" dirty="0"/>
            </a:br>
            <a:r>
              <a:rPr lang="en-US" sz="1200" b="0" i="0" kern="1200" dirty="0">
                <a:solidFill>
                  <a:srgbClr val="000000"/>
                </a:solidFill>
                <a:effectLst/>
                <a:latin typeface="Times New Roman" pitchFamily="16" charset="0"/>
                <a:ea typeface="+mn-ea"/>
                <a:cs typeface="+mn-cs"/>
              </a:rPr>
              <a:t>is re-farming.</a:t>
            </a:r>
            <a:br>
              <a:rPr lang="en-US" dirty="0"/>
            </a:br>
            <a:br>
              <a:rPr lang="en-US" dirty="0"/>
            </a:br>
            <a:r>
              <a:rPr lang="en-US" sz="1200" b="0" i="0" kern="1200" dirty="0">
                <a:solidFill>
                  <a:srgbClr val="000000"/>
                </a:solidFill>
                <a:effectLst/>
                <a:latin typeface="Times New Roman" pitchFamily="16" charset="0"/>
                <a:ea typeface="+mn-ea"/>
                <a:cs typeface="+mn-cs"/>
              </a:rPr>
              <a:t>For details, you can refer to</a:t>
            </a:r>
            <a:br>
              <a:rPr lang="en-US" dirty="0"/>
            </a:br>
            <a:r>
              <a:rPr lang="en-US" sz="1200" b="0" i="0" kern="1200" dirty="0">
                <a:solidFill>
                  <a:srgbClr val="000000"/>
                </a:solidFill>
                <a:effectLst/>
                <a:latin typeface="Times New Roman" pitchFamily="16" charset="0"/>
                <a:ea typeface="+mn-ea"/>
                <a:cs typeface="+mn-cs"/>
                <a:hlinkClick r:id="rId3"/>
              </a:rPr>
              <a:t>http://www.soumu.go.jp/menu_news/s-news/01kiban14_02000411.html</a:t>
            </a:r>
            <a:br>
              <a:rPr lang="en-US" dirty="0"/>
            </a:br>
            <a:br>
              <a:rPr lang="en-US" dirty="0"/>
            </a:br>
            <a:r>
              <a:rPr lang="en-US" sz="1200" b="0" i="0" kern="1200" dirty="0">
                <a:solidFill>
                  <a:srgbClr val="000000"/>
                </a:solidFill>
                <a:effectLst/>
                <a:latin typeface="Times New Roman" pitchFamily="16" charset="0"/>
                <a:ea typeface="+mn-ea"/>
                <a:cs typeface="+mn-cs"/>
              </a:rPr>
              <a:t>The deadline for submitting the survey is January 15, 2020.</a:t>
            </a:r>
            <a:br>
              <a:rPr lang="en-US" dirty="0"/>
            </a:br>
            <a:endParaRPr lang="en-US"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a:p>
            <a:pPr rtl="0"/>
            <a:r>
              <a:rPr lang="en-GB" b="1" dirty="0">
                <a:effectLst/>
              </a:rPr>
              <a:t>Question 1: Do you agree with Ofcom’s proposals to implement changes, that are consistent with the SRD Decision, within the 874 to 876 and 915 to 921 MHz frequency bands for SRDs?</a:t>
            </a:r>
            <a:endParaRPr lang="en-GB" dirty="0">
              <a:effectLst/>
            </a:endParaRPr>
          </a:p>
          <a:p>
            <a:pPr rtl="0"/>
            <a:r>
              <a:rPr lang="en-GB" b="1" dirty="0">
                <a:effectLst/>
              </a:rPr>
              <a:t>Question 2: Do the proposed Regulations and proposed changes to IR 2030 correctly implement our proposals?</a:t>
            </a:r>
            <a:endParaRPr lang="en-GB" dirty="0">
              <a:effectLst/>
            </a:endParaRPr>
          </a:p>
          <a:p>
            <a:pPr rtl="0"/>
            <a:r>
              <a:rPr lang="en-GB" b="1" dirty="0">
                <a:effectLst/>
              </a:rPr>
              <a:t>Question 3: Do you agree with Ofcom’s proposals to remove the licence exemption currently in the 2010 Regulations for Railway Level Crossing Radar Sensor Systems?</a:t>
            </a:r>
            <a:endParaRPr lang="en-GB" dirty="0">
              <a:effectLst/>
            </a:endParaRPr>
          </a:p>
          <a:p>
            <a:pPr rtl="0"/>
            <a:br>
              <a:rPr lang="en-GB" dirty="0">
                <a:effectLst/>
              </a:rPr>
            </a:br>
            <a:endParaRPr lang="en-GB"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74427942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0301921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a:t>possible agenda items 03feb:  </a:t>
            </a:r>
          </a:p>
          <a:p>
            <a:pPr>
              <a:buFont typeface="Arial" panose="020B0604020202020204" pitchFamily="34" charset="0"/>
              <a:buChar char="•"/>
            </a:pPr>
            <a:r>
              <a:rPr lang="en-US" dirty="0"/>
              <a:t>1. </a:t>
            </a:r>
            <a:r>
              <a:rPr lang="en-US" sz="1800" b="0" dirty="0"/>
              <a:t>Next week we could review/remind decision at Wireless interim in SNA: </a:t>
            </a:r>
          </a:p>
          <a:p>
            <a:pPr>
              <a:buFont typeface="Arial" panose="020B0604020202020204" pitchFamily="34" charset="0"/>
              <a:buChar char="•"/>
            </a:pPr>
            <a:r>
              <a:rPr lang="en-US" sz="1800" b="0" dirty="0">
                <a:solidFill>
                  <a:schemeClr val="tx1"/>
                </a:solidFill>
              </a:rPr>
              <a:t>Focus on what we can agree on,  pass on what we don’t have agreement on. </a:t>
            </a:r>
          </a:p>
          <a:p>
            <a:pPr lvl="1">
              <a:buFont typeface="Arial" panose="020B0604020202020204" pitchFamily="34" charset="0"/>
              <a:buChar char="•"/>
            </a:pPr>
            <a:r>
              <a:rPr lang="en-US" sz="1400" b="0" dirty="0"/>
              <a:t>Maybe  review what areas in the current draf</a:t>
            </a:r>
            <a:r>
              <a:rPr lang="en-US" sz="1400" dirty="0"/>
              <a:t>t  we should focus on and get agreement, in case time runs short (prioritize the sections to focus on…) .   An opinion from the chair. </a:t>
            </a:r>
            <a:endParaRPr lang="en-US" sz="1400" b="0" dirty="0"/>
          </a:p>
          <a:p>
            <a:endParaRPr lang="en-US" dirty="0"/>
          </a:p>
          <a:p>
            <a:r>
              <a:rPr lang="en-US" dirty="0"/>
              <a:t>2. if fed. reg. delay is from the DoT and house transportation committee inputs, could we consider a 1ish page ex </a:t>
            </a:r>
            <a:r>
              <a:rPr lang="en-US" dirty="0" err="1"/>
              <a:t>parte</a:t>
            </a:r>
            <a:r>
              <a:rPr lang="en-US" dirty="0"/>
              <a:t> with very high-level points we agree with the DoT and  the house on, where we have agreement in all of 802.11? </a:t>
            </a: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41911989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198417976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27</a:t>
            </a:fld>
            <a:endParaRPr lang="en-US" dirty="0"/>
          </a:p>
        </p:txBody>
      </p:sp>
    </p:spTree>
    <p:extLst>
      <p:ext uri="{BB962C8B-B14F-4D97-AF65-F5344CB8AC3E}">
        <p14:creationId xmlns:p14="http://schemas.microsoft.com/office/powerpoint/2010/main" val="355044968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28</a:t>
            </a:fld>
            <a:endParaRPr lang="en-US" dirty="0"/>
          </a:p>
        </p:txBody>
      </p:sp>
    </p:spTree>
    <p:extLst>
      <p:ext uri="{BB962C8B-B14F-4D97-AF65-F5344CB8AC3E}">
        <p14:creationId xmlns:p14="http://schemas.microsoft.com/office/powerpoint/2010/main" val="1367976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a:solidFill>
                  <a:srgbClr val="000000"/>
                </a:solidFill>
                <a:effectLst/>
                <a:latin typeface="Times New Roman" pitchFamily="16" charset="0"/>
                <a:ea typeface="+mn-ea"/>
                <a:cs typeface="+mn-cs"/>
              </a:rPr>
              <a:t>.</a:t>
            </a:r>
            <a:r>
              <a:rPr lang="en-US" sz="1200" kern="1200">
                <a:solidFill>
                  <a:srgbClr val="000000"/>
                </a:solidFill>
                <a:effectLst/>
                <a:latin typeface="Times New Roman" pitchFamily="16" charset="0"/>
                <a:ea typeface="+mn-ea"/>
                <a:cs typeface="+mn-cs"/>
              </a:rPr>
              <a:t>  </a:t>
            </a: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29</a:t>
            </a:fld>
            <a:endParaRPr lang="en-US" dirty="0"/>
          </a:p>
        </p:txBody>
      </p:sp>
    </p:spTree>
    <p:extLst>
      <p:ext uri="{BB962C8B-B14F-4D97-AF65-F5344CB8AC3E}">
        <p14:creationId xmlns:p14="http://schemas.microsoft.com/office/powerpoint/2010/main" val="118493452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30</a:t>
            </a:fld>
            <a:endParaRPr lang="en-US" dirty="0"/>
          </a:p>
        </p:txBody>
      </p:sp>
    </p:spTree>
    <p:extLst>
      <p:ext uri="{BB962C8B-B14F-4D97-AF65-F5344CB8AC3E}">
        <p14:creationId xmlns:p14="http://schemas.microsoft.com/office/powerpoint/2010/main" val="62009647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31</a:t>
            </a:fld>
            <a:endParaRPr lang="en-US" dirty="0"/>
          </a:p>
        </p:txBody>
      </p:sp>
    </p:spTree>
    <p:extLst>
      <p:ext uri="{BB962C8B-B14F-4D97-AF65-F5344CB8AC3E}">
        <p14:creationId xmlns:p14="http://schemas.microsoft.com/office/powerpoint/2010/main" val="35282239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32</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33</a:t>
            </a:fld>
            <a:endParaRPr lang="en-US" dirty="0"/>
          </a:p>
        </p:txBody>
      </p:sp>
    </p:spTree>
    <p:extLst>
      <p:ext uri="{BB962C8B-B14F-4D97-AF65-F5344CB8AC3E}">
        <p14:creationId xmlns:p14="http://schemas.microsoft.com/office/powerpoint/2010/main" val="40440466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34</a:t>
            </a:fld>
            <a:endParaRPr lang="en-US" dirty="0"/>
          </a:p>
        </p:txBody>
      </p:sp>
    </p:spTree>
    <p:extLst>
      <p:ext uri="{BB962C8B-B14F-4D97-AF65-F5344CB8AC3E}">
        <p14:creationId xmlns:p14="http://schemas.microsoft.com/office/powerpoint/2010/main" val="162071578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35</a:t>
            </a:fld>
            <a:endParaRPr lang="en-US" dirty="0"/>
          </a:p>
        </p:txBody>
      </p:sp>
    </p:spTree>
    <p:extLst>
      <p:ext uri="{BB962C8B-B14F-4D97-AF65-F5344CB8AC3E}">
        <p14:creationId xmlns:p14="http://schemas.microsoft.com/office/powerpoint/2010/main" val="124965399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36</a:t>
            </a:fld>
            <a:endParaRPr lang="en-US" dirty="0"/>
          </a:p>
        </p:txBody>
      </p:sp>
    </p:spTree>
    <p:extLst>
      <p:ext uri="{BB962C8B-B14F-4D97-AF65-F5344CB8AC3E}">
        <p14:creationId xmlns:p14="http://schemas.microsoft.com/office/powerpoint/2010/main" val="16199132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37</a:t>
            </a:fld>
            <a:endParaRPr lang="en-US" dirty="0"/>
          </a:p>
        </p:txBody>
      </p:sp>
    </p:spTree>
    <p:extLst>
      <p:ext uri="{BB962C8B-B14F-4D97-AF65-F5344CB8AC3E}">
        <p14:creationId xmlns:p14="http://schemas.microsoft.com/office/powerpoint/2010/main" val="334961311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i="1" u="sng" kern="1200" dirty="0">
                <a:solidFill>
                  <a:srgbClr val="000000"/>
                </a:solidFill>
                <a:effectLst/>
                <a:latin typeface="Times New Roman" pitchFamily="16" charset="0"/>
                <a:ea typeface="+mn-ea"/>
                <a:cs typeface="+mn-cs"/>
              </a:rPr>
              <a:t>.</a:t>
            </a:r>
            <a:r>
              <a:rPr lang="en-US" sz="1200" kern="1200" dirty="0">
                <a:solidFill>
                  <a:srgbClr val="000000"/>
                </a:solidFill>
                <a:effectLst/>
                <a:latin typeface="Times New Roman" pitchFamily="16" charset="0"/>
                <a:ea typeface="+mn-ea"/>
                <a:cs typeface="+mn-cs"/>
              </a:rPr>
              <a:t>    </a:t>
            </a:r>
            <a:r>
              <a:rPr lang="en-US" sz="1200" dirty="0">
                <a:hlinkClick r:id="rId3"/>
              </a:rPr>
              <a:t>https://www.nhtsa.gov/sites/nhtsa.dot.gov/files/documents/v2v-cr_dsrc_wifi_baseline_cross-channel_interference_test_report_pre_final_dec_2019-121219-v1-tag.pdf</a:t>
            </a:r>
            <a:endParaRPr lang="en-US" sz="1200" dirty="0"/>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38</a:t>
            </a:fld>
            <a:endParaRPr lang="en-US" dirty="0"/>
          </a:p>
        </p:txBody>
      </p:sp>
    </p:spTree>
    <p:extLst>
      <p:ext uri="{BB962C8B-B14F-4D97-AF65-F5344CB8AC3E}">
        <p14:creationId xmlns:p14="http://schemas.microsoft.com/office/powerpoint/2010/main" val="1237435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altLang="en-US" sz="1200" b="0" dirty="0">
                <a:hlinkClick r:id="rId3"/>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5"/>
              </a:rPr>
              <a:t>Hiertz</a:t>
            </a:r>
            <a:r>
              <a:rPr lang="en-US" sz="1200" kern="1200" dirty="0">
                <a:solidFill>
                  <a:srgbClr val="000000"/>
                </a:solidFill>
                <a:effectLst/>
                <a:latin typeface="Times New Roman" pitchFamily="16" charset="0"/>
                <a:ea typeface="+mn-ea"/>
                <a:cs typeface="+mn-cs"/>
                <a:hlinkClick r:id="rId5"/>
              </a:rPr>
              <a:t> </a:t>
            </a:r>
            <a:r>
              <a:rPr lang="en-US" sz="1200" kern="1200" dirty="0" err="1">
                <a:solidFill>
                  <a:srgbClr val="000000"/>
                </a:solidFill>
                <a:effectLst/>
                <a:latin typeface="Times New Roman" pitchFamily="16" charset="0"/>
                <a:ea typeface="+mn-ea"/>
                <a:cs typeface="+mn-cs"/>
                <a:hlinkClick r:id="rId5"/>
              </a:rPr>
              <a:t>Guido</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6"/>
              </a:rPr>
              <a:t>Ericsson</a:t>
            </a:r>
            <a:r>
              <a:rPr lang="en-US" sz="1200" kern="1200" dirty="0">
                <a:solidFill>
                  <a:srgbClr val="000000"/>
                </a:solidFill>
                <a:effectLst/>
                <a:latin typeface="Times New Roman" pitchFamily="16" charset="0"/>
                <a:ea typeface="+mn-ea"/>
                <a:cs typeface="+mn-cs"/>
                <a:hlinkClick r:id="rId6"/>
              </a:rPr>
              <a:t> GmbH, </a:t>
            </a:r>
            <a:r>
              <a:rPr lang="en-US" sz="1200" kern="1200" dirty="0" err="1">
                <a:solidFill>
                  <a:srgbClr val="000000"/>
                </a:solidFill>
                <a:effectLst/>
                <a:latin typeface="Times New Roman" pitchFamily="16" charset="0"/>
                <a:ea typeface="+mn-ea"/>
                <a:cs typeface="+mn-cs"/>
                <a:hlinkClick r:id="rId6"/>
              </a:rPr>
              <a:t>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7"/>
              </a:rPr>
              <a:t>Zhou </a:t>
            </a:r>
            <a:r>
              <a:rPr lang="en-US" sz="1200" kern="1200" dirty="0" err="1">
                <a:solidFill>
                  <a:srgbClr val="000000"/>
                </a:solidFill>
                <a:effectLst/>
                <a:latin typeface="Times New Roman" pitchFamily="16" charset="0"/>
                <a:ea typeface="+mn-ea"/>
                <a:cs typeface="+mn-cs"/>
                <a:hlinkClick r:id="rId7"/>
              </a:rPr>
              <a:t>Hai</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8"/>
              </a:rPr>
              <a:t>Huawei</a:t>
            </a:r>
            <a:r>
              <a:rPr lang="en-US" sz="1200" kern="1200" dirty="0">
                <a:solidFill>
                  <a:srgbClr val="000000"/>
                </a:solidFill>
                <a:effectLst/>
                <a:latin typeface="Times New Roman" pitchFamily="16" charset="0"/>
                <a:ea typeface="+mn-ea"/>
                <a:cs typeface="+mn-cs"/>
                <a:hlinkClick r:id="rId8"/>
              </a:rPr>
              <a:t>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9"/>
              </a:rPr>
              <a:t>Boldy </a:t>
            </a:r>
            <a:r>
              <a:rPr lang="en-US" sz="1200" kern="1200" dirty="0" err="1">
                <a:solidFill>
                  <a:srgbClr val="000000"/>
                </a:solidFill>
                <a:effectLst/>
                <a:latin typeface="Times New Roman" pitchFamily="16" charset="0"/>
                <a:ea typeface="+mn-ea"/>
                <a:cs typeface="+mn-cs"/>
                <a:hlinkClick r:id="rId9"/>
              </a:rPr>
              <a:t>David</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0"/>
              </a:rPr>
              <a:t>BROADCOM</a:t>
            </a:r>
            <a:r>
              <a:rPr lang="en-US" sz="1200" kern="1200" dirty="0">
                <a:solidFill>
                  <a:srgbClr val="000000"/>
                </a:solidFill>
                <a:effectLst/>
                <a:latin typeface="Times New Roman" pitchFamily="16" charset="0"/>
                <a:ea typeface="+mn-ea"/>
                <a:cs typeface="+mn-cs"/>
                <a:hlinkClick r:id="rId10"/>
              </a:rPr>
              <a:t> CORPORATION</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1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14"/>
              </a:rPr>
              <a:t>Butscheidt</a:t>
            </a:r>
            <a:r>
              <a:rPr lang="en-US" sz="1200" kern="1200" dirty="0">
                <a:solidFill>
                  <a:srgbClr val="000000"/>
                </a:solidFill>
                <a:effectLst/>
                <a:latin typeface="Times New Roman" pitchFamily="16" charset="0"/>
                <a:ea typeface="+mn-ea"/>
                <a:cs typeface="+mn-cs"/>
                <a:hlinkClick r:id="rId14"/>
              </a:rPr>
              <a:t> </a:t>
            </a:r>
            <a:r>
              <a:rPr lang="en-US" sz="1200" kern="1200" dirty="0" err="1">
                <a:solidFill>
                  <a:srgbClr val="000000"/>
                </a:solidFill>
                <a:effectLst/>
                <a:latin typeface="Times New Roman" pitchFamily="16" charset="0"/>
                <a:ea typeface="+mn-ea"/>
                <a:cs typeface="+mn-cs"/>
                <a:hlinkClick r:id="rId14"/>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5"/>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6"/>
              </a:rPr>
              <a:t>Marshall </a:t>
            </a:r>
            <a:r>
              <a:rPr lang="en-US" sz="1200" kern="1200" dirty="0" err="1">
                <a:solidFill>
                  <a:srgbClr val="000000"/>
                </a:solidFill>
                <a:effectLst/>
                <a:latin typeface="Times New Roman" pitchFamily="16" charset="0"/>
                <a:ea typeface="+mn-ea"/>
                <a:cs typeface="+mn-cs"/>
                <a:hlinkClick r:id="rId16"/>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7"/>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8"/>
              </a:rPr>
              <a:t>Mouquet </a:t>
            </a:r>
            <a:r>
              <a:rPr lang="en-US" sz="1200" kern="1200" dirty="0" err="1">
                <a:solidFill>
                  <a:srgbClr val="000000"/>
                </a:solidFill>
                <a:effectLst/>
                <a:latin typeface="Times New Roman" pitchFamily="16" charset="0"/>
                <a:ea typeface="+mn-ea"/>
                <a:cs typeface="+mn-cs"/>
                <a:hlinkClick r:id="rId18"/>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9"/>
              </a:rPr>
              <a:t>Vietti</a:t>
            </a:r>
            <a:r>
              <a:rPr lang="en-US" sz="1200" kern="1200" dirty="0">
                <a:solidFill>
                  <a:srgbClr val="000000"/>
                </a:solidFill>
                <a:effectLst/>
                <a:latin typeface="Times New Roman" pitchFamily="16" charset="0"/>
                <a:ea typeface="+mn-ea"/>
                <a:cs typeface="+mn-cs"/>
                <a:hlinkClick r:id="rId19"/>
              </a:rPr>
              <a:t> </a:t>
            </a:r>
            <a:r>
              <a:rPr lang="en-US" sz="1200" kern="1200" dirty="0" err="1">
                <a:solidFill>
                  <a:srgbClr val="000000"/>
                </a:solidFill>
                <a:effectLst/>
                <a:latin typeface="Times New Roman" pitchFamily="16" charset="0"/>
                <a:ea typeface="+mn-ea"/>
                <a:cs typeface="+mn-cs"/>
                <a:hlinkClick r:id="rId19"/>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0"/>
              </a:rPr>
              <a:t>Pagnozzi</a:t>
            </a:r>
            <a:r>
              <a:rPr lang="en-US" sz="1200" kern="1200" dirty="0">
                <a:solidFill>
                  <a:srgbClr val="000000"/>
                </a:solidFill>
                <a:effectLst/>
                <a:latin typeface="Times New Roman" pitchFamily="16" charset="0"/>
                <a:ea typeface="+mn-ea"/>
                <a:cs typeface="+mn-cs"/>
                <a:hlinkClick r:id="rId20"/>
              </a:rPr>
              <a:t> </a:t>
            </a:r>
            <a:r>
              <a:rPr lang="en-US" sz="1200" kern="1200" dirty="0" err="1">
                <a:solidFill>
                  <a:srgbClr val="000000"/>
                </a:solidFill>
                <a:effectLst/>
                <a:latin typeface="Times New Roman" pitchFamily="16" charset="0"/>
                <a:ea typeface="+mn-ea"/>
                <a:cs typeface="+mn-cs"/>
                <a:hlinkClick r:id="rId20"/>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1"/>
              </a:rPr>
              <a:t>Forina</a:t>
            </a:r>
            <a:r>
              <a:rPr lang="en-US" sz="1200" kern="1200" dirty="0">
                <a:solidFill>
                  <a:srgbClr val="000000"/>
                </a:solidFill>
                <a:effectLst/>
                <a:latin typeface="Times New Roman" pitchFamily="16" charset="0"/>
                <a:ea typeface="+mn-ea"/>
                <a:cs typeface="+mn-cs"/>
                <a:hlinkClick r:id="rId21"/>
              </a:rPr>
              <a:t> </a:t>
            </a:r>
            <a:r>
              <a:rPr lang="en-US" sz="1200" kern="1200" dirty="0" err="1">
                <a:solidFill>
                  <a:srgbClr val="000000"/>
                </a:solidFill>
                <a:effectLst/>
                <a:latin typeface="Times New Roman" pitchFamily="16" charset="0"/>
                <a:ea typeface="+mn-ea"/>
                <a:cs typeface="+mn-cs"/>
                <a:hlinkClick r:id="rId21"/>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r>
              <a:rPr lang="en-US" sz="1200" kern="1200" dirty="0" err="1">
                <a:solidFill>
                  <a:srgbClr val="000000"/>
                </a:solidFill>
                <a:effectLst/>
                <a:latin typeface="Times New Roman" pitchFamily="16" charset="0"/>
                <a:ea typeface="+mn-ea"/>
                <a:cs typeface="+mn-cs"/>
                <a:hlinkClick r:id="rId22"/>
              </a:rPr>
              <a:t>Schmidt</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5"/>
              </a:rPr>
              <a:t>Chiara </a:t>
            </a:r>
            <a:r>
              <a:rPr lang="en-US" sz="1200" kern="1200" dirty="0" err="1">
                <a:solidFill>
                  <a:srgbClr val="000000"/>
                </a:solidFill>
                <a:effectLst/>
                <a:latin typeface="Times New Roman" pitchFamily="16" charset="0"/>
                <a:ea typeface="+mn-ea"/>
                <a:cs typeface="+mn-cs"/>
                <a:hlinkClick r:id="rId25"/>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6"/>
              </a:rPr>
              <a:t>TELECOM</a:t>
            </a:r>
            <a:r>
              <a:rPr lang="en-US" sz="1200" kern="1200" dirty="0">
                <a:solidFill>
                  <a:srgbClr val="000000"/>
                </a:solidFill>
                <a:effectLst/>
                <a:latin typeface="Times New Roman" pitchFamily="16" charset="0"/>
                <a:ea typeface="+mn-ea"/>
                <a:cs typeface="+mn-cs"/>
                <a:hlinkClick r:id="rId26"/>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7"/>
              </a:rPr>
              <a:t>Blue </a:t>
            </a:r>
            <a:r>
              <a:rPr lang="en-US" sz="1200" kern="1200" dirty="0" err="1">
                <a:solidFill>
                  <a:srgbClr val="000000"/>
                </a:solidFill>
                <a:effectLst/>
                <a:latin typeface="Times New Roman" pitchFamily="16" charset="0"/>
                <a:ea typeface="+mn-ea"/>
                <a:cs typeface="+mn-cs"/>
                <a:hlinkClick r:id="rId27"/>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8"/>
              </a:rPr>
              <a:t>Microsoft</a:t>
            </a:r>
            <a:r>
              <a:rPr lang="en-US" sz="1200" kern="1200" dirty="0">
                <a:solidFill>
                  <a:srgbClr val="000000"/>
                </a:solidFill>
                <a:effectLst/>
                <a:latin typeface="Times New Roman" pitchFamily="16" charset="0"/>
                <a:ea typeface="+mn-ea"/>
                <a:cs typeface="+mn-cs"/>
                <a:hlinkClick r:id="rId28"/>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hlinkClick r:id="rId4"/>
            </a:endParaRPr>
          </a:p>
          <a:p>
            <a:endParaRPr lang="en-US" sz="1200" kern="1200" dirty="0">
              <a:solidFill>
                <a:srgbClr val="000000"/>
              </a:solidFill>
              <a:effectLst/>
              <a:latin typeface="Times New Roman" pitchFamily="16" charset="0"/>
              <a:ea typeface="+mn-ea"/>
              <a:cs typeface="+mn-cs"/>
              <a:hlinkClick r:id="rId4"/>
            </a:endParaRPr>
          </a:p>
          <a:p>
            <a:r>
              <a:rPr lang="en-US" sz="1200" kern="1200" dirty="0">
                <a:solidFill>
                  <a:srgbClr val="000000"/>
                </a:solidFill>
                <a:effectLst/>
                <a:latin typeface="Times New Roman" pitchFamily="16" charset="0"/>
                <a:ea typeface="+mn-ea"/>
                <a:cs typeface="+mn-cs"/>
                <a:hlinkClick r:id="rId4"/>
              </a:rPr>
              <a:t>TG-11; </a:t>
            </a:r>
            <a:r>
              <a:rPr lang="en-US" dirty="0"/>
              <a:t>Wideband Data Systems </a:t>
            </a:r>
            <a:endParaRPr lang="en-US" sz="1200" kern="1200" dirty="0">
              <a:solidFill>
                <a:srgbClr val="000000"/>
              </a:solidFill>
              <a:effectLst/>
              <a:latin typeface="Times New Roman" pitchFamily="16" charset="0"/>
              <a:ea typeface="+mn-ea"/>
              <a:cs typeface="+mn-cs"/>
              <a:hlinkClick r:id="rId4"/>
            </a:endParaRPr>
          </a:p>
          <a:p>
            <a:r>
              <a:rPr lang="en-US" sz="1200" kern="1200" dirty="0" err="1">
                <a:solidFill>
                  <a:srgbClr val="000000"/>
                </a:solidFill>
                <a:effectLst/>
                <a:latin typeface="Times New Roman" pitchFamily="16" charset="0"/>
                <a:ea typeface="+mn-ea"/>
                <a:cs typeface="+mn-cs"/>
                <a:hlinkClick r:id="rId4"/>
              </a:rPr>
              <a:t>Vangeel</a:t>
            </a:r>
            <a:r>
              <a:rPr lang="en-US" sz="1200" kern="1200" dirty="0">
                <a:solidFill>
                  <a:srgbClr val="000000"/>
                </a:solidFill>
                <a:effectLst/>
                <a:latin typeface="Times New Roman" pitchFamily="16" charset="0"/>
                <a:ea typeface="+mn-ea"/>
                <a:cs typeface="+mn-cs"/>
                <a:hlinkClick r:id="rId4"/>
              </a:rPr>
              <a:t> </a:t>
            </a:r>
            <a:r>
              <a:rPr lang="en-US" sz="1200" kern="1200" dirty="0" err="1">
                <a:solidFill>
                  <a:srgbClr val="000000"/>
                </a:solidFill>
                <a:effectLst/>
                <a:latin typeface="Times New Roman" pitchFamily="16" charset="0"/>
                <a:ea typeface="+mn-ea"/>
                <a:cs typeface="+mn-cs"/>
                <a:hlinkClick r:id="rId4"/>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9"/>
              </a:rPr>
              <a:t>Cisco</a:t>
            </a:r>
            <a:r>
              <a:rPr lang="en-US" sz="1200" kern="1200" dirty="0">
                <a:solidFill>
                  <a:srgbClr val="000000"/>
                </a:solidFill>
                <a:effectLst/>
                <a:latin typeface="Times New Roman" pitchFamily="16" charset="0"/>
                <a:ea typeface="+mn-ea"/>
                <a:cs typeface="+mn-cs"/>
                <a:hlinkClick r:id="rId29"/>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Prats </a:t>
            </a:r>
            <a:r>
              <a:rPr lang="en-US" sz="1200" kern="1200" dirty="0" err="1">
                <a:solidFill>
                  <a:srgbClr val="000000"/>
                </a:solidFill>
                <a:effectLst/>
                <a:latin typeface="Times New Roman" pitchFamily="16" charset="0"/>
                <a:ea typeface="+mn-ea"/>
                <a:cs typeface="+mn-cs"/>
                <a:hlinkClick r:id="rId30"/>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31"/>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3"/>
              </a:rPr>
              <a:t>Mahler </a:t>
            </a:r>
            <a:r>
              <a:rPr lang="en-US" sz="1200" kern="1200" dirty="0" err="1">
                <a:solidFill>
                  <a:srgbClr val="000000"/>
                </a:solidFill>
                <a:effectLst/>
                <a:latin typeface="Times New Roman" pitchFamily="16" charset="0"/>
                <a:ea typeface="+mn-ea"/>
                <a:cs typeface="+mn-cs"/>
                <a:hlinkClick r:id="rId23"/>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4"/>
              </a:rPr>
              <a:t>ROBERT</a:t>
            </a:r>
            <a:r>
              <a:rPr lang="en-US" sz="1200" kern="1200" dirty="0">
                <a:solidFill>
                  <a:srgbClr val="000000"/>
                </a:solidFill>
                <a:effectLst/>
                <a:latin typeface="Times New Roman" pitchFamily="16" charset="0"/>
                <a:ea typeface="+mn-ea"/>
                <a:cs typeface="+mn-cs"/>
                <a:hlinkClick r:id="rId24"/>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2"/>
              </a:rPr>
              <a:t>Harrington </a:t>
            </a:r>
            <a:r>
              <a:rPr lang="en-US" sz="1200" kern="1200" dirty="0" err="1">
                <a:solidFill>
                  <a:srgbClr val="000000"/>
                </a:solidFill>
                <a:effectLst/>
                <a:latin typeface="Times New Roman" pitchFamily="16" charset="0"/>
                <a:ea typeface="+mn-ea"/>
                <a:cs typeface="+mn-cs"/>
                <a:hlinkClick r:id="rId32"/>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3"/>
              </a:rPr>
              <a:t>UWB</a:t>
            </a:r>
            <a:r>
              <a:rPr lang="en-US" sz="1200" kern="1200" dirty="0">
                <a:solidFill>
                  <a:srgbClr val="000000"/>
                </a:solidFill>
                <a:effectLst/>
                <a:latin typeface="Times New Roman" pitchFamily="16" charset="0"/>
                <a:ea typeface="+mn-ea"/>
                <a:cs typeface="+mn-cs"/>
                <a:hlinkClick r:id="rId33"/>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4"/>
              </a:rPr>
              <a:t>Neirynck</a:t>
            </a:r>
            <a:r>
              <a:rPr lang="en-US" sz="1200" kern="1200" dirty="0">
                <a:solidFill>
                  <a:srgbClr val="000000"/>
                </a:solidFill>
                <a:effectLst/>
                <a:latin typeface="Times New Roman" pitchFamily="16" charset="0"/>
                <a:ea typeface="+mn-ea"/>
                <a:cs typeface="+mn-cs"/>
                <a:hlinkClick r:id="rId34"/>
              </a:rPr>
              <a:t> </a:t>
            </a:r>
            <a:r>
              <a:rPr lang="en-US" sz="1200" kern="1200" dirty="0" err="1">
                <a:solidFill>
                  <a:srgbClr val="000000"/>
                </a:solidFill>
                <a:effectLst/>
                <a:latin typeface="Times New Roman" pitchFamily="16" charset="0"/>
                <a:ea typeface="+mn-ea"/>
                <a:cs typeface="+mn-cs"/>
                <a:hlinkClick r:id="rId34"/>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5"/>
              </a:rPr>
              <a:t>DecaWave</a:t>
            </a:r>
            <a:r>
              <a:rPr lang="en-US" sz="1200" kern="1200" dirty="0">
                <a:solidFill>
                  <a:srgbClr val="000000"/>
                </a:solidFill>
                <a:effectLst/>
                <a:latin typeface="Times New Roman" pitchFamily="16" charset="0"/>
                <a:ea typeface="+mn-ea"/>
                <a:cs typeface="+mn-cs"/>
                <a:hlinkClick r:id="rId35"/>
              </a:rPr>
              <a:t> Ltd</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11"/>
              </a:rPr>
              <a:t>Minaev</a:t>
            </a:r>
            <a:r>
              <a:rPr lang="en-US" sz="1200" kern="1200" dirty="0">
                <a:solidFill>
                  <a:srgbClr val="000000"/>
                </a:solidFill>
                <a:effectLst/>
                <a:latin typeface="Times New Roman" pitchFamily="16" charset="0"/>
                <a:ea typeface="+mn-ea"/>
                <a:cs typeface="+mn-cs"/>
                <a:hlinkClick r:id="rId11"/>
              </a:rPr>
              <a:t> </a:t>
            </a:r>
            <a:r>
              <a:rPr lang="en-US" sz="1200" kern="1200" dirty="0" err="1">
                <a:solidFill>
                  <a:srgbClr val="000000"/>
                </a:solidFill>
                <a:effectLst/>
                <a:latin typeface="Times New Roman" pitchFamily="16" charset="0"/>
                <a:ea typeface="+mn-ea"/>
                <a:cs typeface="+mn-cs"/>
                <a:hlinkClick r:id="rId11"/>
              </a:rPr>
              <a:t>Igor</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6"/>
              </a:rPr>
              <a:t>Johansson </a:t>
            </a:r>
            <a:r>
              <a:rPr lang="en-US" sz="1200" kern="1200" dirty="0" err="1">
                <a:solidFill>
                  <a:srgbClr val="000000"/>
                </a:solidFill>
                <a:effectLst/>
                <a:latin typeface="Times New Roman" pitchFamily="16" charset="0"/>
                <a:ea typeface="+mn-ea"/>
                <a:cs typeface="+mn-cs"/>
                <a:hlinkClick r:id="rId36"/>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7"/>
              </a:rPr>
              <a:t>Kapsch</a:t>
            </a:r>
            <a:r>
              <a:rPr lang="en-US" sz="1200" kern="1200" dirty="0">
                <a:solidFill>
                  <a:srgbClr val="000000"/>
                </a:solidFill>
                <a:effectLst/>
                <a:latin typeface="Times New Roman" pitchFamily="16" charset="0"/>
                <a:ea typeface="+mn-ea"/>
                <a:cs typeface="+mn-cs"/>
                <a:hlinkClick r:id="rId37"/>
              </a:rPr>
              <a:t> </a:t>
            </a:r>
            <a:r>
              <a:rPr lang="en-US" sz="1200" kern="1200" dirty="0" err="1">
                <a:solidFill>
                  <a:srgbClr val="000000"/>
                </a:solidFill>
                <a:effectLst/>
                <a:latin typeface="Times New Roman" pitchFamily="16" charset="0"/>
                <a:ea typeface="+mn-ea"/>
                <a:cs typeface="+mn-cs"/>
                <a:hlinkClick r:id="rId37"/>
              </a:rPr>
              <a:t>TrafficCom</a:t>
            </a:r>
            <a:r>
              <a:rPr lang="en-US" sz="1200" kern="1200" dirty="0">
                <a:solidFill>
                  <a:srgbClr val="000000"/>
                </a:solidFill>
                <a:effectLst/>
                <a:latin typeface="Times New Roman" pitchFamily="16" charset="0"/>
                <a:ea typeface="+mn-ea"/>
                <a:cs typeface="+mn-cs"/>
                <a:hlinkClick r:id="rId37"/>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8"/>
              </a:rPr>
              <a:t>Lorelli</a:t>
            </a:r>
            <a:r>
              <a:rPr lang="en-US" sz="1200" kern="1200" dirty="0">
                <a:solidFill>
                  <a:srgbClr val="000000"/>
                </a:solidFill>
                <a:effectLst/>
                <a:latin typeface="Times New Roman" pitchFamily="16" charset="0"/>
                <a:ea typeface="+mn-ea"/>
                <a:cs typeface="+mn-cs"/>
                <a:hlinkClick r:id="rId38"/>
              </a:rPr>
              <a:t> </a:t>
            </a:r>
            <a:r>
              <a:rPr lang="en-US" sz="1200" kern="1200" dirty="0" err="1">
                <a:solidFill>
                  <a:srgbClr val="000000"/>
                </a:solidFill>
                <a:effectLst/>
                <a:latin typeface="Times New Roman" pitchFamily="16" charset="0"/>
                <a:ea typeface="+mn-ea"/>
                <a:cs typeface="+mn-cs"/>
                <a:hlinkClick r:id="rId38"/>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2"/>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119341749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39</a:t>
            </a:fld>
            <a:endParaRPr lang="en-US" dirty="0"/>
          </a:p>
        </p:txBody>
      </p:sp>
    </p:spTree>
    <p:extLst>
      <p:ext uri="{BB962C8B-B14F-4D97-AF65-F5344CB8AC3E}">
        <p14:creationId xmlns:p14="http://schemas.microsoft.com/office/powerpoint/2010/main" val="1984235809"/>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44</a:t>
            </a:fld>
            <a:endParaRPr lang="en-US" dirty="0"/>
          </a:p>
        </p:txBody>
      </p:sp>
    </p:spTree>
    <p:extLst>
      <p:ext uri="{BB962C8B-B14F-4D97-AF65-F5344CB8AC3E}">
        <p14:creationId xmlns:p14="http://schemas.microsoft.com/office/powerpoint/2010/main" val="398576372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45</a:t>
            </a:fld>
            <a:endParaRPr lang="en-US" dirty="0"/>
          </a:p>
        </p:txBody>
      </p:sp>
    </p:spTree>
    <p:extLst>
      <p:ext uri="{BB962C8B-B14F-4D97-AF65-F5344CB8AC3E}">
        <p14:creationId xmlns:p14="http://schemas.microsoft.com/office/powerpoint/2010/main" val="393456010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46</a:t>
            </a:fld>
            <a:endParaRPr lang="en-US" dirty="0"/>
          </a:p>
        </p:txBody>
      </p:sp>
    </p:spTree>
    <p:extLst>
      <p:ext uri="{BB962C8B-B14F-4D97-AF65-F5344CB8AC3E}">
        <p14:creationId xmlns:p14="http://schemas.microsoft.com/office/powerpoint/2010/main" val="1056977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3"/>
            </a:endParaRPr>
          </a:p>
          <a:p>
            <a:endParaRPr lang="fr-FR" sz="1200" b="0" i="0" u="none" strike="noStrike" kern="1200" dirty="0">
              <a:solidFill>
                <a:srgbClr val="000000"/>
              </a:solidFill>
              <a:effectLst/>
              <a:latin typeface="Times New Roman" pitchFamily="16" charset="0"/>
              <a:ea typeface="+mn-ea"/>
              <a:cs typeface="+mn-cs"/>
              <a:hlinkClick r:id="rId3"/>
            </a:endParaRPr>
          </a:p>
          <a:p>
            <a:r>
              <a:rPr lang="fr-FR" sz="1200" b="0" i="0" u="none" strike="noStrike" kern="1200" dirty="0">
                <a:solidFill>
                  <a:srgbClr val="000000"/>
                </a:solidFill>
                <a:effectLst/>
                <a:latin typeface="Times New Roman" pitchFamily="16" charset="0"/>
                <a:ea typeface="+mn-ea"/>
                <a:cs typeface="+mn-cs"/>
                <a:hlinkClick r:id="rId3"/>
              </a:rPr>
              <a:t>SE 24 - Short Range </a:t>
            </a:r>
            <a:r>
              <a:rPr lang="fr-FR" sz="1200" b="0" i="0" u="none" strike="noStrike" kern="1200" dirty="0" err="1">
                <a:solidFill>
                  <a:srgbClr val="000000"/>
                </a:solidFill>
                <a:effectLst/>
                <a:latin typeface="Times New Roman" pitchFamily="16" charset="0"/>
                <a:ea typeface="+mn-ea"/>
                <a:cs typeface="+mn-cs"/>
                <a:hlinkClick r:id="rId3"/>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4"/>
            </a:endParaRPr>
          </a:p>
          <a:p>
            <a:r>
              <a:rPr lang="en-US" sz="1200" b="0" i="0" u="none" strike="noStrike" kern="1200" dirty="0">
                <a:solidFill>
                  <a:srgbClr val="000000"/>
                </a:solidFill>
                <a:effectLst/>
                <a:latin typeface="Times New Roman" pitchFamily="16" charset="0"/>
                <a:ea typeface="+mn-ea"/>
                <a:cs typeface="+mn-cs"/>
                <a:hlinkClick r:id="rId4"/>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5"/>
            </a:endParaRPr>
          </a:p>
          <a:p>
            <a:r>
              <a:rPr lang="en-US" sz="1200" b="0" i="0" u="none" strike="noStrike" kern="1200" dirty="0">
                <a:solidFill>
                  <a:srgbClr val="000000"/>
                </a:solidFill>
                <a:effectLst/>
                <a:latin typeface="Times New Roman" pitchFamily="16" charset="0"/>
                <a:ea typeface="+mn-ea"/>
                <a:cs typeface="+mn-cs"/>
                <a:hlinkClick r:id="rId5"/>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38459263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16828534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sz="1200" i="1" u="sng" kern="1200" dirty="0">
                <a:solidFill>
                  <a:srgbClr val="000000"/>
                </a:solidFill>
                <a:effectLst/>
                <a:latin typeface="Times New Roman" pitchFamily="16" charset="0"/>
                <a:ea typeface="+mn-ea"/>
                <a:cs typeface="+mn-cs"/>
              </a:rPr>
              <a:t>Why 2 days on ballot  </a:t>
            </a:r>
            <a:r>
              <a:rPr lang="en-US" sz="1200" b="0" i="0" u="none" strike="noStrike" kern="1200" baseline="0" dirty="0">
                <a:solidFill>
                  <a:srgbClr val="000000"/>
                </a:solidFill>
                <a:latin typeface="Times New Roman" pitchFamily="16" charset="0"/>
                <a:ea typeface="+mn-ea"/>
                <a:cs typeface="+mn-cs"/>
              </a:rPr>
              <a:t>Otherwise, the tally of votes shall not be made until at least 24 hours after the close of the ballot to allow time for delivery of the e-mail votes.</a:t>
            </a:r>
            <a:endParaRPr lang="en-US" sz="1200" b="1" u="sng" kern="1200" dirty="0">
              <a:solidFill>
                <a:srgbClr val="000000"/>
              </a:solidFill>
              <a:effectLst/>
              <a:latin typeface="Times New Roman" pitchFamily="16" charset="0"/>
              <a:ea typeface="+mn-ea"/>
              <a:cs typeface="+mn-cs"/>
            </a:endParaRPr>
          </a:p>
          <a:p>
            <a:pPr marL="57150" lvl="0">
              <a:buFont typeface="Arial" panose="020B0604020202020204" pitchFamily="34" charset="0"/>
              <a:buChar char="•"/>
            </a:pPr>
            <a:r>
              <a:rPr lang="en-US" sz="1200" b="1" u="sng" kern="1200" dirty="0">
                <a:solidFill>
                  <a:srgbClr val="000000"/>
                </a:solidFill>
                <a:effectLst/>
                <a:latin typeface="Times New Roman" pitchFamily="16" charset="0"/>
                <a:ea typeface="+mn-ea"/>
                <a:cs typeface="+mn-cs"/>
              </a:rPr>
              <a:t>risk:  .18 approves 27Feb. </a:t>
            </a:r>
            <a:r>
              <a:rPr lang="en-US" sz="1600" dirty="0">
                <a:solidFill>
                  <a:schemeClr val="tx1"/>
                </a:solidFill>
              </a:rPr>
              <a:t>10 days,  27Feb (2</a:t>
            </a:r>
            <a:r>
              <a:rPr lang="en-US" sz="1600" baseline="30000" dirty="0">
                <a:solidFill>
                  <a:schemeClr val="tx1"/>
                </a:solidFill>
              </a:rPr>
              <a:t>nd</a:t>
            </a:r>
            <a:r>
              <a:rPr lang="en-US" sz="1600" dirty="0">
                <a:solidFill>
                  <a:schemeClr val="tx1"/>
                </a:solidFill>
              </a:rPr>
              <a:t> and Paul in queue to approve hours after telecon)  to 08</a:t>
            </a:r>
            <a:r>
              <a:rPr lang="en-US" sz="1200" dirty="0">
                <a:solidFill>
                  <a:schemeClr val="tx1"/>
                </a:solidFill>
              </a:rPr>
              <a:t>(Sunday)</a:t>
            </a:r>
            <a:r>
              <a:rPr lang="en-US" sz="1600" dirty="0">
                <a:solidFill>
                  <a:schemeClr val="tx1"/>
                </a:solidFill>
              </a:rPr>
              <a:t>&gt;09</a:t>
            </a:r>
            <a:r>
              <a:rPr lang="en-US" sz="1200" dirty="0">
                <a:solidFill>
                  <a:schemeClr val="tx1"/>
                </a:solidFill>
              </a:rPr>
              <a:t>(rules)</a:t>
            </a:r>
            <a:r>
              <a:rPr lang="en-US" sz="1600" dirty="0">
                <a:solidFill>
                  <a:schemeClr val="tx1"/>
                </a:solidFill>
              </a:rPr>
              <a:t> March then upload late 09March</a:t>
            </a:r>
          </a:p>
          <a:p>
            <a:pPr marL="800100" lvl="1">
              <a:buFont typeface="Arial" panose="020B0604020202020204" pitchFamily="34" charset="0"/>
              <a:buChar char="•"/>
            </a:pPr>
            <a:r>
              <a:rPr lang="en-US" sz="1600" dirty="0">
                <a:solidFill>
                  <a:schemeClr val="tx1"/>
                </a:solidFill>
              </a:rPr>
              <a:t>We would request 10 day with early close and prep the LMSC ahead of time, to try to mitigate the risk. </a:t>
            </a:r>
          </a:p>
          <a:p>
            <a:r>
              <a:rPr lang="en-US" sz="1200" b="1" u="sng" kern="1200" dirty="0">
                <a:solidFill>
                  <a:srgbClr val="000000"/>
                </a:solidFill>
                <a:effectLst/>
                <a:latin typeface="Times New Roman" pitchFamily="16" charset="0"/>
                <a:ea typeface="+mn-ea"/>
                <a:cs typeface="+mn-cs"/>
              </a:rPr>
              <a:t>What the NPRM Would Do</a:t>
            </a:r>
            <a:r>
              <a:rPr lang="en-US" sz="1200" b="1" kern="1200" dirty="0">
                <a:solidFill>
                  <a:srgbClr val="000000"/>
                </a:solidFill>
                <a:effectLst/>
                <a:latin typeface="Times New Roman" pitchFamily="16" charset="0"/>
                <a:ea typeface="+mn-ea"/>
                <a:cs typeface="+mn-cs"/>
              </a:rPr>
              <a:t>: </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 Propose to repurpose the lower 45 megahertz of the band (5.850.5.895 GHz) for unlicensed operations to support high-throughput broadband applications. </a:t>
            </a:r>
          </a:p>
          <a:p>
            <a:r>
              <a:rPr lang="en-US" sz="1200" kern="1200" dirty="0">
                <a:solidFill>
                  <a:srgbClr val="000000"/>
                </a:solidFill>
                <a:effectLst/>
                <a:latin typeface="Times New Roman" pitchFamily="16" charset="0"/>
                <a:ea typeface="+mn-ea"/>
                <a:cs typeface="+mn-cs"/>
              </a:rPr>
              <a:t>• Propose that unlicensed device operations in the 5.850-5.895 GHz band be subject to all of the general Part 15 operational principles in the Unlicensed National Information Infrastructure (U-NII) rules. Propose to adopt technical and operational rules (e.g., power levels, out-of-band emissions limits) similar to those that already apply in the adjacent 5.725-5.850 GHz (U-NII-3) band. </a:t>
            </a:r>
          </a:p>
          <a:p>
            <a:r>
              <a:rPr lang="en-US" sz="1200" kern="1200" dirty="0">
                <a:solidFill>
                  <a:srgbClr val="000000"/>
                </a:solidFill>
                <a:effectLst/>
                <a:latin typeface="Times New Roman" pitchFamily="16" charset="0"/>
                <a:ea typeface="+mn-ea"/>
                <a:cs typeface="+mn-cs"/>
              </a:rPr>
              <a:t>• Propose to continue to dedicate spectrum in the upper 30 megahertz of the 5.9 GHz band (5.895-5.925 GHz) to support ITS needs for transportation and vehicle safety-related communications. o Propose to revise the current ITS rules for the 5.9 GHz band to permit Cellular Vehicle to Everything (C-V2X) operations in the upper 20 megahertz of the band (5.905-5.925 GHz). </a:t>
            </a:r>
          </a:p>
          <a:p>
            <a:r>
              <a:rPr lang="en-US" sz="1200" kern="1200" dirty="0">
                <a:solidFill>
                  <a:srgbClr val="000000"/>
                </a:solidFill>
                <a:effectLst/>
                <a:latin typeface="Times New Roman" pitchFamily="16" charset="0"/>
                <a:ea typeface="+mn-ea"/>
                <a:cs typeface="+mn-cs"/>
              </a:rPr>
              <a:t>o Seek comment on whether to retain the remaining 10 megahertz (5.895-5.905 GHz) for DSRC systems or whether this segment should be dedicated for C-V2X. </a:t>
            </a:r>
          </a:p>
          <a:p>
            <a:r>
              <a:rPr lang="en-US" sz="1200" kern="1200" dirty="0">
                <a:solidFill>
                  <a:srgbClr val="000000"/>
                </a:solidFill>
                <a:effectLst/>
                <a:latin typeface="Times New Roman" pitchFamily="16" charset="0"/>
                <a:ea typeface="+mn-ea"/>
                <a:cs typeface="+mn-cs"/>
              </a:rPr>
              <a:t>o Propose to require C-V2X equipment to comply with the existing DSRC coordination rules for protection of the 5.9 GHz band Federal Radiolocation Service. </a:t>
            </a:r>
          </a:p>
          <a:p>
            <a:r>
              <a:rPr lang="en-US" sz="1200" kern="1200" dirty="0">
                <a:solidFill>
                  <a:srgbClr val="000000"/>
                </a:solidFill>
                <a:effectLst/>
                <a:latin typeface="Times New Roman" pitchFamily="16" charset="0"/>
                <a:ea typeface="+mn-ea"/>
                <a:cs typeface="+mn-cs"/>
              </a:rPr>
              <a:t>o Propose to retain the existing technical and coordination rules that currently apply to DSRC, to the extent that we allow DSRC operations in the 5.895-5.905 GHz band. </a:t>
            </a:r>
          </a:p>
          <a:p>
            <a:r>
              <a:rPr lang="en-US" sz="1200" kern="1200" dirty="0">
                <a:solidFill>
                  <a:srgbClr val="000000"/>
                </a:solidFill>
                <a:effectLst/>
                <a:latin typeface="Times New Roman" pitchFamily="16" charset="0"/>
                <a:ea typeface="+mn-ea"/>
                <a:cs typeface="+mn-cs"/>
              </a:rPr>
              <a:t> </a:t>
            </a:r>
          </a:p>
          <a:p>
            <a:r>
              <a:rPr lang="en-US" sz="1200" kern="1200" dirty="0">
                <a:solidFill>
                  <a:srgbClr val="000000"/>
                </a:solidFill>
                <a:effectLst/>
                <a:latin typeface="Times New Roman" pitchFamily="16" charset="0"/>
                <a:ea typeface="+mn-ea"/>
                <a:cs typeface="+mn-cs"/>
              </a:rPr>
              <a:t>• Seek comment on how DSRC incumbents would transition their operations out of some or all of the 5.9 GHz band if the proposals are adopted.   </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53518676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4125086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267200" y="6475413"/>
            <a:ext cx="606425"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685800" y="304800"/>
            <a:ext cx="2286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Feb 2020</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84213" y="382970"/>
            <a:ext cx="2211387" cy="273050"/>
          </a:xfrm>
        </p:spPr>
        <p:txBody>
          <a:bodyPr/>
          <a:lstStyle>
            <a:lvl1pPr>
              <a:defRPr/>
            </a:lvl1pPr>
          </a:lstStyle>
          <a:p>
            <a:r>
              <a:rPr lang="en-US"/>
              <a:t>20 Feb 2020</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4191000" y="6475413"/>
            <a:ext cx="682625"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684213" y="382970"/>
            <a:ext cx="2211387"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20 Feb 2020</a:t>
            </a:r>
            <a:endParaRPr lang="en-GB" dirty="0"/>
          </a:p>
        </p:txBody>
      </p:sp>
      <p:sp>
        <p:nvSpPr>
          <p:cNvPr id="1028" name="Rectangle 4"/>
          <p:cNvSpPr>
            <a:spLocks noGrp="1" noChangeArrowheads="1"/>
          </p:cNvSpPr>
          <p:nvPr>
            <p:ph type="ftr"/>
          </p:nvPr>
        </p:nvSpPr>
        <p:spPr bwMode="auto">
          <a:xfrm>
            <a:off x="5334000"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4191000" y="6475413"/>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728690" y="597222"/>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802.18-20/0023r00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cept.org/ecc/groups/ecc/wg-se/se-24/client/introduction/" TargetMode="External"/><Relationship Id="rId7"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cept.org/ecc/groups/ecc/wg-fm/fm-57/client/introduction/" TargetMode="External"/><Relationship Id="rId4" Type="http://schemas.openxmlformats.org/officeDocument/2006/relationships/hyperlink" Target="https://cept.org/ecc/groups/ecc/wg-se/se-45/client/introduction/"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8/dcn/17/18-17-0073-07-0000-ieee-802-viewpoints-on-wrc-19-agenda-items.pptx" TargetMode="External"/><Relationship Id="rId13" Type="http://schemas.openxmlformats.org/officeDocument/2006/relationships/hyperlink" Target="https://www.itu.int/go/ITU-R/wp1c" TargetMode="External"/><Relationship Id="rId3" Type="http://schemas.openxmlformats.org/officeDocument/2006/relationships/hyperlink" Target="https://mentor.ieee.org/802.11/dcn/20/11-20-0253-01-0itu-itu-ahg-m-1450-5-edits.docx" TargetMode="External"/><Relationship Id="rId7" Type="http://schemas.openxmlformats.org/officeDocument/2006/relationships/hyperlink" Target="https://www.itu.int/en/ITU-R/conferences/wrc/2019/Documents/PFA-WRC19-E.pdf" TargetMode="External"/><Relationship Id="rId12" Type="http://schemas.openxmlformats.org/officeDocument/2006/relationships/hyperlink" Target="https://www.itu.int/go/ITU-R/wp1a" TargetMode="External"/><Relationship Id="rId17" Type="http://schemas.openxmlformats.org/officeDocument/2006/relationships/hyperlink" Target="https://www.itu.int/events/eventdetails.asp?eventid=17206" TargetMode="External"/><Relationship Id="rId2" Type="http://schemas.openxmlformats.org/officeDocument/2006/relationships/notesSlide" Target="../notesSlides/notesSlide5.xml"/><Relationship Id="rId16"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https://cept.org/ecc/groups/ecc/cpg/page/weekly-report-from-wrc-19/" TargetMode="External"/><Relationship Id="rId11" Type="http://schemas.openxmlformats.org/officeDocument/2006/relationships/hyperlink" Target="https://www.itu.int/go/ITU-R/sg1" TargetMode="External"/><Relationship Id="rId5" Type="http://schemas.openxmlformats.org/officeDocument/2006/relationships/hyperlink" Target="https://cept.org/ecc/groups/ecc/cpg/page/weekly-report-from-wrc-19" TargetMode="External"/><Relationship Id="rId15" Type="http://schemas.openxmlformats.org/officeDocument/2006/relationships/hyperlink" Target="https://www.itu.int/go/ITU-R/wp5a" TargetMode="External"/><Relationship Id="rId10" Type="http://schemas.openxmlformats.org/officeDocument/2006/relationships/hyperlink" Target="https://www.itu.int/en/events/Pages/Calendar-Events.aspx?sector=ITU-R" TargetMode="External"/><Relationship Id="rId4" Type="http://schemas.openxmlformats.org/officeDocument/2006/relationships/hyperlink" Target="https://mentor.ieee.org/802.11/dcn/20/11-20-0254-01-0itu-itu-ahg-m-1801-2-edits.docx" TargetMode="External"/><Relationship Id="rId9" Type="http://schemas.openxmlformats.org/officeDocument/2006/relationships/hyperlink" Target="https://mentor.ieee.org/802.18/dcn/19/18-19-0152-00-0000-summary-of-the-decisions-of-selected-agenda-items-in-wrc-19.pptx" TargetMode="External"/><Relationship Id="rId14" Type="http://schemas.openxmlformats.org/officeDocument/2006/relationships/hyperlink" Target="https://www.itu.int/go/ITU-R/sg5"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ofcom.org.uk/consultations-and-statements/category-2/improving-spectrum-access-for-wi-fi"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hyperlink" Target="https://mentor.ieee.org/802.18/dcn/20/18-20-0006-00-0000-ofcom-consultation-improving-spectrum-access-for-wi-fi.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8/dcn/19/18-19-0150-00-0000-chairman-pais-remarks-new-5-9-ghz-band-proposal.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fcc.gov/ecfs/search/filings?proceedings_name=19-138&amp;sort=date_disseminated,DESC" TargetMode="External"/><Relationship Id="rId5" Type="http://schemas.openxmlformats.org/officeDocument/2006/relationships/hyperlink" Target="https://mentor.ieee.org/802.18/dcn/19/18-19-0163-02-0000-fcc19-138-nprm-revisiting-use-of-the-5-850-5-925-ghz-band.docx" TargetMode="External"/><Relationship Id="rId4" Type="http://schemas.openxmlformats.org/officeDocument/2006/relationships/hyperlink" Target="https://www.fcc.gov/document/chairman-pais-remarks-new-59-ghz-band-proposal"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0/18-20-0020-09-0000-comments-on-fcc19-138-nprm-revisiting-use-of-the-5-850-5-925-ghz-band.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hyperlink" Target="https://mentor.ieee.org/802.18/dcn/20/18-20-0020-10-0000-comments-on-fcc19-138-nprm-revisiting-use-of-the-5-850-5-925-ghz-band.doc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0/18-20-0020-10-0000-comments-on-fcc19-138-nprm-revisiting-use-of-the-5-850-5-925-ghz-band.doc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hyperlink" Target="https://www.imf.org/external/pubs/ft/weo/2019/02/weodata/weoreptc.aspx?pr.x=63&amp;pr.y=8&amp;sy=2017&amp;ey=2024&amp;scsm=1&amp;ssd=1&amp;sort=country&amp;ds=.&amp;br=1&amp;c=512%2C668%2C914%2C672%2C612%2C946%2C614%2C137%2C311%2C546%2C213%2C674%2C911%2C676%2C314%2C548%2C193%2C556%2C122%2C678%2C912%2C181%2C313%2C867%2C419%2C682%2C513%2C684%2C316%2C273%2C913%2C868%2C124%2C921%2C339%2C948%2C638%2C943%2C514%2C686%2C218%2C688%2C963%2C518%2C616%2C728%2C223%2C836%2C516%2C558%2C918%2C138%2C748%2C196%2C618%2C278%2C624%2C692%2C522%2C694%2C622%2C962%2C156%2C142%2C626%2C449%2C628%2C564%2C228%2C565%2C924%2C283%2C233%2C853%2C632%2C288%2C636%2C293%2C634%2C566%2C238%2C964%2C662%2C182%2C960%2C359%2C423%2C453%2C935%2C968%2C128%2C922%2C611%2C714%2C321%2C862%2C243%2C135%2C248%2C716%2C469%2C456%2C253%2C722%2C642%2C942%2C643%2C718%2C939%2C724%2C734%2C576%2C644%2C936%2C819%2C961%2C172%2C813%2C132%2C726%2C646%2C199%2C648%2C733%2C915%2C184%2C134%2C524%2C652%2C361%2C174%2C362%2C328%2C364%2C258%2C732%2C656%2C366%2C654%2C144%2C336%2C146%2C263%2C463%2C268%2C528%2C532%2C923%2C944%2C738%2C176%2C578%2C534%2C537%2C536%2C742%2C429%2C866%2C433%2C369%2C178%2C744%2C436%2C186%2C136%2C925%2C343%2C869%2C158%2C746%2C439%2C926%2C916%2C466%2C664%2C112%2C826%2C111%2C542%2C298%2C967%2C927%2C443%2C846%2C917%2C299%2C544%2C582%2C941%2C474%2C446%2C754%2C666%2C698&amp;s=PPPGDP&amp;grp=0&amp;a=" TargetMode="External"/><Relationship Id="rId2" Type="http://schemas.openxmlformats.org/officeDocument/2006/relationships/hyperlink" Target="https://www.cisco.com/c/en/us/solutions/collateral/service-provider/visual-networking-index-vni/white-paper-c11-738429.pdf" TargetMode="External"/><Relationship Id="rId1" Type="http://schemas.openxmlformats.org/officeDocument/2006/relationships/slideLayout" Target="../slideLayouts/slideLayout1.xml"/><Relationship Id="rId4" Type="http://schemas.openxmlformats.org/officeDocument/2006/relationships/hyperlink" Target="https://www.imf.org/external/pubs/ft/weo/2019/02/weodata/index.aspx"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2.wmf"/><Relationship Id="rId3" Type="http://schemas.openxmlformats.org/officeDocument/2006/relationships/hyperlink" Target="http://standards.ieee.org/faqs/affiliationFAQ.html" TargetMode="External"/><Relationship Id="rId7" Type="http://schemas.openxmlformats.org/officeDocument/2006/relationships/oleObject" Target="../embeddings/oleObject2.bin"/><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urldefense.proofpoint.com/v2/url?u=http-3A__standards.ieee.org_develop_policies_opman_sb-5Fom.pdf&amp;d=DwMFaQ&amp;c=pqcuzKEN_84c78MOSc5_fw&amp;r=z8R-nWJ8GIxwjOjNKhEFByb-tZ6XE3GZXWSggNdVo-w&amp;m=Gx81wOfxIxttOsPBw3hB1Azff-q1D1vfMBlFeAxZuAU&amp;s=VsUkm5wVUrVow--zSWP-9lZ29OAf1BWZsf3sNnTBox4&amp;e=" TargetMode="External"/><Relationship Id="rId5" Type="http://schemas.openxmlformats.org/officeDocument/2006/relationships/hyperlink" Target="http://www.ieee802.org/devdocs.shtml" TargetMode="External"/><Relationship Id="rId10" Type="http://schemas.openxmlformats.org/officeDocument/2006/relationships/image" Target="../media/image3.wmf"/><Relationship Id="rId4" Type="http://schemas.openxmlformats.org/officeDocument/2006/relationships/hyperlink" Target="http://standards.ieee.org/resources/antitrust-guidelines.pdf" TargetMode="External"/><Relationship Id="rId9" Type="http://schemas.openxmlformats.org/officeDocument/2006/relationships/oleObject" Target="../embeddings/oleObject3.bin"/></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hyperlink" Target="https://mentor.ieee.org/802.18/dcn/16/18-16-0038-14-0000-teleconference-call-in-info.pptx" TargetMode="Externa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8/dcn/19/18-20-0017-02-0000-"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hyperlink" Target="https://mentor.ieee.org/802.18/dcn/19/18-20-0017-02-0000-ofcom-consultation_comments_IEEE802_improving-spectrum-access-for-wi-fi.odt" TargetMode="Externa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8/dcn/19/18-19-0163-01-0000-fcc19-138-nprm-revisiting-use-of-the-5-850-5-925-ghz-band.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hyperlink" Target="https://mentor.ieee.org/802.11/dcn/20/11-20-0104"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s://www.federalregister.gov/documents/2020/02/06/2020-02086/use-of-the-5850-5925-ghz-band?utm_campaign=subscription+mailing+list&amp;utm_source=federalregister.gov&amp;utm_medium=email" TargetMode="External"/><Relationship Id="rId2" Type="http://schemas.openxmlformats.org/officeDocument/2006/relationships/notesSlide" Target="../notesSlides/notesSlide16.xml"/><Relationship Id="rId1" Type="http://schemas.openxmlformats.org/officeDocument/2006/relationships/slideLayout" Target="../slideLayouts/slideLayout1.xml"/><Relationship Id="rId5" Type="http://schemas.openxmlformats.org/officeDocument/2006/relationships/hyperlink" Target="https://www.federalregister.gov/documents/2020/02/06/2020-02086/use-of-the-5850-5925-ghz-band" TargetMode="External"/><Relationship Id="rId4" Type="http://schemas.openxmlformats.org/officeDocument/2006/relationships/hyperlink" Target="https://www.govinfo.gov/content/pkg/FR-2020-02-06/pdf/2020-02086.pdf"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hyperlink" Target="https://www.fcc.gov/document/chairman-pai-statement-announcement-new-c-v2x-deployment" TargetMode="External"/><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hyperlink" Target="https://transportation.house.gov/imo/media/doc/2020-01-22%20Full%20TI%20Letter%20to%20FCC.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20/11-20-0104" TargetMode="External"/><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3" Type="http://schemas.openxmlformats.org/officeDocument/2006/relationships/hyperlink" Target="https://mentor.ieee.org/802.11/dcn/20/11-20-0104-01-00bd-draft-tgbd-comments-on-fcc-nprm-docket-19-138.docx" TargetMode="External"/><Relationship Id="rId2" Type="http://schemas.openxmlformats.org/officeDocument/2006/relationships/notesSlide" Target="../notesSlides/notesSlide23.xml"/><Relationship Id="rId1" Type="http://schemas.openxmlformats.org/officeDocument/2006/relationships/slideLayout" Target="../slideLayouts/slideLayout1.xml"/><Relationship Id="rId4" Type="http://schemas.openxmlformats.org/officeDocument/2006/relationships/hyperlink" Target="https://mentor.ieee.org/802.11/dcn/20/11-20-0104-03-00bd-draft-tgbd-comments-on-fcc-nprm-docket-19-138.docx"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s://mentor.ieee.org/802.18/dcn/19/18-19-0008-07-0000-usdot-v2x-communciations-rfc-ieee-802-comments.docx" TargetMode="Externa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hyperlink" Target="https://mentor.ieee.org/802.18/dcn/18/18-18-0159-07-0000-fcc-gn-18-357-5gaa-waiver-ieee-802-comments.docx" TargetMode="External"/><Relationship Id="rId5" Type="http://schemas.openxmlformats.org/officeDocument/2006/relationships/hyperlink" Target="https://mentor.ieee.org/802.18/dcn/19/18-19-0064-05-0000-5gaa-ex-parte-05apr19-response-ieee-80%202-fcc-gn-18-357.docx" TargetMode="External"/><Relationship Id="rId4" Type="http://schemas.openxmlformats.org/officeDocument/2006/relationships/hyperlink" Target="https://mentor.ieee.org/802.18/dcn/19/18-19-0064-05-0000-5gaa-ex-parte-05apr19-response-ieee-80"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ride.tech/self-driving/fcc-plan-could-stall-v2x-car-safety-revolution/" TargetMode="External"/><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hyperlink" Target="https://mentor.ieee.org/802.11/dcn/19/11-19-2157-00-00bd-status-fcc-nprm-for-the-5-9-ghz-band-for-tgbd.pptx" TargetMode="External"/><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hyperlink" Target="https://urldefense.proofpoint.com/v2/url?u=https-3A__www.nhtsa.gov_about-2Dnhtsa_briefing-2Droom&amp;d=DwMFaQ&amp;c=pqcuzKEN_84c78MOSc5_fw&amp;r=z8R-nWJ8GIxwjOjNKhEFByb-tZ6XE3GZXWSggNdVo-w&amp;m=_p-qdv46SDZrFzna_F0Q3VDuwYULJZ9ebw9W354uKQc&amp;s=geXgiS-ns6DGrgyL98MrAi5eOjzKojCebzscGB8dRCw&amp;e=" TargetMode="External"/><Relationship Id="rId2" Type="http://schemas.openxmlformats.org/officeDocument/2006/relationships/notesSlide" Target="../notesSlides/notesSlide29.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hyperlink" Target="https://mentor.ieee.org/802.18/dcn/19/18-19-0162-00-0000-v2v-cr-dsrc-wifi-baseline-cross-channel-interference-test-report-pre-final-dec-2019-121219-v1-tag.pdf" TargetMode="Externa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3" Type="http://schemas.openxmlformats.org/officeDocument/2006/relationships/hyperlink" Target="https://mentor.ieee.org/802.15/dcn/19/15-19-0276-01-0thz-ieee-802-15-tag-thz-input-to-the-revision-of-itu-r-sm-2352.docx" TargetMode="External"/><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3" Type="http://schemas.openxmlformats.org/officeDocument/2006/relationships/hyperlink" Target="NULL" TargetMode="External"/><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3" Type="http://schemas.openxmlformats.org/officeDocument/2006/relationships/hyperlink" Target="https://www.ofcom.org.uk/consultations-and-statements/category-2/supporting-innovation-100-200-ghz" TargetMode="External"/><Relationship Id="rId2" Type="http://schemas.openxmlformats.org/officeDocument/2006/relationships/notesSlide" Target="../notesSlides/notesSlide33.xml"/><Relationship Id="rId1" Type="http://schemas.openxmlformats.org/officeDocument/2006/relationships/slideLayout" Target="../slideLayouts/slideLayout1.xml"/><Relationship Id="rId4" Type="http://schemas.openxmlformats.org/officeDocument/2006/relationships/hyperlink" Target="https://mentor.ieee.org/802.18/dcn/20/18-20-0012-00-0000-ofcom-consultaion-supporting-innovation-in-100-200-ghz.pdf" TargetMode="Externa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s://mentor.ieee.org/802.18/dcn/20/18-20-0016-00-0000-mnutes-13feb20-rrtag-teleconference.docx" TargetMode="Externa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portal.etsi.org/tb.aspx?tbid=620&amp;SubTB=620#/" TargetMode="External"/><Relationship Id="rId3" Type="http://schemas.openxmlformats.org/officeDocument/2006/relationships/hyperlink" Target="https://eur-lex.europa.eu/oj/direct-access.html" TargetMode="External"/><Relationship Id="rId7" Type="http://schemas.openxmlformats.org/officeDocument/2006/relationships/hyperlink" Target="https://portal.etsi.org/tb.aspx?tbid=442&amp;SubTB=442"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hyperlink" Target="https://portal.etsi.org/tb.aspx?tbid=286&amp;SubTB=286" TargetMode="External"/><Relationship Id="rId5" Type="http://schemas.openxmlformats.org/officeDocument/2006/relationships/hyperlink" Target="https://portal.etsi.org/tb.aspx?tbid=287&amp;SubTB=287" TargetMode="External"/><Relationship Id="rId4" Type="http://schemas.openxmlformats.org/officeDocument/2006/relationships/hyperlink" Target="https://ec.europa.eu/growth/single-market/european-standards/harmonised-standards/" TargetMode="External"/><Relationship Id="rId9" Type="http://schemas.openxmlformats.org/officeDocument/2006/relationships/hyperlink" Target="https://portal.etsi.org/tb.aspx?tbid=729&amp;SubTB=729"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20 Feb 2020</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Teleconference Agenda</a:t>
            </a:r>
            <a:endParaRPr lang="en-GB" dirty="0"/>
          </a:p>
        </p:txBody>
      </p:sp>
      <p:sp>
        <p:nvSpPr>
          <p:cNvPr id="3074" name="Rectangle 2"/>
          <p:cNvSpPr>
            <a:spLocks noGrp="1" noChangeArrowheads="1"/>
          </p:cNvSpPr>
          <p:nvPr>
            <p:ph type="body" idx="1"/>
          </p:nvPr>
        </p:nvSpPr>
        <p:spPr>
          <a:xfrm>
            <a:off x="609341" y="1935163"/>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20Feb20</a:t>
            </a:r>
          </a:p>
        </p:txBody>
      </p:sp>
      <p:graphicFrame>
        <p:nvGraphicFramePr>
          <p:cNvPr id="3075" name="Object 3"/>
          <p:cNvGraphicFramePr>
            <a:graphicFrameLocks noChangeAspect="1"/>
          </p:cNvGraphicFramePr>
          <p:nvPr>
            <p:extLst>
              <p:ext uri="{D42A27DB-BD31-4B8C-83A1-F6EECF244321}">
                <p14:modId xmlns:p14="http://schemas.microsoft.com/office/powerpoint/2010/main" val="3885638614"/>
              </p:ext>
            </p:extLst>
          </p:nvPr>
        </p:nvGraphicFramePr>
        <p:xfrm>
          <a:off x="544513" y="3603625"/>
          <a:ext cx="7824787" cy="2514600"/>
        </p:xfrm>
        <a:graphic>
          <a:graphicData uri="http://schemas.openxmlformats.org/presentationml/2006/ole">
            <mc:AlternateContent xmlns:mc="http://schemas.openxmlformats.org/markup-compatibility/2006">
              <mc:Choice xmlns:v="urn:schemas-microsoft-com:vml" Requires="v">
                <p:oleObj spid="_x0000_s9303" name="Document" r:id="rId4" imgW="8249760" imgH="2657520" progId="Word.Document.8">
                  <p:embed/>
                </p:oleObj>
              </mc:Choice>
              <mc:Fallback>
                <p:oleObj name="Document" r:id="rId4" imgW="8249760" imgH="2657520" progId="Word.Document.8">
                  <p:embed/>
                  <p:pic>
                    <p:nvPicPr>
                      <p:cNvPr id="0" name="Picture 3"/>
                      <p:cNvPicPr>
                        <a:picLocks noChangeAspect="1" noChangeArrowheads="1"/>
                      </p:cNvPicPr>
                      <p:nvPr/>
                    </p:nvPicPr>
                    <p:blipFill>
                      <a:blip r:embed="rId5"/>
                      <a:srcRect/>
                      <a:stretch>
                        <a:fillRect/>
                      </a:stretch>
                    </p:blipFill>
                    <p:spPr bwMode="auto">
                      <a:xfrm>
                        <a:off x="544513" y="3603625"/>
                        <a:ext cx="7824787" cy="25146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49492" y="304006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0213" y="615806"/>
            <a:ext cx="7770813" cy="405632"/>
          </a:xfrm>
        </p:spPr>
        <p:txBody>
          <a:bodyPr/>
          <a:lstStyle/>
          <a:p>
            <a:r>
              <a:rPr lang="en-US" sz="2400" dirty="0"/>
              <a:t>EU items to share </a:t>
            </a:r>
            <a:r>
              <a:rPr lang="en-US" sz="1400" dirty="0"/>
              <a:t>-2</a:t>
            </a:r>
            <a:r>
              <a:rPr lang="en-US" sz="2400" dirty="0"/>
              <a:t> </a:t>
            </a:r>
            <a:endParaRPr lang="en-US" sz="1200" dirty="0"/>
          </a:p>
        </p:txBody>
      </p:sp>
      <p:sp>
        <p:nvSpPr>
          <p:cNvPr id="3" name="Content Placeholder 2"/>
          <p:cNvSpPr>
            <a:spLocks noGrp="1"/>
          </p:cNvSpPr>
          <p:nvPr>
            <p:ph idx="1"/>
          </p:nvPr>
        </p:nvSpPr>
        <p:spPr>
          <a:xfrm>
            <a:off x="720213" y="1059395"/>
            <a:ext cx="8272226" cy="5396354"/>
          </a:xfrm>
        </p:spPr>
        <p:txBody>
          <a:bodyPr/>
          <a:lstStyle/>
          <a:p>
            <a:pPr>
              <a:buFont typeface="Arial" panose="020B0604020202020204" pitchFamily="34" charset="0"/>
              <a:buChar char="•"/>
            </a:pPr>
            <a:r>
              <a:rPr lang="en-US" sz="1400" dirty="0">
                <a:solidFill>
                  <a:schemeClr val="tx1"/>
                </a:solidFill>
              </a:rPr>
              <a:t>CEPT–ECC  </a:t>
            </a:r>
            <a:r>
              <a:rPr lang="en-US" sz="1400" b="0" dirty="0">
                <a:solidFill>
                  <a:schemeClr val="tx1"/>
                </a:solidFill>
                <a:hlinkClick r:id="rId3"/>
              </a:rPr>
              <a:t>&lt;SE24&gt;</a:t>
            </a:r>
            <a:r>
              <a:rPr lang="en-US" sz="1400" b="0" dirty="0">
                <a:solidFill>
                  <a:schemeClr val="tx1"/>
                </a:solidFill>
              </a:rPr>
              <a:t> </a:t>
            </a:r>
            <a:r>
              <a:rPr lang="en-US" sz="1400" dirty="0">
                <a:solidFill>
                  <a:schemeClr val="tx1"/>
                </a:solidFill>
              </a:rPr>
              <a:t>next meeting, M100, 20-22Apr20, ECO Office </a:t>
            </a:r>
            <a:r>
              <a:rPr lang="en-US" sz="1200" dirty="0">
                <a:solidFill>
                  <a:schemeClr val="tx1"/>
                </a:solidFill>
              </a:rPr>
              <a:t>(Web meetings till then)</a:t>
            </a:r>
            <a:endParaRPr lang="en-US" sz="1400" dirty="0">
              <a:solidFill>
                <a:schemeClr val="tx1"/>
              </a:solidFill>
            </a:endParaRPr>
          </a:p>
          <a:p>
            <a:pPr lvl="1">
              <a:spcBef>
                <a:spcPts val="0"/>
              </a:spcBef>
              <a:buFont typeface="Arial" panose="020B0604020202020204" pitchFamily="34" charset="0"/>
              <a:buChar char="•"/>
            </a:pPr>
            <a:r>
              <a:rPr lang="en-US" sz="1400" dirty="0">
                <a:solidFill>
                  <a:schemeClr val="bg1">
                    <a:lumMod val="75000"/>
                  </a:schemeClr>
                </a:solidFill>
              </a:rPr>
              <a:t> </a:t>
            </a:r>
            <a:r>
              <a:rPr lang="en-US" sz="1400" dirty="0">
                <a:solidFill>
                  <a:schemeClr val="tx1"/>
                </a:solidFill>
              </a:rPr>
              <a:t>Nothing shared.</a:t>
            </a:r>
          </a:p>
          <a:p>
            <a:pPr>
              <a:buFont typeface="Arial" panose="020B0604020202020204" pitchFamily="34" charset="0"/>
              <a:buChar char="•"/>
            </a:pPr>
            <a:endParaRPr lang="en-US" sz="18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meeting  </a:t>
            </a:r>
            <a:r>
              <a:rPr lang="en-US" sz="1800" dirty="0"/>
              <a:t>#11, 15-16Apr20, Copenhagen, Denmark</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75000"/>
                  </a:schemeClr>
                </a:solidFill>
              </a:rPr>
              <a:t>Nothing shared.</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5"/>
              </a:rPr>
              <a:t>&lt;FM57&gt;</a:t>
            </a:r>
            <a:r>
              <a:rPr lang="en-US" altLang="en-US" sz="1800" b="0" dirty="0"/>
              <a:t>  </a:t>
            </a:r>
            <a:r>
              <a:rPr lang="en-US" sz="1800" dirty="0"/>
              <a:t>next meeting #10, 12-14May20, Kristiansand, Norway</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tx1"/>
                </a:solidFill>
              </a:rPr>
              <a:t> </a:t>
            </a:r>
          </a:p>
          <a:p>
            <a:pPr lvl="1">
              <a:buFont typeface="Arial" panose="020B0604020202020204" pitchFamily="34" charset="0"/>
              <a:buChar char="•"/>
            </a:pPr>
            <a:r>
              <a:rPr lang="en-US" sz="1600" dirty="0">
                <a:solidFill>
                  <a:schemeClr val="bg1">
                    <a:lumMod val="65000"/>
                  </a:schemeClr>
                </a:solidFill>
              </a:rPr>
              <a:t>Draft discussion is to take a 5 month delay on report B.   Using a new analysis on CBTC (train control), that will come direct to FM57. (meeting in Nov is now the target)</a:t>
            </a:r>
          </a:p>
          <a:p>
            <a:pPr marL="457200" lvl="1" indent="0"/>
            <a:endParaRPr lang="en-US" sz="1600" dirty="0">
              <a:solidFill>
                <a:schemeClr val="tx1"/>
              </a:solidFill>
            </a:endParaRPr>
          </a:p>
          <a:p>
            <a:pPr>
              <a:buFont typeface="Arial" panose="020B0604020202020204" pitchFamily="34" charset="0"/>
              <a:buChar char="•"/>
            </a:pPr>
            <a:r>
              <a:rPr lang="en-US" sz="1800" dirty="0">
                <a:solidFill>
                  <a:schemeClr val="tx1"/>
                </a:solidFill>
              </a:rPr>
              <a:t>CEPT – ECC </a:t>
            </a:r>
            <a:r>
              <a:rPr lang="en-US" altLang="en-US" sz="1800" b="0" dirty="0">
                <a:hlinkClick r:id="rId6"/>
              </a:rPr>
              <a:t>&lt;WGFM&gt;</a:t>
            </a:r>
            <a:r>
              <a:rPr lang="en-US" altLang="en-US" sz="1800" b="0" dirty="0"/>
              <a:t> </a:t>
            </a:r>
            <a:r>
              <a:rPr lang="en-US" altLang="en-US" sz="1800" dirty="0"/>
              <a:t>next meeting #96, 08-12June20,  Brussels</a:t>
            </a:r>
          </a:p>
          <a:p>
            <a:pPr lvl="1">
              <a:buFont typeface="Arial" panose="020B0604020202020204" pitchFamily="34" charset="0"/>
              <a:buChar char="•"/>
            </a:pPr>
            <a:r>
              <a:rPr lang="en-US" sz="1600" dirty="0">
                <a:solidFill>
                  <a:schemeClr val="tx1"/>
                </a:solidFill>
              </a:rPr>
              <a:t>Nothing shared.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599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841" y="737368"/>
            <a:ext cx="7770813" cy="273050"/>
          </a:xfrm>
        </p:spPr>
        <p:txBody>
          <a:bodyPr/>
          <a:lstStyle/>
          <a:p>
            <a:r>
              <a:rPr lang="en-US" sz="2400" dirty="0"/>
              <a:t>ITU-R items to share</a:t>
            </a:r>
            <a:endParaRPr lang="en-US" sz="1200" dirty="0"/>
          </a:p>
        </p:txBody>
      </p:sp>
      <p:sp>
        <p:nvSpPr>
          <p:cNvPr id="3" name="Content Placeholder 2"/>
          <p:cNvSpPr>
            <a:spLocks noGrp="1"/>
          </p:cNvSpPr>
          <p:nvPr>
            <p:ph idx="1"/>
          </p:nvPr>
        </p:nvSpPr>
        <p:spPr>
          <a:xfrm>
            <a:off x="727841" y="1000928"/>
            <a:ext cx="8353245" cy="5474485"/>
          </a:xfrm>
        </p:spPr>
        <p:txBody>
          <a:bodyPr/>
          <a:lstStyle/>
          <a:p>
            <a:pPr>
              <a:buFont typeface="Arial" panose="020B0604020202020204" pitchFamily="34" charset="0"/>
              <a:buChar char="•"/>
            </a:pPr>
            <a:r>
              <a:rPr lang="en-US" sz="1600" dirty="0">
                <a:solidFill>
                  <a:schemeClr val="bg1">
                    <a:lumMod val="75000"/>
                  </a:schemeClr>
                </a:solidFill>
              </a:rPr>
              <a:t>Nothing shared </a:t>
            </a:r>
          </a:p>
          <a:p>
            <a:pPr>
              <a:buFont typeface="Arial" panose="020B0604020202020204" pitchFamily="34" charset="0"/>
              <a:buChar char="•"/>
            </a:pPr>
            <a:r>
              <a:rPr lang="en-US" sz="1600" dirty="0">
                <a:solidFill>
                  <a:schemeClr val="tx1"/>
                </a:solidFill>
              </a:rPr>
              <a:t>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endParaRPr lang="en-US" sz="1600" dirty="0">
              <a:solidFill>
                <a:schemeClr val="tx1"/>
              </a:solidFill>
            </a:endParaRPr>
          </a:p>
          <a:p>
            <a:pPr marL="0" indent="0"/>
            <a:endParaRPr lang="en-US" sz="1600" dirty="0">
              <a:solidFill>
                <a:schemeClr val="tx1"/>
              </a:solidFill>
            </a:endParaRPr>
          </a:p>
          <a:p>
            <a:pPr>
              <a:buFont typeface="Arial" panose="020B0604020202020204" pitchFamily="34" charset="0"/>
              <a:buChar char="•"/>
            </a:pPr>
            <a:r>
              <a:rPr lang="en-US" sz="1100" dirty="0">
                <a:solidFill>
                  <a:schemeClr val="bg1">
                    <a:lumMod val="75000"/>
                  </a:schemeClr>
                </a:solidFill>
              </a:rPr>
              <a:t>WP 5D will have first meeting after WRC this week, looking at sharing studies.  See AIs 1.1, 1.2 and 1.4.   (some question on how attendance will work with Coronavirus issues…) </a:t>
            </a:r>
          </a:p>
          <a:p>
            <a:pPr>
              <a:buFont typeface="Arial" panose="020B0604020202020204" pitchFamily="34" charset="0"/>
              <a:buChar char="•"/>
            </a:pPr>
            <a:r>
              <a:rPr lang="en-US" sz="1100" dirty="0">
                <a:solidFill>
                  <a:schemeClr val="bg1">
                    <a:lumMod val="75000"/>
                  </a:schemeClr>
                </a:solidFill>
              </a:rPr>
              <a:t>The Ad Hoc on M.1450 and M.1801 is making good progress and there are 2 stable drafts, please review and provide feedback:</a:t>
            </a:r>
          </a:p>
          <a:p>
            <a:pPr>
              <a:buFont typeface="Arial" panose="020B0604020202020204" pitchFamily="34" charset="0"/>
              <a:buChar char="•"/>
            </a:pPr>
            <a:r>
              <a:rPr lang="en-US" sz="1100" dirty="0">
                <a:solidFill>
                  <a:schemeClr val="bg1">
                    <a:lumMod val="75000"/>
                  </a:schemeClr>
                </a:solidFill>
                <a:hlinkClick r:id="rId3">
                  <a:extLst>
                    <a:ext uri="{A12FA001-AC4F-418D-AE19-62706E023703}">
                      <ahyp:hlinkClr xmlns:ahyp="http://schemas.microsoft.com/office/drawing/2018/hyperlinkcolor" val="tx"/>
                    </a:ext>
                  </a:extLst>
                </a:hlinkClick>
              </a:rPr>
              <a:t>https://mentor.ieee.org/802.11/dcn/20/11-20-0253-01-0itu-itu-ahg-m-1450-5-edits.docx</a:t>
            </a:r>
            <a:endParaRPr lang="en-US" sz="1100" dirty="0">
              <a:solidFill>
                <a:schemeClr val="bg1">
                  <a:lumMod val="75000"/>
                </a:schemeClr>
              </a:solidFill>
            </a:endParaRPr>
          </a:p>
          <a:p>
            <a:pPr>
              <a:buFont typeface="Arial" panose="020B0604020202020204" pitchFamily="34" charset="0"/>
              <a:buChar char="•"/>
            </a:pPr>
            <a:r>
              <a:rPr lang="en-US" sz="1100" dirty="0">
                <a:solidFill>
                  <a:schemeClr val="bg1">
                    <a:lumMod val="75000"/>
                  </a:schemeClr>
                </a:solidFill>
                <a:hlinkClick r:id="rId4">
                  <a:extLst>
                    <a:ext uri="{A12FA001-AC4F-418D-AE19-62706E023703}">
                      <ahyp:hlinkClr xmlns:ahyp="http://schemas.microsoft.com/office/drawing/2018/hyperlinkcolor" val="tx"/>
                    </a:ext>
                  </a:extLst>
                </a:hlinkClick>
              </a:rPr>
              <a:t>https://mentor.ieee.org/802.11/dcn/20/11-20-0254-01-0itu-itu-ahg-m-1801-2-edits.docx</a:t>
            </a:r>
            <a:r>
              <a:rPr lang="en-US" sz="1100" dirty="0">
                <a:solidFill>
                  <a:schemeClr val="bg1">
                    <a:lumMod val="75000"/>
                  </a:schemeClr>
                </a:solidFill>
              </a:rPr>
              <a:t> </a:t>
            </a:r>
          </a:p>
          <a:p>
            <a:pPr>
              <a:spcBef>
                <a:spcPts val="0"/>
              </a:spcBef>
              <a:buFont typeface="Arial" panose="020B0604020202020204" pitchFamily="34" charset="0"/>
              <a:buChar char="•"/>
            </a:pPr>
            <a:endParaRPr lang="en-US" sz="1600" b="0" dirty="0"/>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5"/>
              </a:rPr>
              <a:t>https://cept.org/ecc/groups/ecc/cpg/page/weekly-report-from-wrc-19</a:t>
            </a:r>
            <a:r>
              <a:rPr lang="en-US" sz="1200" u="sng" dirty="0">
                <a:hlinkClick r:id="rId6"/>
              </a:rPr>
              <a:t>/</a:t>
            </a:r>
            <a:r>
              <a:rPr lang="en-US" sz="1200" dirty="0"/>
              <a:t> </a:t>
            </a:r>
          </a:p>
          <a:p>
            <a:pPr lvl="1">
              <a:spcBef>
                <a:spcPts val="0"/>
              </a:spcBef>
              <a:buFont typeface="Arial" panose="020B0604020202020204" pitchFamily="34" charset="0"/>
              <a:buChar char="•"/>
            </a:pPr>
            <a:r>
              <a:rPr lang="en-US" sz="1200" u="sng" dirty="0">
                <a:hlinkClick r:id="rId7"/>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8"/>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9"/>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9"/>
              </a:rPr>
              <a:t>&lt;19-0152&gt;</a:t>
            </a:r>
            <a:r>
              <a:rPr lang="en-US" sz="1600" b="0" dirty="0"/>
              <a:t>, will go through them as time permits. </a:t>
            </a:r>
          </a:p>
          <a:p>
            <a:pPr>
              <a:spcBef>
                <a:spcPts val="0"/>
              </a:spcBef>
              <a:buFont typeface="Arial" panose="020B0604020202020204" pitchFamily="34" charset="0"/>
              <a:buChar char="•"/>
            </a:pPr>
            <a:endParaRPr lang="en-US" sz="400" dirty="0"/>
          </a:p>
          <a:p>
            <a:pPr>
              <a:spcBef>
                <a:spcPts val="0"/>
              </a:spcBef>
              <a:buFont typeface="Arial" panose="020B0604020202020204" pitchFamily="34" charset="0"/>
              <a:buChar char="•"/>
            </a:pPr>
            <a:r>
              <a:rPr lang="en-US" sz="1200" dirty="0"/>
              <a:t>Calendar: </a:t>
            </a:r>
            <a:r>
              <a:rPr lang="en-US" sz="1000" dirty="0">
                <a:hlinkClick r:id="rId10"/>
              </a:rPr>
              <a:t>https://www.itu.int/en/events/Pages/Calendar-Events.aspx?sector=ITU-R</a:t>
            </a:r>
            <a:endParaRPr lang="en-US" sz="1000" dirty="0"/>
          </a:p>
          <a:p>
            <a:pPr>
              <a:spcBef>
                <a:spcPts val="0"/>
              </a:spcBef>
              <a:buFont typeface="Arial" panose="020B0604020202020204" pitchFamily="34" charset="0"/>
              <a:buChar char="•"/>
            </a:pPr>
            <a:r>
              <a:rPr lang="en-US" sz="1050" dirty="0">
                <a:hlinkClick r:id="rId11"/>
              </a:rPr>
              <a:t>Study Group 1 (SG 1) Spectrum management</a:t>
            </a:r>
            <a:endParaRPr lang="en-US" sz="1050" dirty="0">
              <a:solidFill>
                <a:schemeClr val="tx1"/>
              </a:solidFill>
            </a:endParaRPr>
          </a:p>
          <a:p>
            <a:pPr lvl="1">
              <a:spcBef>
                <a:spcPts val="0"/>
              </a:spcBef>
              <a:buFont typeface="Arial" panose="020B0604020202020204" pitchFamily="34" charset="0"/>
              <a:buChar char="•"/>
            </a:pPr>
            <a:r>
              <a:rPr lang="en-US" sz="900" u="sng" dirty="0">
                <a:hlinkClick r:id="rId12"/>
              </a:rPr>
              <a:t>Working Party 1A (WP 1A) - Spectrum engineering techniques</a:t>
            </a:r>
            <a:r>
              <a:rPr lang="en-US" sz="900" u="sng" dirty="0"/>
              <a:t>     and     </a:t>
            </a:r>
            <a:r>
              <a:rPr lang="en-US" sz="900" dirty="0">
                <a:hlinkClick r:id="rId13"/>
              </a:rPr>
              <a:t>Working Party 1C (WP 1C) - Spectrum monitoring</a:t>
            </a:r>
            <a:r>
              <a:rPr lang="en-US" sz="900" dirty="0"/>
              <a:t>​​</a:t>
            </a:r>
            <a:endParaRPr lang="en-US" sz="400" dirty="0"/>
          </a:p>
          <a:p>
            <a:pPr>
              <a:spcBef>
                <a:spcPts val="0"/>
              </a:spcBef>
              <a:buFont typeface="Arial" panose="020B0604020202020204" pitchFamily="34" charset="0"/>
              <a:buChar char="•"/>
            </a:pPr>
            <a:r>
              <a:rPr lang="en-US" sz="1050" dirty="0">
                <a:hlinkClick r:id="rId14"/>
              </a:rPr>
              <a:t>Study Group 5 (SG 5) Terrestrial </a:t>
            </a:r>
            <a:r>
              <a:rPr lang="en-US" sz="1050" b="0" dirty="0">
                <a:hlinkClick r:id="rId14"/>
              </a:rPr>
              <a:t>services</a:t>
            </a:r>
            <a:r>
              <a:rPr lang="en-US" sz="1050" b="0" dirty="0"/>
              <a:t> </a:t>
            </a:r>
            <a:r>
              <a:rPr lang="en-US" sz="900" b="0" dirty="0"/>
              <a:t>(chair on mailing list for these two) </a:t>
            </a:r>
            <a:endParaRPr lang="en-US" sz="1050" b="0" dirty="0"/>
          </a:p>
          <a:p>
            <a:pPr lvl="1">
              <a:spcBef>
                <a:spcPts val="0"/>
              </a:spcBef>
              <a:buFont typeface="Arial" panose="020B0604020202020204" pitchFamily="34" charset="0"/>
              <a:buChar char="•"/>
            </a:pPr>
            <a:r>
              <a:rPr lang="en-US" sz="900" dirty="0">
                <a:hlinkClick r:id="rId15"/>
              </a:rPr>
              <a:t>Working Party 5A (WP 5A) - Land mobile service above 30 MHz* (excluding IMT); wireless access in the fixed service; amateur and amateur-satellite services</a:t>
            </a:r>
            <a:r>
              <a:rPr lang="en-US" sz="900" dirty="0"/>
              <a:t>  </a:t>
            </a:r>
            <a:endParaRPr lang="en-US" sz="900" dirty="0">
              <a:hlinkClick r:id="rId16"/>
            </a:endParaRPr>
          </a:p>
          <a:p>
            <a:pPr lvl="1">
              <a:spcBef>
                <a:spcPts val="0"/>
              </a:spcBef>
              <a:buFont typeface="Arial" panose="020B0604020202020204" pitchFamily="34" charset="0"/>
              <a:buChar char="•"/>
            </a:pPr>
            <a:r>
              <a:rPr lang="en-US" sz="900" dirty="0">
                <a:hlinkClick r:id="rId16"/>
              </a:rPr>
              <a:t>Working Party 5D (WP 5D) - IMT Systems</a:t>
            </a:r>
            <a:r>
              <a:rPr lang="en-US" sz="900" dirty="0"/>
              <a:t>       </a:t>
            </a:r>
            <a:r>
              <a:rPr lang="en-US" sz="700" dirty="0">
                <a:hlinkClick r:id="rId17"/>
              </a:rPr>
              <a:t>Monday 2019-12-09 - Friday 2019-12-13</a:t>
            </a:r>
            <a:endParaRPr lang="en-US" sz="7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10787814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a:t>
            </a:r>
            <a:r>
              <a:rPr lang="en-US" sz="1600" dirty="0"/>
              <a:t> </a:t>
            </a:r>
            <a:r>
              <a:rPr lang="en-US" altLang="en-US" sz="2400" dirty="0"/>
              <a:t> </a:t>
            </a:r>
            <a:r>
              <a:rPr lang="en-US" altLang="en-US" sz="1200" dirty="0"/>
              <a:t>-1</a:t>
            </a:r>
            <a:endParaRPr lang="en-US" sz="2400" dirty="0"/>
          </a:p>
        </p:txBody>
      </p:sp>
      <p:sp>
        <p:nvSpPr>
          <p:cNvPr id="3" name="Content Placeholder 2"/>
          <p:cNvSpPr>
            <a:spLocks noGrp="1"/>
          </p:cNvSpPr>
          <p:nvPr>
            <p:ph idx="1"/>
          </p:nvPr>
        </p:nvSpPr>
        <p:spPr>
          <a:xfrm>
            <a:off x="325497" y="990600"/>
            <a:ext cx="8489830" cy="5430764"/>
          </a:xfrm>
        </p:spPr>
        <p:txBody>
          <a:bodyPr/>
          <a:lstStyle/>
          <a:p>
            <a:pPr>
              <a:spcBef>
                <a:spcPts val="0"/>
              </a:spcBef>
              <a:buFont typeface="Arial" panose="020B0604020202020204" pitchFamily="34" charset="0"/>
              <a:buChar char="•"/>
            </a:pPr>
            <a:r>
              <a:rPr lang="en-US" sz="1800" dirty="0"/>
              <a:t>Ofcom consultation on  Improving spectrum access for Wi-Fi </a:t>
            </a:r>
          </a:p>
          <a:p>
            <a:pPr lvl="1">
              <a:spcBef>
                <a:spcPts val="0"/>
              </a:spcBef>
              <a:buFont typeface="Arial" panose="020B0604020202020204" pitchFamily="34" charset="0"/>
              <a:buChar char="•"/>
            </a:pPr>
            <a:r>
              <a:rPr lang="en-US" sz="1400" dirty="0">
                <a:hlinkClick r:id="rId3"/>
              </a:rPr>
              <a:t>https://www.ofcom.org.uk/consultations-and-statements/category-2/improving-spectrum-access-for-wi-fi</a:t>
            </a:r>
            <a:endParaRPr lang="en-US" sz="1400" dirty="0">
              <a:hlinkClick r:id="rId4"/>
            </a:endParaRPr>
          </a:p>
          <a:p>
            <a:pPr lvl="1">
              <a:spcBef>
                <a:spcPts val="0"/>
              </a:spcBef>
              <a:buFont typeface="Arial" panose="020B0604020202020204" pitchFamily="34" charset="0"/>
              <a:buChar char="•"/>
            </a:pPr>
            <a:r>
              <a:rPr lang="en-US" sz="1400" dirty="0">
                <a:hlinkClick r:id="rId4"/>
              </a:rPr>
              <a:t>https://mentor.ieee.org/802.18/dcn/20/18-20-0006-00-0000-ofcom-consultation-improving-spectrum-access-for-wi-fi.pdf</a:t>
            </a:r>
            <a:r>
              <a:rPr lang="en-US" sz="1400" dirty="0"/>
              <a:t> </a:t>
            </a:r>
            <a:endParaRPr lang="en-US" sz="1400" b="0" dirty="0"/>
          </a:p>
          <a:p>
            <a:pPr lvl="1">
              <a:spcBef>
                <a:spcPts val="0"/>
              </a:spcBef>
              <a:buFont typeface="Arial" panose="020B0604020202020204" pitchFamily="34" charset="0"/>
              <a:buChar char="•"/>
            </a:pPr>
            <a:r>
              <a:rPr lang="en-US" sz="1600" dirty="0"/>
              <a:t>Comments due 20 March 2020</a:t>
            </a:r>
            <a:r>
              <a:rPr lang="en-US" sz="1600" b="1" dirty="0"/>
              <a:t>.  (would need .18 approval 05 March.) </a:t>
            </a:r>
          </a:p>
          <a:p>
            <a:pPr lvl="1">
              <a:spcBef>
                <a:spcPts val="0"/>
              </a:spcBef>
              <a:buFont typeface="Arial" panose="020B0604020202020204" pitchFamily="34" charset="0"/>
              <a:buChar char="•"/>
            </a:pPr>
            <a:r>
              <a:rPr lang="en-US" sz="1600" b="0" dirty="0"/>
              <a:t>Based on our initial analysis and stakeholder engagement, we are proposing the following: </a:t>
            </a:r>
          </a:p>
          <a:p>
            <a:pPr lvl="2">
              <a:spcBef>
                <a:spcPts val="0"/>
              </a:spcBef>
              <a:buFont typeface="Arial" panose="020B0604020202020204" pitchFamily="34" charset="0"/>
              <a:buChar char="•"/>
            </a:pPr>
            <a:r>
              <a:rPr lang="en-US" sz="1400" b="0" dirty="0"/>
              <a:t>To permit access to the 6 GHz (5925-6425 MHz) band on a </a:t>
            </a:r>
            <a:r>
              <a:rPr lang="en-US" sz="1400" b="0" dirty="0" err="1"/>
              <a:t>licence</a:t>
            </a:r>
            <a:r>
              <a:rPr lang="en-US" sz="1400" b="0" dirty="0"/>
              <a:t>-exempt basis with maximum EIRP levels of 250mW for indoor use and 25mW for outdoor use; </a:t>
            </a:r>
          </a:p>
          <a:p>
            <a:pPr lvl="2">
              <a:spcBef>
                <a:spcPts val="0"/>
              </a:spcBef>
              <a:buFont typeface="Arial" panose="020B0604020202020204" pitchFamily="34" charset="0"/>
              <a:buChar char="•"/>
            </a:pPr>
            <a:r>
              <a:rPr lang="en-US" sz="1400" b="0" dirty="0"/>
              <a:t>And - To remove the DFS requirements from the 5.8 GHz (5725-5850 MHz) band for unlicensed indoor use only.</a:t>
            </a:r>
          </a:p>
          <a:p>
            <a:pPr lvl="5">
              <a:buFont typeface="Arial" panose="020B0604020202020204" pitchFamily="34" charset="0"/>
              <a:buChar char="•"/>
            </a:pPr>
            <a:endParaRPr lang="en-US" sz="800" dirty="0"/>
          </a:p>
          <a:p>
            <a:pPr>
              <a:buFont typeface="Arial" panose="020B0604020202020204" pitchFamily="34" charset="0"/>
              <a:buChar char="•"/>
            </a:pPr>
            <a:r>
              <a:rPr lang="en-US" sz="1600" dirty="0"/>
              <a:t>.18 question:   With  5.9 GHz NPRM out (next topic) what do we do with this consultation? </a:t>
            </a:r>
          </a:p>
          <a:p>
            <a:pPr lvl="1">
              <a:buFont typeface="Arial" panose="020B0604020202020204" pitchFamily="34" charset="0"/>
              <a:buChar char="•"/>
            </a:pPr>
            <a:r>
              <a:rPr lang="en-US" sz="1600" dirty="0"/>
              <a:t>We only need 2-3-4 sentences on Q1 and Q3, unless we get contributions on Q2 &amp;Q4? </a:t>
            </a:r>
          </a:p>
          <a:p>
            <a:pPr lvl="1">
              <a:buFont typeface="Arial" panose="020B0604020202020204" pitchFamily="34" charset="0"/>
              <a:buChar char="•"/>
            </a:pPr>
            <a:r>
              <a:rPr lang="en-US" sz="1600" dirty="0">
                <a:solidFill>
                  <a:srgbClr val="00B0F0"/>
                </a:solidFill>
              </a:rPr>
              <a:t>We have 2 volunteers drafting some text for review. </a:t>
            </a:r>
          </a:p>
          <a:p>
            <a:pPr lvl="1">
              <a:buFont typeface="Arial" panose="020B0604020202020204" pitchFamily="34" charset="0"/>
              <a:buChar char="•"/>
            </a:pPr>
            <a:r>
              <a:rPr lang="en-US" sz="1600" dirty="0">
                <a:solidFill>
                  <a:schemeClr val="tx1"/>
                </a:solidFill>
              </a:rPr>
              <a:t>Will check with volunteers if we can  have something next week to review.</a:t>
            </a:r>
          </a:p>
          <a:p>
            <a:pPr marL="457200" lvl="1" indent="0"/>
            <a:endParaRPr lang="en-US" sz="1600" dirty="0">
              <a:solidFill>
                <a:schemeClr val="bg1">
                  <a:lumMod val="75000"/>
                </a:schemeClr>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12</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886191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000" dirty="0"/>
              <a:t>Ofcom consultation on  Improving spectrum access for Wi-Fi </a:t>
            </a:r>
            <a:r>
              <a:rPr lang="en-US" altLang="en-US" sz="1200" dirty="0"/>
              <a:t>-2</a:t>
            </a:r>
            <a:endParaRPr lang="en-US" sz="2400" dirty="0"/>
          </a:p>
        </p:txBody>
      </p:sp>
      <p:sp>
        <p:nvSpPr>
          <p:cNvPr id="3" name="Content Placeholder 2"/>
          <p:cNvSpPr>
            <a:spLocks noGrp="1"/>
          </p:cNvSpPr>
          <p:nvPr>
            <p:ph idx="1"/>
          </p:nvPr>
        </p:nvSpPr>
        <p:spPr>
          <a:xfrm>
            <a:off x="325497" y="990600"/>
            <a:ext cx="8489830" cy="5430764"/>
          </a:xfrm>
        </p:spPr>
        <p:txBody>
          <a:bodyPr/>
          <a:lstStyle/>
          <a:p>
            <a:pPr>
              <a:buFont typeface="Arial" panose="020B0604020202020204" pitchFamily="34" charset="0"/>
              <a:buChar char="•"/>
            </a:pPr>
            <a:r>
              <a:rPr lang="en-US" sz="1600" dirty="0"/>
              <a:t>Question 1: </a:t>
            </a:r>
            <a:r>
              <a:rPr lang="en-US" sz="1600" b="0" dirty="0"/>
              <a:t>Do you have any comments on our proposal to open access to the 5925-6425 MHz band for </a:t>
            </a:r>
            <a:r>
              <a:rPr lang="en-US" sz="1600" b="0" dirty="0" err="1"/>
              <a:t>licence</a:t>
            </a:r>
            <a:r>
              <a:rPr lang="en-US" sz="1600" b="0" dirty="0"/>
              <a:t>-exempt Wi-Fi use?       </a:t>
            </a:r>
          </a:p>
          <a:p>
            <a:pPr lvl="1">
              <a:buFont typeface="Arial" panose="020B0604020202020204" pitchFamily="34" charset="0"/>
              <a:buChar char="•"/>
            </a:pPr>
            <a:r>
              <a:rPr lang="en-US" sz="1600" dirty="0"/>
              <a:t>We would support and need to keep adj. </a:t>
            </a:r>
            <a:r>
              <a:rPr lang="en-US" sz="1600" dirty="0" err="1"/>
              <a:t>chans</a:t>
            </a:r>
            <a:r>
              <a:rPr lang="en-US" sz="1600" dirty="0"/>
              <a:t> in mind.  </a:t>
            </a:r>
            <a:endParaRPr lang="en-US" sz="1200" u="sng" dirty="0"/>
          </a:p>
          <a:p>
            <a:pPr>
              <a:buFont typeface="Arial" panose="020B0604020202020204" pitchFamily="34" charset="0"/>
              <a:buChar char="•"/>
            </a:pPr>
            <a:endParaRPr lang="en-US" sz="1600" dirty="0"/>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2:</a:t>
            </a:r>
            <a:r>
              <a:rPr lang="en-US" sz="1600" b="0" dirty="0"/>
              <a:t> Do you have any comments on our technical analysis of coexistence in the 5925-6425 MHz band?  			</a:t>
            </a:r>
            <a:r>
              <a:rPr lang="en-US" sz="1600" b="0" u="sng" dirty="0"/>
              <a:t>(depends on contributions) </a:t>
            </a:r>
          </a:p>
          <a:p>
            <a:pPr>
              <a:buFont typeface="Arial" panose="020B0604020202020204" pitchFamily="34" charset="0"/>
              <a:buChar char="•"/>
            </a:pPr>
            <a:endParaRPr lang="en-US" sz="1600" dirty="0"/>
          </a:p>
          <a:p>
            <a:pPr>
              <a:buFont typeface="Arial" panose="020B0604020202020204" pitchFamily="34" charset="0"/>
              <a:buChar char="•"/>
            </a:pPr>
            <a:r>
              <a:rPr lang="en-US" sz="1600" dirty="0"/>
              <a:t>Question 3:</a:t>
            </a:r>
            <a:r>
              <a:rPr lang="en-US" sz="1600" b="0" dirty="0"/>
              <a:t> Do you agree with our proposal to remove DFS requirements for indoor Wi-Fi up to 200mW from the 5725-5850 MHz band?  </a:t>
            </a:r>
          </a:p>
          <a:p>
            <a:pPr lvl="1">
              <a:buFont typeface="Arial" panose="020B0604020202020204" pitchFamily="34" charset="0"/>
              <a:buChar char="•"/>
            </a:pPr>
            <a:r>
              <a:rPr lang="en-US" sz="1600" b="0" dirty="0"/>
              <a:t>We would support.  What would we say about 200mW? </a:t>
            </a:r>
          </a:p>
          <a:p>
            <a:pPr lvl="1">
              <a:buFont typeface="Arial" panose="020B0604020202020204" pitchFamily="34" charset="0"/>
              <a:buChar char="•"/>
            </a:pPr>
            <a:r>
              <a:rPr lang="en-US" sz="1200" dirty="0"/>
              <a:t> </a:t>
            </a:r>
          </a:p>
          <a:p>
            <a:pPr lvl="1">
              <a:buFont typeface="Arial" panose="020B0604020202020204" pitchFamily="34" charset="0"/>
              <a:buChar char="•"/>
            </a:pPr>
            <a:r>
              <a:rPr lang="en-US" sz="1200" dirty="0"/>
              <a:t> </a:t>
            </a:r>
          </a:p>
          <a:p>
            <a:pPr lvl="1">
              <a:buFont typeface="Arial" panose="020B0604020202020204" pitchFamily="34" charset="0"/>
              <a:buChar char="•"/>
            </a:pPr>
            <a:endParaRPr lang="en-US" sz="1200" dirty="0"/>
          </a:p>
          <a:p>
            <a:pPr>
              <a:buFont typeface="Arial" panose="020B0604020202020204" pitchFamily="34" charset="0"/>
              <a:buChar char="•"/>
            </a:pPr>
            <a:r>
              <a:rPr lang="en-US" sz="1600" dirty="0"/>
              <a:t>Question 4: </a:t>
            </a:r>
            <a:r>
              <a:rPr lang="en-US" sz="1600" b="0" dirty="0"/>
              <a:t>Do you have any comments on other options that may be available for Wi-Fi and RLANs within the 5 GHz band? 	</a:t>
            </a:r>
            <a:r>
              <a:rPr lang="en-US" sz="1600" b="0" u="sng" dirty="0"/>
              <a:t>(depends on contributions) </a:t>
            </a:r>
          </a:p>
          <a:p>
            <a:pPr lvl="1">
              <a:buFont typeface="Arial" panose="020B0604020202020204" pitchFamily="34" charset="0"/>
              <a:buChar char="•"/>
            </a:pPr>
            <a:r>
              <a:rPr lang="en-US" sz="1200" b="0" u="sng" dirty="0"/>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1145736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Chairman Pai’s statement on 5.9 GHz &amp; NPRM </a:t>
            </a:r>
            <a:r>
              <a:rPr lang="en-US" sz="1200" dirty="0"/>
              <a:t>-</a:t>
            </a:r>
            <a:r>
              <a:rPr lang="en-US" sz="1200" dirty="0">
                <a:highlight>
                  <a:srgbClr val="C0C0C0"/>
                </a:highlight>
              </a:rPr>
              <a:t>background</a:t>
            </a:r>
            <a:endParaRPr lang="en-US" sz="2400" dirty="0">
              <a:highlight>
                <a:srgbClr val="C0C0C0"/>
              </a:highlight>
            </a:endParaRPr>
          </a:p>
        </p:txBody>
      </p:sp>
      <p:sp>
        <p:nvSpPr>
          <p:cNvPr id="3" name="Content Placeholder 2"/>
          <p:cNvSpPr>
            <a:spLocks noGrp="1"/>
          </p:cNvSpPr>
          <p:nvPr>
            <p:ph idx="1"/>
          </p:nvPr>
        </p:nvSpPr>
        <p:spPr>
          <a:xfrm>
            <a:off x="698889" y="1066800"/>
            <a:ext cx="8415144" cy="5554419"/>
          </a:xfrm>
        </p:spPr>
        <p:txBody>
          <a:bodyPr/>
          <a:lstStyle/>
          <a:p>
            <a:pPr>
              <a:buFont typeface="Arial" panose="020B0604020202020204" pitchFamily="34" charset="0"/>
              <a:buChar char="•"/>
            </a:pPr>
            <a:r>
              <a:rPr lang="en-US" sz="1800" b="0" dirty="0"/>
              <a:t>Mentor:  </a:t>
            </a:r>
            <a:r>
              <a:rPr lang="en-US" sz="1600" b="0" dirty="0">
                <a:hlinkClick r:id="rId3"/>
              </a:rPr>
              <a:t>https://mentor.ieee.org/802.18/dcn/19/18-19-0150-00-0000-chairman-pais-remarks-new-5-9-ghz-band-proposal.docx</a:t>
            </a:r>
            <a:r>
              <a:rPr lang="en-US" sz="1600" b="0" dirty="0"/>
              <a:t>  </a:t>
            </a:r>
          </a:p>
          <a:p>
            <a:pPr lvl="1">
              <a:buFont typeface="Arial" panose="020B0604020202020204" pitchFamily="34" charset="0"/>
              <a:buChar char="•"/>
            </a:pPr>
            <a:r>
              <a:rPr lang="en-US" sz="1400" b="0" dirty="0"/>
              <a:t>FCC:</a:t>
            </a:r>
            <a:r>
              <a:rPr lang="en-US" sz="1400" dirty="0"/>
              <a:t> </a:t>
            </a:r>
            <a:r>
              <a:rPr lang="en-US" sz="1400" u="sng" dirty="0">
                <a:hlinkClick r:id="rId4"/>
              </a:rPr>
              <a:t>https://www.fcc.gov/document/chairman-pais-remarks-new-59-ghz-band-proposal</a:t>
            </a:r>
            <a:r>
              <a:rPr lang="en-US" sz="1400" dirty="0"/>
              <a:t>  </a:t>
            </a:r>
          </a:p>
          <a:p>
            <a:pPr>
              <a:buFont typeface="Arial" panose="020B0604020202020204" pitchFamily="34" charset="0"/>
              <a:buChar char="•"/>
            </a:pPr>
            <a:r>
              <a:rPr lang="en-US" sz="1200" b="0" dirty="0"/>
              <a:t>Specifically, I’m proposing to make available the lower 45 MHz of the band for unlicensed uses like Wi-Fi and allocate the upper 20 MHz for a new automotive communications technology, Cellular Vehicle to Everything, or C-V2X.  I’m also proposing that we seek public input on whether to allocate the remaining 10 MHz in the band to C-V2X or DSRC.  The Commission will vote on this Notice of Proposed Rulemaking at our December 12 meeting. </a:t>
            </a:r>
            <a:endParaRPr lang="en-US" sz="1200" dirty="0"/>
          </a:p>
          <a:p>
            <a:pPr>
              <a:buFont typeface="Arial" panose="020B0604020202020204" pitchFamily="34" charset="0"/>
              <a:buChar char="•"/>
            </a:pPr>
            <a:r>
              <a:rPr lang="en-US" sz="1800" dirty="0"/>
              <a:t>The NPRM:</a:t>
            </a:r>
            <a:endParaRPr lang="en-US" sz="1800" dirty="0">
              <a:solidFill>
                <a:srgbClr val="002060"/>
              </a:solidFill>
            </a:endParaRPr>
          </a:p>
          <a:p>
            <a:pPr lvl="1">
              <a:buFont typeface="Arial" panose="020B0604020202020204" pitchFamily="34" charset="0"/>
              <a:buChar char="•"/>
            </a:pPr>
            <a:r>
              <a:rPr lang="en-US" sz="1600" dirty="0"/>
              <a:t>Mentor: </a:t>
            </a:r>
            <a:r>
              <a:rPr lang="en-US" sz="1600" dirty="0">
                <a:hlinkClick r:id="rId5"/>
              </a:rPr>
              <a:t>https://mentor.ieee.org/802.18/dcn/19/18-19-0163-02-0000-fcc19-138-nprm-revisiting-use-of-the-5-850-5-925-ghz-band.docx</a:t>
            </a:r>
            <a:r>
              <a:rPr lang="en-US" sz="1600" dirty="0"/>
              <a:t>  </a:t>
            </a:r>
            <a:r>
              <a:rPr lang="en-US" sz="1600" b="1" u="sng" dirty="0"/>
              <a:t>(</a:t>
            </a:r>
            <a:r>
              <a:rPr lang="en-US" sz="1600" b="1" u="sng" dirty="0">
                <a:sym typeface="Wingdings" panose="05000000000000000000" pitchFamily="2" charset="2"/>
              </a:rPr>
              <a:t></a:t>
            </a:r>
            <a:r>
              <a:rPr lang="en-US" sz="1600" b="1" u="sng" dirty="0"/>
              <a:t>r</a:t>
            </a:r>
            <a:r>
              <a:rPr lang="en-US" sz="1600" u="sng" dirty="0"/>
              <a:t>01</a:t>
            </a:r>
            <a:r>
              <a:rPr lang="en-US" sz="1600" b="1" u="sng" dirty="0"/>
              <a:t>/</a:t>
            </a:r>
            <a:r>
              <a:rPr lang="en-US" sz="1600" b="1" u="sng" dirty="0">
                <a:highlight>
                  <a:srgbClr val="C0C0C0"/>
                </a:highlight>
              </a:rPr>
              <a:t>02</a:t>
            </a:r>
            <a:r>
              <a:rPr lang="en-US" sz="1600" b="1" u="sng" dirty="0"/>
              <a:t> Fed. Reg. some updates.) </a:t>
            </a:r>
          </a:p>
          <a:p>
            <a:pPr>
              <a:buFont typeface="Arial" panose="020B0604020202020204" pitchFamily="34" charset="0"/>
              <a:buChar char="•"/>
            </a:pPr>
            <a:r>
              <a:rPr lang="en-US" sz="1800" dirty="0"/>
              <a:t>Proceeding 19-138:</a:t>
            </a:r>
          </a:p>
          <a:p>
            <a:pPr lvl="1">
              <a:buFont typeface="Arial" panose="020B0604020202020204" pitchFamily="34" charset="0"/>
              <a:buChar char="•"/>
            </a:pPr>
            <a:r>
              <a:rPr lang="en-US" sz="1400" dirty="0">
                <a:hlinkClick r:id="rId6"/>
              </a:rPr>
              <a:t>https://www.fcc.gov/ecfs/search/filings?proceedings_name=19-138&amp;sort=date_disseminated,DESC</a:t>
            </a:r>
            <a:endParaRPr lang="en-US" sz="1400" dirty="0"/>
          </a:p>
          <a:p>
            <a:pPr marL="400050">
              <a:buFont typeface="Arial" panose="020B0604020202020204" pitchFamily="34" charset="0"/>
              <a:buChar char="•"/>
            </a:pPr>
            <a:r>
              <a:rPr lang="en-US" sz="1800" dirty="0">
                <a:solidFill>
                  <a:schemeClr val="tx1"/>
                </a:solidFill>
                <a:highlight>
                  <a:srgbClr val="C0C0C0"/>
                </a:highlight>
              </a:rPr>
              <a:t>Timeline, with the NPRM published - 06Feb. </a:t>
            </a:r>
          </a:p>
          <a:p>
            <a:pPr marL="800100" lvl="1">
              <a:buFont typeface="Arial" panose="020B0604020202020204" pitchFamily="34" charset="0"/>
              <a:buChar char="•"/>
            </a:pPr>
            <a:r>
              <a:rPr lang="en-US" sz="1600" dirty="0">
                <a:solidFill>
                  <a:schemeClr val="tx1"/>
                </a:solidFill>
              </a:rPr>
              <a:t>30 days has </a:t>
            </a:r>
            <a:r>
              <a:rPr lang="en-US" sz="1600" b="1" dirty="0">
                <a:solidFill>
                  <a:schemeClr val="tx1"/>
                </a:solidFill>
              </a:rPr>
              <a:t>comments due Monday 09March. </a:t>
            </a:r>
            <a:r>
              <a:rPr lang="en-US" sz="1600" dirty="0">
                <a:solidFill>
                  <a:schemeClr val="tx1"/>
                </a:solidFill>
              </a:rPr>
              <a:t>(reply comments due 06April)</a:t>
            </a:r>
            <a:endParaRPr lang="en-US" sz="1600" b="1" dirty="0">
              <a:solidFill>
                <a:schemeClr val="tx1"/>
              </a:solidFill>
            </a:endParaRPr>
          </a:p>
          <a:p>
            <a:pPr marL="800100" lvl="1">
              <a:buFont typeface="Arial" panose="020B0604020202020204" pitchFamily="34" charset="0"/>
              <a:buChar char="•"/>
            </a:pPr>
            <a:r>
              <a:rPr lang="en-US" sz="1600" dirty="0">
                <a:solidFill>
                  <a:schemeClr val="tx1"/>
                </a:solidFill>
              </a:rPr>
              <a:t>For 10-day LMSC ballot:  absolute latest would be .18 approves 27Feb,  </a:t>
            </a:r>
          </a:p>
          <a:p>
            <a:pPr marL="1200150" lvl="2">
              <a:spcBef>
                <a:spcPts val="0"/>
              </a:spcBef>
              <a:buFont typeface="Arial" panose="020B0604020202020204" pitchFamily="34" charset="0"/>
              <a:buChar char="•"/>
            </a:pPr>
            <a:r>
              <a:rPr lang="en-US" sz="1600" dirty="0">
                <a:solidFill>
                  <a:srgbClr val="C00000"/>
                </a:solidFill>
              </a:rPr>
              <a:t>However very risky, only a few hours of pad, and would have to depend on early close from EC to help mitigate the risk, etc. </a:t>
            </a:r>
          </a:p>
          <a:p>
            <a:pPr marL="800100" lvl="1">
              <a:buFont typeface="Arial" panose="020B0604020202020204" pitchFamily="34" charset="0"/>
              <a:buChar char="•"/>
            </a:pPr>
            <a:r>
              <a:rPr lang="en-US" sz="1800" b="1" dirty="0">
                <a:solidFill>
                  <a:schemeClr val="tx1"/>
                </a:solidFill>
              </a:rPr>
              <a:t>Before a very short discussion…</a:t>
            </a:r>
          </a:p>
          <a:p>
            <a:pPr marL="800100" lvl="1">
              <a:buFont typeface="Arial" panose="020B0604020202020204" pitchFamily="34" charset="0"/>
              <a:buChar char="•"/>
            </a:pPr>
            <a:r>
              <a:rPr lang="en-US" sz="1800" b="1" dirty="0">
                <a:solidFill>
                  <a:schemeClr val="tx1"/>
                </a:solidFill>
              </a:rPr>
              <a:t>     we will target to </a:t>
            </a:r>
            <a:r>
              <a:rPr lang="en-US" sz="1800" b="1" u="sng" dirty="0">
                <a:solidFill>
                  <a:schemeClr val="tx1"/>
                </a:solidFill>
              </a:rPr>
              <a:t>approve in .18 on Thursday 20 February (today)</a:t>
            </a:r>
            <a:endParaRPr lang="en-US" sz="1600" b="1" u="sng"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1582311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r>
              <a:rPr lang="en-US" sz="1200" dirty="0">
                <a:highlight>
                  <a:srgbClr val="C0C0C0"/>
                </a:highlight>
              </a:rPr>
              <a:t>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2000" b="0" dirty="0">
                <a:solidFill>
                  <a:schemeClr val="tx1"/>
                </a:solidFill>
              </a:rPr>
              <a:t>Remember from discussions in Irvine.</a:t>
            </a:r>
          </a:p>
          <a:p>
            <a:pPr marL="400050">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Focus on what we all can agree on, pass on what we don’t have agreement on.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Neutral on the partitioning, e.g. 45MHz/30MHz split in the NPRM </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Use the migration from 802.11p to 802.11bd to our advantage and how it strengthens the future of ITS, e.g. compatibility etc.</a:t>
            </a:r>
          </a:p>
          <a:p>
            <a:pPr marL="800100" lvl="1">
              <a:spcBef>
                <a:spcPts val="0"/>
              </a:spcBef>
              <a:buFont typeface="Arial" panose="020B0604020202020204" pitchFamily="34" charset="0"/>
              <a:buChar char="•"/>
            </a:pPr>
            <a:endParaRPr lang="en-US" dirty="0">
              <a:solidFill>
                <a:schemeClr val="tx1"/>
              </a:solidFill>
            </a:endParaRPr>
          </a:p>
          <a:p>
            <a:pPr marL="800100" lvl="1">
              <a:spcBef>
                <a:spcPts val="0"/>
              </a:spcBef>
              <a:buFont typeface="Arial" panose="020B0604020202020204" pitchFamily="34" charset="0"/>
              <a:buChar char="•"/>
            </a:pPr>
            <a:r>
              <a:rPr lang="en-US" dirty="0">
                <a:solidFill>
                  <a:schemeClr val="tx1"/>
                </a:solidFill>
              </a:rPr>
              <a:t>What ITS functions can be done in general unlicensed spectrum, so then IEEE 802.11 can be used throughout the entire band.   </a:t>
            </a:r>
          </a:p>
          <a:p>
            <a:pPr marL="1200150" lvl="2">
              <a:spcBef>
                <a:spcPts val="0"/>
              </a:spcBef>
              <a:buFont typeface="Arial" panose="020B0604020202020204" pitchFamily="34" charset="0"/>
              <a:buChar char="•"/>
            </a:pPr>
            <a:r>
              <a:rPr lang="en-US" dirty="0">
                <a:solidFill>
                  <a:schemeClr val="tx1"/>
                </a:solidFill>
              </a:rPr>
              <a:t>Promote IEEE 802 as an open standard and update the standards terminology used. </a:t>
            </a:r>
          </a:p>
          <a:p>
            <a:pPr marL="400050">
              <a:spcBef>
                <a:spcPts val="0"/>
              </a:spcBef>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517176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NPRM </a:t>
            </a:r>
            <a:r>
              <a:rPr lang="en-US" sz="1200" dirty="0"/>
              <a:t>–</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800" b="0" dirty="0">
                <a:solidFill>
                  <a:schemeClr val="tx1"/>
                </a:solidFill>
              </a:rPr>
              <a:t>Ad </a:t>
            </a:r>
            <a:r>
              <a:rPr lang="en-US" sz="1800" b="0" dirty="0" err="1">
                <a:solidFill>
                  <a:schemeClr val="tx1"/>
                </a:solidFill>
              </a:rPr>
              <a:t>hocs</a:t>
            </a:r>
            <a:r>
              <a:rPr lang="en-US" sz="1800" b="0" dirty="0">
                <a:solidFill>
                  <a:schemeClr val="tx1"/>
                </a:solidFill>
              </a:rPr>
              <a:t> are done.</a:t>
            </a:r>
          </a:p>
          <a:p>
            <a:pPr marL="400050">
              <a:spcBef>
                <a:spcPts val="0"/>
              </a:spcBef>
              <a:buFont typeface="Arial" panose="020B0604020202020204" pitchFamily="34" charset="0"/>
              <a:buChar char="•"/>
            </a:pPr>
            <a:r>
              <a:rPr lang="en-US" sz="1800" b="0" dirty="0">
                <a:solidFill>
                  <a:schemeClr val="tx1"/>
                </a:solidFill>
              </a:rPr>
              <a:t>In Wednesday ad hoc, was able to get through all the content.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Here is the last marked up revision r09: </a:t>
            </a:r>
          </a:p>
          <a:p>
            <a:pPr marL="400050">
              <a:spcBef>
                <a:spcPts val="0"/>
              </a:spcBef>
              <a:buFont typeface="Arial" panose="020B0604020202020204" pitchFamily="34" charset="0"/>
              <a:buChar char="•"/>
            </a:pPr>
            <a:r>
              <a:rPr lang="en-US" sz="1800" b="0" dirty="0">
                <a:hlinkClick r:id="rId3"/>
              </a:rPr>
              <a:t>https://mentor.ieee.org/802.18/dcn/20/18-20-0020-09-0000-comments-on-fcc19-138-nprm-revisiting-use-of-the-5-850-5-925-ghz-band.docx</a:t>
            </a:r>
            <a:endParaRPr lang="en-US" sz="1800" b="0" dirty="0"/>
          </a:p>
          <a:p>
            <a:pPr marL="400050">
              <a:spcBef>
                <a:spcPts val="0"/>
              </a:spcBef>
              <a:buFont typeface="Arial" panose="020B0604020202020204" pitchFamily="34" charset="0"/>
              <a:buChar char="•"/>
            </a:pPr>
            <a:endParaRPr lang="en-US" sz="1800" b="0" dirty="0"/>
          </a:p>
          <a:p>
            <a:pPr marL="400050">
              <a:spcBef>
                <a:spcPts val="0"/>
              </a:spcBef>
              <a:buFont typeface="Arial" panose="020B0604020202020204" pitchFamily="34" charset="0"/>
              <a:buChar char="•"/>
            </a:pPr>
            <a:r>
              <a:rPr lang="en-US" sz="1800" b="0" dirty="0"/>
              <a:t>Here is the last  revision r10, a cleaned copy of r09. </a:t>
            </a:r>
          </a:p>
          <a:p>
            <a:pPr marL="400050">
              <a:spcBef>
                <a:spcPts val="0"/>
              </a:spcBef>
              <a:buFont typeface="Arial" panose="020B0604020202020204" pitchFamily="34" charset="0"/>
              <a:buChar char="•"/>
            </a:pPr>
            <a:r>
              <a:rPr lang="en-US" sz="1800" b="0" dirty="0">
                <a:hlinkClick r:id="rId4"/>
              </a:rPr>
              <a:t>https://mentor.ieee.org/802.18/dcn/20/18-20-0020-10-0000-comments-on-fcc19-138-nprm-revisiting-use-of-the-5-850-5-925-ghz-band.docx</a:t>
            </a:r>
            <a:r>
              <a:rPr lang="en-US" sz="1800" b="0" dirty="0"/>
              <a:t> </a:t>
            </a:r>
          </a:p>
          <a:p>
            <a:pPr marL="400050">
              <a:spcBef>
                <a:spcPts val="0"/>
              </a:spcBef>
              <a:buFont typeface="Arial" panose="020B0604020202020204" pitchFamily="34" charset="0"/>
              <a:buChar char="•"/>
            </a:pPr>
            <a:endParaRPr lang="en-US" sz="1800" b="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Will review r10 with the goal to vote on it. </a:t>
            </a:r>
          </a:p>
          <a:p>
            <a:pPr marL="800100" lvl="1">
              <a:spcBef>
                <a:spcPts val="0"/>
              </a:spcBef>
              <a:buFont typeface="Arial" panose="020B0604020202020204" pitchFamily="34" charset="0"/>
              <a:buChar char="•"/>
            </a:pPr>
            <a:r>
              <a:rPr lang="en-US" sz="1400" dirty="0">
                <a:solidFill>
                  <a:schemeClr val="tx1"/>
                </a:solidFill>
              </a:rPr>
              <a:t> </a:t>
            </a:r>
          </a:p>
          <a:p>
            <a:pPr marL="800100" lvl="1">
              <a:spcBef>
                <a:spcPts val="0"/>
              </a:spcBef>
              <a:buFont typeface="Arial" panose="020B0604020202020204" pitchFamily="34" charset="0"/>
              <a:buChar char="•"/>
            </a:pPr>
            <a:r>
              <a:rPr lang="en-US" sz="1400" dirty="0">
                <a:solidFill>
                  <a:schemeClr val="tx1"/>
                </a:solidFill>
              </a:rPr>
              <a:t> </a:t>
            </a:r>
          </a:p>
          <a:p>
            <a:pPr marL="800100" lvl="1">
              <a:spcBef>
                <a:spcPts val="0"/>
              </a:spcBef>
              <a:buFont typeface="Arial" panose="020B0604020202020204" pitchFamily="34" charset="0"/>
              <a:buChar char="•"/>
            </a:pPr>
            <a:r>
              <a:rPr lang="en-US" sz="1400" dirty="0">
                <a:solidFill>
                  <a:schemeClr val="tx1"/>
                </a:solidFill>
              </a:rPr>
              <a:t> </a:t>
            </a:r>
          </a:p>
          <a:p>
            <a:pPr marL="800100" lvl="1">
              <a:spcBef>
                <a:spcPts val="0"/>
              </a:spcBef>
              <a:buFont typeface="Arial" panose="020B0604020202020204" pitchFamily="34" charset="0"/>
              <a:buChar char="•"/>
            </a:pPr>
            <a:endParaRPr lang="en-US" sz="1400" dirty="0">
              <a:solidFill>
                <a:schemeClr val="tx1"/>
              </a:solidFill>
            </a:endParaRPr>
          </a:p>
          <a:p>
            <a:pPr marL="400050">
              <a:spcBef>
                <a:spcPts val="0"/>
              </a:spcBef>
              <a:buFont typeface="Arial" panose="020B0604020202020204" pitchFamily="34" charset="0"/>
              <a:buChar char="•"/>
            </a:pPr>
            <a:r>
              <a:rPr lang="en-US" sz="1800" b="0" dirty="0">
                <a:solidFill>
                  <a:schemeClr val="tx1"/>
                </a:solidFill>
              </a:rPr>
              <a:t>If approved, then: 21Feb – 02Mar LMSC(EC) ballot </a:t>
            </a:r>
          </a:p>
          <a:p>
            <a:pPr marL="800100" lvl="1">
              <a:spcBef>
                <a:spcPts val="0"/>
              </a:spcBef>
              <a:buFont typeface="Arial" panose="020B0604020202020204" pitchFamily="34" charset="0"/>
              <a:buChar char="•"/>
            </a:pPr>
            <a:r>
              <a:rPr lang="en-US" sz="1800" dirty="0">
                <a:solidFill>
                  <a:schemeClr val="tx1"/>
                </a:solidFill>
              </a:rPr>
              <a:t>03Mar 24 </a:t>
            </a:r>
            <a:r>
              <a:rPr lang="en-US" sz="1800" dirty="0" err="1">
                <a:solidFill>
                  <a:schemeClr val="tx1"/>
                </a:solidFill>
              </a:rPr>
              <a:t>hrs</a:t>
            </a:r>
            <a:r>
              <a:rPr lang="en-US" sz="1800" dirty="0">
                <a:solidFill>
                  <a:schemeClr val="tx1"/>
                </a:solidFill>
              </a:rPr>
              <a:t> for all votes to come in per the rules.</a:t>
            </a:r>
          </a:p>
          <a:p>
            <a:pPr marL="800100" lvl="1">
              <a:spcBef>
                <a:spcPts val="0"/>
              </a:spcBef>
              <a:buFont typeface="Arial" panose="020B0604020202020204" pitchFamily="34" charset="0"/>
              <a:buChar char="•"/>
            </a:pPr>
            <a:r>
              <a:rPr lang="en-US" sz="1800" dirty="0">
                <a:solidFill>
                  <a:schemeClr val="tx1"/>
                </a:solidFill>
              </a:rPr>
              <a:t>04Mar ready to upload to FCC</a:t>
            </a:r>
          </a:p>
          <a:p>
            <a:pPr marL="400050">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741640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FCC NPRM </a:t>
            </a:r>
            <a:br>
              <a:rPr lang="en-US" altLang="en-US" sz="2400" dirty="0"/>
            </a:br>
            <a:r>
              <a:rPr lang="en-US" altLang="en-US" sz="2400" dirty="0"/>
              <a:t>R</a:t>
            </a:r>
            <a:r>
              <a:rPr lang="en-US" sz="2400" dirty="0"/>
              <a:t>evisiting-use-of-the-5-850-5-925-ghz-band</a:t>
            </a:r>
          </a:p>
        </p:txBody>
      </p:sp>
      <p:sp>
        <p:nvSpPr>
          <p:cNvPr id="3" name="Content Placeholder 2"/>
          <p:cNvSpPr>
            <a:spLocks noGrp="1"/>
          </p:cNvSpPr>
          <p:nvPr>
            <p:ph idx="1"/>
          </p:nvPr>
        </p:nvSpPr>
        <p:spPr>
          <a:xfrm>
            <a:off x="674298" y="1751043"/>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linkClick r:id="rId3"/>
              </a:rPr>
              <a:t>https://mentor.ieee.org/802.18/dcn/20/18-20-</a:t>
            </a:r>
            <a:r>
              <a:rPr lang="en-US" sz="1800" b="0" dirty="0">
                <a:solidFill>
                  <a:schemeClr val="tx1"/>
                </a:solidFill>
                <a:highlight>
                  <a:srgbClr val="FFFF00"/>
                </a:highlight>
                <a:hlinkClick r:id="rId3"/>
              </a:rPr>
              <a:t>0020-10-</a:t>
            </a:r>
            <a:r>
              <a:rPr lang="en-US" sz="1800" b="0" dirty="0">
                <a:solidFill>
                  <a:schemeClr val="tx1"/>
                </a:solidFill>
                <a:hlinkClick r:id="rId3"/>
              </a:rPr>
              <a:t>0000-comments-on-fcc19-138-nprm-revisiting-use-of-the-5-850-5-925-ghz-band.docx</a:t>
            </a:r>
            <a:r>
              <a:rPr lang="en-US" sz="1800" b="0" dirty="0">
                <a:solidFill>
                  <a:schemeClr val="tx1"/>
                </a:solidFill>
              </a:rPr>
              <a:t> ; response to FCC NPRM (ET 19-138) on </a:t>
            </a:r>
            <a:r>
              <a:rPr lang="en-US" sz="1800" b="0" dirty="0"/>
              <a:t>revisiting use of the 5.850-5.925 GHz-band</a:t>
            </a:r>
            <a:r>
              <a:rPr lang="en-GB" sz="1800" b="0" dirty="0"/>
              <a:t>. </a:t>
            </a:r>
            <a:r>
              <a:rPr lang="en-GB" sz="1800" b="0" dirty="0">
                <a:solidFill>
                  <a:schemeClr val="tx1"/>
                </a:solidFill>
              </a:rPr>
              <a:t>For review and approval by the LMSC (EC) for uploading to the FCC on or before </a:t>
            </a:r>
            <a:r>
              <a:rPr lang="en-GB" sz="1800" b="0" dirty="0">
                <a:solidFill>
                  <a:schemeClr val="tx1"/>
                </a:solidFill>
                <a:highlight>
                  <a:srgbClr val="FFFF00"/>
                </a:highlight>
              </a:rPr>
              <a:t>08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a:t>
            </a:r>
            <a:r>
              <a:rPr lang="en-US" altLang="en-US" sz="1600" b="1" dirty="0">
                <a:solidFill>
                  <a:schemeClr val="bg1">
                    <a:lumMod val="75000"/>
                  </a:schemeClr>
                </a:solidFill>
              </a:rPr>
              <a:t>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17324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66562" y="962891"/>
            <a:ext cx="8324341" cy="5430764"/>
          </a:xfrm>
        </p:spPr>
        <p:txBody>
          <a:bodyPr/>
          <a:lstStyle/>
          <a:p>
            <a:pPr>
              <a:spcBef>
                <a:spcPts val="0"/>
              </a:spcBef>
              <a:buFont typeface="Arial" panose="020B0604020202020204" pitchFamily="34" charset="0"/>
              <a:buChar char="•"/>
            </a:pPr>
            <a:r>
              <a:rPr lang="en-US" sz="1800" b="0" dirty="0">
                <a:solidFill>
                  <a:schemeClr val="bg1">
                    <a:lumMod val="75000"/>
                  </a:schemeClr>
                </a:solidFill>
              </a:rPr>
              <a:t>Nothing today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r>
              <a:rPr lang="en-US" sz="1800" dirty="0"/>
              <a:t> </a:t>
            </a:r>
          </a:p>
          <a:p>
            <a:pPr>
              <a:spcBef>
                <a:spcPts val="0"/>
              </a:spcBef>
              <a:buFont typeface="Arial" panose="020B0604020202020204" pitchFamily="34" charset="0"/>
              <a:buChar char="•"/>
            </a:pPr>
            <a:endParaRPr lang="en-US" sz="1800" dirty="0"/>
          </a:p>
          <a:p>
            <a:pPr>
              <a:spcBef>
                <a:spcPts val="0"/>
              </a:spcBef>
              <a:buFont typeface="Arial" panose="020B0604020202020204" pitchFamily="34" charset="0"/>
              <a:buChar char="•"/>
            </a:pPr>
            <a:endParaRPr 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8841948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631751"/>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685800" y="1102673"/>
            <a:ext cx="8292711" cy="5386796"/>
          </a:xfrm>
        </p:spPr>
        <p:txBody>
          <a:bodyPr/>
          <a:lstStyle/>
          <a:p>
            <a:pPr marL="285750" indent="-285750">
              <a:buFont typeface="Wingdings" panose="05000000000000000000" pitchFamily="2" charset="2"/>
              <a:buChar char="q"/>
            </a:pPr>
            <a:r>
              <a:rPr lang="en-US" altLang="en-US" sz="1800" dirty="0">
                <a:solidFill>
                  <a:srgbClr val="00B0F0"/>
                </a:solidFill>
              </a:rPr>
              <a:t>If approved, Chair starts LMSC (EC) ballot on the FCC 5.9 GHz NPRM.</a:t>
            </a:r>
          </a:p>
          <a:p>
            <a:pPr marL="285750" indent="-285750">
              <a:buFont typeface="Wingdings" panose="05000000000000000000" pitchFamily="2" charset="2"/>
              <a:buChar char="q"/>
            </a:pPr>
            <a:r>
              <a:rPr lang="en-US" altLang="en-US" sz="1800" dirty="0">
                <a:solidFill>
                  <a:srgbClr val="00B0F0"/>
                </a:solidFill>
              </a:rPr>
              <a:t>Comment contributions for Ofcom consolation on </a:t>
            </a:r>
            <a:r>
              <a:rPr lang="en-US" altLang="en-US" sz="1800" dirty="0" err="1">
                <a:solidFill>
                  <a:srgbClr val="00B0F0"/>
                </a:solidFill>
              </a:rPr>
              <a:t>WiFi</a:t>
            </a:r>
            <a:r>
              <a:rPr lang="en-US" altLang="en-US" sz="1800" dirty="0">
                <a:solidFill>
                  <a:srgbClr val="00B0F0"/>
                </a:solidFill>
              </a:rPr>
              <a:t>; best by Wednesday morning to the chair to give a day to put into the required form, to review on Thursday. </a:t>
            </a:r>
          </a:p>
          <a:p>
            <a:pPr marL="0" indent="0"/>
            <a:endParaRPr lang="en-US" altLang="en-US" sz="1800" dirty="0">
              <a:solidFill>
                <a:schemeClr val="tx1"/>
              </a:solidFill>
            </a:endParaRPr>
          </a:p>
          <a:p>
            <a:pPr marL="285750" indent="-285750">
              <a:buFont typeface="Arial" panose="020B0604020202020204" pitchFamily="34" charset="0"/>
              <a:buChar char="•"/>
            </a:pPr>
            <a:endParaRPr lang="en-US" altLang="en-US" sz="1800" dirty="0">
              <a:solidFill>
                <a:schemeClr val="tx1"/>
              </a:solidFill>
            </a:endParaRPr>
          </a:p>
          <a:p>
            <a:pPr marL="285750" indent="-285750">
              <a:buFont typeface="Arial" panose="020B0604020202020204" pitchFamily="34" charset="0"/>
              <a:buChar char="•"/>
            </a:pPr>
            <a:r>
              <a:rPr lang="en-US" altLang="en-US" sz="1800" dirty="0">
                <a:solidFill>
                  <a:schemeClr val="tx1"/>
                </a:solidFill>
              </a:rPr>
              <a:t>Soon (after 5.9 GHz and Ofcom): </a:t>
            </a:r>
          </a:p>
          <a:p>
            <a:pPr>
              <a:buFont typeface="Wingdings" panose="05000000000000000000" pitchFamily="2" charset="2"/>
              <a:buChar char="q"/>
            </a:pPr>
            <a:r>
              <a:rPr lang="en-US" altLang="en-US" sz="1600" b="0" dirty="0">
                <a:solidFill>
                  <a:srgbClr val="00B0F0"/>
                </a:solidFill>
              </a:rPr>
              <a:t>Start to consider what are IEEE 802 viewpoints are for WRC-23 agenda items. </a:t>
            </a:r>
          </a:p>
          <a:p>
            <a:pPr lvl="3">
              <a:buFont typeface="Arial" panose="020B0604020202020204" pitchFamily="34" charset="0"/>
              <a:buChar char="•"/>
            </a:pPr>
            <a:endParaRPr lang="en-US" sz="800" b="0" dirty="0">
              <a:solidFill>
                <a:srgbClr val="002060"/>
              </a:solidFill>
            </a:endParaRPr>
          </a:p>
          <a:p>
            <a:pPr>
              <a:buFont typeface="Arial" panose="020B0604020202020204" pitchFamily="34" charset="0"/>
              <a:buChar char="•"/>
            </a:pPr>
            <a:endParaRPr lang="en-US" sz="1600" b="0" dirty="0">
              <a:solidFill>
                <a:srgbClr val="002060"/>
              </a:solidFill>
            </a:endParaRPr>
          </a:p>
          <a:p>
            <a:pPr lvl="2">
              <a:buFont typeface="Arial" panose="020B0604020202020204" pitchFamily="34" charset="0"/>
              <a:buChar char="•"/>
            </a:pPr>
            <a:endParaRPr lang="en-US" sz="1000" b="0" dirty="0">
              <a:solidFill>
                <a:srgbClr val="002060"/>
              </a:solidFill>
            </a:endParaRPr>
          </a:p>
          <a:p>
            <a:pPr>
              <a:spcBef>
                <a:spcPts val="0"/>
              </a:spcBef>
              <a:buFont typeface="Arial" panose="020B0604020202020204" pitchFamily="34" charset="0"/>
              <a:buChar char="•"/>
            </a:pPr>
            <a:r>
              <a:rPr lang="en-US" sz="1600" b="0" dirty="0">
                <a:solidFill>
                  <a:srgbClr val="002060"/>
                </a:solidFill>
              </a:rPr>
              <a:t>Ongoing:  </a:t>
            </a:r>
          </a:p>
          <a:p>
            <a:pPr lvl="1">
              <a:spcBef>
                <a:spcPts val="0"/>
              </a:spcBef>
              <a:buFont typeface="Arial" panose="020B0604020202020204" pitchFamily="34" charset="0"/>
              <a:buChar char="•"/>
            </a:pPr>
            <a:r>
              <a:rPr lang="en-US" sz="1400" b="0" dirty="0">
                <a:solidFill>
                  <a:srgbClr val="002060"/>
                </a:solidFill>
              </a:rPr>
              <a:t>WPT use of license-exempt bands and UWB in cell phones</a:t>
            </a:r>
          </a:p>
          <a:p>
            <a:pPr lvl="1">
              <a:spcBef>
                <a:spcPts val="0"/>
              </a:spcBef>
              <a:buFont typeface="Arial" panose="020B0604020202020204" pitchFamily="34" charset="0"/>
              <a:buChar char="•"/>
            </a:pPr>
            <a:r>
              <a:rPr lang="en-US" sz="1400" b="0" dirty="0">
                <a:solidFill>
                  <a:srgbClr val="002060"/>
                </a:solidFill>
              </a:rPr>
              <a:t>Digital Divide, how can we help? </a:t>
            </a:r>
          </a:p>
          <a:p>
            <a:pPr>
              <a:spcBef>
                <a:spcPts val="0"/>
              </a:spcBef>
              <a:buFont typeface="Arial" panose="020B0604020202020204" pitchFamily="34" charset="0"/>
              <a:buChar char="•"/>
            </a:pPr>
            <a:r>
              <a:rPr lang="en-US" sz="1600" b="0" dirty="0"/>
              <a:t>General Info:  </a:t>
            </a:r>
          </a:p>
          <a:p>
            <a:pPr lvl="1">
              <a:spcBef>
                <a:spcPts val="0"/>
              </a:spcBef>
              <a:buFont typeface="Arial" panose="020B0604020202020204" pitchFamily="34" charset="0"/>
              <a:buChar char="•"/>
            </a:pPr>
            <a:r>
              <a:rPr lang="en-US" sz="1400" dirty="0"/>
              <a:t>Latest Cisco VNI 2018-2022 networking trends, updated 21Feb19 (annually). </a:t>
            </a:r>
          </a:p>
          <a:p>
            <a:pPr marL="857250" lvl="2" indent="0">
              <a:spcBef>
                <a:spcPts val="0"/>
              </a:spcBef>
            </a:pPr>
            <a:r>
              <a:rPr lang="en-US" sz="1200" u="sng" dirty="0">
                <a:hlinkClick r:id="rId2"/>
              </a:rPr>
              <a:t>https://www.cisco.com/c/en/us/solutions/collateral/service-provider/visual-networking-index-vni/white-paper-c11-738429.pdf</a:t>
            </a:r>
            <a:r>
              <a:rPr lang="en-US" sz="1200" u="sng" dirty="0"/>
              <a:t> </a:t>
            </a:r>
          </a:p>
          <a:p>
            <a:pPr lvl="1">
              <a:spcBef>
                <a:spcPts val="0"/>
              </a:spcBef>
              <a:buFont typeface="Arial" panose="020B0604020202020204" pitchFamily="34" charset="0"/>
              <a:buChar char="•"/>
            </a:pPr>
            <a:r>
              <a:rPr lang="en-US" sz="1400" dirty="0"/>
              <a:t>Latest World Economic Outlook</a:t>
            </a:r>
            <a:r>
              <a:rPr lang="en-US" sz="1400" b="1" dirty="0"/>
              <a:t>.  </a:t>
            </a:r>
            <a:r>
              <a:rPr lang="en-US" sz="1400" dirty="0"/>
              <a:t>(October’s 2019, twice a year) </a:t>
            </a:r>
            <a:r>
              <a:rPr lang="en-US" sz="1400" u="sng" dirty="0">
                <a:hlinkClick r:id="rId3"/>
              </a:rPr>
              <a:t>&lt;click for spreadsheet&gt;</a:t>
            </a:r>
            <a:endParaRPr lang="en-US" sz="1400" dirty="0"/>
          </a:p>
          <a:p>
            <a:pPr marL="857250" lvl="2" indent="0">
              <a:spcBef>
                <a:spcPts val="0"/>
              </a:spcBef>
            </a:pPr>
            <a:r>
              <a:rPr lang="en-US" sz="1200" dirty="0">
                <a:hlinkClick r:id="rId4"/>
              </a:rPr>
              <a:t>https://www.imf.org/external/pubs/ft/weo/2019/02/weodata/index.aspx</a:t>
            </a:r>
            <a:endParaRPr lang="en-US" sz="1200" dirty="0"/>
          </a:p>
          <a:p>
            <a:pPr marL="0" indent="0">
              <a:spcBef>
                <a:spcPts val="0"/>
              </a:spcBef>
            </a:pPr>
            <a:endParaRPr lang="en-US" altLang="en-US" sz="1400" b="0" dirty="0">
              <a:solidFill>
                <a:schemeClr val="tx1"/>
              </a:solidFill>
            </a:endParaRPr>
          </a:p>
          <a:p>
            <a:pPr>
              <a:spcBef>
                <a:spcPts val="0"/>
              </a:spcBef>
              <a:buFont typeface="Arial" panose="020B0604020202020204" pitchFamily="34" charset="0"/>
              <a:buChar char="•"/>
            </a:pPr>
            <a:endParaRPr lang="en-US" altLang="en-US" sz="1800" b="0" dirty="0">
              <a:solidFill>
                <a:schemeClr val="accent2">
                  <a:lumMod val="40000"/>
                  <a:lumOff val="60000"/>
                </a:schemeClr>
              </a:solidFill>
            </a:endParaRPr>
          </a:p>
          <a:p>
            <a:pPr>
              <a:spcBef>
                <a:spcPts val="0"/>
              </a:spcBef>
              <a:buFont typeface="Arial" panose="020B0604020202020204" pitchFamily="34" charset="0"/>
              <a:buChar char="•"/>
            </a:pPr>
            <a:endParaRPr lang="en-US" altLang="en-US" sz="18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392880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735900" y="609601"/>
            <a:ext cx="7770813" cy="761999"/>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35900" y="1175544"/>
            <a:ext cx="8303266" cy="5225256"/>
          </a:xfrm>
        </p:spPr>
        <p:txBody>
          <a:bodyPr/>
          <a:lstStyle/>
          <a:p>
            <a:pPr>
              <a:buFont typeface="Arial" panose="020B0604020202020204" pitchFamily="34" charset="0"/>
              <a:buChar char="•"/>
              <a:defRPr/>
            </a:pPr>
            <a:r>
              <a:rPr lang="en-US" sz="2000" dirty="0"/>
              <a:t>Officers for the RR-TAG / IEEE 802.18:</a:t>
            </a:r>
          </a:p>
          <a:p>
            <a:pPr lvl="1">
              <a:defRPr/>
            </a:pPr>
            <a:r>
              <a:rPr lang="en-US" sz="1600" dirty="0"/>
              <a:t>Chair is Jay Holcomb (Itron) </a:t>
            </a:r>
          </a:p>
          <a:p>
            <a:pPr lvl="1">
              <a:defRPr/>
            </a:pPr>
            <a:r>
              <a:rPr lang="en-US" sz="1600" dirty="0"/>
              <a:t>Vice-chair, need someone</a:t>
            </a:r>
          </a:p>
          <a:p>
            <a:pPr lvl="1">
              <a:defRPr/>
            </a:pPr>
            <a:r>
              <a:rPr lang="en-US" sz="1600" dirty="0"/>
              <a:t>Secretary, need someone</a:t>
            </a:r>
          </a:p>
          <a:p>
            <a:pPr>
              <a:buFont typeface="Arial" panose="020B0604020202020204" pitchFamily="34" charset="0"/>
              <a:buChar char="•"/>
            </a:pPr>
            <a:r>
              <a:rPr lang="en-US" altLang="en-US" sz="2000" dirty="0"/>
              <a:t>Voters: </a:t>
            </a:r>
            <a:r>
              <a:rPr lang="en-US" altLang="en-US" sz="1800" dirty="0"/>
              <a:t>44 (7 on LMSC)</a:t>
            </a:r>
            <a:r>
              <a:rPr lang="en-US" altLang="en-US" sz="1800" dirty="0">
                <a:solidFill>
                  <a:schemeClr val="tx1"/>
                </a:solidFill>
              </a:rPr>
              <a:t>;  Aspirant members: 22  </a:t>
            </a:r>
            <a:endParaRPr lang="en-US" altLang="en-US" sz="1800" b="0" dirty="0">
              <a:solidFill>
                <a:schemeClr val="tx1"/>
              </a:solidFill>
            </a:endParaRPr>
          </a:p>
          <a:p>
            <a:pPr lvl="1">
              <a:buFont typeface="Arial" panose="020B0604020202020204" pitchFamily="34" charset="0"/>
              <a:buChar char="•"/>
            </a:pPr>
            <a:r>
              <a:rPr lang="en-US" sz="1400" dirty="0">
                <a:solidFill>
                  <a:schemeClr val="tx1"/>
                </a:solidFill>
              </a:rPr>
              <a:t>A quorum is met since this meeting was announced more then 45 days ago.</a:t>
            </a:r>
          </a:p>
          <a:p>
            <a:pPr lvl="1">
              <a:buFont typeface="Arial" panose="020B0604020202020204" pitchFamily="34" charset="0"/>
              <a:buChar char="•"/>
            </a:pPr>
            <a:endParaRPr lang="en-US" sz="1400" dirty="0">
              <a:solidFill>
                <a:srgbClr val="FF0000"/>
              </a:solidFill>
            </a:endParaRPr>
          </a:p>
          <a:p>
            <a:pPr eaLnBrk="1" hangingPunct="1">
              <a:buFont typeface="Arial" panose="020B0604020202020204" pitchFamily="34" charset="0"/>
              <a:buChar char="•"/>
              <a:defRPr/>
            </a:pPr>
            <a:r>
              <a:rPr lang="en-US" sz="2000" dirty="0">
                <a:ea typeface="+mn-ea"/>
                <a:cs typeface="+mn-cs"/>
              </a:rPr>
              <a:t>IEEE 802 Required notices:</a:t>
            </a:r>
          </a:p>
          <a:p>
            <a:pPr lvl="1">
              <a:defRPr/>
            </a:pPr>
            <a:r>
              <a:rPr lang="en-US" sz="1600" kern="1600" dirty="0"/>
              <a:t>Affiliation - </a:t>
            </a:r>
            <a:r>
              <a:rPr lang="en-US" sz="1600" u="sng" kern="1600" dirty="0">
                <a:hlinkClick r:id="rId3"/>
              </a:rPr>
              <a:t>http://standards.ieee.org/faqs/affiliationFAQ.html</a:t>
            </a:r>
            <a:endParaRPr lang="en-US" sz="1600" u="sng" kern="1600" dirty="0"/>
          </a:p>
          <a:p>
            <a:pPr>
              <a:defRPr/>
            </a:pPr>
            <a:r>
              <a:rPr lang="en-US" sz="1600" b="1" i="1" u="sng" kern="1600" dirty="0">
                <a:solidFill>
                  <a:srgbClr val="FF0000"/>
                </a:solidFill>
              </a:rPr>
              <a:t>&gt; Be sure to announce you name, affiliation, employer and clients the first time you speak. </a:t>
            </a:r>
          </a:p>
          <a:p>
            <a:pPr lvl="1">
              <a:defRPr/>
            </a:pPr>
            <a:r>
              <a:rPr lang="en-US" sz="1600" kern="1600" dirty="0"/>
              <a:t>Anti-Trust - </a:t>
            </a:r>
            <a:r>
              <a:rPr lang="en-US" sz="1600" u="sng" kern="1600" dirty="0">
                <a:hlinkClick r:id="rId4"/>
              </a:rPr>
              <a:t>http://standards.ieee.org/resources/antitrust-guidelines.pdf</a:t>
            </a:r>
            <a:endParaRPr lang="en-US" sz="1600" kern="1600" dirty="0"/>
          </a:p>
          <a:p>
            <a:pPr lvl="1">
              <a:defRPr/>
            </a:pPr>
            <a:r>
              <a:rPr lang="en-US" sz="1600" kern="1600" dirty="0"/>
              <a:t>IEEE 802 WG Policies and Procedures - </a:t>
            </a:r>
            <a:r>
              <a:rPr lang="en-US" sz="1600" u="sng" kern="1600" dirty="0">
                <a:hlinkClick r:id="rId5"/>
              </a:rPr>
              <a:t>http://www.ieee802.org/devdocs.shtml</a:t>
            </a:r>
            <a:r>
              <a:rPr lang="en-US" sz="1600" u="sng" kern="1600" dirty="0"/>
              <a:t> </a:t>
            </a:r>
          </a:p>
          <a:p>
            <a:pPr lvl="1">
              <a:defRPr/>
            </a:pPr>
            <a:r>
              <a:rPr lang="en-US" sz="1600" kern="1600" dirty="0"/>
              <a:t>Patent &amp; administration slides, </a:t>
            </a:r>
            <a:r>
              <a:rPr lang="en-US" sz="1600" kern="1600" dirty="0">
                <a:sym typeface="Wingdings" panose="05000000000000000000" pitchFamily="2" charset="2"/>
              </a:rPr>
              <a:t> 02jan18</a:t>
            </a:r>
          </a:p>
          <a:p>
            <a:pPr lvl="1">
              <a:defRPr/>
            </a:pPr>
            <a:r>
              <a:rPr lang="en-US" sz="1600" kern="1600" dirty="0">
                <a:sym typeface="Wingdings" panose="05000000000000000000" pitchFamily="2" charset="2"/>
              </a:rPr>
              <a:t>Copyright notice slides,   new 11nov19</a:t>
            </a:r>
          </a:p>
          <a:p>
            <a:pPr lvl="1">
              <a:defRPr/>
            </a:pPr>
            <a:r>
              <a:rPr lang="en-US" sz="1200" kern="1600" dirty="0"/>
              <a:t>(note; call for essential patents &amp; copy right notice: the RR-TAG does not do standards, though all should be aware.)</a:t>
            </a:r>
          </a:p>
          <a:p>
            <a:pPr lvl="1">
              <a:defRPr/>
            </a:pPr>
            <a:r>
              <a:rPr lang="en-US" sz="1400" kern="1600" dirty="0"/>
              <a:t>For reference: </a:t>
            </a:r>
            <a:r>
              <a:rPr lang="en-US" sz="1400" dirty="0"/>
              <a:t>IEEE-SA Standards Board Operations Manual is available at: </a:t>
            </a:r>
          </a:p>
          <a:p>
            <a:pPr lvl="1" algn="r">
              <a:spcBef>
                <a:spcPts val="0"/>
              </a:spcBef>
              <a:defRPr/>
            </a:pPr>
            <a:r>
              <a:rPr lang="en-US" sz="1200" u="sng" dirty="0">
                <a:hlinkClick r:id="rId6"/>
              </a:rPr>
              <a:t>http://standards.ieee.org/develop/policies/opman/sb_om.pdf</a:t>
            </a:r>
            <a:r>
              <a:rPr lang="en-US" sz="1200" dirty="0"/>
              <a:t> (PDF version)</a:t>
            </a:r>
          </a:p>
        </p:txBody>
      </p:sp>
      <p:sp>
        <p:nvSpPr>
          <p:cNvPr id="7" name="Date Placeholder 6"/>
          <p:cNvSpPr>
            <a:spLocks noGrp="1"/>
          </p:cNvSpPr>
          <p:nvPr>
            <p:ph type="dt" sz="quarter" idx="4294967295"/>
          </p:nvPr>
        </p:nvSpPr>
        <p:spPr>
          <a:xfrm>
            <a:off x="696912" y="381000"/>
            <a:ext cx="2579688" cy="228600"/>
          </a:xfrm>
          <a:prstGeom prst="rect">
            <a:avLst/>
          </a:prstGeom>
        </p:spPr>
        <p:txBody>
          <a:bodyPr/>
          <a:lstStyle/>
          <a:p>
            <a:pPr>
              <a:defRPr/>
            </a:pPr>
            <a:r>
              <a:rPr lang="en-US"/>
              <a:t>20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5410200" y="6475413"/>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1562934660"/>
              </p:ext>
            </p:extLst>
          </p:nvPr>
        </p:nvGraphicFramePr>
        <p:xfrm>
          <a:off x="6115938" y="5181600"/>
          <a:ext cx="2390775" cy="498988"/>
        </p:xfrm>
        <a:graphic>
          <a:graphicData uri="http://schemas.openxmlformats.org/presentationml/2006/ole">
            <mc:AlternateContent xmlns:mc="http://schemas.openxmlformats.org/markup-compatibility/2006">
              <mc:Choice xmlns:v="urn:schemas-microsoft-com:vml" Requires="v">
                <p:oleObj spid="_x0000_s8454" name="Packager Shell Object" showAsIcon="1" r:id="rId7" imgW="2391120" imgH="534600" progId="Package">
                  <p:embed/>
                </p:oleObj>
              </mc:Choice>
              <mc:Fallback>
                <p:oleObj name="Packager Shell Object" showAsIcon="1" r:id="rId7" imgW="2391120" imgH="534600" progId="Package">
                  <p:embed/>
                  <p:pic>
                    <p:nvPicPr>
                      <p:cNvPr id="0" name=""/>
                      <p:cNvPicPr/>
                      <p:nvPr/>
                    </p:nvPicPr>
                    <p:blipFill>
                      <a:blip r:embed="rId8"/>
                      <a:stretch>
                        <a:fillRect/>
                      </a:stretch>
                    </p:blipFill>
                    <p:spPr>
                      <a:xfrm>
                        <a:off x="6115938" y="5181600"/>
                        <a:ext cx="2390775" cy="498988"/>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EFED75A4-618A-4F94-BA33-B373D0EDF6C1}"/>
              </a:ext>
            </a:extLst>
          </p:cNvPr>
          <p:cNvGraphicFramePr>
            <a:graphicFrameLocks noChangeAspect="1"/>
          </p:cNvGraphicFramePr>
          <p:nvPr>
            <p:extLst>
              <p:ext uri="{D42A27DB-BD31-4B8C-83A1-F6EECF244321}">
                <p14:modId xmlns:p14="http://schemas.microsoft.com/office/powerpoint/2010/main" val="173398843"/>
              </p:ext>
            </p:extLst>
          </p:nvPr>
        </p:nvGraphicFramePr>
        <p:xfrm>
          <a:off x="4621306" y="4996377"/>
          <a:ext cx="2076140" cy="498988"/>
        </p:xfrm>
        <a:graphic>
          <a:graphicData uri="http://schemas.openxmlformats.org/presentationml/2006/ole">
            <mc:AlternateContent xmlns:mc="http://schemas.openxmlformats.org/markup-compatibility/2006">
              <mc:Choice xmlns:v="urn:schemas-microsoft-com:vml" Requires="v">
                <p:oleObj spid="_x0000_s8455" name="Packager Shell Object" showAsIcon="1" r:id="rId9" imgW="2035440" imgH="534600" progId="Package">
                  <p:embed/>
                </p:oleObj>
              </mc:Choice>
              <mc:Fallback>
                <p:oleObj name="Packager Shell Object" showAsIcon="1" r:id="rId9" imgW="2035440" imgH="534600" progId="Package">
                  <p:embed/>
                  <p:pic>
                    <p:nvPicPr>
                      <p:cNvPr id="0" name=""/>
                      <p:cNvPicPr/>
                      <p:nvPr/>
                    </p:nvPicPr>
                    <p:blipFill>
                      <a:blip r:embed="rId10"/>
                      <a:stretch>
                        <a:fillRect/>
                      </a:stretch>
                    </p:blipFill>
                    <p:spPr>
                      <a:xfrm>
                        <a:off x="4621306" y="4996377"/>
                        <a:ext cx="2076140" cy="498988"/>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Any Other Business</a:t>
            </a:r>
          </a:p>
        </p:txBody>
      </p:sp>
      <p:sp>
        <p:nvSpPr>
          <p:cNvPr id="3" name="Content Placeholder 2"/>
          <p:cNvSpPr>
            <a:spLocks noGrp="1"/>
          </p:cNvSpPr>
          <p:nvPr>
            <p:ph idx="1"/>
          </p:nvPr>
        </p:nvSpPr>
        <p:spPr>
          <a:xfrm>
            <a:off x="695474" y="1142999"/>
            <a:ext cx="8296126" cy="5332414"/>
          </a:xfrm>
        </p:spPr>
        <p:txBody>
          <a:bodyPr/>
          <a:lstStyle/>
          <a:p>
            <a:pPr lvl="4">
              <a:buFont typeface="Arial" panose="020B0604020202020204" pitchFamily="34" charset="0"/>
              <a:buChar char="•"/>
            </a:pPr>
            <a:endParaRPr lang="en-US" sz="1000" dirty="0">
              <a:solidFill>
                <a:schemeClr val="tx1"/>
              </a:solidFill>
            </a:endParaRPr>
          </a:p>
          <a:p>
            <a:pPr>
              <a:buFont typeface="Arial" panose="020B0604020202020204" pitchFamily="34" charset="0"/>
              <a:buChar char="•"/>
            </a:pPr>
            <a:r>
              <a:rPr lang="en-US" sz="2000" b="0" dirty="0">
                <a:solidFill>
                  <a:schemeClr val="bg1">
                    <a:lumMod val="75000"/>
                  </a:schemeClr>
                </a:solidFill>
              </a:rPr>
              <a:t>Nothing heard</a:t>
            </a:r>
          </a:p>
          <a:p>
            <a:pPr marL="285750" indent="-285750">
              <a:buFont typeface="Arial" panose="020B0604020202020204" pitchFamily="34" charset="0"/>
              <a:buChar char="•"/>
            </a:pPr>
            <a:endParaRPr lang="en-US" sz="1800" dirty="0">
              <a:solidFill>
                <a:schemeClr val="tx1"/>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691160" y="381000"/>
            <a:ext cx="2128239" cy="2000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90319"/>
            <a:ext cx="7770813" cy="643327"/>
          </a:xfrm>
        </p:spPr>
        <p:txBody>
          <a:bodyPr/>
          <a:lstStyle/>
          <a:p>
            <a:r>
              <a:rPr lang="en-US" sz="2400" dirty="0"/>
              <a:t>Adjourn</a:t>
            </a:r>
          </a:p>
        </p:txBody>
      </p:sp>
      <p:sp>
        <p:nvSpPr>
          <p:cNvPr id="3" name="Content Placeholder 2"/>
          <p:cNvSpPr>
            <a:spLocks noGrp="1"/>
          </p:cNvSpPr>
          <p:nvPr>
            <p:ph idx="1"/>
          </p:nvPr>
        </p:nvSpPr>
        <p:spPr>
          <a:xfrm>
            <a:off x="685800" y="721183"/>
            <a:ext cx="8305800" cy="5754230"/>
          </a:xfrm>
        </p:spPr>
        <p:txBody>
          <a:bodyPr/>
          <a:lstStyle/>
          <a:p>
            <a:pPr>
              <a:buFont typeface="Arial" panose="020B0604020202020204" pitchFamily="34" charset="0"/>
              <a:buChar char="•"/>
            </a:pPr>
            <a:endParaRPr lang="en-US" sz="2000" dirty="0"/>
          </a:p>
          <a:p>
            <a:pPr>
              <a:buFont typeface="Arial" panose="020B0604020202020204" pitchFamily="34" charset="0"/>
              <a:buChar char="•"/>
            </a:pPr>
            <a:r>
              <a:rPr lang="en-US" sz="2000" dirty="0"/>
              <a:t>Next teleconference: 27Feb20 – </a:t>
            </a:r>
            <a:r>
              <a:rPr lang="en-US" sz="2000" i="1" u="sng" dirty="0"/>
              <a:t>15:00 – &lt;15:55</a:t>
            </a:r>
            <a:r>
              <a:rPr lang="en-US" sz="2000" dirty="0"/>
              <a:t> ET </a:t>
            </a:r>
          </a:p>
          <a:p>
            <a:pPr lvl="1">
              <a:buFont typeface="Arial" panose="020B0604020202020204" pitchFamily="34" charset="0"/>
              <a:buChar char="•"/>
            </a:pPr>
            <a:r>
              <a:rPr lang="en-US" sz="1800" dirty="0"/>
              <a:t>Call in info: </a:t>
            </a:r>
            <a:r>
              <a:rPr lang="en-US" sz="1800" dirty="0">
                <a:hlinkClick r:id="rId2"/>
              </a:rPr>
              <a:t>https://mentor.ieee.org/802.18/dcn/16/18-16-0038-14-0000-teleconference-call-in-info.pptx</a:t>
            </a:r>
            <a:r>
              <a:rPr lang="en-US" sz="1800" dirty="0"/>
              <a:t>  </a:t>
            </a:r>
            <a:r>
              <a:rPr lang="en-US" altLang="en-US" sz="1800" dirty="0"/>
              <a:t>(</a:t>
            </a:r>
            <a:r>
              <a:rPr lang="en-US" altLang="en-US" sz="1800" i="1" u="sng" dirty="0"/>
              <a:t>or latest)</a:t>
            </a:r>
            <a:r>
              <a:rPr lang="en-US" altLang="en-US" sz="1400" i="1" dirty="0"/>
              <a:t>  </a:t>
            </a:r>
            <a:endParaRPr lang="en-US" altLang="en-US" sz="1800" b="1" i="1" dirty="0"/>
          </a:p>
          <a:p>
            <a:pPr lvl="1">
              <a:buFont typeface="Arial" panose="020B0604020202020204" pitchFamily="34" charset="0"/>
              <a:buChar char="•"/>
            </a:pPr>
            <a:r>
              <a:rPr lang="en-US" sz="1800" dirty="0"/>
              <a:t>Note: If the call-in link doesn’t work send the Chair an email right away.   </a:t>
            </a:r>
          </a:p>
          <a:p>
            <a:pPr lvl="1">
              <a:buFont typeface="Arial" panose="020B0604020202020204" pitchFamily="34" charset="0"/>
              <a:buChar char="•"/>
            </a:pPr>
            <a:r>
              <a:rPr lang="en-US" sz="1800" dirty="0"/>
              <a:t>All late changes/cancellations will be sent out to the 802.18 list server. </a:t>
            </a:r>
          </a:p>
          <a:p>
            <a:pPr>
              <a:buFont typeface="Arial" panose="020B0604020202020204" pitchFamily="34" charset="0"/>
              <a:buChar char="•"/>
            </a:pPr>
            <a:endParaRPr lang="en-US" sz="1600" dirty="0">
              <a:solidFill>
                <a:schemeClr val="tx1"/>
              </a:solidFill>
            </a:endParaRPr>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15:__________________56et</a:t>
            </a:r>
          </a:p>
          <a:p>
            <a:pPr lvl="1">
              <a:buFont typeface="Arial" panose="020B0604020202020204" pitchFamily="34" charset="0"/>
              <a:buChar char="•"/>
            </a:pPr>
            <a:endParaRPr lang="en-US" sz="1000" b="0" dirty="0"/>
          </a:p>
          <a:p>
            <a:pPr>
              <a:buFont typeface="Arial" panose="020B0604020202020204" pitchFamily="34" charset="0"/>
              <a:buChar char="•"/>
            </a:pPr>
            <a:r>
              <a:rPr lang="en-US" sz="1800" u="sng" dirty="0"/>
              <a:t>Next Plenary: </a:t>
            </a:r>
          </a:p>
          <a:p>
            <a:pPr>
              <a:buFont typeface="Arial" panose="020B0604020202020204" pitchFamily="34" charset="0"/>
              <a:buChar char="•"/>
            </a:pPr>
            <a:r>
              <a:rPr lang="en-US" sz="1800" u="sng" dirty="0"/>
              <a:t>The next face to face meeting of the 802.18 RR-TAG will be at the IEEE 802, 15-20 March 2020 Plenary in Hilton Atlanta, Atlanta, GA, USA</a:t>
            </a:r>
          </a:p>
          <a:p>
            <a:pPr>
              <a:buFont typeface="Arial" panose="020B0604020202020204" pitchFamily="34" charset="0"/>
              <a:buChar char="•"/>
            </a:pPr>
            <a:r>
              <a:rPr lang="en-US" sz="1600" b="0" dirty="0"/>
              <a:t>Normal time slots, Tuesday AM2 and Thursday AM1 (8:30 start)</a:t>
            </a:r>
            <a:r>
              <a:rPr lang="en-US" sz="1600" dirty="0">
                <a:solidFill>
                  <a:schemeClr val="accent6">
                    <a:lumMod val="40000"/>
                    <a:lumOff val="60000"/>
                  </a:schemeClr>
                </a:solidFill>
              </a:rPr>
              <a:t>–</a:t>
            </a:r>
            <a:r>
              <a:rPr lang="en-US" sz="1000" dirty="0">
                <a:solidFill>
                  <a:schemeClr val="accent6">
                    <a:lumMod val="40000"/>
                    <a:lumOff val="60000"/>
                  </a:schemeClr>
                </a:solidFill>
              </a:rPr>
              <a:t>remember no reciprocal from other WGs </a:t>
            </a:r>
            <a:endParaRPr lang="en-US" sz="1400" dirty="0">
              <a:solidFill>
                <a:schemeClr val="accent6">
                  <a:lumMod val="40000"/>
                  <a:lumOff val="60000"/>
                </a:schemeClr>
              </a:solidFill>
            </a:endParaRPr>
          </a:p>
          <a:p>
            <a:pPr>
              <a:buFont typeface="Arial" panose="020B0604020202020204" pitchFamily="34" charset="0"/>
              <a:buChar char="•"/>
            </a:pPr>
            <a:r>
              <a:rPr lang="en-US" sz="1800" b="0" dirty="0"/>
              <a:t>(Book rooms soon for Montreal 12-17Jul Plenary) </a:t>
            </a:r>
          </a:p>
          <a:p>
            <a:pPr>
              <a:buFont typeface="Arial" panose="020B0604020202020204" pitchFamily="34" charset="0"/>
              <a:buChar char="•"/>
            </a:pPr>
            <a:r>
              <a:rPr lang="en-US" sz="2000" dirty="0"/>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696912" y="304800"/>
            <a:ext cx="2211387" cy="273050"/>
          </a:xfrm>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3505200" y="5791200"/>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696912" y="1219200"/>
            <a:ext cx="4038600" cy="646331"/>
          </a:xfrm>
          <a:prstGeom prst="rect">
            <a:avLst/>
          </a:prstGeom>
          <a:noFill/>
        </p:spPr>
        <p:txBody>
          <a:bodyPr wrap="square" rtlCol="0">
            <a:spAutoFit/>
          </a:bodyPr>
          <a:lstStyle/>
          <a:p>
            <a:pPr marL="457200" indent="-457200">
              <a:buFont typeface="Arial" panose="020B0604020202020204" pitchFamily="34" charset="0"/>
              <a:buChar char="•"/>
            </a:pPr>
            <a:r>
              <a:rPr lang="en-US" sz="1800" dirty="0">
                <a:solidFill>
                  <a:schemeClr val="tx1"/>
                </a:solidFill>
              </a:rPr>
              <a:t>Thank You</a:t>
            </a:r>
          </a:p>
          <a:p>
            <a:pPr marL="457200" indent="-457200">
              <a:buFont typeface="Arial" panose="020B0604020202020204" pitchFamily="34" charset="0"/>
              <a:buChar char="•"/>
            </a:pPr>
            <a:endParaRPr lang="en-US" sz="1800" dirty="0">
              <a:solidFill>
                <a:schemeClr val="tx1"/>
              </a:solidFill>
            </a:endParaRPr>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696912" y="2971800"/>
            <a:ext cx="8223308" cy="21701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a:p>
            <a:pPr>
              <a:buFont typeface="Arial" panose="020B0604020202020204" pitchFamily="34" charset="0"/>
              <a:buChar char="•"/>
            </a:pPr>
            <a:r>
              <a:rPr lang="en-US" sz="1800" kern="0" dirty="0"/>
              <a:t> </a:t>
            </a:r>
          </a:p>
        </p:txBody>
      </p:sp>
    </p:spTree>
    <p:extLst>
      <p:ext uri="{BB962C8B-B14F-4D97-AF65-F5344CB8AC3E}">
        <p14:creationId xmlns:p14="http://schemas.microsoft.com/office/powerpoint/2010/main" val="4367875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1120700"/>
          </a:xfrm>
        </p:spPr>
        <p:txBody>
          <a:bodyPr/>
          <a:lstStyle/>
          <a:p>
            <a:r>
              <a:rPr lang="en-US" altLang="en-US" sz="2400" dirty="0"/>
              <a:t>Ofcom consultation </a:t>
            </a:r>
            <a:br>
              <a:rPr lang="en-US" altLang="en-US" sz="2400" dirty="0"/>
            </a:br>
            <a:r>
              <a:rPr lang="en-GB" sz="2400" dirty="0"/>
              <a:t>Improving spectrum access for Wi-Fi – spectrum use in the 5 and 6 GHz bands</a:t>
            </a:r>
            <a:endParaRPr lang="en-US" sz="2400" dirty="0"/>
          </a:p>
        </p:txBody>
      </p:sp>
      <p:sp>
        <p:nvSpPr>
          <p:cNvPr id="3" name="Content Placeholder 2"/>
          <p:cNvSpPr>
            <a:spLocks noGrp="1"/>
          </p:cNvSpPr>
          <p:nvPr>
            <p:ph idx="1"/>
          </p:nvPr>
        </p:nvSpPr>
        <p:spPr>
          <a:xfrm>
            <a:off x="698889" y="1752600"/>
            <a:ext cx="8279622" cy="4722812"/>
          </a:xfrm>
        </p:spPr>
        <p:txBody>
          <a:bodyPr/>
          <a:lstStyle/>
          <a:p>
            <a:pPr>
              <a:buFont typeface="Arial" panose="020B0604020202020204" pitchFamily="34" charset="0"/>
              <a:buChar char="•"/>
            </a:pPr>
            <a:r>
              <a:rPr lang="en-US" sz="1800" u="sng" dirty="0">
                <a:solidFill>
                  <a:schemeClr val="tx1"/>
                </a:solidFill>
              </a:rPr>
              <a:t>Motion:</a:t>
            </a:r>
            <a:r>
              <a:rPr lang="en-US" sz="1800" dirty="0">
                <a:solidFill>
                  <a:schemeClr val="tx1"/>
                </a:solidFill>
              </a:rPr>
              <a:t> </a:t>
            </a:r>
            <a:r>
              <a:rPr lang="en-US" sz="1800" b="0" dirty="0">
                <a:solidFill>
                  <a:schemeClr val="tx1"/>
                </a:solidFill>
              </a:rPr>
              <a:t>Move to approve the comments in </a:t>
            </a:r>
            <a:r>
              <a:rPr lang="en-US" sz="1800" b="0" dirty="0">
                <a:solidFill>
                  <a:schemeClr val="tx1"/>
                </a:solidFill>
                <a:highlight>
                  <a:srgbClr val="FFFF00"/>
                </a:highlight>
                <a:hlinkClick r:id="rId3"/>
              </a:rPr>
              <a:t>https://mentor.ieee.org/802.18/d</a:t>
            </a:r>
            <a:r>
              <a:rPr lang="en-US" sz="1800" b="0" dirty="0">
                <a:solidFill>
                  <a:schemeClr val="tx1"/>
                </a:solidFill>
                <a:highlight>
                  <a:srgbClr val="FFFF00"/>
                </a:highlight>
                <a:hlinkClick r:id="rId4"/>
              </a:rPr>
              <a:t>https://mentor.ieee.org/802.18/dcn/19/18-20-0017-02-0000-ofcom-consultation_comments_IEEE802_improving-spectrum-access-for-wi-fi.odt</a:t>
            </a:r>
            <a:r>
              <a:rPr lang="en-US" sz="1800" b="0" dirty="0">
                <a:solidFill>
                  <a:schemeClr val="tx1"/>
                </a:solidFill>
              </a:rPr>
              <a:t>; response to Ofcom consultation on improvements in spectrum use in the 5 and 6 GHz bands</a:t>
            </a:r>
            <a:r>
              <a:rPr lang="en-GB" sz="1800" b="0" dirty="0"/>
              <a:t>. </a:t>
            </a:r>
            <a:r>
              <a:rPr lang="en-GB" sz="1800" b="0" dirty="0">
                <a:solidFill>
                  <a:schemeClr val="tx1"/>
                </a:solidFill>
              </a:rPr>
              <a:t>For review and approval by the EC for sending to Ofcom before </a:t>
            </a:r>
            <a:r>
              <a:rPr lang="en-GB" sz="1800" b="0" dirty="0">
                <a:solidFill>
                  <a:schemeClr val="tx1"/>
                </a:solidFill>
                <a:highlight>
                  <a:srgbClr val="FFFF00"/>
                </a:highlight>
              </a:rPr>
              <a:t>18 March 2020. </a:t>
            </a:r>
            <a:r>
              <a:rPr lang="en-GB" sz="1800" b="0" dirty="0">
                <a:solidFill>
                  <a:schemeClr val="tx1"/>
                </a:solidFill>
              </a:rPr>
              <a:t>The Chair of 802.18 is authorized to make editorial changes as necessary.</a:t>
            </a:r>
            <a:endParaRPr lang="en-US" sz="1800" b="0" dirty="0">
              <a:solidFill>
                <a:schemeClr val="tx1"/>
              </a:solidFill>
            </a:endParaRPr>
          </a:p>
          <a:p>
            <a:pPr lvl="1">
              <a:buFont typeface="Arial" panose="020B0604020202020204" pitchFamily="34" charset="0"/>
              <a:buChar char="•"/>
            </a:pPr>
            <a:endParaRPr lang="en-US" sz="1600" dirty="0"/>
          </a:p>
          <a:p>
            <a:r>
              <a:rPr lang="en-US" altLang="en-US" sz="1600" dirty="0"/>
              <a:t>		Moved by:  	 	</a:t>
            </a:r>
          </a:p>
          <a:p>
            <a:pPr lvl="1"/>
            <a:r>
              <a:rPr lang="en-US" altLang="en-US" sz="1600" b="1" dirty="0"/>
              <a:t>Seconded by:  	 </a:t>
            </a:r>
          </a:p>
          <a:p>
            <a:pPr lvl="1"/>
            <a:r>
              <a:rPr lang="en-US" altLang="en-US" sz="1600" b="1" dirty="0"/>
              <a:t>Discussion?	none</a:t>
            </a:r>
          </a:p>
          <a:p>
            <a:pPr lvl="1"/>
            <a:r>
              <a:rPr lang="en-US" altLang="en-US" sz="1600" b="1" dirty="0">
                <a:solidFill>
                  <a:schemeClr val="tx1"/>
                </a:solidFill>
              </a:rPr>
              <a:t>Vote:  		___Y   /  ___N   /  ___A </a:t>
            </a:r>
          </a:p>
          <a:p>
            <a:pPr lvl="1"/>
            <a:endParaRPr lang="en-US" altLang="en-US" sz="1600" b="1" dirty="0">
              <a:solidFill>
                <a:schemeClr val="tx1"/>
              </a:solidFill>
            </a:endParaRPr>
          </a:p>
          <a:p>
            <a:pPr lvl="1"/>
            <a:r>
              <a:rPr lang="en-US" altLang="en-US" sz="1600" b="1" dirty="0">
                <a:solidFill>
                  <a:schemeClr val="tx1"/>
                </a:solidFill>
              </a:rPr>
              <a:t>Voters:   </a:t>
            </a:r>
          </a:p>
          <a:p>
            <a:pPr lvl="1"/>
            <a:r>
              <a:rPr lang="en-US" altLang="en-US" sz="1600" b="1" dirty="0">
                <a:solidFill>
                  <a:schemeClr val="tx1"/>
                </a:solidFill>
              </a:rPr>
              <a:t>Motion </a:t>
            </a:r>
            <a:r>
              <a:rPr lang="en-US" altLang="en-US" sz="1600" b="1" dirty="0">
                <a:solidFill>
                  <a:schemeClr val="bg1">
                    <a:lumMod val="75000"/>
                  </a:schemeClr>
                </a:solidFill>
              </a:rPr>
              <a:t>- Passes</a:t>
            </a:r>
          </a:p>
          <a:p>
            <a:pPr lvl="1"/>
            <a:r>
              <a:rPr lang="en-US" altLang="en-US" sz="1600" b="1" dirty="0">
                <a:solidFill>
                  <a:schemeClr val="tx1"/>
                </a:solidFill>
              </a:rPr>
              <a:t>____  on the call</a:t>
            </a:r>
          </a:p>
          <a:p>
            <a:pPr lvl="1">
              <a:buFont typeface="Arial" panose="020B0604020202020204" pitchFamily="34" charset="0"/>
              <a:buChar char="•"/>
            </a:pPr>
            <a:endParaRPr lang="en-US" sz="16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449272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06feb page 2</a:t>
            </a:r>
            <a:endParaRPr lang="en-US" sz="2400" dirty="0">
              <a:highlight>
                <a:srgbClr val="C0C0C0"/>
              </a:highlight>
            </a:endParaRPr>
          </a:p>
        </p:txBody>
      </p:sp>
      <p:sp>
        <p:nvSpPr>
          <p:cNvPr id="3" name="Content Placeholder 2"/>
          <p:cNvSpPr>
            <a:spLocks noGrp="1"/>
          </p:cNvSpPr>
          <p:nvPr>
            <p:ph idx="1"/>
          </p:nvPr>
        </p:nvSpPr>
        <p:spPr>
          <a:xfrm>
            <a:off x="698889" y="1177974"/>
            <a:ext cx="8292711" cy="5297439"/>
          </a:xfrm>
        </p:spPr>
        <p:txBody>
          <a:bodyPr/>
          <a:lstStyle/>
          <a:p>
            <a:pPr marL="400050">
              <a:spcBef>
                <a:spcPts val="0"/>
              </a:spcBef>
              <a:buFont typeface="Arial" panose="020B0604020202020204" pitchFamily="34" charset="0"/>
              <a:buChar char="•"/>
            </a:pPr>
            <a:r>
              <a:rPr lang="en-US" sz="1600" b="0" dirty="0">
                <a:solidFill>
                  <a:schemeClr val="tx1"/>
                </a:solidFill>
              </a:rPr>
              <a:t>Need to compare the latest NPRM #</a:t>
            </a:r>
            <a:r>
              <a:rPr lang="en-US" sz="1600" b="0" dirty="0" err="1">
                <a:solidFill>
                  <a:schemeClr val="tx1"/>
                </a:solidFill>
              </a:rPr>
              <a:t>ing</a:t>
            </a:r>
            <a:r>
              <a:rPr lang="en-US" sz="1600" b="0" dirty="0">
                <a:solidFill>
                  <a:schemeClr val="tx1"/>
                </a:solidFill>
              </a:rPr>
              <a:t>  scheme to the earlier one,  looks like it has changed.</a:t>
            </a:r>
          </a:p>
          <a:p>
            <a:pPr marL="800100" lvl="1">
              <a:spcBef>
                <a:spcPts val="0"/>
              </a:spcBef>
              <a:buFont typeface="Arial" panose="020B0604020202020204" pitchFamily="34" charset="0"/>
              <a:buChar char="•"/>
            </a:pPr>
            <a:r>
              <a:rPr lang="en-US" sz="1600" dirty="0">
                <a:solidFill>
                  <a:schemeClr val="tx1"/>
                </a:solidFill>
              </a:rPr>
              <a:t>The actual federal register (*.docx) version has been uploaded to  mentor (r01): </a:t>
            </a:r>
          </a:p>
          <a:p>
            <a:pPr marL="800100" lvl="1">
              <a:spcBef>
                <a:spcPts val="0"/>
              </a:spcBef>
              <a:buFont typeface="Arial" panose="020B0604020202020204" pitchFamily="34" charset="0"/>
              <a:buChar char="•"/>
            </a:pPr>
            <a:r>
              <a:rPr lang="en-US" sz="1600" dirty="0">
                <a:solidFill>
                  <a:schemeClr val="tx1"/>
                </a:solidFill>
                <a:hlinkClick r:id="rId3"/>
              </a:rPr>
              <a:t>https://mentor.ieee.org/802.18/dcn/19/18-19-0163-01-0000-fcc19-138-nprm-revisiting-use-of-the-5-850-5-925-ghz-band.docx</a:t>
            </a:r>
            <a:r>
              <a:rPr lang="en-US" sz="1600" dirty="0">
                <a:solidFill>
                  <a:schemeClr val="tx1"/>
                </a:solidFill>
              </a:rPr>
              <a:t>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With the published NPRM, here is the plan for the transition to .18: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take last inputs, and add with markup still on,  to the .11bd draft comments.  </a:t>
            </a:r>
          </a:p>
          <a:p>
            <a:pPr marL="400050">
              <a:spcBef>
                <a:spcPts val="0"/>
              </a:spcBef>
              <a:buFont typeface="Arial" panose="020B0604020202020204" pitchFamily="34" charset="0"/>
              <a:buChar char="•"/>
            </a:pPr>
            <a:r>
              <a:rPr lang="en-US" sz="1600" b="0" dirty="0">
                <a:solidFill>
                  <a:schemeClr val="tx1"/>
                </a:solidFill>
              </a:rPr>
              <a:t>Also will compare to the Fed. Reg. published NPRM, e.g. #</a:t>
            </a:r>
            <a:r>
              <a:rPr lang="en-US" sz="1600" b="0" dirty="0" err="1">
                <a:solidFill>
                  <a:schemeClr val="tx1"/>
                </a:solidFill>
              </a:rPr>
              <a:t>ing</a:t>
            </a:r>
            <a:r>
              <a:rPr lang="en-US" sz="1600" b="0" dirty="0">
                <a:solidFill>
                  <a:schemeClr val="tx1"/>
                </a:solidFill>
              </a:rPr>
              <a:t>, and edit accordingly.</a:t>
            </a:r>
          </a:p>
          <a:p>
            <a:pPr marL="400050">
              <a:spcBef>
                <a:spcPts val="0"/>
              </a:spcBef>
              <a:buFont typeface="Arial" panose="020B0604020202020204" pitchFamily="34" charset="0"/>
              <a:buChar char="•"/>
            </a:pPr>
            <a:r>
              <a:rPr lang="en-US" sz="1600" b="0" dirty="0">
                <a:solidFill>
                  <a:schemeClr val="tx1"/>
                </a:solidFill>
              </a:rPr>
              <a:t>This should become r13 Friday 07Feb.   </a:t>
            </a:r>
          </a:p>
          <a:p>
            <a:pPr marL="800100" lvl="1">
              <a:spcBef>
                <a:spcPts val="0"/>
              </a:spcBef>
              <a:buFont typeface="Arial" panose="020B0604020202020204" pitchFamily="34" charset="0"/>
              <a:buChar char="•"/>
            </a:pPr>
            <a:r>
              <a:rPr lang="en-US" sz="1400" dirty="0">
                <a:solidFill>
                  <a:schemeClr val="tx1"/>
                </a:solidFill>
                <a:hlinkClick r:id="rId4"/>
              </a:rPr>
              <a:t>https://mentor.ieee.org/802.11/dcn/20/11-20-0104</a:t>
            </a:r>
            <a:endParaRPr lang="en-US" sz="140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author will then upload this version to the .18 mentor documents for a r00, doc number will be coming. </a:t>
            </a:r>
          </a:p>
          <a:p>
            <a:pPr marL="400050">
              <a:spcBef>
                <a:spcPts val="0"/>
              </a:spcBef>
              <a:buFont typeface="Arial" panose="020B0604020202020204" pitchFamily="34" charset="0"/>
              <a:buChar char="•"/>
            </a:pPr>
            <a:endParaRPr lang="en-US" sz="1600" b="0" dirty="0">
              <a:solidFill>
                <a:schemeClr val="tx1"/>
              </a:solidFill>
            </a:endParaRPr>
          </a:p>
          <a:p>
            <a:pPr marL="400050">
              <a:spcBef>
                <a:spcPts val="0"/>
              </a:spcBef>
              <a:buFont typeface="Arial" panose="020B0604020202020204" pitchFamily="34" charset="0"/>
              <a:buChar char="•"/>
            </a:pPr>
            <a:r>
              <a:rPr lang="en-US" sz="1600" b="0" dirty="0">
                <a:solidFill>
                  <a:schemeClr val="tx1"/>
                </a:solidFill>
              </a:rPr>
              <a:t>The .18 chair volunteered to make a ‘clean’ copy  and do some formatting updating for a r01 and have up by early Monday 10Feb. </a:t>
            </a:r>
          </a:p>
          <a:p>
            <a:pPr marL="400050">
              <a:spcBef>
                <a:spcPts val="0"/>
              </a:spcBef>
              <a:buFont typeface="Arial" panose="020B0604020202020204" pitchFamily="34" charset="0"/>
              <a:buChar char="•"/>
            </a:pPr>
            <a:r>
              <a:rPr lang="en-US" sz="1600" b="0" dirty="0">
                <a:solidFill>
                  <a:schemeClr val="tx1"/>
                </a:solidFill>
              </a:rPr>
              <a:t>Tracking will be on then for all of .18 updates. </a:t>
            </a:r>
          </a:p>
          <a:p>
            <a:pPr marL="400050">
              <a:spcBef>
                <a:spcPts val="0"/>
              </a:spcBef>
              <a:buFont typeface="Arial" panose="020B0604020202020204" pitchFamily="34" charset="0"/>
              <a:buChar char="•"/>
            </a:pPr>
            <a:r>
              <a:rPr lang="en-US" sz="1600" b="0" dirty="0">
                <a:solidFill>
                  <a:schemeClr val="tx1"/>
                </a:solidFill>
              </a:rPr>
              <a:t>Judgement call will be made on comments to bring over, thought remember r00 has all the markups and comments from .11bd to refer to if needed. </a:t>
            </a:r>
            <a:endParaRPr lang="en-US" sz="1600" b="0" dirty="0"/>
          </a:p>
          <a:p>
            <a:pPr>
              <a:buFont typeface="Arial" panose="020B0604020202020204" pitchFamily="34" charset="0"/>
              <a:buChar char="•"/>
            </a:pPr>
            <a:r>
              <a:rPr lang="en-US" sz="1600" b="0" dirty="0">
                <a:solidFill>
                  <a:srgbClr val="00B0F0"/>
                </a:solidFill>
              </a:rPr>
              <a:t>From there we need drop in comment text and edits from all, so we can more easily review, edit and get agreement by everyone.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3140773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–06feb page 1</a:t>
            </a:r>
            <a:endParaRPr lang="en-US" sz="2400" dirty="0">
              <a:highlight>
                <a:srgbClr val="C0C0C0"/>
              </a:highlight>
            </a:endParaRPr>
          </a:p>
        </p:txBody>
      </p:sp>
      <p:sp>
        <p:nvSpPr>
          <p:cNvPr id="3" name="Content Placeholder 2"/>
          <p:cNvSpPr>
            <a:spLocks noGrp="1"/>
          </p:cNvSpPr>
          <p:nvPr>
            <p:ph idx="1"/>
          </p:nvPr>
        </p:nvSpPr>
        <p:spPr>
          <a:xfrm>
            <a:off x="685800" y="1156868"/>
            <a:ext cx="8229600" cy="5318546"/>
          </a:xfrm>
        </p:spPr>
        <p:txBody>
          <a:bodyPr/>
          <a:lstStyle/>
          <a:p>
            <a:pPr>
              <a:buFont typeface="Arial" panose="020B0604020202020204" pitchFamily="34" charset="0"/>
              <a:buChar char="•"/>
            </a:pPr>
            <a:r>
              <a:rPr lang="en-US" sz="1800" b="0" dirty="0"/>
              <a:t>The NPRM was published today;  </a:t>
            </a:r>
          </a:p>
          <a:p>
            <a:pPr>
              <a:spcBef>
                <a:spcPts val="0"/>
              </a:spcBef>
              <a:buFont typeface="Arial" panose="020B0604020202020204" pitchFamily="34" charset="0"/>
              <a:buChar char="•"/>
            </a:pPr>
            <a:r>
              <a:rPr lang="en-US" sz="2000" dirty="0"/>
              <a:t>Proposed Rule; 	Use of the 5.850-5.925 GHz Band; 	</a:t>
            </a:r>
          </a:p>
          <a:p>
            <a:pPr>
              <a:spcBef>
                <a:spcPts val="0"/>
              </a:spcBef>
              <a:buFont typeface="Arial" panose="020B0604020202020204" pitchFamily="34" charset="0"/>
              <a:buChar char="•"/>
            </a:pPr>
            <a:r>
              <a:rPr lang="en-US" sz="2000" dirty="0"/>
              <a:t>FR Document: </a:t>
            </a:r>
            <a:r>
              <a:rPr lang="en-US" sz="2000" u="sng" dirty="0">
                <a:hlinkClick r:id="rId3"/>
              </a:rPr>
              <a:t>2020-02086</a:t>
            </a:r>
            <a:r>
              <a:rPr lang="en-US" sz="2000" dirty="0"/>
              <a:t> ; Citation: 85 FR 6841 </a:t>
            </a:r>
          </a:p>
          <a:p>
            <a:pPr>
              <a:spcBef>
                <a:spcPts val="0"/>
              </a:spcBef>
              <a:buFont typeface="Arial" panose="020B0604020202020204" pitchFamily="34" charset="0"/>
              <a:buChar char="•"/>
            </a:pPr>
            <a:r>
              <a:rPr lang="en-US" sz="2000" b="0" u="sng" dirty="0">
                <a:hlinkClick r:id="rId4"/>
              </a:rPr>
              <a:t>PDF</a:t>
            </a:r>
            <a:r>
              <a:rPr lang="en-US" sz="2000" dirty="0"/>
              <a:t> Pages 6841-6856 </a:t>
            </a:r>
            <a:r>
              <a:rPr lang="en-US" sz="2000" i="1" dirty="0"/>
              <a:t>(16 pages);	</a:t>
            </a:r>
            <a:r>
              <a:rPr lang="en-US" sz="2000" b="0" u="sng" dirty="0">
                <a:hlinkClick r:id="rId5"/>
              </a:rPr>
              <a:t>Permalink</a:t>
            </a:r>
            <a:r>
              <a:rPr lang="en-US" sz="2000" dirty="0"/>
              <a:t> </a:t>
            </a:r>
          </a:p>
          <a:p>
            <a:pPr>
              <a:spcBef>
                <a:spcPts val="0"/>
              </a:spcBef>
              <a:buFont typeface="Arial" panose="020B0604020202020204" pitchFamily="34" charset="0"/>
              <a:buChar char="•"/>
            </a:pPr>
            <a:r>
              <a:rPr lang="en-US" sz="1400" b="0" dirty="0"/>
              <a:t>Abstract: In this document, the Commission's proposal to amend its rules for the 5.850-5.925 GHz (5.9 GHz) band. The proposal would permit unlicensed devices to operate in the lower 45-megahertz portion of the band at 5.850-5.895 GHz under part 15 of the Commission's rules. It would also permit Intelligent Transportation System (ITS) operations in the upper 30-megahertz portion of the band at 5.895-5.925 GHz under parts 90 and 95 of the Commission's rules. ITS operations would consist of Cellular... </a:t>
            </a:r>
          </a:p>
          <a:p>
            <a:pPr>
              <a:spcBef>
                <a:spcPts val="0"/>
              </a:spcBef>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4273584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30jan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spcBef>
                <a:spcPts val="0"/>
              </a:spcBef>
              <a:buFont typeface="Arial" panose="020B0604020202020204" pitchFamily="34" charset="0"/>
              <a:buChar char="•"/>
            </a:pPr>
            <a:r>
              <a:rPr lang="en-US" sz="1800" b="0" dirty="0">
                <a:solidFill>
                  <a:schemeClr val="tx1"/>
                </a:solidFill>
              </a:rPr>
              <a:t>Will review latest updates to the working draft comments (from 802.11bd) </a:t>
            </a:r>
          </a:p>
          <a:p>
            <a:pPr marL="400050">
              <a:spcBef>
                <a:spcPts val="0"/>
              </a:spcBef>
              <a:buFont typeface="Arial" panose="020B0604020202020204" pitchFamily="34" charset="0"/>
              <a:buChar char="•"/>
            </a:pPr>
            <a:r>
              <a:rPr lang="en-US" sz="1800" b="0" dirty="0">
                <a:solidFill>
                  <a:schemeClr val="tx1"/>
                </a:solidFill>
                <a:hlinkClick r:id="rId3"/>
              </a:rPr>
              <a:t>https://mentor.ieee.org/802.11/dcn/20/11-20-0104</a:t>
            </a:r>
            <a:r>
              <a:rPr lang="en-US" sz="1800" b="0" dirty="0">
                <a:solidFill>
                  <a:schemeClr val="tx1"/>
                </a:solidFill>
              </a:rPr>
              <a:t>     Latest revision was r10, though r11 come out during the meeting. </a:t>
            </a:r>
          </a:p>
          <a:p>
            <a:pPr>
              <a:buFont typeface="Arial" panose="020B0604020202020204" pitchFamily="34" charset="0"/>
              <a:buChar char="•"/>
            </a:pPr>
            <a:endParaRPr lang="en-US" sz="1800" b="0" dirty="0"/>
          </a:p>
          <a:p>
            <a:pPr>
              <a:buFont typeface="Arial" panose="020B0604020202020204" pitchFamily="34" charset="0"/>
              <a:buChar char="•"/>
            </a:pPr>
            <a:r>
              <a:rPr lang="en-US" sz="1800" b="0" dirty="0"/>
              <a:t>At the end of the call we quickly looked at marked up section 1.2 on interoperability and coexistence. </a:t>
            </a:r>
          </a:p>
          <a:p>
            <a:pPr lvl="1">
              <a:buFont typeface="Arial" panose="020B0604020202020204" pitchFamily="34" charset="0"/>
              <a:buChar char="•"/>
            </a:pPr>
            <a:r>
              <a:rPr lang="en-US" sz="1800" b="0" dirty="0"/>
              <a:t>There were several inputs that it needs to be worked on, not all were in agreement. </a:t>
            </a:r>
          </a:p>
          <a:p>
            <a:pPr lvl="1">
              <a:buFont typeface="Arial" panose="020B0604020202020204" pitchFamily="34" charset="0"/>
              <a:buChar char="•"/>
            </a:pPr>
            <a:r>
              <a:rPr lang="en-US" sz="1800" dirty="0"/>
              <a:t>Chair asked for folks with input to send in some contributions so this can be worked. </a:t>
            </a:r>
            <a:endParaRPr lang="en-US" sz="1800" b="0" dirty="0"/>
          </a:p>
          <a:p>
            <a:pPr>
              <a:buFont typeface="Arial" panose="020B0604020202020204" pitchFamily="34" charset="0"/>
              <a:buChar char="•"/>
            </a:pPr>
            <a:r>
              <a:rPr lang="en-US" sz="1800" b="0" dirty="0"/>
              <a:t> </a:t>
            </a:r>
          </a:p>
          <a:p>
            <a:pPr>
              <a:buFont typeface="Arial" panose="020B0604020202020204" pitchFamily="34" charset="0"/>
              <a:buChar char="•"/>
            </a:pPr>
            <a:endParaRPr lang="en-US" sz="1800" b="0" dirty="0"/>
          </a:p>
          <a:p>
            <a:pPr marL="0" indent="0"/>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8519571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plans for comments</a:t>
            </a:r>
            <a:r>
              <a:rPr lang="en-US" sz="1200" dirty="0"/>
              <a:t>- </a:t>
            </a:r>
            <a:r>
              <a:rPr lang="en-US" sz="1200" dirty="0">
                <a:solidFill>
                  <a:schemeClr val="tx1"/>
                </a:solidFill>
                <a:highlight>
                  <a:srgbClr val="C0C0C0"/>
                </a:highlight>
              </a:rPr>
              <a:t>history 30jan</a:t>
            </a:r>
            <a:endParaRPr lang="en-US" sz="2400" dirty="0">
              <a:solidFill>
                <a:schemeClr val="tx1"/>
              </a:solidFill>
              <a:highlight>
                <a:srgbClr val="C0C0C0"/>
              </a:highlight>
            </a:endParaRPr>
          </a:p>
        </p:txBody>
      </p:sp>
      <p:sp>
        <p:nvSpPr>
          <p:cNvPr id="3" name="Content Placeholder 2"/>
          <p:cNvSpPr>
            <a:spLocks noGrp="1"/>
          </p:cNvSpPr>
          <p:nvPr>
            <p:ph idx="1"/>
          </p:nvPr>
        </p:nvSpPr>
        <p:spPr>
          <a:xfrm>
            <a:off x="685800" y="1066800"/>
            <a:ext cx="8305800" cy="5408613"/>
          </a:xfrm>
        </p:spPr>
        <p:txBody>
          <a:bodyPr/>
          <a:lstStyle/>
          <a:p>
            <a:pPr>
              <a:buFont typeface="Arial" panose="020B0604020202020204" pitchFamily="34" charset="0"/>
              <a:buChar char="•"/>
            </a:pPr>
            <a:r>
              <a:rPr lang="en-US" sz="1800" dirty="0"/>
              <a:t>Several have asked what is plan moving forward, for the comments; current plan:  </a:t>
            </a:r>
          </a:p>
          <a:p>
            <a:pPr lvl="1">
              <a:buFont typeface="Arial" panose="020B0604020202020204" pitchFamily="34" charset="0"/>
              <a:buChar char="•"/>
            </a:pPr>
            <a:r>
              <a:rPr lang="en-US" sz="1600" b="0" dirty="0"/>
              <a:t>At this time, will keep working draft as a .11bd document.</a:t>
            </a:r>
          </a:p>
          <a:p>
            <a:pPr lvl="1">
              <a:buFont typeface="Arial" panose="020B0604020202020204" pitchFamily="34" charset="0"/>
              <a:buChar char="•"/>
            </a:pPr>
            <a:r>
              <a:rPr lang="en-US" sz="1600" b="1" dirty="0"/>
              <a:t>Request continues to be needing input from everyone, regardless of  your  WG, interest, technology, etc.  </a:t>
            </a:r>
          </a:p>
          <a:p>
            <a:pPr lvl="2">
              <a:buFont typeface="Arial" panose="020B0604020202020204" pitchFamily="34" charset="0"/>
              <a:buChar char="•"/>
            </a:pPr>
            <a:r>
              <a:rPr lang="en-US" sz="1600" b="1" dirty="0"/>
              <a:t>(remember, comments will be from IEEE 802/IEEE 802.11 as a whole).  </a:t>
            </a:r>
          </a:p>
          <a:p>
            <a:pPr lvl="1">
              <a:buFont typeface="Arial" panose="020B0604020202020204" pitchFamily="34" charset="0"/>
              <a:buChar char="•"/>
            </a:pPr>
            <a:r>
              <a:rPr lang="en-US" sz="1600" b="0" dirty="0"/>
              <a:t>Updates will </a:t>
            </a:r>
            <a:r>
              <a:rPr lang="en-US" sz="1600" dirty="0"/>
              <a:t>now be</a:t>
            </a:r>
            <a:r>
              <a:rPr lang="en-US" sz="1600" b="0" dirty="0"/>
              <a:t> </a:t>
            </a:r>
            <a:r>
              <a:rPr lang="en-US" sz="1600" b="0" dirty="0" err="1"/>
              <a:t>cc:’d</a:t>
            </a:r>
            <a:r>
              <a:rPr lang="en-US" sz="1600" b="0" dirty="0"/>
              <a:t> to the .18 reflector / </a:t>
            </a:r>
            <a:r>
              <a:rPr lang="en-US" sz="1600" b="0" dirty="0" err="1"/>
              <a:t>listserver</a:t>
            </a:r>
            <a:endParaRPr lang="en-US" sz="1600" b="0" dirty="0"/>
          </a:p>
          <a:p>
            <a:pPr lvl="1">
              <a:buFont typeface="Arial" panose="020B0604020202020204" pitchFamily="34" charset="0"/>
              <a:buChar char="•"/>
            </a:pPr>
            <a:r>
              <a:rPr lang="en-US" sz="1600" b="0" dirty="0"/>
              <a:t>Will continue to review/provide feedback on .18 calls.  And .11bd is having calls also. </a:t>
            </a:r>
          </a:p>
          <a:p>
            <a:pPr lvl="2">
              <a:buFont typeface="Arial" panose="020B0604020202020204" pitchFamily="34" charset="0"/>
              <a:buChar char="•"/>
            </a:pPr>
            <a:r>
              <a:rPr lang="en-US" sz="1400" dirty="0"/>
              <a:t>Note: </a:t>
            </a:r>
            <a:r>
              <a:rPr lang="en-US" sz="1400" b="0" dirty="0"/>
              <a:t>.18 can do 5-day notice ad </a:t>
            </a:r>
            <a:r>
              <a:rPr lang="en-US" sz="1400" b="0" dirty="0" err="1"/>
              <a:t>hocs</a:t>
            </a:r>
            <a:r>
              <a:rPr lang="en-US" sz="1400" dirty="0"/>
              <a:t> if needed.</a:t>
            </a:r>
            <a:r>
              <a:rPr lang="en-US" sz="1400" b="0" dirty="0"/>
              <a:t> </a:t>
            </a:r>
            <a:endParaRPr lang="en-US" sz="1000" b="0" dirty="0"/>
          </a:p>
          <a:p>
            <a:pPr lvl="1">
              <a:buFont typeface="Arial" panose="020B0604020202020204" pitchFamily="34" charset="0"/>
              <a:buChar char="•"/>
            </a:pPr>
            <a:r>
              <a:rPr lang="en-US" sz="1600" b="1" dirty="0"/>
              <a:t>Trigger has been to move comments to .18, when NPRM is published in the Federal Register, or conditions/status indicates it makes sense to move to .18. </a:t>
            </a:r>
            <a:r>
              <a:rPr lang="en-US" sz="1400" b="1" dirty="0"/>
              <a:t>(somewhat dynamic.)</a:t>
            </a:r>
            <a:r>
              <a:rPr lang="en-US" sz="1600" b="1" dirty="0"/>
              <a:t> </a:t>
            </a:r>
          </a:p>
          <a:p>
            <a:pPr lvl="2">
              <a:buFont typeface="Arial" panose="020B0604020202020204" pitchFamily="34" charset="0"/>
              <a:buChar char="•"/>
            </a:pPr>
            <a:r>
              <a:rPr lang="en-US" sz="1600" b="0" dirty="0">
                <a:solidFill>
                  <a:srgbClr val="993300"/>
                </a:solidFill>
              </a:rPr>
              <a:t>We need to be very careful, with 30-days once published, we will only have about  2 weeks to fully finalize. </a:t>
            </a:r>
          </a:p>
          <a:p>
            <a:pPr lvl="2">
              <a:buFont typeface="Arial" panose="020B0604020202020204" pitchFamily="34" charset="0"/>
              <a:buChar char="•"/>
            </a:pPr>
            <a:r>
              <a:rPr lang="en-US" sz="1600" b="0" dirty="0"/>
              <a:t>Then comments will finalize out of .18 and send to LMSC/EC ballot, and then to FCC.</a:t>
            </a:r>
          </a:p>
          <a:p>
            <a:pPr lvl="1">
              <a:buFont typeface="Arial" panose="020B0604020202020204" pitchFamily="34" charset="0"/>
              <a:buChar char="•"/>
            </a:pPr>
            <a:r>
              <a:rPr lang="en-US" sz="1600" b="0" dirty="0"/>
              <a:t>Some rumors are the publication maybe delayed, though </a:t>
            </a:r>
            <a:r>
              <a:rPr lang="en-US" sz="1600" dirty="0"/>
              <a:t>not sure how accurate that is.</a:t>
            </a:r>
            <a:endParaRPr lang="en-US" sz="1600" b="0" dirty="0"/>
          </a:p>
          <a:p>
            <a:pPr lvl="1">
              <a:buFont typeface="Arial" panose="020B0604020202020204" pitchFamily="34" charset="0"/>
              <a:buChar char="•"/>
            </a:pPr>
            <a:r>
              <a:rPr lang="en-US" sz="1600" dirty="0"/>
              <a:t>As anything we may reset this plan if circumstances warrant, e.g. if we get into the March f2f and how to handle it then.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834783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a:t>
            </a:r>
            <a:r>
              <a:rPr lang="en-US" sz="1200" dirty="0">
                <a:highlight>
                  <a:srgbClr val="C0C0C0"/>
                </a:highlight>
              </a:rPr>
              <a:t>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a:buFont typeface="Arial" panose="020B0604020202020204" pitchFamily="34" charset="0"/>
              <a:buChar char="•"/>
            </a:pPr>
            <a:endParaRPr lang="en-US" sz="1600" b="0" dirty="0">
              <a:solidFill>
                <a:schemeClr val="tx1"/>
              </a:solidFill>
            </a:endParaRPr>
          </a:p>
          <a:p>
            <a:pPr>
              <a:buFont typeface="Arial" panose="020B0604020202020204" pitchFamily="34" charset="0"/>
              <a:buChar char="•"/>
            </a:pPr>
            <a:r>
              <a:rPr lang="en-US" sz="1800" b="0" dirty="0">
                <a:solidFill>
                  <a:schemeClr val="tx1"/>
                </a:solidFill>
              </a:rPr>
              <a:t>Latest revision is Rev09 </a:t>
            </a:r>
          </a:p>
          <a:p>
            <a:pPr>
              <a:buFont typeface="Arial" panose="020B0604020202020204" pitchFamily="34" charset="0"/>
              <a:buChar char="•"/>
            </a:pPr>
            <a:r>
              <a:rPr lang="en-US" sz="1800" b="0" dirty="0">
                <a:solidFill>
                  <a:schemeClr val="tx1"/>
                </a:solidFill>
              </a:rPr>
              <a:t>Reviewed section 3.1 that talks to the full 75 </a:t>
            </a:r>
            <a:r>
              <a:rPr lang="en-US" sz="1800" b="0" dirty="0" err="1">
                <a:solidFill>
                  <a:schemeClr val="tx1"/>
                </a:solidFill>
              </a:rPr>
              <a:t>MHz.</a:t>
            </a:r>
            <a:endParaRPr lang="en-US" sz="1800" b="0" dirty="0">
              <a:solidFill>
                <a:schemeClr val="tx1"/>
              </a:solidFill>
            </a:endParaRPr>
          </a:p>
          <a:p>
            <a:pPr lvl="1">
              <a:buFont typeface="Arial" panose="020B0604020202020204" pitchFamily="34" charset="0"/>
              <a:buChar char="•"/>
            </a:pPr>
            <a:r>
              <a:rPr lang="en-US" sz="1800" b="0" dirty="0">
                <a:solidFill>
                  <a:schemeClr val="tx1"/>
                </a:solidFill>
              </a:rPr>
              <a:t>Much discussion on how to approach the full 75 </a:t>
            </a:r>
            <a:r>
              <a:rPr lang="en-US" sz="1800" b="0" dirty="0" err="1">
                <a:solidFill>
                  <a:schemeClr val="tx1"/>
                </a:solidFill>
              </a:rPr>
              <a:t>MHz.</a:t>
            </a:r>
            <a:r>
              <a:rPr lang="en-US" sz="1800" b="0" dirty="0">
                <a:solidFill>
                  <a:schemeClr val="tx1"/>
                </a:solidFill>
              </a:rPr>
              <a:t> </a:t>
            </a:r>
          </a:p>
          <a:p>
            <a:pPr lvl="1">
              <a:buFont typeface="Arial" panose="020B0604020202020204" pitchFamily="34" charset="0"/>
              <a:buChar char="•"/>
            </a:pPr>
            <a:r>
              <a:rPr lang="en-US" sz="1800" dirty="0">
                <a:solidFill>
                  <a:schemeClr val="tx1"/>
                </a:solidFill>
              </a:rPr>
              <a:t>Last week at the wireless interim, it was decided to be s</a:t>
            </a:r>
            <a:r>
              <a:rPr lang="en-US" sz="1800" b="0" dirty="0">
                <a:solidFill>
                  <a:schemeClr val="tx1"/>
                </a:solidFill>
              </a:rPr>
              <a:t>ilent </a:t>
            </a:r>
            <a:r>
              <a:rPr lang="en-US" sz="1800" dirty="0">
                <a:solidFill>
                  <a:schemeClr val="tx1"/>
                </a:solidFill>
              </a:rPr>
              <a:t>on the partitioning of the 75 MHz and focus on areas that there is agreement on. </a:t>
            </a:r>
          </a:p>
          <a:p>
            <a:pPr lvl="1">
              <a:buFont typeface="Arial" panose="020B0604020202020204" pitchFamily="34" charset="0"/>
              <a:buChar char="•"/>
            </a:pPr>
            <a:r>
              <a:rPr lang="en-US" sz="1800" b="0" dirty="0">
                <a:solidFill>
                  <a:schemeClr val="tx1"/>
                </a:solidFill>
              </a:rPr>
              <a:t>It was noted any new technology has issues, and we could push IEEE 802 (as a whole) works here.   </a:t>
            </a:r>
          </a:p>
          <a:p>
            <a:pPr lvl="1">
              <a:buFont typeface="Arial" panose="020B0604020202020204" pitchFamily="34" charset="0"/>
              <a:buChar char="•"/>
            </a:pPr>
            <a:r>
              <a:rPr lang="en-US" sz="1800" dirty="0">
                <a:solidFill>
                  <a:schemeClr val="tx1"/>
                </a:solidFill>
              </a:rPr>
              <a:t>E.g. c</a:t>
            </a:r>
            <a:r>
              <a:rPr lang="en-US" sz="1800" b="0" dirty="0">
                <a:solidFill>
                  <a:schemeClr val="tx1"/>
                </a:solidFill>
              </a:rPr>
              <a:t>an we stress the forward compatibility with IEEE stds.  This is included in part of the 4 points discussed on terminology at the wireless </a:t>
            </a:r>
            <a:r>
              <a:rPr lang="en-US" sz="1800" dirty="0">
                <a:solidFill>
                  <a:schemeClr val="tx1"/>
                </a:solidFill>
              </a:rPr>
              <a:t>i</a:t>
            </a:r>
            <a:r>
              <a:rPr lang="en-US" sz="1800" b="0" dirty="0">
                <a:solidFill>
                  <a:schemeClr val="tx1"/>
                </a:solidFill>
              </a:rPr>
              <a:t>nterim. </a:t>
            </a:r>
          </a:p>
          <a:p>
            <a:pPr marL="800100" lvl="1">
              <a:buFont typeface="Arial" panose="020B0604020202020204" pitchFamily="34" charset="0"/>
              <a:buChar char="•"/>
            </a:pPr>
            <a:r>
              <a:rPr lang="en-US" sz="1800" dirty="0">
                <a:solidFill>
                  <a:schemeClr val="tx1"/>
                </a:solidFill>
              </a:rPr>
              <a:t>Comment was made FCC actions are delaying the overall deployment, but do we want to go here?  We should focus on other points first.  </a:t>
            </a:r>
            <a:endParaRPr lang="en-US" sz="1800" b="0" dirty="0"/>
          </a:p>
          <a:p>
            <a:pPr>
              <a:buFont typeface="Arial" panose="020B0604020202020204" pitchFamily="34" charset="0"/>
              <a:buChar char="•"/>
            </a:pPr>
            <a:endParaRPr lang="en-US" sz="1800" dirty="0"/>
          </a:p>
          <a:p>
            <a:pPr lvl="1">
              <a:buFont typeface="Arial" panose="020B0604020202020204" pitchFamily="34" charset="0"/>
              <a:buChar char="•"/>
            </a:pPr>
            <a:endParaRPr lang="en-US" sz="1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742250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2840" y="628492"/>
            <a:ext cx="8415144" cy="663501"/>
          </a:xfrm>
        </p:spPr>
        <p:txBody>
          <a:bodyPr/>
          <a:lstStyle/>
          <a:p>
            <a:r>
              <a:rPr lang="en-US" sz="2400" dirty="0"/>
              <a:t>5.9 GHz &amp; NPRM </a:t>
            </a:r>
            <a:r>
              <a:rPr lang="en-US" sz="1200" dirty="0"/>
              <a:t>– history 23jan </a:t>
            </a:r>
            <a:endParaRPr lang="en-US" sz="2400" dirty="0">
              <a:highlight>
                <a:srgbClr val="C0C0C0"/>
              </a:highlight>
            </a:endParaRPr>
          </a:p>
        </p:txBody>
      </p:sp>
      <p:sp>
        <p:nvSpPr>
          <p:cNvPr id="3" name="Content Placeholder 2"/>
          <p:cNvSpPr>
            <a:spLocks noGrp="1"/>
          </p:cNvSpPr>
          <p:nvPr>
            <p:ph idx="1"/>
          </p:nvPr>
        </p:nvSpPr>
        <p:spPr>
          <a:xfrm>
            <a:off x="698889" y="1177974"/>
            <a:ext cx="8292711" cy="5443245"/>
          </a:xfrm>
        </p:spPr>
        <p:txBody>
          <a:bodyPr/>
          <a:lstStyle/>
          <a:p>
            <a:pPr marL="400050">
              <a:buFont typeface="Arial" panose="020B0604020202020204" pitchFamily="34" charset="0"/>
              <a:buChar char="•"/>
            </a:pPr>
            <a:r>
              <a:rPr lang="en-US" sz="1800" b="0" dirty="0">
                <a:solidFill>
                  <a:schemeClr val="tx1"/>
                </a:solidFill>
              </a:rPr>
              <a:t>News this morning from FCC Chairman Pai, a V2X deployment under an experimental license: </a:t>
            </a:r>
          </a:p>
          <a:p>
            <a:pPr marL="800100" lvl="1">
              <a:buFont typeface="Arial" panose="020B0604020202020204" pitchFamily="34" charset="0"/>
              <a:buChar char="•"/>
            </a:pPr>
            <a:r>
              <a:rPr lang="en-US" sz="1600" b="0" u="sng" dirty="0">
                <a:hlinkClick r:id="rId3"/>
              </a:rPr>
              <a:t>https://www.fcc.gov/document/chairman-pai-statement-announcement-new-c-v2x-deployment</a:t>
            </a:r>
            <a:endParaRPr lang="en-US" sz="1600" b="0" u="sng" dirty="0"/>
          </a:p>
          <a:p>
            <a:pPr marL="800100" lvl="1">
              <a:buFont typeface="Arial" panose="020B0604020202020204" pitchFamily="34" charset="0"/>
              <a:buChar char="•"/>
            </a:pPr>
            <a:r>
              <a:rPr lang="en-US" sz="1600" dirty="0"/>
              <a:t>“Today’s C-V2X deployment announcement was only made possible through an experimental license.  That’s because the current rules governing the 5.9 GHz band lock us into DSRC, a technology authorized by the FCC more than twenty years ago that has never been widely deployed. …”</a:t>
            </a:r>
            <a:endParaRPr lang="en-US" sz="1600" b="0" u="sng" dirty="0"/>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News at this meeting from US </a:t>
            </a:r>
            <a:r>
              <a:rPr lang="en-US" sz="1800" b="0" dirty="0"/>
              <a:t>House Committee on Transportation</a:t>
            </a:r>
            <a:r>
              <a:rPr lang="en-US" sz="1800" b="0" dirty="0">
                <a:solidFill>
                  <a:schemeClr val="tx1"/>
                </a:solidFill>
              </a:rPr>
              <a:t>:  </a:t>
            </a:r>
          </a:p>
          <a:p>
            <a:pPr marL="800100" lvl="1">
              <a:buFont typeface="Arial" panose="020B0604020202020204" pitchFamily="34" charset="0"/>
              <a:buChar char="•"/>
            </a:pPr>
            <a:r>
              <a:rPr lang="en-US" sz="1600" dirty="0">
                <a:solidFill>
                  <a:schemeClr val="tx1"/>
                </a:solidFill>
                <a:hlinkClick r:id="rId4"/>
              </a:rPr>
              <a:t>https://transportation.house.gov/imo/media/doc/2020-01-22%20Full%20TI%20Letter%20to%20FCC.pdf</a:t>
            </a:r>
            <a:r>
              <a:rPr lang="en-US" sz="1600" dirty="0">
                <a:solidFill>
                  <a:schemeClr val="tx1"/>
                </a:solidFill>
              </a:rPr>
              <a:t> </a:t>
            </a:r>
          </a:p>
          <a:p>
            <a:pPr lvl="1">
              <a:buFont typeface="Arial" panose="020B0604020202020204" pitchFamily="34" charset="0"/>
              <a:buChar char="•"/>
            </a:pPr>
            <a:r>
              <a:rPr lang="en-US" sz="1600" b="0" dirty="0"/>
              <a:t>"DOT has significant concerns with the Commission's proposal, which represents a major shift in the FCC's regulation of the 5.9 GHz Band and jeopardizes the significant transportation safety benefits that the allocation of this Band was meant to foster.“ and the </a:t>
            </a:r>
            <a:r>
              <a:rPr lang="en-US" sz="1600" b="0"/>
              <a:t>Committee concurs. </a:t>
            </a:r>
            <a:endParaRPr lang="en-US" sz="1600" dirty="0">
              <a:solidFill>
                <a:schemeClr val="tx1"/>
              </a:solidFill>
            </a:endParaRPr>
          </a:p>
          <a:p>
            <a:pPr lvl="1">
              <a:buFont typeface="Arial" panose="020B0604020202020204" pitchFamily="34" charset="0"/>
              <a:buChar char="•"/>
            </a:pPr>
            <a:r>
              <a:rPr lang="en-US" sz="1600" b="0" dirty="0"/>
              <a:t>Additionally, the Committee understands that the FCC has been sitting on approximately 500 applications for DSRC Roadside Unit licenses.</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326328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2" y="333375"/>
            <a:ext cx="2211387" cy="273050"/>
          </a:xfrm>
          <a:noFill/>
        </p:spPr>
        <p:txBody>
          <a:bodyPr/>
          <a:lstStyle/>
          <a:p>
            <a:r>
              <a:rPr lang="en-US"/>
              <a:t>20 Feb 2020</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644525" y="606425"/>
            <a:ext cx="7873995" cy="890587"/>
          </a:xfrm>
        </p:spPr>
        <p:txBody>
          <a:bodyPr lIns="91440" tIns="45720" rIns="91440" bIns="45720"/>
          <a:lstStyle/>
          <a:p>
            <a:r>
              <a:rPr lang="en-US" sz="2400" dirty="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dirty="0">
              <a:solidFill>
                <a:srgbClr val="000099"/>
              </a:solidFill>
              <a:latin typeface="Helvetica" pitchFamily="34" charset="0"/>
            </a:endParaRPr>
          </a:p>
        </p:txBody>
      </p:sp>
      <p:sp>
        <p:nvSpPr>
          <p:cNvPr id="7175" name="Rectangle 4"/>
          <p:cNvSpPr>
            <a:spLocks noChangeArrowheads="1"/>
          </p:cNvSpPr>
          <p:nvPr/>
        </p:nvSpPr>
        <p:spPr bwMode="auto">
          <a:xfrm>
            <a:off x="696912" y="1051718"/>
            <a:ext cx="8229600" cy="5106988"/>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solidFill>
                  <a:schemeClr val="tx1"/>
                </a:solidFill>
              </a:rPr>
              <a:t>Will review latest updates to the working draft comments (from 802.11bd) </a:t>
            </a:r>
          </a:p>
          <a:p>
            <a:pPr marL="400050">
              <a:buFont typeface="Arial" panose="020B0604020202020204" pitchFamily="34" charset="0"/>
              <a:buChar char="•"/>
            </a:pPr>
            <a:r>
              <a:rPr lang="en-US" sz="1800" b="0" dirty="0">
                <a:solidFill>
                  <a:schemeClr val="tx1"/>
                </a:solidFill>
                <a:hlinkClick r:id="rId3"/>
              </a:rPr>
              <a:t>https://mentor.ieee.org/802.11/dcn/20/11-20-0104</a:t>
            </a:r>
            <a:endParaRPr lang="en-US" sz="1800" b="0" dirty="0">
              <a:solidFill>
                <a:schemeClr val="tx1"/>
              </a:solidFill>
            </a:endParaRP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Focus on what we can agree on,  pass on what we don’t have agreement on, </a:t>
            </a:r>
          </a:p>
          <a:p>
            <a:pPr marL="400050">
              <a:buFont typeface="Arial" panose="020B0604020202020204" pitchFamily="34" charset="0"/>
              <a:buChar char="•"/>
            </a:pP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The areas to focus on: </a:t>
            </a:r>
          </a:p>
          <a:p>
            <a:pPr marL="800100" lvl="1">
              <a:buFont typeface="Arial" panose="020B0604020202020204" pitchFamily="34" charset="0"/>
              <a:buChar char="•"/>
            </a:pPr>
            <a:r>
              <a:rPr lang="en-US" sz="1800" b="0" dirty="0">
                <a:solidFill>
                  <a:schemeClr val="tx1"/>
                </a:solidFill>
              </a:rPr>
              <a:t>OOBE</a:t>
            </a:r>
          </a:p>
          <a:p>
            <a:pPr marL="800100" lvl="1">
              <a:buFont typeface="Arial" panose="020B0604020202020204" pitchFamily="34" charset="0"/>
              <a:buChar char="•"/>
            </a:pPr>
            <a:r>
              <a:rPr lang="en-US" sz="1800" b="0" dirty="0">
                <a:solidFill>
                  <a:schemeClr val="tx1"/>
                </a:solidFill>
              </a:rPr>
              <a:t>30MHz for ITS (includes safety, advocate DSRC…) </a:t>
            </a:r>
          </a:p>
          <a:p>
            <a:pPr marL="800100" lvl="1">
              <a:buFont typeface="Arial" panose="020B0604020202020204" pitchFamily="34" charset="0"/>
              <a:buChar char="•"/>
            </a:pPr>
            <a:r>
              <a:rPr lang="en-US" sz="1800" b="0" dirty="0">
                <a:solidFill>
                  <a:schemeClr val="tx1"/>
                </a:solidFill>
              </a:rPr>
              <a:t>Standards terminology, important to bring up and clarify.</a:t>
            </a:r>
          </a:p>
          <a:p>
            <a:pPr marL="800100" lvl="1">
              <a:buFont typeface="Arial" panose="020B0604020202020204" pitchFamily="34" charset="0"/>
              <a:buChar char="•"/>
            </a:pPr>
            <a:r>
              <a:rPr lang="en-US" sz="1800" b="0" dirty="0">
                <a:solidFill>
                  <a:schemeClr val="tx1"/>
                </a:solidFill>
              </a:rPr>
              <a:t>802.11-2016 is an open standard and meets government  rules</a:t>
            </a:r>
            <a:r>
              <a:rPr lang="en-US" sz="1800" dirty="0">
                <a:solidFill>
                  <a:schemeClr val="tx1"/>
                </a:solidFill>
              </a:rPr>
              <a:t> that </a:t>
            </a:r>
            <a:r>
              <a:rPr lang="en-US" sz="1800" b="0" dirty="0">
                <a:solidFill>
                  <a:schemeClr val="tx1"/>
                </a:solidFill>
              </a:rPr>
              <a:t>must be  a published stds.    (can request FCC later to update to latest published stds.)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30</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59032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a:t>
            </a:r>
            <a:r>
              <a:rPr lang="en-US" sz="1200" dirty="0">
                <a:highlight>
                  <a:srgbClr val="C0C0C0"/>
                </a:highlight>
              </a:rPr>
              <a:t>– Thursday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Starting to look at 4 focus areas: </a:t>
            </a:r>
          </a:p>
          <a:p>
            <a:pPr marL="400050">
              <a:buFont typeface="Arial" panose="020B0604020202020204" pitchFamily="34" charset="0"/>
              <a:buChar char="•"/>
            </a:pPr>
            <a:r>
              <a:rPr lang="en-US" sz="1600" dirty="0">
                <a:solidFill>
                  <a:schemeClr val="tx1"/>
                </a:solidFill>
              </a:rPr>
              <a:t>OOBE</a:t>
            </a:r>
          </a:p>
          <a:p>
            <a:pPr marL="800100" lvl="1">
              <a:spcBef>
                <a:spcPts val="600"/>
              </a:spcBef>
              <a:buFont typeface="Arial" panose="020B0604020202020204" pitchFamily="34" charset="0"/>
              <a:buChar char="•"/>
            </a:pPr>
            <a:r>
              <a:rPr lang="en-US" sz="1400" dirty="0">
                <a:solidFill>
                  <a:schemeClr val="tx1"/>
                </a:solidFill>
              </a:rPr>
              <a:t>Text is being worked on, 1-2 weeks out.</a:t>
            </a:r>
          </a:p>
          <a:p>
            <a:pPr marL="800100" lvl="1">
              <a:spcBef>
                <a:spcPts val="600"/>
              </a:spcBef>
              <a:buFont typeface="Arial" panose="020B0604020202020204" pitchFamily="34" charset="0"/>
              <a:buChar char="•"/>
            </a:pPr>
            <a:r>
              <a:rPr lang="en-US" sz="1400" dirty="0">
                <a:solidFill>
                  <a:schemeClr val="tx1"/>
                </a:solidFill>
              </a:rPr>
              <a:t>Can we challenge the -27dB/MHz?   No question in NPRM is asking about that, however.</a:t>
            </a:r>
          </a:p>
          <a:p>
            <a:pPr marL="800100" lvl="1">
              <a:spcBef>
                <a:spcPts val="600"/>
              </a:spcBef>
              <a:buFont typeface="Arial" panose="020B0604020202020204" pitchFamily="34" charset="0"/>
              <a:buChar char="•"/>
            </a:pPr>
            <a:r>
              <a:rPr lang="en-US" sz="1400" dirty="0">
                <a:solidFill>
                  <a:schemeClr val="tx1"/>
                </a:solidFill>
              </a:rPr>
              <a:t>Needs more analysis. (studies by NTIA before)(in-car WIFI systems will wipe out the 30MHz).</a:t>
            </a:r>
          </a:p>
          <a:p>
            <a:pPr marL="800100" lvl="1">
              <a:spcBef>
                <a:spcPts val="600"/>
              </a:spcBef>
              <a:buFont typeface="Arial" panose="020B0604020202020204" pitchFamily="34" charset="0"/>
              <a:buChar char="•"/>
            </a:pPr>
            <a:r>
              <a:rPr lang="en-US" sz="1400" dirty="0">
                <a:solidFill>
                  <a:schemeClr val="tx1"/>
                </a:solidFill>
              </a:rPr>
              <a:t>With that unlicensed  can not interfere with licensed ITS.  </a:t>
            </a:r>
          </a:p>
          <a:p>
            <a:pPr marL="800100" lvl="1">
              <a:spcBef>
                <a:spcPts val="600"/>
              </a:spcBef>
              <a:buFont typeface="Arial" panose="020B0604020202020204" pitchFamily="34" charset="0"/>
              <a:buChar char="•"/>
            </a:pPr>
            <a:r>
              <a:rPr lang="en-US" sz="1400" dirty="0">
                <a:solidFill>
                  <a:schemeClr val="tx1"/>
                </a:solidFill>
              </a:rPr>
              <a:t>Could work on answer to NPRM on the same slope line from U-NII3?</a:t>
            </a:r>
          </a:p>
          <a:p>
            <a:pPr marL="400050">
              <a:buFont typeface="Arial" panose="020B0604020202020204" pitchFamily="34" charset="0"/>
              <a:buChar char="•"/>
            </a:pPr>
            <a:r>
              <a:rPr lang="en-US" sz="1600" dirty="0">
                <a:solidFill>
                  <a:schemeClr val="tx1"/>
                </a:solidFill>
              </a:rPr>
              <a:t>30MHz for ITS (includes safety, advocate DSRC…) </a:t>
            </a:r>
          </a:p>
          <a:p>
            <a:pPr marL="800100" lvl="1">
              <a:spcBef>
                <a:spcPts val="600"/>
              </a:spcBef>
              <a:buFont typeface="Arial" panose="020B0604020202020204" pitchFamily="34" charset="0"/>
              <a:buChar char="•"/>
            </a:pPr>
            <a:r>
              <a:rPr lang="en-US" sz="1400" dirty="0">
                <a:solidFill>
                  <a:schemeClr val="tx1"/>
                </a:solidFill>
              </a:rPr>
              <a:t>Can the 45 MHz un-licensed be used for some ITS applications?   Yes.  </a:t>
            </a:r>
          </a:p>
          <a:p>
            <a:pPr marL="800100" lvl="1">
              <a:spcBef>
                <a:spcPts val="600"/>
              </a:spcBef>
              <a:buFont typeface="Arial" panose="020B0604020202020204" pitchFamily="34" charset="0"/>
              <a:buChar char="•"/>
            </a:pPr>
            <a:r>
              <a:rPr lang="en-US" sz="1400" dirty="0">
                <a:solidFill>
                  <a:schemeClr val="tx1"/>
                </a:solidFill>
              </a:rPr>
              <a:t>There is text in the BD doc, will adjust per discussion today </a:t>
            </a:r>
          </a:p>
          <a:p>
            <a:pPr marL="400050">
              <a:buFont typeface="Arial" panose="020B0604020202020204" pitchFamily="34" charset="0"/>
              <a:buChar char="•"/>
            </a:pPr>
            <a:r>
              <a:rPr lang="en-US" sz="1600" dirty="0">
                <a:solidFill>
                  <a:schemeClr val="tx1"/>
                </a:solidFill>
              </a:rPr>
              <a:t>Standards terminology</a:t>
            </a:r>
          </a:p>
          <a:p>
            <a:pPr marL="800100" lvl="1">
              <a:spcBef>
                <a:spcPts val="600"/>
              </a:spcBef>
              <a:buFont typeface="Arial" panose="020B0604020202020204" pitchFamily="34" charset="0"/>
              <a:buChar char="•"/>
            </a:pPr>
            <a:r>
              <a:rPr lang="en-US" sz="1400" dirty="0">
                <a:solidFill>
                  <a:schemeClr val="tx1"/>
                </a:solidFill>
              </a:rPr>
              <a:t>BD doc has this. </a:t>
            </a:r>
          </a:p>
          <a:p>
            <a:pPr marL="400050">
              <a:buFont typeface="Arial" panose="020B0604020202020204" pitchFamily="34" charset="0"/>
              <a:buChar char="•"/>
            </a:pPr>
            <a:r>
              <a:rPr lang="en-US" sz="1600" dirty="0">
                <a:solidFill>
                  <a:schemeClr val="tx1"/>
                </a:solidFill>
              </a:rPr>
              <a:t> 802.11-2016 is an open standard, and meets government  rules, must be  a published stds.    (could request FCC later to update to latest published stds.) </a:t>
            </a:r>
          </a:p>
          <a:p>
            <a:pPr marL="800100" lvl="1">
              <a:spcBef>
                <a:spcPts val="600"/>
              </a:spcBef>
              <a:buFont typeface="Arial" panose="020B0604020202020204" pitchFamily="34" charset="0"/>
              <a:buChar char="•"/>
            </a:pPr>
            <a:r>
              <a:rPr lang="en-US" sz="1400" dirty="0">
                <a:solidFill>
                  <a:schemeClr val="tx1"/>
                </a:solidFill>
              </a:rPr>
              <a:t>Actually maybe can reference 802.11-2020 depending on timing of when the R&amp;O does come out  </a:t>
            </a:r>
          </a:p>
          <a:p>
            <a:pPr marL="800100" lvl="1">
              <a:spcBef>
                <a:spcPts val="600"/>
              </a:spcBef>
              <a:buFont typeface="Arial" panose="020B0604020202020204" pitchFamily="34" charset="0"/>
              <a:buChar char="•"/>
            </a:pPr>
            <a:r>
              <a:rPr lang="en-US" sz="1400" dirty="0">
                <a:solidFill>
                  <a:schemeClr val="tx1"/>
                </a:solidFill>
              </a:rPr>
              <a:t>How can we bring up .11bd and .11ax technology that is coming, backward compatible? </a:t>
            </a:r>
          </a:p>
          <a:p>
            <a:pPr marL="800100" lvl="1">
              <a:spcBef>
                <a:spcPts val="600"/>
              </a:spcBef>
              <a:buFont typeface="Arial" panose="020B0604020202020204" pitchFamily="34" charset="0"/>
              <a:buChar char="•"/>
            </a:pPr>
            <a:r>
              <a:rPr lang="en-US" sz="1400" dirty="0">
                <a:solidFill>
                  <a:schemeClr val="tx1"/>
                </a:solidFill>
              </a:rPr>
              <a:t>Could do an ex </a:t>
            </a:r>
            <a:r>
              <a:rPr lang="en-US" sz="1400" dirty="0" err="1">
                <a:solidFill>
                  <a:schemeClr val="tx1"/>
                </a:solidFill>
              </a:rPr>
              <a:t>parte</a:t>
            </a:r>
            <a:r>
              <a:rPr lang="en-US" sz="1400" dirty="0">
                <a:solidFill>
                  <a:schemeClr val="tx1"/>
                </a:solidFill>
              </a:rPr>
              <a:t> later, though some feedback R&amp;O could likely come out before 2020 election, then timing won’t work well. </a:t>
            </a:r>
          </a:p>
          <a:p>
            <a:pPr marL="57150" indent="0"/>
            <a:endParaRPr lang="en-US" sz="18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31</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534354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Tuesday </a:t>
            </a:r>
            <a:r>
              <a:rPr lang="en-US" sz="1200" dirty="0" err="1">
                <a:highlight>
                  <a:srgbClr val="C0C0C0"/>
                </a:highlight>
              </a:rPr>
              <a:t>sna</a:t>
            </a:r>
            <a:endParaRPr lang="en-US" sz="2400" dirty="0">
              <a:highlight>
                <a:srgbClr val="C0C0C0"/>
              </a:highlight>
            </a:endParaRPr>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b="0" dirty="0"/>
              <a:t>Based on last night’s discussion at the IEEE 802.11 </a:t>
            </a:r>
            <a:r>
              <a:rPr lang="en-US" sz="1800" b="0" dirty="0" err="1"/>
              <a:t>TGbd</a:t>
            </a:r>
            <a:r>
              <a:rPr lang="en-US" sz="1800" b="0" dirty="0"/>
              <a:t> meeting (EVE1), working draft comments has been updated and uploaded: “Draft </a:t>
            </a:r>
            <a:r>
              <a:rPr lang="en-US" sz="1800" b="0" dirty="0" err="1"/>
              <a:t>TGbd</a:t>
            </a:r>
            <a:r>
              <a:rPr lang="en-US" sz="1800" b="0" dirty="0"/>
              <a:t> Comments on FCC NPRM Docket 19-138” </a:t>
            </a:r>
            <a:r>
              <a:rPr lang="en-US" sz="1800" b="0" u="sng" dirty="0">
                <a:hlinkClick r:id="rId3"/>
              </a:rPr>
              <a:t>https://mentor.ieee.org/802.11/dcn/20/11-20-0104-01-00bd-draft-tgbd-comments-on-fcc-nprm-docket-19-138.docx</a:t>
            </a:r>
            <a:r>
              <a:rPr lang="en-US" sz="1800" b="0" dirty="0"/>
              <a:t>, </a:t>
            </a:r>
          </a:p>
          <a:p>
            <a:pPr marL="400050">
              <a:buFont typeface="Arial" panose="020B0604020202020204" pitchFamily="34" charset="0"/>
              <a:buChar char="•"/>
            </a:pPr>
            <a:r>
              <a:rPr lang="en-US" sz="1800" b="0" dirty="0">
                <a:solidFill>
                  <a:schemeClr val="tx1"/>
                </a:solidFill>
              </a:rPr>
              <a:t>Reviewed rev02 that was just posted. </a:t>
            </a:r>
          </a:p>
          <a:p>
            <a:pPr marL="400050">
              <a:buFont typeface="Arial" panose="020B0604020202020204" pitchFamily="34" charset="0"/>
              <a:buChar char="•"/>
            </a:pPr>
            <a:r>
              <a:rPr lang="en-US" sz="1800" b="0" dirty="0">
                <a:solidFill>
                  <a:schemeClr val="tx1"/>
                </a:solidFill>
              </a:rPr>
              <a:t>The base line of the working draft is from previous and approved IEEE 802 comments filed on previous dockets. </a:t>
            </a:r>
          </a:p>
          <a:p>
            <a:pPr marL="400050">
              <a:buFont typeface="Arial" panose="020B0604020202020204" pitchFamily="34" charset="0"/>
              <a:buChar char="•"/>
            </a:pPr>
            <a:r>
              <a:rPr lang="en-US" sz="1800" b="0" dirty="0">
                <a:solidFill>
                  <a:schemeClr val="tx1"/>
                </a:solidFill>
              </a:rPr>
              <a:t>With that we reviewed the marked-up changes and added notes to be considered. </a:t>
            </a:r>
          </a:p>
          <a:p>
            <a:pPr marL="400050">
              <a:buFont typeface="Arial" panose="020B0604020202020204" pitchFamily="34" charset="0"/>
              <a:buChar char="•"/>
            </a:pPr>
            <a:r>
              <a:rPr lang="en-US" sz="1800" b="0" dirty="0">
                <a:solidFill>
                  <a:schemeClr val="tx1"/>
                </a:solidFill>
              </a:rPr>
              <a:t>One note to mention thinking want to represent IEEE 802 as a whole, is how to partition the 75MHz, considering Wi-Fi and DSRC both being 802.11 standards.</a:t>
            </a:r>
          </a:p>
          <a:p>
            <a:pPr marL="800100" lvl="1">
              <a:buFont typeface="Arial" panose="020B0604020202020204" pitchFamily="34" charset="0"/>
              <a:buChar char="•"/>
            </a:pPr>
            <a:r>
              <a:rPr lang="en-US" sz="1600" b="0" dirty="0">
                <a:solidFill>
                  <a:schemeClr val="tx1"/>
                </a:solidFill>
              </a:rPr>
              <a:t>The lean is similar to the 6 GHz challenges, to not say specifically, but here is what we have the standards will provide.  Stay tuned. </a:t>
            </a:r>
          </a:p>
          <a:p>
            <a:pPr marL="400050">
              <a:buFont typeface="Arial" panose="020B0604020202020204" pitchFamily="34" charset="0"/>
              <a:buChar char="•"/>
            </a:pPr>
            <a:r>
              <a:rPr lang="en-US" sz="1800" b="0" dirty="0">
                <a:solidFill>
                  <a:schemeClr val="tx1"/>
                </a:solidFill>
              </a:rPr>
              <a:t>See latest: </a:t>
            </a:r>
          </a:p>
          <a:p>
            <a:pPr marL="400050">
              <a:buFont typeface="Arial" panose="020B0604020202020204" pitchFamily="34" charset="0"/>
              <a:buChar char="•"/>
            </a:pPr>
            <a:r>
              <a:rPr lang="en-US" sz="1800" b="0" u="sng" dirty="0">
                <a:hlinkClick r:id="rId4"/>
              </a:rPr>
              <a:t>https://mentor.ieee.org/802.11/dcn/20/11-20-0104-03-00bd-draft-tgbd-comments-on-fcc-nprm-docket-19-138.docx</a:t>
            </a:r>
            <a:endParaRPr lang="en-US" sz="1800" b="0" dirty="0">
              <a:solidFill>
                <a:schemeClr val="tx1"/>
              </a:solidFill>
            </a:endParaRPr>
          </a:p>
          <a:p>
            <a:pPr marL="400050">
              <a:buFont typeface="Arial" panose="020B0604020202020204" pitchFamily="34" charset="0"/>
              <a:buChar char="•"/>
            </a:pPr>
            <a:r>
              <a:rPr lang="en-US" sz="1800" b="0" dirty="0">
                <a:solidFill>
                  <a:schemeClr val="tx1"/>
                </a:solidFill>
              </a:rPr>
              <a:t>Next 802.11bd will work on this updated working draft with inputs and at the 802.18 meeting on Thursday will review any further updates.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32</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04404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98889" y="963650"/>
            <a:ext cx="8368911" cy="5511764"/>
          </a:xfrm>
        </p:spPr>
        <p:txBody>
          <a:bodyPr/>
          <a:lstStyle/>
          <a:p>
            <a:pPr marL="400050">
              <a:buFont typeface="Arial" panose="020B0604020202020204" pitchFamily="34" charset="0"/>
              <a:buChar char="•"/>
            </a:pPr>
            <a:r>
              <a:rPr lang="en-US" sz="1800" dirty="0">
                <a:solidFill>
                  <a:schemeClr val="tx1"/>
                </a:solidFill>
              </a:rPr>
              <a:t>OOBE/Interference statements in the NPRM</a:t>
            </a:r>
          </a:p>
          <a:p>
            <a:pPr marL="800100" lvl="1">
              <a:buFont typeface="Arial" panose="020B0604020202020204" pitchFamily="34" charset="0"/>
              <a:buChar char="•"/>
            </a:pPr>
            <a:r>
              <a:rPr lang="en-US" sz="1600" dirty="0">
                <a:solidFill>
                  <a:schemeClr val="tx1"/>
                </a:solidFill>
              </a:rPr>
              <a:t>Question is fitness for purpose of the top 30 </a:t>
            </a:r>
            <a:r>
              <a:rPr lang="en-US" sz="1600" dirty="0" err="1">
                <a:solidFill>
                  <a:schemeClr val="tx1"/>
                </a:solidFill>
              </a:rPr>
              <a:t>MHz.</a:t>
            </a:r>
            <a:r>
              <a:rPr lang="en-US" sz="1600" dirty="0">
                <a:solidFill>
                  <a:schemeClr val="tx1"/>
                </a:solidFill>
              </a:rPr>
              <a:t>  </a:t>
            </a:r>
          </a:p>
          <a:p>
            <a:pPr marL="1200150" lvl="2">
              <a:buFont typeface="Arial" panose="020B0604020202020204" pitchFamily="34" charset="0"/>
              <a:buChar char="•"/>
            </a:pPr>
            <a:r>
              <a:rPr lang="en-US" sz="1400" dirty="0">
                <a:solidFill>
                  <a:schemeClr val="tx1"/>
                </a:solidFill>
              </a:rPr>
              <a:t>This will be dependent on what is being deployed in the adjacent band.  This is a significant issue for the safety.   </a:t>
            </a:r>
          </a:p>
          <a:p>
            <a:pPr marL="1200150" lvl="2">
              <a:buFont typeface="Arial" panose="020B0604020202020204" pitchFamily="34" charset="0"/>
              <a:buChar char="•"/>
            </a:pPr>
            <a:r>
              <a:rPr lang="en-US" sz="1400" dirty="0">
                <a:solidFill>
                  <a:schemeClr val="tx1"/>
                </a:solidFill>
              </a:rPr>
              <a:t>A point here is for Safety some believe there needs  to be at least a 10MHz guard band to any un-controlled emissions. </a:t>
            </a:r>
          </a:p>
          <a:p>
            <a:pPr marL="1200150" lvl="2">
              <a:buFont typeface="Arial" panose="020B0604020202020204" pitchFamily="34" charset="0"/>
              <a:buChar char="•"/>
            </a:pPr>
            <a:r>
              <a:rPr lang="en-US" sz="1400" dirty="0">
                <a:solidFill>
                  <a:schemeClr val="tx1"/>
                </a:solidFill>
              </a:rPr>
              <a:t>Actually privacy also needs to be considered, as it was part of the original efforts. </a:t>
            </a:r>
          </a:p>
          <a:p>
            <a:pPr marL="400050">
              <a:buFont typeface="Arial" panose="020B0604020202020204" pitchFamily="34" charset="0"/>
              <a:buChar char="•"/>
            </a:pPr>
            <a:r>
              <a:rPr lang="en-US" sz="1800" dirty="0">
                <a:solidFill>
                  <a:schemeClr val="tx1"/>
                </a:solidFill>
              </a:rPr>
              <a:t>The current 11ax does not allow for the puncturing in this band. </a:t>
            </a:r>
          </a:p>
          <a:p>
            <a:pPr marL="800100" lvl="1">
              <a:buFont typeface="Arial" panose="020B0604020202020204" pitchFamily="34" charset="0"/>
              <a:buChar char="•"/>
            </a:pPr>
            <a:r>
              <a:rPr lang="en-US" sz="1600" dirty="0">
                <a:solidFill>
                  <a:schemeClr val="tx1"/>
                </a:solidFill>
              </a:rPr>
              <a:t>11ax is in ballot now though not completely done so could be updated, but this could be controversial. </a:t>
            </a:r>
          </a:p>
          <a:p>
            <a:pPr marL="800100" lvl="1">
              <a:buFont typeface="Arial" panose="020B0604020202020204" pitchFamily="34" charset="0"/>
              <a:buChar char="•"/>
            </a:pPr>
            <a:r>
              <a:rPr lang="en-US" sz="1600" dirty="0">
                <a:solidFill>
                  <a:schemeClr val="tx1"/>
                </a:solidFill>
              </a:rPr>
              <a:t>This is the most meaning point for us to comment on safety and communication. </a:t>
            </a:r>
          </a:p>
          <a:p>
            <a:pPr marL="400050">
              <a:buFont typeface="Arial" panose="020B0604020202020204" pitchFamily="34" charset="0"/>
              <a:buChar char="•"/>
            </a:pPr>
            <a:r>
              <a:rPr lang="en-US" sz="1800" b="0" dirty="0">
                <a:solidFill>
                  <a:schemeClr val="tx1"/>
                </a:solidFill>
              </a:rPr>
              <a:t>A comment was made could reference to 802.11p-2010 be updated to 802.11-2016.  Is there anyway to bring 11bd into the comments (rules….). Could point to annex D.</a:t>
            </a:r>
            <a:endParaRPr lang="en-US" sz="1800" b="0" dirty="0">
              <a:solidFill>
                <a:schemeClr val="tx1"/>
              </a:solidFill>
              <a:highlight>
                <a:srgbClr val="FFFF00"/>
              </a:highlight>
            </a:endParaRPr>
          </a:p>
          <a:p>
            <a:pPr marL="400050">
              <a:buFont typeface="Arial" panose="020B0604020202020204" pitchFamily="34" charset="0"/>
              <a:buChar char="•"/>
            </a:pPr>
            <a:r>
              <a:rPr lang="en-US" sz="1600" b="0" dirty="0">
                <a:solidFill>
                  <a:schemeClr val="tx1"/>
                </a:solidFill>
              </a:rPr>
              <a:t>The service channel from before was not in the NPRM, could it be in the un-licensed band now?  How will that be handled in general. </a:t>
            </a:r>
          </a:p>
          <a:p>
            <a:pPr marL="400050">
              <a:buFont typeface="Arial" panose="020B0604020202020204" pitchFamily="34" charset="0"/>
              <a:buChar char="•"/>
            </a:pPr>
            <a:r>
              <a:rPr lang="en-US" sz="1600" b="0" dirty="0"/>
              <a:t>E.g. Factory ships three years worth of certs, and at most need Cert updates every three months, how often does the cert revocation have to be updated. Could operate in 45 MHz RLANs as OCBs without any privileges. Fleet management, software updates could be in other part of the band.</a:t>
            </a:r>
            <a:r>
              <a:rPr lang="en-US" sz="1600" b="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33</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7814819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history 09jan</a:t>
            </a:r>
            <a:endParaRPr lang="en-US" sz="2400" dirty="0"/>
          </a:p>
        </p:txBody>
      </p:sp>
      <p:sp>
        <p:nvSpPr>
          <p:cNvPr id="3" name="Content Placeholder 2"/>
          <p:cNvSpPr>
            <a:spLocks noGrp="1"/>
          </p:cNvSpPr>
          <p:nvPr>
            <p:ph idx="1"/>
          </p:nvPr>
        </p:nvSpPr>
        <p:spPr>
          <a:xfrm>
            <a:off x="689169" y="1142999"/>
            <a:ext cx="8150031" cy="5332413"/>
          </a:xfrm>
        </p:spPr>
        <p:txBody>
          <a:bodyPr/>
          <a:lstStyle/>
          <a:p>
            <a:pPr marL="400050">
              <a:buFont typeface="Arial" panose="020B0604020202020204" pitchFamily="34" charset="0"/>
              <a:buChar char="•"/>
            </a:pPr>
            <a:r>
              <a:rPr lang="en-US" sz="1800" dirty="0">
                <a:solidFill>
                  <a:schemeClr val="tx1"/>
                </a:solidFill>
              </a:rPr>
              <a:t>Where is 802.11bd on comments?  </a:t>
            </a:r>
          </a:p>
          <a:p>
            <a:pPr marL="800100" lvl="1">
              <a:buFont typeface="Arial" panose="020B0604020202020204" pitchFamily="34" charset="0"/>
              <a:buChar char="•"/>
            </a:pPr>
            <a:r>
              <a:rPr lang="en-US" sz="1600" dirty="0">
                <a:solidFill>
                  <a:schemeClr val="tx1"/>
                </a:solidFill>
              </a:rPr>
              <a:t>Request was put out for input and just one input to date.	</a:t>
            </a:r>
          </a:p>
          <a:p>
            <a:pPr marL="800100" lvl="1">
              <a:buFont typeface="Arial" panose="020B0604020202020204" pitchFamily="34" charset="0"/>
              <a:buChar char="•"/>
            </a:pPr>
            <a:r>
              <a:rPr lang="en-US" sz="1600" dirty="0">
                <a:solidFill>
                  <a:schemeClr val="tx1"/>
                </a:solidFill>
              </a:rPr>
              <a:t>They have 2 meetings before the 802.18 Tuesday morning meeting.  Will watch for output from them.</a:t>
            </a:r>
          </a:p>
          <a:p>
            <a:pPr marL="400050">
              <a:buFont typeface="Arial" panose="020B0604020202020204" pitchFamily="34" charset="0"/>
              <a:buChar char="•"/>
            </a:pPr>
            <a:r>
              <a:rPr lang="en-US" sz="1800" dirty="0">
                <a:solidFill>
                  <a:schemeClr val="tx1"/>
                </a:solidFill>
              </a:rPr>
              <a:t>Not seeing initial comments to red pen yet, what can be done to get that first draft text? </a:t>
            </a:r>
          </a:p>
          <a:p>
            <a:pPr marL="800100" lvl="1">
              <a:buFont typeface="Arial" panose="020B0604020202020204" pitchFamily="34" charset="0"/>
              <a:buChar char="•"/>
            </a:pPr>
            <a:r>
              <a:rPr lang="en-US" sz="1600" dirty="0"/>
              <a:t>A member notes the previous filing highlighted evolvable and maintain functionality. With this NPRM designating a 3GPP technology as a main technology do we want to reaffirm the value of those filings, the feedback was yes.  Then can add </a:t>
            </a:r>
            <a:r>
              <a:rPr lang="en-US" sz="1600" dirty="0">
                <a:solidFill>
                  <a:schemeClr val="tx1"/>
                </a:solidFill>
              </a:rPr>
              <a:t>OOBE concerns, safety channel, etc., updates since before. </a:t>
            </a:r>
          </a:p>
          <a:p>
            <a:pPr marL="800100" lvl="1">
              <a:buFont typeface="Arial" panose="020B0604020202020204" pitchFamily="34" charset="0"/>
              <a:buChar char="•"/>
            </a:pPr>
            <a:r>
              <a:rPr lang="en-US" sz="1400" dirty="0">
                <a:solidFill>
                  <a:schemeClr val="tx1"/>
                </a:solidFill>
                <a:hlinkClick r:id="rId3"/>
              </a:rPr>
              <a:t>https://mentor.ieee.org/802.18/dcn/19/18-19-0008-07-0000-usdot-v2x-communciations-rfc-ieee-802-comments.docx</a:t>
            </a:r>
            <a:endParaRPr lang="en-US" sz="1400" dirty="0">
              <a:solidFill>
                <a:schemeClr val="tx1"/>
              </a:solidFill>
              <a:hlinkClick r:id="rId4"/>
            </a:endParaRPr>
          </a:p>
          <a:p>
            <a:pPr marL="800100" lvl="1">
              <a:buFont typeface="Arial" panose="020B0604020202020204" pitchFamily="34" charset="0"/>
              <a:buChar char="•"/>
            </a:pPr>
            <a:r>
              <a:rPr lang="en-US" sz="1400" dirty="0">
                <a:solidFill>
                  <a:schemeClr val="tx1"/>
                </a:solidFill>
                <a:hlinkClick r:id="rId5"/>
              </a:rPr>
              <a:t>https://mentor.ieee.org/802.18/dcn/19/18-19-0064-05-0000-5gaa-ex-parte-05apr19-response-ieee-80 2-fcc-gn-18-357.docx</a:t>
            </a:r>
            <a:endParaRPr lang="en-US" sz="1400" dirty="0">
              <a:solidFill>
                <a:schemeClr val="tx1"/>
              </a:solidFill>
            </a:endParaRPr>
          </a:p>
          <a:p>
            <a:pPr marL="800100" lvl="1">
              <a:buFont typeface="Arial" panose="020B0604020202020204" pitchFamily="34" charset="0"/>
              <a:buChar char="•"/>
            </a:pPr>
            <a:r>
              <a:rPr lang="en-US" sz="1400" dirty="0">
                <a:solidFill>
                  <a:schemeClr val="tx1"/>
                </a:solidFill>
                <a:hlinkClick r:id="rId6"/>
              </a:rPr>
              <a:t>https://mentor.ieee.org/802.18/dcn/18/18-18-0159-07-0000-fcc-gn-18-357-5gaa-waiver-ieee-802-comments.docx</a:t>
            </a:r>
            <a:r>
              <a:rPr lang="en-US" sz="1400" dirty="0">
                <a:solidFill>
                  <a:schemeClr val="tx1"/>
                </a:solidFill>
              </a:rPr>
              <a:t> </a:t>
            </a:r>
          </a:p>
          <a:p>
            <a:pPr marL="800100" lvl="1">
              <a:buFont typeface="Arial" panose="020B0604020202020204" pitchFamily="34" charset="0"/>
              <a:buChar char="•"/>
            </a:pPr>
            <a:r>
              <a:rPr lang="en-US" sz="1400" dirty="0">
                <a:solidFill>
                  <a:schemeClr val="tx1"/>
                </a:solidFill>
              </a:rPr>
              <a:t>Note the 11bd vice-chair is going to be looking at some of these. </a:t>
            </a:r>
          </a:p>
          <a:p>
            <a:pPr marL="400050">
              <a:buFont typeface="Arial" panose="020B0604020202020204" pitchFamily="34" charset="0"/>
              <a:buChar char="•"/>
            </a:pPr>
            <a:r>
              <a:rPr lang="en-US" sz="1800" dirty="0">
                <a:solidFill>
                  <a:schemeClr val="tx1"/>
                </a:solidFill>
              </a:rPr>
              <a:t>Plans for next week in Irvine?  See AOB.</a:t>
            </a:r>
            <a:endParaRPr lang="en-US" sz="160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34</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150865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89169" y="963650"/>
            <a:ext cx="8368911" cy="5511764"/>
          </a:xfrm>
        </p:spPr>
        <p:txBody>
          <a:bodyPr/>
          <a:lstStyle/>
          <a:p>
            <a:pPr marL="400050">
              <a:buFont typeface="Arial" panose="020B0604020202020204" pitchFamily="34" charset="0"/>
              <a:buChar char="•"/>
            </a:pPr>
            <a:endParaRPr lang="en-US" sz="1600" dirty="0">
              <a:solidFill>
                <a:schemeClr val="tx1"/>
              </a:solidFill>
            </a:endParaRPr>
          </a:p>
          <a:p>
            <a:pPr marL="400050">
              <a:buFont typeface="Arial" panose="020B0604020202020204" pitchFamily="34" charset="0"/>
              <a:buChar char="•"/>
            </a:pPr>
            <a:r>
              <a:rPr lang="en-US" sz="1600" dirty="0">
                <a:solidFill>
                  <a:schemeClr val="tx1"/>
                </a:solidFill>
              </a:rPr>
              <a:t>Could we request all 30 MHz for DSRC, there are comments already asking for all 30MHz to C-V2X and no DSRC. </a:t>
            </a:r>
          </a:p>
          <a:p>
            <a:pPr marL="800100" lvl="1">
              <a:buFont typeface="Arial" panose="020B0604020202020204" pitchFamily="34" charset="0"/>
              <a:buChar char="•"/>
            </a:pPr>
            <a:r>
              <a:rPr lang="en-US" sz="1200" dirty="0">
                <a:solidFill>
                  <a:schemeClr val="tx1"/>
                </a:solidFill>
              </a:rPr>
              <a:t>We need to consider the political environment and where do we have a better chance to get spectrum?</a:t>
            </a:r>
          </a:p>
          <a:p>
            <a:pPr marL="800100" lvl="1">
              <a:buFont typeface="Arial" panose="020B0604020202020204" pitchFamily="34" charset="0"/>
              <a:buChar char="•"/>
            </a:pPr>
            <a:r>
              <a:rPr lang="en-US" sz="1200" dirty="0">
                <a:solidFill>
                  <a:schemeClr val="tx1"/>
                </a:solidFill>
              </a:rPr>
              <a:t>There was a previous requirement to be able to control all devices from one base, and the NPRM does not  do well with that.</a:t>
            </a:r>
          </a:p>
          <a:p>
            <a:pPr marL="400050">
              <a:buFont typeface="Arial" panose="020B0604020202020204" pitchFamily="34" charset="0"/>
              <a:buChar char="•"/>
            </a:pPr>
            <a:r>
              <a:rPr lang="en-US" sz="1600" dirty="0">
                <a:solidFill>
                  <a:schemeClr val="tx1"/>
                </a:solidFill>
              </a:rPr>
              <a:t>Back from earlier calls, what is better C-V2X or DSRC?</a:t>
            </a:r>
          </a:p>
          <a:p>
            <a:pPr marL="800100" lvl="1">
              <a:buFont typeface="Arial" panose="020B0604020202020204" pitchFamily="34" charset="0"/>
              <a:buChar char="•"/>
            </a:pPr>
            <a:r>
              <a:rPr lang="en-US" sz="1200" dirty="0">
                <a:solidFill>
                  <a:schemeClr val="tx1"/>
                </a:solidFill>
              </a:rPr>
              <a:t>Seems C-V2X has gained momentum with many and getting their ear.  How are they are doing that? </a:t>
            </a:r>
          </a:p>
          <a:p>
            <a:pPr marL="800100" lvl="1">
              <a:buFont typeface="Arial" panose="020B0604020202020204" pitchFamily="34" charset="0"/>
              <a:buChar char="•"/>
            </a:pPr>
            <a:r>
              <a:rPr lang="en-US" sz="1200" dirty="0">
                <a:solidFill>
                  <a:schemeClr val="tx1"/>
                </a:solidFill>
              </a:rPr>
              <a:t>Can we make a good technical argument to overcome this trend we are hearing about, C-V2X….</a:t>
            </a:r>
          </a:p>
          <a:p>
            <a:pPr marL="400050">
              <a:buFont typeface="Arial" panose="020B0604020202020204" pitchFamily="34" charset="0"/>
              <a:buChar char="•"/>
            </a:pPr>
            <a:r>
              <a:rPr lang="en-US" sz="1600" dirty="0">
                <a:solidFill>
                  <a:schemeClr val="tx1"/>
                </a:solidFill>
              </a:rPr>
              <a:t>We need to re-iterate what we have said in the past why DSRC works to meet the needs (as we question if C-V2X can).  </a:t>
            </a:r>
          </a:p>
          <a:p>
            <a:pPr marL="800100" lvl="1">
              <a:buFont typeface="Arial" panose="020B0604020202020204" pitchFamily="34" charset="0"/>
              <a:buChar char="•"/>
            </a:pPr>
            <a:r>
              <a:rPr lang="en-US" sz="1200" dirty="0">
                <a:solidFill>
                  <a:schemeClr val="tx1"/>
                </a:solidFill>
              </a:rPr>
              <a:t>Can we go beyond what we have said before, and how 11bd with 20MHz is more advanced than 11p? </a:t>
            </a:r>
          </a:p>
          <a:p>
            <a:pPr marL="800100" lvl="1">
              <a:buFont typeface="Arial" panose="020B0604020202020204" pitchFamily="34" charset="0"/>
              <a:buChar char="•"/>
            </a:pPr>
            <a:r>
              <a:rPr lang="en-US" sz="1200" dirty="0">
                <a:solidFill>
                  <a:schemeClr val="tx1"/>
                </a:solidFill>
              </a:rPr>
              <a:t>However, there could be an issue with the 10 MHz safety channel.   </a:t>
            </a:r>
          </a:p>
          <a:p>
            <a:pPr marL="800100" lvl="1">
              <a:buFont typeface="Arial" panose="020B0604020202020204" pitchFamily="34" charset="0"/>
              <a:buChar char="•"/>
            </a:pPr>
            <a:r>
              <a:rPr lang="en-US" sz="1200" dirty="0">
                <a:solidFill>
                  <a:schemeClr val="tx1"/>
                </a:solidFill>
              </a:rPr>
              <a:t>Is this something 11bd will be looking at?</a:t>
            </a:r>
          </a:p>
          <a:p>
            <a:pPr marL="400050">
              <a:buFont typeface="Arial" panose="020B0604020202020204" pitchFamily="34" charset="0"/>
              <a:buChar char="•"/>
            </a:pPr>
            <a:r>
              <a:rPr lang="en-US" sz="1600" dirty="0">
                <a:solidFill>
                  <a:schemeClr val="tx1"/>
                </a:solidFill>
              </a:rPr>
              <a:t>It was brought up again, the general .11 Wi-Fi 45MHz and then DSRC.  </a:t>
            </a:r>
          </a:p>
          <a:p>
            <a:pPr marL="400050">
              <a:buFont typeface="Arial" panose="020B0604020202020204" pitchFamily="34" charset="0"/>
              <a:buChar char="•"/>
            </a:pPr>
            <a:r>
              <a:rPr lang="en-US" sz="1600" dirty="0">
                <a:solidFill>
                  <a:schemeClr val="tx1"/>
                </a:solidFill>
              </a:rPr>
              <a:t>No one has seen anything from the DoT yet.  </a:t>
            </a:r>
          </a:p>
          <a:p>
            <a:pPr marL="800100" lvl="1">
              <a:buFont typeface="Arial" panose="020B0604020202020204" pitchFamily="34" charset="0"/>
              <a:buChar char="•"/>
            </a:pPr>
            <a:r>
              <a:rPr lang="en-US" sz="1200" dirty="0">
                <a:solidFill>
                  <a:schemeClr val="tx1"/>
                </a:solidFill>
              </a:rPr>
              <a:t>Not sure what the mechanics are of what to watch for? </a:t>
            </a:r>
          </a:p>
          <a:p>
            <a:pPr marL="400050">
              <a:buFont typeface="Arial" panose="020B0604020202020204" pitchFamily="34" charset="0"/>
              <a:buChar char="•"/>
            </a:pPr>
            <a:r>
              <a:rPr lang="en-US" sz="1600" dirty="0">
                <a:solidFill>
                  <a:schemeClr val="tx1"/>
                </a:solidFill>
              </a:rPr>
              <a:t>Another input that is out there: </a:t>
            </a:r>
            <a:r>
              <a:rPr lang="en-US" sz="1200" dirty="0">
                <a:solidFill>
                  <a:schemeClr val="tx1"/>
                </a:solidFill>
              </a:rPr>
              <a:t> </a:t>
            </a:r>
            <a:r>
              <a:rPr lang="en-US" sz="1200" dirty="0">
                <a:solidFill>
                  <a:schemeClr val="tx1"/>
                </a:solidFill>
                <a:hlinkClick r:id="rId3"/>
              </a:rPr>
              <a:t>https://ride.tech/self-driving/fcc-plan-could-stall-v2x-car-safety-revolution/</a:t>
            </a:r>
            <a:r>
              <a:rPr lang="en-US" sz="1600" dirty="0">
                <a:solidFill>
                  <a:schemeClr val="tx1"/>
                </a:solidFill>
              </a:rPr>
              <a:t>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35</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91456749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712099" y="932631"/>
            <a:ext cx="8368911" cy="5677638"/>
          </a:xfrm>
        </p:spPr>
        <p:txBody>
          <a:bodyPr/>
          <a:lstStyle/>
          <a:p>
            <a:pPr marL="400050">
              <a:buFont typeface="Arial" panose="020B0604020202020204" pitchFamily="34" charset="0"/>
              <a:buChar char="•"/>
            </a:pPr>
            <a:r>
              <a:rPr lang="en-US" sz="1800" dirty="0">
                <a:solidFill>
                  <a:schemeClr val="tx1"/>
                </a:solidFill>
              </a:rPr>
              <a:t>Start of specific areas for possible comments: </a:t>
            </a:r>
          </a:p>
          <a:p>
            <a:pPr marL="800100" lvl="1">
              <a:buFont typeface="Arial" panose="020B0604020202020204" pitchFamily="34" charset="0"/>
              <a:buChar char="•"/>
            </a:pPr>
            <a:r>
              <a:rPr lang="en-US" sz="1600" dirty="0"/>
              <a:t>OOBE and paragraphs 54 and 55 in the draft </a:t>
            </a:r>
          </a:p>
          <a:p>
            <a:pPr marL="800100" lvl="1">
              <a:buFont typeface="Arial" panose="020B0604020202020204" pitchFamily="34" charset="0"/>
              <a:buChar char="•"/>
            </a:pPr>
            <a:r>
              <a:rPr lang="en-US" sz="1600" dirty="0"/>
              <a:t>C-V2X and our arguments from our previous filings (e.g. 5GAA) </a:t>
            </a:r>
          </a:p>
          <a:p>
            <a:pPr marL="1200150" lvl="2">
              <a:buFont typeface="Arial" panose="020B0604020202020204" pitchFamily="34" charset="0"/>
              <a:buChar char="•"/>
            </a:pPr>
            <a:r>
              <a:rPr lang="en-US" sz="1400" dirty="0"/>
              <a:t>5GAA has comments today with OOBE.</a:t>
            </a:r>
          </a:p>
          <a:p>
            <a:pPr marL="800100" lvl="1">
              <a:buFont typeface="Arial" panose="020B0604020202020204" pitchFamily="34" charset="0"/>
              <a:buChar char="•"/>
            </a:pPr>
            <a:r>
              <a:rPr lang="en-US" sz="1600" dirty="0"/>
              <a:t>What to do with the 10 MHz and why.</a:t>
            </a:r>
          </a:p>
          <a:p>
            <a:pPr marL="1200150" lvl="2">
              <a:buFont typeface="Arial" panose="020B0604020202020204" pitchFamily="34" charset="0"/>
              <a:buChar char="•"/>
            </a:pPr>
            <a:r>
              <a:rPr lang="en-US" sz="1400" dirty="0"/>
              <a:t>Actually, maybe we go for 20MHz channel for DSRC in the 30MHz ITS band .(and bring BD into this).  There are some seek comments that open this up. </a:t>
            </a:r>
          </a:p>
          <a:p>
            <a:pPr marL="800100" lvl="1">
              <a:buFont typeface="Arial" panose="020B0604020202020204" pitchFamily="34" charset="0"/>
              <a:buChar char="•"/>
            </a:pPr>
            <a:r>
              <a:rPr lang="en-US" sz="1600" dirty="0"/>
              <a:t>Guard band and/or safety of life </a:t>
            </a:r>
            <a:endParaRPr lang="en-US" sz="1600" dirty="0">
              <a:solidFill>
                <a:schemeClr val="tx1"/>
              </a:solidFill>
            </a:endParaRPr>
          </a:p>
          <a:p>
            <a:pPr marL="1200150" lvl="2">
              <a:buFont typeface="Arial" panose="020B0604020202020204" pitchFamily="34" charset="0"/>
              <a:buChar char="•"/>
            </a:pPr>
            <a:r>
              <a:rPr lang="en-US" sz="1400" b="0" dirty="0">
                <a:solidFill>
                  <a:schemeClr val="tx1"/>
                </a:solidFill>
              </a:rPr>
              <a:t>30MHz - fitness for purpose, the safety functions are to be in the top 30 </a:t>
            </a:r>
            <a:r>
              <a:rPr lang="en-US" sz="1400" b="0" dirty="0" err="1">
                <a:solidFill>
                  <a:schemeClr val="tx1"/>
                </a:solidFill>
              </a:rPr>
              <a:t>MHz.</a:t>
            </a:r>
            <a:r>
              <a:rPr lang="en-US" sz="1400" b="0" dirty="0">
                <a:solidFill>
                  <a:schemeClr val="tx1"/>
                </a:solidFill>
              </a:rPr>
              <a:t> </a:t>
            </a:r>
          </a:p>
          <a:p>
            <a:pPr marL="1200150" lvl="2">
              <a:buFont typeface="Arial" panose="020B0604020202020204" pitchFamily="34" charset="0"/>
              <a:buChar char="•"/>
            </a:pPr>
            <a:r>
              <a:rPr lang="en-US" sz="1400" dirty="0">
                <a:solidFill>
                  <a:schemeClr val="tx1"/>
                </a:solidFill>
              </a:rPr>
              <a:t>US and EU norms are different for safety, we need to be aware of that. </a:t>
            </a:r>
          </a:p>
          <a:p>
            <a:pPr marL="1200150" lvl="2">
              <a:buFont typeface="Arial" panose="020B0604020202020204" pitchFamily="34" charset="0"/>
              <a:buChar char="•"/>
            </a:pPr>
            <a:r>
              <a:rPr lang="en-US" sz="1400" dirty="0">
                <a:solidFill>
                  <a:schemeClr val="tx1"/>
                </a:solidFill>
              </a:rPr>
              <a:t>We need to clearly define safety  </a:t>
            </a:r>
          </a:p>
          <a:p>
            <a:pPr marL="400050">
              <a:buFont typeface="Arial" panose="020B0604020202020204" pitchFamily="34" charset="0"/>
              <a:buChar char="•"/>
            </a:pPr>
            <a:r>
              <a:rPr lang="en-US" sz="1800" b="0" dirty="0">
                <a:solidFill>
                  <a:schemeClr val="tx1"/>
                </a:solidFill>
              </a:rPr>
              <a:t>C-V2X - is it release 14 or  in general?  </a:t>
            </a:r>
          </a:p>
          <a:p>
            <a:pPr marL="800100" lvl="1">
              <a:buFont typeface="Arial" panose="020B0604020202020204" pitchFamily="34" charset="0"/>
              <a:buChar char="•"/>
            </a:pPr>
            <a:r>
              <a:rPr lang="en-US" sz="1400" dirty="0">
                <a:solidFill>
                  <a:schemeClr val="tx1"/>
                </a:solidFill>
              </a:rPr>
              <a:t>E.g. LTE-V2X or 5GNR-V2X  </a:t>
            </a:r>
          </a:p>
          <a:p>
            <a:pPr marL="800100" lvl="1">
              <a:buFont typeface="Arial" panose="020B0604020202020204" pitchFamily="34" charset="0"/>
              <a:buChar char="•"/>
            </a:pPr>
            <a:r>
              <a:rPr lang="en-US" sz="1400" b="0" dirty="0">
                <a:solidFill>
                  <a:schemeClr val="tx1"/>
                </a:solidFill>
              </a:rPr>
              <a:t>The NPRM is not clear what C-V2X  is, general or LTE.  We need to be clear. </a:t>
            </a:r>
          </a:p>
          <a:p>
            <a:pPr marL="400050">
              <a:buFont typeface="Arial" panose="020B0604020202020204" pitchFamily="34" charset="0"/>
              <a:buChar char="•"/>
            </a:pPr>
            <a:endParaRPr lang="en-US" sz="1800" b="0" dirty="0">
              <a:solidFill>
                <a:schemeClr val="tx1"/>
              </a:solidFill>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9733741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 </a:t>
            </a:r>
            <a:r>
              <a:rPr lang="en-US" sz="1200" dirty="0">
                <a:highlight>
                  <a:srgbClr val="C0C0C0"/>
                </a:highlight>
              </a:rPr>
              <a:t>history of possible areas to comment on</a:t>
            </a:r>
            <a:endParaRPr lang="en-US" sz="2400" dirty="0"/>
          </a:p>
        </p:txBody>
      </p:sp>
      <p:sp>
        <p:nvSpPr>
          <p:cNvPr id="3" name="Content Placeholder 2"/>
          <p:cNvSpPr>
            <a:spLocks noGrp="1"/>
          </p:cNvSpPr>
          <p:nvPr>
            <p:ph idx="1"/>
          </p:nvPr>
        </p:nvSpPr>
        <p:spPr>
          <a:xfrm>
            <a:off x="698889" y="977878"/>
            <a:ext cx="8368911" cy="5511764"/>
          </a:xfrm>
        </p:spPr>
        <p:txBody>
          <a:bodyPr/>
          <a:lstStyle/>
          <a:p>
            <a:pPr marL="400050">
              <a:buFont typeface="Arial" panose="020B0604020202020204" pitchFamily="34" charset="0"/>
              <a:buChar char="•"/>
            </a:pPr>
            <a:r>
              <a:rPr lang="en-US" sz="1800" b="0" dirty="0">
                <a:solidFill>
                  <a:schemeClr val="tx1"/>
                </a:solidFill>
              </a:rPr>
              <a:t>802.11bd met and discussed how to respond to NPRM.  </a:t>
            </a:r>
          </a:p>
          <a:p>
            <a:pPr marL="800100" lvl="1">
              <a:buFont typeface="Arial" panose="020B0604020202020204" pitchFamily="34" charset="0"/>
              <a:buChar char="•"/>
            </a:pPr>
            <a:r>
              <a:rPr lang="en-US" sz="1400" dirty="0">
                <a:solidFill>
                  <a:schemeClr val="tx1"/>
                </a:solidFill>
              </a:rPr>
              <a:t>TBD if through .11 for a WG response or  through .11/.18/LMSC for an IEEE 802 response.  </a:t>
            </a:r>
          </a:p>
          <a:p>
            <a:pPr marL="800100" lvl="1">
              <a:buFont typeface="Arial" panose="020B0604020202020204" pitchFamily="34" charset="0"/>
              <a:buChar char="•"/>
            </a:pPr>
            <a:r>
              <a:rPr lang="en-US" sz="1400" dirty="0">
                <a:solidFill>
                  <a:schemeClr val="tx1"/>
                </a:solidFill>
              </a:rPr>
              <a:t>They will work on comments as needed either direction.</a:t>
            </a:r>
          </a:p>
          <a:p>
            <a:pPr marL="800100" lvl="1">
              <a:buFont typeface="Arial" panose="020B0604020202020204" pitchFamily="34" charset="0"/>
              <a:buChar char="•"/>
            </a:pPr>
            <a:r>
              <a:rPr lang="en-US" sz="1400" b="0" dirty="0">
                <a:solidFill>
                  <a:schemeClr val="tx1"/>
                </a:solidFill>
              </a:rPr>
              <a:t>An excellent summary </a:t>
            </a:r>
            <a:r>
              <a:rPr lang="en-US" sz="1400" b="1" dirty="0">
                <a:solidFill>
                  <a:schemeClr val="tx1"/>
                </a:solidFill>
              </a:rPr>
              <a:t>with proposals/beliefs and seek comments summary</a:t>
            </a:r>
          </a:p>
          <a:p>
            <a:pPr marL="1200150" lvl="2">
              <a:buFont typeface="Arial" panose="020B0604020202020204" pitchFamily="34" charset="0"/>
              <a:buChar char="•"/>
            </a:pPr>
            <a:r>
              <a:rPr lang="en-US" sz="1400" u="sng" dirty="0">
                <a:hlinkClick r:id="rId3"/>
              </a:rPr>
              <a:t>https://mentor.ieee.org/802.11/dcn/19/11-19-2157-00-00bd-status-fcc-nprm-for-the-5-9-ghz-band-for-tgbd.pptx</a:t>
            </a:r>
            <a:endParaRPr lang="en-US" sz="1400" u="sng" dirty="0"/>
          </a:p>
          <a:p>
            <a:pPr marL="2114550" lvl="4">
              <a:buFont typeface="Arial" panose="020B0604020202020204" pitchFamily="34" charset="0"/>
              <a:buChar char="•"/>
            </a:pPr>
            <a:endParaRPr lang="en-US" sz="1200" u="sng" dirty="0"/>
          </a:p>
          <a:p>
            <a:pPr marL="400050">
              <a:buFont typeface="Arial" panose="020B0604020202020204" pitchFamily="34" charset="0"/>
              <a:buChar char="•"/>
            </a:pPr>
            <a:r>
              <a:rPr lang="en-US" sz="1800" b="0" dirty="0">
                <a:solidFill>
                  <a:schemeClr val="tx1"/>
                </a:solidFill>
              </a:rPr>
              <a:t>In the 11-19/2157 summary please  review slide 16, Items 36 and 37, we need .11bd.</a:t>
            </a:r>
          </a:p>
          <a:p>
            <a:pPr marL="800100" lvl="1">
              <a:buFont typeface="Arial" panose="020B0604020202020204" pitchFamily="34" charset="0"/>
              <a:buChar char="•"/>
            </a:pPr>
            <a:r>
              <a:rPr lang="en-US" sz="1600" dirty="0">
                <a:solidFill>
                  <a:schemeClr val="tx1"/>
                </a:solidFill>
              </a:rPr>
              <a:t>One comment made, we n</a:t>
            </a:r>
            <a:r>
              <a:rPr lang="en-US" sz="1600" b="0" dirty="0">
                <a:solidFill>
                  <a:schemeClr val="tx1"/>
                </a:solidFill>
              </a:rPr>
              <a:t>eed to justify the spectrum we are asking for. </a:t>
            </a:r>
          </a:p>
          <a:p>
            <a:pPr marL="800100" lvl="1">
              <a:buFont typeface="Arial" panose="020B0604020202020204" pitchFamily="34" charset="0"/>
              <a:buChar char="•"/>
            </a:pPr>
            <a:r>
              <a:rPr lang="en-US" sz="1600" b="0" dirty="0">
                <a:solidFill>
                  <a:schemeClr val="tx1"/>
                </a:solidFill>
              </a:rPr>
              <a:t>We should consider the list of 75 applications from .11p work, and more have come up since then.  These could help justify. </a:t>
            </a:r>
            <a:endParaRPr lang="en-US" sz="1600" dirty="0">
              <a:solidFill>
                <a:schemeClr val="tx1"/>
              </a:solidFill>
            </a:endParaRPr>
          </a:p>
          <a:p>
            <a:pPr marL="400050">
              <a:buFont typeface="Arial" panose="020B0604020202020204" pitchFamily="34" charset="0"/>
              <a:buChar char="•"/>
            </a:pPr>
            <a:r>
              <a:rPr lang="en-US" sz="1600" b="0" dirty="0">
                <a:solidFill>
                  <a:schemeClr val="tx1"/>
                </a:solidFill>
              </a:rPr>
              <a:t>We need to remember to be accurate and also could call out areas in the NPRM that are in question if accurate.</a:t>
            </a:r>
          </a:p>
          <a:p>
            <a:pPr marL="2114550" lvl="4">
              <a:buFont typeface="Arial" panose="020B0604020202020204" pitchFamily="34" charset="0"/>
              <a:buChar char="•"/>
            </a:pPr>
            <a:endParaRPr lang="en-US" sz="1200" dirty="0"/>
          </a:p>
          <a:p>
            <a:pPr marL="400050">
              <a:buFont typeface="Arial" panose="020B0604020202020204" pitchFamily="34" charset="0"/>
              <a:buChar char="•"/>
            </a:pPr>
            <a:r>
              <a:rPr lang="en-US" sz="1800" b="0" dirty="0">
                <a:solidFill>
                  <a:schemeClr val="tx1"/>
                </a:solidFill>
              </a:rPr>
              <a:t>One question in the .11bd meeting was what about general .11 </a:t>
            </a:r>
            <a:r>
              <a:rPr lang="en-US" sz="1800" b="0" dirty="0" err="1">
                <a:solidFill>
                  <a:schemeClr val="tx1"/>
                </a:solidFill>
              </a:rPr>
              <a:t>WiFi</a:t>
            </a:r>
            <a:r>
              <a:rPr lang="en-US" sz="1800" b="0" dirty="0">
                <a:solidFill>
                  <a:schemeClr val="tx1"/>
                </a:solidFill>
              </a:rPr>
              <a:t> inputs?</a:t>
            </a:r>
          </a:p>
          <a:p>
            <a:pPr marL="800100" lvl="1">
              <a:buFont typeface="Arial" panose="020B0604020202020204" pitchFamily="34" charset="0"/>
              <a:buChar char="•"/>
            </a:pPr>
            <a:r>
              <a:rPr lang="en-US" sz="1600" b="0" dirty="0">
                <a:solidFill>
                  <a:schemeClr val="tx1"/>
                </a:solidFill>
              </a:rPr>
              <a:t>.11md is closed from the initial sponsor ballot, comments on this band were received. </a:t>
            </a:r>
          </a:p>
          <a:p>
            <a:pPr marL="800100" lvl="1">
              <a:buFont typeface="Arial" panose="020B0604020202020204" pitchFamily="34" charset="0"/>
              <a:buChar char="•"/>
            </a:pPr>
            <a:r>
              <a:rPr lang="en-US" sz="1600" b="0" dirty="0">
                <a:solidFill>
                  <a:schemeClr val="tx1"/>
                </a:solidFill>
              </a:rPr>
              <a:t> There is support from the general .11 folks in support of the 45 MHz, so the focus comes back to .11bd  for comments back to the FCC.  </a:t>
            </a:r>
          </a:p>
          <a:p>
            <a:pPr marL="400050">
              <a:buFont typeface="Arial" panose="020B0604020202020204" pitchFamily="34" charset="0"/>
              <a:buChar char="•"/>
            </a:pPr>
            <a:r>
              <a:rPr lang="en-US" sz="1800" b="0" dirty="0">
                <a:solidFill>
                  <a:schemeClr val="tx1"/>
                </a:solidFill>
              </a:rPr>
              <a:t>There is some debate between .11 standard and C-V2X, which is better. </a:t>
            </a: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37</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84641114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900"/>
            <a:ext cx="7770813" cy="331750"/>
          </a:xfrm>
        </p:spPr>
        <p:txBody>
          <a:bodyPr/>
          <a:lstStyle/>
          <a:p>
            <a:r>
              <a:rPr lang="en-US" sz="2400" dirty="0"/>
              <a:t>5.9 GHz NPRM</a:t>
            </a:r>
            <a:r>
              <a:rPr lang="en-US" sz="1200" dirty="0"/>
              <a:t> -NHTSA –</a:t>
            </a:r>
            <a:r>
              <a:rPr lang="en-US" sz="1200" dirty="0">
                <a:highlight>
                  <a:srgbClr val="C0C0C0"/>
                </a:highlight>
              </a:rPr>
              <a:t>history of possible areas to comment on</a:t>
            </a:r>
            <a:endParaRPr lang="en-US" sz="1200" dirty="0"/>
          </a:p>
        </p:txBody>
      </p:sp>
      <p:sp>
        <p:nvSpPr>
          <p:cNvPr id="3" name="Content Placeholder 2"/>
          <p:cNvSpPr>
            <a:spLocks noGrp="1"/>
          </p:cNvSpPr>
          <p:nvPr>
            <p:ph idx="1"/>
          </p:nvPr>
        </p:nvSpPr>
        <p:spPr>
          <a:xfrm>
            <a:off x="698889" y="963649"/>
            <a:ext cx="2653911" cy="5511764"/>
          </a:xfrm>
        </p:spPr>
        <p:txBody>
          <a:bodyPr/>
          <a:lstStyle/>
          <a:p>
            <a:r>
              <a:rPr lang="en-US" dirty="0"/>
              <a:t> </a:t>
            </a:r>
            <a:r>
              <a:rPr lang="en-US" sz="1800" dirty="0"/>
              <a:t>NHTSA new doc this week: </a:t>
            </a:r>
          </a:p>
          <a:p>
            <a:pPr>
              <a:buFont typeface="Arial" panose="020B0604020202020204" pitchFamily="34" charset="0"/>
              <a:buChar char="•"/>
            </a:pPr>
            <a:r>
              <a:rPr lang="en-US" sz="1400" u="sng" dirty="0">
                <a:hlinkClick r:id="rId3"/>
              </a:rPr>
              <a:t>https://www.nhtsa.gov/about-nhtsa/briefing-room</a:t>
            </a:r>
            <a:endParaRPr lang="en-US" sz="1400" u="sng" dirty="0"/>
          </a:p>
          <a:p>
            <a:pPr marL="800100" lvl="1">
              <a:buFont typeface="Arial" panose="020B0604020202020204" pitchFamily="34" charset="0"/>
              <a:buChar char="•"/>
            </a:pPr>
            <a:r>
              <a:rPr lang="en-US" sz="1600" dirty="0">
                <a:hlinkClick r:id="rId4"/>
              </a:rPr>
              <a:t>https://mentor.ieee.org/802.18/dcn/19/18-19-0162-00-0000-v2v-cr-dsrc-wifi-baseline-cross-channel-interference-test-report-pre-final-dec-2019-121219-v1-tag.pdf</a:t>
            </a:r>
            <a:endParaRPr lang="en-US" sz="1600" dirty="0"/>
          </a:p>
          <a:p>
            <a:pPr marL="800100" lvl="1">
              <a:buFont typeface="Arial" panose="020B0604020202020204" pitchFamily="34" charset="0"/>
              <a:buChar char="•"/>
            </a:pPr>
            <a:r>
              <a:rPr lang="en-US" sz="1600" dirty="0"/>
              <a:t>Its full of testing of 802.11ac to 802.11p adjacent channel interference and may be useful for the 5.9GHz NPRM. </a:t>
            </a:r>
            <a:endParaRPr lang="en-US" sz="1400" dirty="0">
              <a:solidFill>
                <a:schemeClr val="tx1"/>
              </a:solidFill>
            </a:endParaRPr>
          </a:p>
          <a:p>
            <a:pPr marL="400050">
              <a:buFont typeface="Arial" panose="020B0604020202020204" pitchFamily="34" charset="0"/>
              <a:buChar char="•"/>
            </a:pPr>
            <a:endParaRPr lang="en-US" sz="2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38</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pic>
        <p:nvPicPr>
          <p:cNvPr id="4" name="Picture 3">
            <a:extLst>
              <a:ext uri="{FF2B5EF4-FFF2-40B4-BE49-F238E27FC236}">
                <a16:creationId xmlns:a16="http://schemas.microsoft.com/office/drawing/2014/main" id="{2564905B-2A14-4671-8FDB-3DF772040466}"/>
              </a:ext>
            </a:extLst>
          </p:cNvPr>
          <p:cNvPicPr>
            <a:picLocks noChangeAspect="1"/>
          </p:cNvPicPr>
          <p:nvPr/>
        </p:nvPicPr>
        <p:blipFill>
          <a:blip r:embed="rId5"/>
          <a:stretch>
            <a:fillRect/>
          </a:stretch>
        </p:blipFill>
        <p:spPr>
          <a:xfrm>
            <a:off x="3352800" y="1119248"/>
            <a:ext cx="5336713" cy="5249654"/>
          </a:xfrm>
          <a:prstGeom prst="rect">
            <a:avLst/>
          </a:prstGeom>
        </p:spPr>
      </p:pic>
    </p:spTree>
    <p:extLst>
      <p:ext uri="{BB962C8B-B14F-4D97-AF65-F5344CB8AC3E}">
        <p14:creationId xmlns:p14="http://schemas.microsoft.com/office/powerpoint/2010/main" val="42294237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sz="2400" dirty="0"/>
              <a:t>5.9 GHz NPRM</a:t>
            </a:r>
            <a:r>
              <a:rPr lang="en-US" sz="1200" dirty="0"/>
              <a:t> –</a:t>
            </a:r>
            <a:r>
              <a:rPr lang="en-US" sz="1200" dirty="0">
                <a:highlight>
                  <a:srgbClr val="C0C0C0"/>
                </a:highlight>
              </a:rPr>
              <a:t>history of possible areas to comment on</a:t>
            </a:r>
            <a:endParaRPr lang="en-US" sz="2400" dirty="0">
              <a:highlight>
                <a:srgbClr val="C0C0C0"/>
              </a:highlight>
            </a:endParaRPr>
          </a:p>
        </p:txBody>
      </p:sp>
      <p:sp>
        <p:nvSpPr>
          <p:cNvPr id="3" name="Content Placeholder 2"/>
          <p:cNvSpPr>
            <a:spLocks noGrp="1"/>
          </p:cNvSpPr>
          <p:nvPr>
            <p:ph idx="1"/>
          </p:nvPr>
        </p:nvSpPr>
        <p:spPr>
          <a:xfrm>
            <a:off x="698889" y="1072549"/>
            <a:ext cx="8368911" cy="5583839"/>
          </a:xfrm>
        </p:spPr>
        <p:txBody>
          <a:bodyPr/>
          <a:lstStyle/>
          <a:p>
            <a:pPr marL="400050">
              <a:buFont typeface="Arial" panose="020B0604020202020204" pitchFamily="34" charset="0"/>
              <a:buChar char="•"/>
            </a:pPr>
            <a:r>
              <a:rPr lang="en-US" sz="1200" dirty="0">
                <a:solidFill>
                  <a:schemeClr val="tx1"/>
                </a:solidFill>
              </a:rPr>
              <a:t>Expand member’s suggested 3 focus areas we could comment on. </a:t>
            </a:r>
          </a:p>
          <a:p>
            <a:pPr marL="800100" lvl="1">
              <a:buFont typeface="Arial" panose="020B0604020202020204" pitchFamily="34" charset="0"/>
              <a:buChar char="•"/>
            </a:pPr>
            <a:r>
              <a:rPr lang="en-US" sz="1200" b="1" dirty="0">
                <a:solidFill>
                  <a:schemeClr val="tx1"/>
                </a:solidFill>
              </a:rPr>
              <a:t>1- re-channelization in general  </a:t>
            </a:r>
          </a:p>
          <a:p>
            <a:pPr marL="1200150" lvl="2">
              <a:buFont typeface="Arial" panose="020B0604020202020204" pitchFamily="34" charset="0"/>
              <a:buChar char="•"/>
            </a:pPr>
            <a:r>
              <a:rPr lang="en-US" sz="1200" dirty="0">
                <a:solidFill>
                  <a:schemeClr val="tx1"/>
                </a:solidFill>
              </a:rPr>
              <a:t>The FCC is not talking sharing, as IEEE 802 has proposed in the past.</a:t>
            </a:r>
          </a:p>
          <a:p>
            <a:pPr marL="1200150" lvl="2">
              <a:buFont typeface="Arial" panose="020B0604020202020204" pitchFamily="34" charset="0"/>
              <a:buChar char="•"/>
            </a:pPr>
            <a:r>
              <a:rPr lang="en-US" sz="1200" dirty="0">
                <a:solidFill>
                  <a:schemeClr val="tx1"/>
                </a:solidFill>
              </a:rPr>
              <a:t>We could bring out the need for sharing, where IEEE 802 a- possible points. a whole could be in agreement</a:t>
            </a:r>
          </a:p>
          <a:p>
            <a:pPr marL="800100" lvl="1">
              <a:buFont typeface="Arial" panose="020B0604020202020204" pitchFamily="34" charset="0"/>
              <a:buChar char="•"/>
            </a:pPr>
            <a:r>
              <a:rPr lang="en-US" sz="1200" b="1" dirty="0">
                <a:solidFill>
                  <a:schemeClr val="tx1"/>
                </a:solidFill>
              </a:rPr>
              <a:t>2- the 30MHz channelization for ITS</a:t>
            </a:r>
          </a:p>
          <a:p>
            <a:pPr marL="1200150" lvl="2">
              <a:buFont typeface="Arial" panose="020B0604020202020204" pitchFamily="34" charset="0"/>
              <a:buChar char="•"/>
            </a:pPr>
            <a:r>
              <a:rPr lang="en-US" sz="1200" dirty="0">
                <a:solidFill>
                  <a:schemeClr val="tx1"/>
                </a:solidFill>
              </a:rPr>
              <a:t>We could question the focus on C-V2X and pull from our 5GAA comments, e.g. forward evolution is limited</a:t>
            </a:r>
          </a:p>
          <a:p>
            <a:pPr marL="800100" lvl="1">
              <a:buFont typeface="Arial" panose="020B0604020202020204" pitchFamily="34" charset="0"/>
              <a:buChar char="•"/>
            </a:pPr>
            <a:r>
              <a:rPr lang="en-US" sz="1200" b="1" dirty="0">
                <a:solidFill>
                  <a:schemeClr val="tx1"/>
                </a:solidFill>
              </a:rPr>
              <a:t>3- Emission requirements</a:t>
            </a:r>
          </a:p>
          <a:p>
            <a:pPr marL="800100" lvl="1">
              <a:buFont typeface="Arial" panose="020B0604020202020204" pitchFamily="34" charset="0"/>
              <a:buChar char="•"/>
            </a:pPr>
            <a:r>
              <a:rPr lang="en-US" sz="1200" dirty="0">
                <a:solidFill>
                  <a:schemeClr val="tx1"/>
                </a:solidFill>
              </a:rPr>
              <a:t> note: 11p and 11bd can work with 10MHz, the existing channel 180, which the NPRM is tbd on. </a:t>
            </a:r>
          </a:p>
          <a:p>
            <a:pPr marL="800100" lvl="1">
              <a:buFont typeface="Arial" panose="020B0604020202020204" pitchFamily="34" charset="0"/>
              <a:buChar char="•"/>
            </a:pPr>
            <a:r>
              <a:rPr lang="en-US" sz="1200" dirty="0">
                <a:solidFill>
                  <a:schemeClr val="tx1"/>
                </a:solidFill>
              </a:rPr>
              <a:t>Do we promote technology neutral?  </a:t>
            </a:r>
            <a:r>
              <a:rPr lang="en-US" sz="1200" b="1" dirty="0">
                <a:solidFill>
                  <a:schemeClr val="tx1"/>
                </a:solidFill>
              </a:rPr>
              <a:t>Commercial maybe, though safety this may not be best. </a:t>
            </a:r>
          </a:p>
          <a:p>
            <a:pPr marL="400050">
              <a:buFont typeface="Arial" panose="020B0604020202020204" pitchFamily="34" charset="0"/>
              <a:buChar char="•"/>
            </a:pPr>
            <a:r>
              <a:rPr lang="en-US" sz="1200" b="0" dirty="0">
                <a:solidFill>
                  <a:schemeClr val="tx1"/>
                </a:solidFill>
              </a:rPr>
              <a:t>How do we comment </a:t>
            </a:r>
            <a:r>
              <a:rPr lang="en-US" sz="1200" dirty="0">
                <a:solidFill>
                  <a:schemeClr val="tx1"/>
                </a:solidFill>
              </a:rPr>
              <a:t>on the comment from Chairman Pai that DSRC has gone no where </a:t>
            </a:r>
            <a:r>
              <a:rPr lang="en-US" sz="1200" b="0" dirty="0">
                <a:solidFill>
                  <a:schemeClr val="tx1"/>
                </a:solidFill>
              </a:rPr>
              <a:t>(why it has been slow?).   </a:t>
            </a:r>
          </a:p>
          <a:p>
            <a:pPr marL="800100" lvl="1">
              <a:buFont typeface="Arial" panose="020B0604020202020204" pitchFamily="34" charset="0"/>
              <a:buChar char="•"/>
            </a:pPr>
            <a:r>
              <a:rPr lang="en-US" sz="1200" b="0" dirty="0">
                <a:solidFill>
                  <a:schemeClr val="tx1"/>
                </a:solidFill>
              </a:rPr>
              <a:t>Will the same forces be in effect after this?   </a:t>
            </a:r>
          </a:p>
          <a:p>
            <a:pPr marL="800100" lvl="1">
              <a:buFont typeface="Arial" panose="020B0604020202020204" pitchFamily="34" charset="0"/>
              <a:buChar char="•"/>
            </a:pPr>
            <a:r>
              <a:rPr lang="en-US" sz="1200" b="0" dirty="0">
                <a:solidFill>
                  <a:schemeClr val="tx1"/>
                </a:solidFill>
              </a:rPr>
              <a:t>E.g. it is not totally technology, much of the slowness is institutional and standards evolved over some of that time and continues. </a:t>
            </a:r>
          </a:p>
          <a:p>
            <a:pPr marL="400050">
              <a:buFont typeface="Arial" panose="020B0604020202020204" pitchFamily="34" charset="0"/>
              <a:buChar char="•"/>
            </a:pPr>
            <a:r>
              <a:rPr lang="en-US" sz="1200" b="0" dirty="0">
                <a:solidFill>
                  <a:schemeClr val="tx1"/>
                </a:solidFill>
                <a:effectLst/>
              </a:rPr>
              <a:t>Need to review our past comments to DoT, 5GAA, etc. what can we pull from them.</a:t>
            </a:r>
          </a:p>
          <a:p>
            <a:pPr marL="400050">
              <a:buFont typeface="Arial" panose="020B0604020202020204" pitchFamily="34" charset="0"/>
              <a:buChar char="•"/>
            </a:pPr>
            <a:r>
              <a:rPr lang="en-US" sz="1200" b="0" dirty="0">
                <a:solidFill>
                  <a:schemeClr val="tx1"/>
                </a:solidFill>
                <a:effectLst/>
              </a:rPr>
              <a:t>Maybe some or most of our focus is on the 10 MHz where they are asking what to put in there</a:t>
            </a:r>
            <a:r>
              <a:rPr lang="en-US" sz="1200" b="0" dirty="0">
                <a:solidFill>
                  <a:schemeClr val="tx1"/>
                </a:solidFill>
              </a:rPr>
              <a:t>, the only place left for DSRC.</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From the open meeting seems they are heading in the direction the NPRM with focus on C-V2X and Wi-Fi at the bottom.  Not much on DSRC. </a:t>
            </a:r>
          </a:p>
          <a:p>
            <a:pPr marL="400050">
              <a:buFont typeface="Arial" panose="020B0604020202020204" pitchFamily="34" charset="0"/>
              <a:buChar char="•"/>
            </a:pPr>
            <a:r>
              <a:rPr lang="en-US" sz="1200" b="0" dirty="0">
                <a:solidFill>
                  <a:schemeClr val="tx1"/>
                </a:solidFill>
                <a:effectLst/>
              </a:rPr>
              <a:t>They want the band usable sooner. </a:t>
            </a:r>
          </a:p>
          <a:p>
            <a:pPr marL="400050">
              <a:buFont typeface="Arial" panose="020B0604020202020204" pitchFamily="34" charset="0"/>
              <a:buChar char="•"/>
            </a:pPr>
            <a:r>
              <a:rPr lang="en-US" sz="1200" b="0" dirty="0">
                <a:solidFill>
                  <a:schemeClr val="tx1"/>
                </a:solidFill>
              </a:rPr>
              <a:t>There are OOBE issues and can we use that in our comments, which comes back to the band usable.  </a:t>
            </a:r>
          </a:p>
          <a:p>
            <a:pPr marL="400050">
              <a:buFont typeface="Arial" panose="020B0604020202020204" pitchFamily="34" charset="0"/>
              <a:buChar char="•"/>
            </a:pPr>
            <a:r>
              <a:rPr lang="en-US" sz="1200" b="0" dirty="0">
                <a:solidFill>
                  <a:schemeClr val="tx1"/>
                </a:solidFill>
              </a:rPr>
              <a:t>What about a Guard Band and safety of life? </a:t>
            </a:r>
          </a:p>
          <a:p>
            <a:pPr marL="400050">
              <a:buFont typeface="Arial" panose="020B0604020202020204" pitchFamily="34" charset="0"/>
              <a:buChar char="•"/>
            </a:pPr>
            <a:r>
              <a:rPr lang="en-US" sz="1200" b="0" dirty="0">
                <a:solidFill>
                  <a:schemeClr val="tx1"/>
                </a:solidFill>
              </a:rPr>
              <a:t>.11 groups and then .11bd group may have some difference of opinions what to do the way the NPRM is done. </a:t>
            </a:r>
            <a:endParaRPr lang="en-US" sz="1200" b="0" dirty="0">
              <a:solidFill>
                <a:schemeClr val="tx1"/>
              </a:solidFill>
              <a:effectLst/>
            </a:endParaRPr>
          </a:p>
          <a:p>
            <a:pPr marL="400050">
              <a:buFont typeface="Arial" panose="020B0604020202020204" pitchFamily="34" charset="0"/>
              <a:buChar char="•"/>
            </a:pPr>
            <a:r>
              <a:rPr lang="en-US" sz="1200" b="0" dirty="0">
                <a:solidFill>
                  <a:schemeClr val="tx1"/>
                </a:solidFill>
              </a:rPr>
              <a:t>Paragraph 54 and 55 are key.</a:t>
            </a:r>
            <a:endParaRPr lang="en-US" sz="1200" dirty="0">
              <a:solidFill>
                <a:schemeClr val="tx1"/>
              </a:solidFill>
            </a:endParaRPr>
          </a:p>
          <a:p>
            <a:pPr marL="800100" lvl="1">
              <a:buFont typeface="Arial" panose="020B0604020202020204" pitchFamily="34" charset="0"/>
              <a:buChar char="•"/>
            </a:pPr>
            <a:endParaRPr lang="en-US" sz="1000" dirty="0">
              <a:solidFill>
                <a:schemeClr val="tx1"/>
              </a:solidFill>
              <a:effectLst/>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39</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6912987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685005" y="1066800"/>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5333999" y="6481164"/>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685004" y="1636959"/>
            <a:ext cx="7833515" cy="4511491"/>
          </a:xfrm>
          <a:prstGeom prst="rect">
            <a:avLst/>
          </a:prstGeom>
        </p:spPr>
        <p:txBody>
          <a:bodyPr wrap="square">
            <a:spAutoFit/>
          </a:bodyPr>
          <a:lstStyle/>
          <a:p>
            <a:pPr marL="193040" marR="108585" indent="-180340">
              <a:lnSpc>
                <a:spcPct val="100000"/>
              </a:lnSpc>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lnSpc>
                <a:spcPct val="100000"/>
              </a:lnSpc>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lnSpc>
                <a:spcPct val="100000"/>
              </a:lnSpc>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lnSpc>
                <a:spcPct val="100000"/>
              </a:lnSpc>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65955" y="873126"/>
            <a:ext cx="8296126" cy="4113213"/>
          </a:xfrm>
        </p:spPr>
        <p:txBody>
          <a:bodyPr/>
          <a:lstStyle/>
          <a:p>
            <a:pPr lvl="0">
              <a:spcBef>
                <a:spcPts val="0"/>
              </a:spcBef>
              <a:spcAft>
                <a:spcPts val="0"/>
              </a:spcAft>
              <a:buFont typeface="+mj-lt"/>
              <a:buAutoNum type="arabicPeriod"/>
            </a:pPr>
            <a:r>
              <a:rPr lang="en-GB" sz="1000" b="0" dirty="0">
                <a:latin typeface="Consolas" panose="020B0609020204030204" pitchFamily="49" charset="0"/>
              </a:rPr>
              <a:t>Introduction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Current deployments are using the entire band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On Interoperability and Coexistence.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GB" sz="1000" b="0" dirty="0">
                <a:latin typeface="Consolas" panose="020B0609020204030204" pitchFamily="49" charset="0"/>
              </a:rPr>
              <a:t>Definitions: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the proposal to “create sub-bands within the 5.9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full band</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802.11 support of the ITS frequency band </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On the spectrum needs for achieving the full benefit of traffic safety technologies:</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International frequency bands harmonization for ITS applications</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 the transportation and vehicular-safety related applications that are particularly suited for the 5.9 GHz band as compared to other spectrum bands, and how various bands can be used efficiently and effectively to provide these applications.” [A], paragraph 19 </a:t>
            </a:r>
            <a:endParaRPr lang="en-US" sz="1000" u="sng" dirty="0">
              <a:latin typeface="Consolas" panose="020B0609020204030204" pitchFamily="49" charset="0"/>
            </a:endParaRPr>
          </a:p>
          <a:p>
            <a:pPr lvl="0">
              <a:spcBef>
                <a:spcPts val="0"/>
              </a:spcBef>
              <a:spcAft>
                <a:spcPts val="0"/>
              </a:spcAft>
              <a:buFont typeface="+mj-lt"/>
              <a:buAutoNum type="arabicPeriod"/>
            </a:pPr>
            <a:r>
              <a:rPr lang="en-US" sz="1000" b="0" dirty="0">
                <a:latin typeface="Consolas" panose="020B0609020204030204" pitchFamily="49" charset="0"/>
              </a:rPr>
              <a:t>Comments on “… on the available technical studies on C-V2X that should inform our consideration of C-V2X, </a:t>
            </a:r>
            <a:endParaRPr lang="en-US" sz="1000" u="sng" dirty="0">
              <a:latin typeface="Consolas" panose="020B0609020204030204" pitchFamily="49"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5G connectivity benefits should not be coupled to C-V2X:</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Vehicle-to-Pedestrian Communications (V2P)</a:t>
            </a:r>
            <a:endParaRPr lang="en-US" sz="1000" b="1" u="sng" dirty="0">
              <a:latin typeface="Consolas" panose="020B0609020204030204" pitchFamily="49" charset="0"/>
              <a:cs typeface="Times New Roman" panose="02020603050405020304" pitchFamily="18" charset="0"/>
            </a:endParaRPr>
          </a:p>
          <a:p>
            <a:pPr lvl="0">
              <a:spcBef>
                <a:spcPts val="0"/>
              </a:spcBef>
              <a:spcAft>
                <a:spcPts val="0"/>
              </a:spcAft>
              <a:buFont typeface="+mj-lt"/>
              <a:buAutoNum type="arabicPeriod"/>
            </a:pPr>
            <a:r>
              <a:rPr lang="en-US" sz="1000" b="0" dirty="0">
                <a:latin typeface="Consolas" panose="020B0609020204030204" pitchFamily="49" charset="0"/>
              </a:rPr>
              <a:t>Comments on “We propose to modify existing DSRC licenses to allow operation in only the 5.895-5.925GHz sub-band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Channel Needs</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OOB performance/requirements:</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8.	Comment on “… on the extent to which our proposal would make ITS based technologies either more or less effective.”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Need for common V2X safety format/broadcast type:</a:t>
            </a:r>
            <a:endParaRPr lang="en-US" sz="1000" b="1" u="sng" dirty="0">
              <a:latin typeface="Consolas" panose="020B0609020204030204" pitchFamily="49" charset="0"/>
              <a:cs typeface="Times New Roman" panose="02020603050405020304" pitchFamily="18" charset="0"/>
            </a:endParaRPr>
          </a:p>
          <a:p>
            <a:pPr lvl="2">
              <a:spcBef>
                <a:spcPts val="0"/>
              </a:spcBef>
              <a:spcAft>
                <a:spcPts val="0"/>
              </a:spcAft>
              <a:buFont typeface="+mj-lt"/>
              <a:buAutoNum type="arabicPeriod"/>
            </a:pPr>
            <a:r>
              <a:rPr lang="en-GB" sz="1000" dirty="0">
                <a:latin typeface="Consolas" panose="020B0609020204030204" pitchFamily="49" charset="0"/>
                <a:cs typeface="Times New Roman" panose="02020603050405020304" pitchFamily="18" charset="0"/>
              </a:rPr>
              <a:t>DOT position on interoperability and robust safety/public safety</a:t>
            </a:r>
            <a:endParaRPr lang="en-US" sz="1000" b="1"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highlight>
                  <a:srgbClr val="FFFF00"/>
                </a:highlight>
                <a:latin typeface="Consolas" panose="020B0609020204030204" pitchFamily="49" charset="0"/>
                <a:ea typeface="Malgun Gothic" panose="020B0503020000020004" pitchFamily="34" charset="-127"/>
                <a:cs typeface="Calibri" panose="020F0502020204030204" pitchFamily="34" charset="0"/>
              </a:rPr>
              <a:t>Need for compatibility/backwards compatibility:</a:t>
            </a:r>
            <a:r>
              <a:rPr lang="en-US" sz="1000" dirty="0">
                <a:latin typeface="Consolas" panose="020B0609020204030204" pitchFamily="49" charset="0"/>
                <a:ea typeface="Malgun Gothic" panose="020B0503020000020004" pitchFamily="34" charset="-127"/>
                <a:cs typeface="Calibri" panose="020F0502020204030204" pitchFamily="34" charset="0"/>
              </a:rPr>
              <a:t> </a:t>
            </a:r>
            <a:endParaRPr lang="en-US" sz="1000" dirty="0">
              <a:latin typeface="Consolas" panose="020B0609020204030204" pitchFamily="49" charset="0"/>
              <a:ea typeface="Malgun Gothic" panose="020B0503020000020004" pitchFamily="34" charset="-127"/>
            </a:endParaRPr>
          </a:p>
          <a:p>
            <a:pPr marL="0" lvl="0" indent="0">
              <a:spcBef>
                <a:spcPts val="0"/>
              </a:spcBef>
              <a:spcAft>
                <a:spcPts val="0"/>
              </a:spcAft>
            </a:pPr>
            <a:r>
              <a:rPr lang="en-GB" sz="1000" b="0" dirty="0">
                <a:latin typeface="Consolas" panose="020B0609020204030204" pitchFamily="49" charset="0"/>
              </a:rPr>
              <a:t>9.	Comments on “… how to evaluate the benefits and costs of our proposal given the evolving nature of transportation and vehicular safety-related technologies, both within and outside of the 5.9 GHz band.”, [A] paragraph 66</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IEEE 802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3GPP vision of V2X technology evolution: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Implications of different evolution models: </a:t>
            </a:r>
            <a:endParaRPr lang="en-US" sz="1000" b="1" u="sng" dirty="0">
              <a:latin typeface="Consolas" panose="020B0609020204030204" pitchFamily="49" charset="0"/>
              <a:cs typeface="Times New Roman" panose="02020603050405020304" pitchFamily="18"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V2X communication technology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10.	Comment on IEEE 802.11 standards referencing }need to find an </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Incorporation by reference to IEEE 802.11 standards</a:t>
            </a:r>
            <a:endParaRPr lang="en-US" sz="1000" b="1" u="sng" dirty="0">
              <a:latin typeface="Consolas" panose="020B0609020204030204" pitchFamily="49" charset="0"/>
              <a:cs typeface="Times New Roman" panose="02020603050405020304" pitchFamily="18" charset="0"/>
            </a:endParaRPr>
          </a:p>
          <a:p>
            <a:pPr marL="0" lvl="0" indent="0">
              <a:spcBef>
                <a:spcPts val="0"/>
              </a:spcBef>
              <a:spcAft>
                <a:spcPts val="0"/>
              </a:spcAft>
            </a:pPr>
            <a:r>
              <a:rPr lang="en-US" sz="1000" b="0" dirty="0">
                <a:latin typeface="Consolas" panose="020B0609020204030204" pitchFamily="49" charset="0"/>
              </a:rPr>
              <a:t>11.	Comments on </a:t>
            </a:r>
            <a:r>
              <a:rPr lang="en-GB" sz="1000" b="0" dirty="0">
                <a:latin typeface="Consolas" panose="020B0609020204030204" pitchFamily="49" charset="0"/>
              </a:rPr>
              <a:t>on the state of DSRC-based deployment and the extent to which existing licensees currently operate on some or all of the existing.” [A] Paragraph 18</a:t>
            </a:r>
            <a:endParaRPr lang="en-US" sz="1000" u="sng" dirty="0">
              <a:latin typeface="Consolas" panose="020B0609020204030204" pitchFamily="49" charset="0"/>
            </a:endParaRPr>
          </a:p>
          <a:p>
            <a:pPr lvl="1">
              <a:spcBef>
                <a:spcPts val="0"/>
              </a:spcBef>
              <a:spcAft>
                <a:spcPts val="0"/>
              </a:spcAft>
              <a:buFont typeface="+mj-lt"/>
              <a:buAutoNum type="arabicPeriod"/>
            </a:pPr>
            <a:r>
              <a:rPr lang="en-US" sz="1000" dirty="0">
                <a:latin typeface="Consolas" panose="020B0609020204030204" pitchFamily="49" charset="0"/>
                <a:cs typeface="Times New Roman" panose="02020603050405020304" pitchFamily="18" charset="0"/>
              </a:rPr>
              <a:t>Choosing LTE-V2X as a V2X technology does not address the slow market adoption of V2X:</a:t>
            </a:r>
            <a:endParaRPr lang="en-US" sz="1000" b="1" u="sng" dirty="0">
              <a:latin typeface="Consolas" panose="020B0609020204030204" pitchFamily="49" charset="0"/>
              <a:cs typeface="Times New Roman" panose="02020603050405020304" pitchFamily="18" charset="0"/>
            </a:endParaRPr>
          </a:p>
          <a:p>
            <a:pPr marL="457200" marR="0" indent="-457200">
              <a:spcBef>
                <a:spcPts val="0"/>
              </a:spcBef>
              <a:spcAft>
                <a:spcPts val="0"/>
              </a:spcAft>
            </a:pPr>
            <a:r>
              <a:rPr lang="en-US" sz="1000" dirty="0">
                <a:latin typeface="Consolas" panose="020B0609020204030204" pitchFamily="49" charset="0"/>
                <a:ea typeface="Malgun Gothic" panose="020B0503020000020004" pitchFamily="34" charset="-127"/>
                <a:cs typeface="Calibri" panose="020F0502020204030204" pitchFamily="34" charset="0"/>
              </a:rPr>
              <a:t>Conclusion:</a:t>
            </a:r>
            <a:endParaRPr lang="en-US" sz="1000" dirty="0">
              <a:latin typeface="Consolas" panose="020B0609020204030204" pitchFamily="49" charset="0"/>
              <a:ea typeface="Malgun Gothic" panose="020B0503020000020004" pitchFamily="34" charset="-127"/>
            </a:endParaRPr>
          </a:p>
          <a:p>
            <a:pPr>
              <a:spcBef>
                <a:spcPts val="0"/>
              </a:spcBef>
              <a:buFont typeface="Arial" panose="020B0604020202020204" pitchFamily="34" charset="0"/>
              <a:buChar char="•"/>
            </a:pPr>
            <a:endParaRPr lang="en-US" sz="900" dirty="0">
              <a:latin typeface="Consolas" panose="020B0609020204030204" pitchFamily="49" charset="0"/>
            </a:endParaRPr>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40</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All the sections in 5.9GHz NPRM draft r11</a:t>
            </a:r>
            <a:endParaRPr lang="en-US" altLang="en-US" sz="2400" dirty="0"/>
          </a:p>
        </p:txBody>
      </p:sp>
    </p:spTree>
    <p:extLst>
      <p:ext uri="{BB962C8B-B14F-4D97-AF65-F5344CB8AC3E}">
        <p14:creationId xmlns:p14="http://schemas.microsoft.com/office/powerpoint/2010/main" val="1642538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91161" y="993421"/>
            <a:ext cx="8296126" cy="4113213"/>
          </a:xfrm>
        </p:spPr>
        <p:txBody>
          <a:bodyPr/>
          <a:lstStyle/>
          <a:p>
            <a:pPr>
              <a:spcBef>
                <a:spcPts val="0"/>
              </a:spcBef>
              <a:buFont typeface="Arial" panose="020B0604020202020204" pitchFamily="34" charset="0"/>
              <a:buChar char="•"/>
            </a:pPr>
            <a:r>
              <a:rPr lang="en-US" sz="1600" dirty="0"/>
              <a:t>3.4.2 Vice Chair(s)</a:t>
            </a:r>
          </a:p>
          <a:p>
            <a:pPr marL="0" indent="0">
              <a:spcBef>
                <a:spcPts val="0"/>
              </a:spcBef>
            </a:pPr>
            <a:r>
              <a:rPr lang="en-US" sz="1600" dirty="0"/>
              <a:t>	</a:t>
            </a:r>
            <a:r>
              <a:rPr lang="en-US" sz="1400" dirty="0"/>
              <a:t>The responsibilities of the Vice Chair(s) shall include:</a:t>
            </a:r>
          </a:p>
          <a:p>
            <a:pPr lvl="1">
              <a:spcBef>
                <a:spcPts val="0"/>
              </a:spcBef>
            </a:pPr>
            <a:r>
              <a:rPr lang="en-US" sz="1100" dirty="0"/>
              <a:t>a) </a:t>
            </a:r>
            <a:r>
              <a:rPr lang="en-US" sz="1200" b="1" u="sng" dirty="0"/>
              <a:t>Carrying out the Chair's duties if the Chair is temporarily unable to do so</a:t>
            </a:r>
            <a:r>
              <a:rPr lang="en-US" sz="1200" dirty="0"/>
              <a:t> or chooses to recuse himself or herself (i.e., to give a technical opinion) or chooses to delegate specific duties.</a:t>
            </a:r>
          </a:p>
          <a:p>
            <a:pPr lvl="1">
              <a:spcBef>
                <a:spcPts val="0"/>
              </a:spcBef>
            </a:pPr>
            <a:r>
              <a:rPr lang="en-US" sz="1200" dirty="0"/>
              <a:t>b) Being knowledgeable in IEEE standards processes and parliamentary procedures and assisting the Chair in ensuring that the processes and procedures are followed.</a:t>
            </a:r>
          </a:p>
          <a:p>
            <a:pPr lvl="1">
              <a:spcBef>
                <a:spcPts val="0"/>
              </a:spcBef>
            </a:pPr>
            <a:r>
              <a:rPr lang="en-US" sz="1200" dirty="0"/>
              <a:t>c) Being familiar with training materials available through IEEE Standards Development Online.</a:t>
            </a:r>
          </a:p>
          <a:p>
            <a:pPr lvl="2">
              <a:spcBef>
                <a:spcPts val="0"/>
              </a:spcBef>
              <a:spcAft>
                <a:spcPts val="300"/>
              </a:spcAft>
              <a:buFont typeface="Arial" panose="020B0604020202020204" pitchFamily="34" charset="0"/>
              <a:buChar char="•"/>
            </a:pPr>
            <a:endParaRPr lang="en-US" sz="800" dirty="0"/>
          </a:p>
          <a:p>
            <a:pPr lvl="0">
              <a:spcBef>
                <a:spcPts val="0"/>
              </a:spcBef>
              <a:spcAft>
                <a:spcPts val="300"/>
              </a:spcAft>
              <a:buFont typeface="Arial" panose="020B0604020202020204" pitchFamily="34" charset="0"/>
              <a:buChar char="•"/>
            </a:pPr>
            <a:r>
              <a:rPr lang="en-US" sz="1400" dirty="0"/>
              <a:t>Needs to be a member of the IEEE SA.</a:t>
            </a:r>
          </a:p>
          <a:p>
            <a:pPr lvl="0">
              <a:spcBef>
                <a:spcPts val="0"/>
              </a:spcBef>
              <a:spcAft>
                <a:spcPts val="300"/>
              </a:spcAft>
              <a:buFont typeface="Arial" panose="020B0604020202020204" pitchFamily="34" charset="0"/>
              <a:buChar char="•"/>
            </a:pPr>
            <a:r>
              <a:rPr lang="en-US" sz="1400" dirty="0"/>
              <a:t>Declaration of term commitment and affiliation letters to the EC.</a:t>
            </a:r>
          </a:p>
          <a:p>
            <a:pPr lvl="0">
              <a:spcBef>
                <a:spcPts val="0"/>
              </a:spcBef>
              <a:spcAft>
                <a:spcPts val="300"/>
              </a:spcAft>
              <a:buFont typeface="Arial" panose="020B0604020202020204" pitchFamily="34" charset="0"/>
              <a:buChar char="•"/>
            </a:pPr>
            <a:r>
              <a:rPr lang="en-US" sz="1400" dirty="0"/>
              <a:t>Expected to be in attendance at all face to face meetings and most all the teleconferences. </a:t>
            </a:r>
          </a:p>
          <a:p>
            <a:pPr lvl="1">
              <a:spcBef>
                <a:spcPts val="0"/>
              </a:spcBef>
              <a:spcAft>
                <a:spcPts val="300"/>
              </a:spcAft>
              <a:buFont typeface="Arial" panose="020B0604020202020204" pitchFamily="34" charset="0"/>
              <a:buChar char="•"/>
            </a:pPr>
            <a:r>
              <a:rPr lang="en-US" sz="1400" dirty="0"/>
              <a:t>Should consider to attend </a:t>
            </a:r>
            <a:r>
              <a:rPr lang="en-US" sz="1400" dirty="0" err="1"/>
              <a:t>sunday</a:t>
            </a:r>
            <a:r>
              <a:rPr lang="en-US" sz="1400" dirty="0"/>
              <a:t> wireless chair meeting and rules,  EC open and EC close meetings during a plenary. </a:t>
            </a:r>
          </a:p>
          <a:p>
            <a:pPr lvl="0">
              <a:spcBef>
                <a:spcPts val="0"/>
              </a:spcBef>
              <a:spcAft>
                <a:spcPts val="300"/>
              </a:spcAft>
              <a:buFont typeface="Arial" panose="020B0604020202020204" pitchFamily="34" charset="0"/>
              <a:buChar char="•"/>
            </a:pPr>
            <a:r>
              <a:rPr lang="en-US" sz="1400" dirty="0"/>
              <a:t>Stand in for the Chair or Secretary if one of them is not able to attend a meeting or call or activity </a:t>
            </a:r>
          </a:p>
          <a:p>
            <a:pPr lvl="1">
              <a:spcBef>
                <a:spcPts val="0"/>
              </a:spcBef>
              <a:spcAft>
                <a:spcPts val="300"/>
              </a:spcAft>
              <a:buFont typeface="Arial" panose="020B0604020202020204" pitchFamily="34" charset="0"/>
              <a:buChar char="•"/>
            </a:pPr>
            <a:r>
              <a:rPr lang="en-US" sz="1400" dirty="0"/>
              <a:t>e.g. at the Plenary EC opening and closing meetings if the Chair can not make it. </a:t>
            </a:r>
          </a:p>
          <a:p>
            <a:pPr lvl="1">
              <a:spcBef>
                <a:spcPts val="0"/>
              </a:spcBef>
              <a:spcAft>
                <a:spcPts val="300"/>
              </a:spcAft>
              <a:buFont typeface="Arial" panose="020B0604020202020204" pitchFamily="34" charset="0"/>
              <a:buChar char="•"/>
            </a:pPr>
            <a:r>
              <a:rPr lang="en-US" sz="1400" dirty="0"/>
              <a:t>Learn how, and be able to update the website and attendance / approved voters process.</a:t>
            </a:r>
          </a:p>
          <a:p>
            <a:pPr lvl="0">
              <a:spcBef>
                <a:spcPts val="0"/>
              </a:spcBef>
              <a:spcAft>
                <a:spcPts val="300"/>
              </a:spcAft>
              <a:buFont typeface="Arial" panose="020B0604020202020204" pitchFamily="34" charset="0"/>
              <a:buChar char="•"/>
            </a:pPr>
            <a:r>
              <a:rPr lang="en-US" sz="1400" dirty="0"/>
              <a:t>Support the Chair and secretary in general</a:t>
            </a:r>
          </a:p>
          <a:p>
            <a:pPr lvl="1">
              <a:spcBef>
                <a:spcPts val="0"/>
              </a:spcBef>
              <a:spcAft>
                <a:spcPts val="300"/>
              </a:spcAft>
              <a:buFont typeface="Arial" panose="020B0604020202020204" pitchFamily="34" charset="0"/>
              <a:buChar char="•"/>
            </a:pPr>
            <a:r>
              <a:rPr lang="en-US" sz="1400" dirty="0"/>
              <a:t>Including feedback to the chair and secretary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200" b="1" dirty="0"/>
              <a:t>Though busier if some research is needed for a topic, help on comments, etc.  </a:t>
            </a:r>
            <a:endParaRPr lang="en-US" sz="1200" dirty="0"/>
          </a:p>
          <a:p>
            <a:pPr marL="1200150" lvl="2" indent="-285750">
              <a:spcBef>
                <a:spcPts val="0"/>
              </a:spcBef>
              <a:spcAft>
                <a:spcPts val="300"/>
              </a:spcAft>
              <a:buFont typeface="Arial" panose="020B0604020202020204" pitchFamily="34" charset="0"/>
              <a:buChar char="•"/>
            </a:pPr>
            <a:r>
              <a:rPr lang="en-US" sz="1200" b="1" dirty="0"/>
              <a:t>Maybe once a month or so.  It will vary.  </a:t>
            </a:r>
            <a:endParaRPr lang="en-US" sz="1200" dirty="0"/>
          </a:p>
          <a:p>
            <a:pPr marL="800100" lvl="1" indent="-342900">
              <a:spcBef>
                <a:spcPts val="0"/>
              </a:spcBef>
              <a:spcAft>
                <a:spcPts val="300"/>
              </a:spcAft>
              <a:buFont typeface="Arial" panose="020B0604020202020204" pitchFamily="34" charset="0"/>
              <a:buChar char="•"/>
            </a:pPr>
            <a:r>
              <a:rPr lang="en-US" sz="1200" b="1"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200" b="1" dirty="0"/>
              <a:t>Would look at a periodic touch point with the chair depending on activity. </a:t>
            </a:r>
            <a:endParaRPr lang="en-US" sz="1200" dirty="0"/>
          </a:p>
        </p:txBody>
      </p:sp>
      <p:sp>
        <p:nvSpPr>
          <p:cNvPr id="4" name="Date Placeholder 3"/>
          <p:cNvSpPr>
            <a:spLocks noGrp="1"/>
          </p:cNvSpPr>
          <p:nvPr>
            <p:ph type="dt" sz="half" idx="4294967295"/>
          </p:nvPr>
        </p:nvSpPr>
        <p:spPr>
          <a:xfrm>
            <a:off x="691160" y="304800"/>
            <a:ext cx="2204440"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41</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
        <p:nvSpPr>
          <p:cNvPr id="9" name="Title 1">
            <a:extLst>
              <a:ext uri="{FF2B5EF4-FFF2-40B4-BE49-F238E27FC236}">
                <a16:creationId xmlns:a16="http://schemas.microsoft.com/office/drawing/2014/main" id="{03587FC6-4F7F-434F-834B-7BC1D178D555}"/>
              </a:ext>
            </a:extLst>
          </p:cNvPr>
          <p:cNvSpPr>
            <a:spLocks noGrp="1"/>
          </p:cNvSpPr>
          <p:nvPr>
            <p:ph type="title"/>
          </p:nvPr>
        </p:nvSpPr>
        <p:spPr>
          <a:xfrm>
            <a:off x="685005" y="577851"/>
            <a:ext cx="7770813" cy="510564"/>
          </a:xfrm>
        </p:spPr>
        <p:txBody>
          <a:bodyPr/>
          <a:lstStyle/>
          <a:p>
            <a:r>
              <a:rPr lang="en-US" sz="2400" dirty="0"/>
              <a:t>Responsibilities of WG Vice Chair</a:t>
            </a:r>
            <a:endParaRPr lang="en-US" altLang="en-US" sz="2400" dirty="0"/>
          </a:p>
        </p:txBody>
      </p:sp>
    </p:spTree>
    <p:extLst>
      <p:ext uri="{BB962C8B-B14F-4D97-AF65-F5344CB8AC3E}">
        <p14:creationId xmlns:p14="http://schemas.microsoft.com/office/powerpoint/2010/main" val="2611501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005" y="577851"/>
            <a:ext cx="7770813" cy="510564"/>
          </a:xfrm>
        </p:spPr>
        <p:txBody>
          <a:bodyPr/>
          <a:lstStyle/>
          <a:p>
            <a:r>
              <a:rPr lang="en-US" sz="2400" dirty="0"/>
              <a:t>Responsibilities of WG Secretary</a:t>
            </a:r>
            <a:endParaRPr lang="en-US" altLang="en-US" sz="2400" dirty="0"/>
          </a:p>
        </p:txBody>
      </p:sp>
      <p:sp>
        <p:nvSpPr>
          <p:cNvPr id="16387" name="Content Placeholder 2"/>
          <p:cNvSpPr>
            <a:spLocks noGrp="1"/>
          </p:cNvSpPr>
          <p:nvPr>
            <p:ph idx="1"/>
          </p:nvPr>
        </p:nvSpPr>
        <p:spPr>
          <a:xfrm>
            <a:off x="685005" y="990600"/>
            <a:ext cx="8229602" cy="4821848"/>
          </a:xfrm>
        </p:spPr>
        <p:txBody>
          <a:bodyPr/>
          <a:lstStyle/>
          <a:p>
            <a:pPr>
              <a:buFont typeface="Arial" panose="020B0604020202020204" pitchFamily="34" charset="0"/>
              <a:buChar char="•"/>
            </a:pPr>
            <a:r>
              <a:rPr lang="en-US" sz="1600" dirty="0"/>
              <a:t>3.4.3 Secretary</a:t>
            </a:r>
          </a:p>
          <a:p>
            <a:pPr marL="0" indent="0">
              <a:spcBef>
                <a:spcPts val="0"/>
              </a:spcBef>
            </a:pPr>
            <a:r>
              <a:rPr lang="en-US" sz="1600" b="1" dirty="0"/>
              <a:t>	</a:t>
            </a:r>
            <a:r>
              <a:rPr lang="en-US" sz="1400" b="1" dirty="0"/>
              <a:t>The </a:t>
            </a:r>
            <a:r>
              <a:rPr lang="en-US" sz="1400" dirty="0"/>
              <a:t>responsibilities</a:t>
            </a:r>
            <a:r>
              <a:rPr lang="en-US" sz="1400" b="1" dirty="0"/>
              <a:t> of the Secretary include:</a:t>
            </a:r>
          </a:p>
          <a:p>
            <a:pPr lvl="1">
              <a:spcBef>
                <a:spcPts val="0"/>
              </a:spcBef>
            </a:pPr>
            <a:r>
              <a:rPr lang="en-US" sz="1200" b="0" dirty="0"/>
              <a:t>a) Scheduling meetings in coordination with the Chair and distributing meeting notices.</a:t>
            </a:r>
          </a:p>
          <a:p>
            <a:pPr lvl="1">
              <a:spcBef>
                <a:spcPts val="0"/>
              </a:spcBef>
            </a:pPr>
            <a:r>
              <a:rPr lang="en-US" sz="1200" b="0" dirty="0"/>
              <a:t>b) Distributing meeting agenda (as per 6.0). Notification of the potential for action shall be included on any distributed agendas for meetings.</a:t>
            </a:r>
          </a:p>
          <a:p>
            <a:pPr lvl="1">
              <a:spcBef>
                <a:spcPts val="0"/>
              </a:spcBef>
            </a:pPr>
            <a:r>
              <a:rPr lang="en-US" sz="1200" b="0" dirty="0"/>
              <a:t>c) Recording minutes of each meeting according to Clause 6.5 and IEEE guidelines (see http://standards.ieee.org/develop/policies/stdslaw.pdf), and publishing them within 60 calendar days of the end of the meeting.</a:t>
            </a:r>
          </a:p>
          <a:p>
            <a:pPr lvl="1">
              <a:spcBef>
                <a:spcPts val="0"/>
              </a:spcBef>
            </a:pPr>
            <a:r>
              <a:rPr lang="en-US" sz="1200" b="0" dirty="0"/>
              <a:t>d) Creating and maintaining the Working Group membership roster and submitting it to the IEEE Standards Association annually.</a:t>
            </a:r>
          </a:p>
          <a:p>
            <a:pPr lvl="1">
              <a:spcBef>
                <a:spcPts val="0"/>
              </a:spcBef>
            </a:pPr>
            <a:r>
              <a:rPr lang="en-US" sz="1200" b="0" dirty="0"/>
              <a:t>e) Being responsible for the management and distribution of Working Group documentation.</a:t>
            </a:r>
          </a:p>
          <a:p>
            <a:pPr lvl="1">
              <a:spcBef>
                <a:spcPts val="0"/>
              </a:spcBef>
            </a:pPr>
            <a:r>
              <a:rPr lang="en-US" sz="1200" b="0" dirty="0"/>
              <a:t>f) Maintaining lists of unresolved issues, action items, and assignments.</a:t>
            </a:r>
          </a:p>
          <a:p>
            <a:pPr lvl="1">
              <a:spcBef>
                <a:spcPts val="0"/>
              </a:spcBef>
            </a:pPr>
            <a:r>
              <a:rPr lang="en-US" sz="1200" b="0" dirty="0"/>
              <a:t>g) Recording attendance of all attendees.</a:t>
            </a:r>
          </a:p>
          <a:p>
            <a:pPr lvl="1">
              <a:spcBef>
                <a:spcPts val="0"/>
              </a:spcBef>
            </a:pPr>
            <a:r>
              <a:rPr lang="en-US" sz="1200" b="0" dirty="0"/>
              <a:t>h) Maintaining a current list of the names of the voting members and distributing it to the members upon request.</a:t>
            </a:r>
          </a:p>
          <a:p>
            <a:pPr lvl="1">
              <a:spcBef>
                <a:spcPts val="0"/>
              </a:spcBef>
            </a:pPr>
            <a:r>
              <a:rPr lang="en-US" sz="1200" b="0" dirty="0" err="1"/>
              <a:t>i</a:t>
            </a:r>
            <a:r>
              <a:rPr lang="en-US" sz="1200" b="0" dirty="0"/>
              <a:t>) Forwarding all changes to the roster of voting members to the Chair.</a:t>
            </a:r>
          </a:p>
          <a:p>
            <a:pPr lvl="1">
              <a:spcBef>
                <a:spcPts val="0"/>
              </a:spcBef>
            </a:pPr>
            <a:r>
              <a:rPr lang="en-US" sz="1200" b="0" dirty="0"/>
              <a:t>j) Being familiar with training materials available through IEEE Standards Development Online.</a:t>
            </a:r>
            <a:r>
              <a:rPr lang="en-US" sz="1200" dirty="0"/>
              <a:t> </a:t>
            </a:r>
          </a:p>
          <a:p>
            <a:pPr lvl="0">
              <a:spcAft>
                <a:spcPts val="300"/>
              </a:spcAft>
              <a:buFont typeface="Arial" panose="020B0604020202020204" pitchFamily="34" charset="0"/>
              <a:buChar char="•"/>
            </a:pPr>
            <a:r>
              <a:rPr lang="en-US" sz="1400" dirty="0"/>
              <a:t>Expected to be in attendance at all face to face meetings and most all the teleconferences. </a:t>
            </a:r>
          </a:p>
          <a:p>
            <a:pPr lvl="0">
              <a:spcBef>
                <a:spcPts val="0"/>
              </a:spcBef>
              <a:spcAft>
                <a:spcPts val="300"/>
              </a:spcAft>
              <a:buFont typeface="Arial" panose="020B0604020202020204" pitchFamily="34" charset="0"/>
              <a:buChar char="•"/>
            </a:pPr>
            <a:r>
              <a:rPr lang="en-US" sz="1400" dirty="0"/>
              <a:t>Support the Chair and Vice Char in general</a:t>
            </a:r>
          </a:p>
          <a:p>
            <a:pPr lvl="1">
              <a:spcBef>
                <a:spcPts val="0"/>
              </a:spcBef>
              <a:spcAft>
                <a:spcPts val="300"/>
              </a:spcAft>
              <a:buFont typeface="Arial" panose="020B0604020202020204" pitchFamily="34" charset="0"/>
              <a:buChar char="•"/>
            </a:pPr>
            <a:r>
              <a:rPr lang="en-US" sz="1400" dirty="0"/>
              <a:t>Including feedback to the chair and vice chair on  improved processes, e.g. meetings, calls, docs, procedures, etc. </a:t>
            </a:r>
            <a:endParaRPr lang="en-US" sz="900" dirty="0"/>
          </a:p>
          <a:p>
            <a:pPr lvl="0">
              <a:spcBef>
                <a:spcPts val="0"/>
              </a:spcBef>
              <a:spcAft>
                <a:spcPts val="300"/>
              </a:spcAft>
              <a:buFont typeface="Arial" panose="020B0604020202020204" pitchFamily="34" charset="0"/>
              <a:buChar char="•"/>
            </a:pPr>
            <a:r>
              <a:rPr lang="en-US" sz="1400" dirty="0"/>
              <a:t>Currently amount of time is not anticipated too much on the day to day basis</a:t>
            </a:r>
          </a:p>
          <a:p>
            <a:pPr marL="800100" lvl="1" indent="-342900">
              <a:spcBef>
                <a:spcPts val="0"/>
              </a:spcBef>
              <a:spcAft>
                <a:spcPts val="300"/>
              </a:spcAft>
              <a:buFont typeface="Arial" panose="020B0604020202020204" pitchFamily="34" charset="0"/>
              <a:buChar char="•"/>
            </a:pPr>
            <a:r>
              <a:rPr lang="en-US" sz="1400" dirty="0"/>
              <a:t>Though busier if after a meeting to do minutes.  </a:t>
            </a:r>
          </a:p>
          <a:p>
            <a:pPr marL="800100" lvl="1" indent="-342900">
              <a:spcBef>
                <a:spcPts val="0"/>
              </a:spcBef>
              <a:spcAft>
                <a:spcPts val="300"/>
              </a:spcAft>
              <a:buFont typeface="Arial" panose="020B0604020202020204" pitchFamily="34" charset="0"/>
              <a:buChar char="•"/>
            </a:pPr>
            <a:r>
              <a:rPr lang="en-US" sz="1400" dirty="0"/>
              <a:t>There may be helping/supporting the Chair with prep for the face to faces and occasionally for teleconferences.</a:t>
            </a:r>
          </a:p>
          <a:p>
            <a:pPr marL="800100" lvl="1" indent="-342900">
              <a:spcBef>
                <a:spcPts val="0"/>
              </a:spcBef>
              <a:spcAft>
                <a:spcPts val="300"/>
              </a:spcAft>
              <a:buFont typeface="Arial" panose="020B0604020202020204" pitchFamily="34" charset="0"/>
              <a:buChar char="•"/>
            </a:pPr>
            <a:r>
              <a:rPr lang="en-US" sz="1400" dirty="0"/>
              <a:t>Would look at a periodic touch point with the chair depending on activity. </a:t>
            </a: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42</a:t>
            </a:fld>
            <a:endParaRPr lang="en-US" altLang="en-US" sz="1200" b="0" dirty="0"/>
          </a:p>
        </p:txBody>
      </p:sp>
      <p:sp>
        <p:nvSpPr>
          <p:cNvPr id="2" name="Date Placeholder 1"/>
          <p:cNvSpPr>
            <a:spLocks noGrp="1"/>
          </p:cNvSpPr>
          <p:nvPr>
            <p:ph type="dt" idx="15"/>
          </p:nvPr>
        </p:nvSpPr>
        <p:spPr/>
        <p:txBody>
          <a:bodyPr/>
          <a:lstStyle/>
          <a:p>
            <a:r>
              <a:rPr lang="en-US"/>
              <a:t>20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9450578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1161" y="621103"/>
            <a:ext cx="7770813" cy="674298"/>
          </a:xfrm>
        </p:spPr>
        <p:txBody>
          <a:bodyPr/>
          <a:lstStyle/>
          <a:p>
            <a:r>
              <a:rPr lang="en-US" sz="2400" dirty="0"/>
              <a:t>Responsibilities of Working Group Officers</a:t>
            </a:r>
          </a:p>
        </p:txBody>
      </p:sp>
      <p:sp>
        <p:nvSpPr>
          <p:cNvPr id="3" name="Content Placeholder 2"/>
          <p:cNvSpPr>
            <a:spLocks noGrp="1"/>
          </p:cNvSpPr>
          <p:nvPr>
            <p:ph idx="1"/>
          </p:nvPr>
        </p:nvSpPr>
        <p:spPr>
          <a:xfrm>
            <a:off x="696703" y="1066800"/>
            <a:ext cx="8296126" cy="4113213"/>
          </a:xfrm>
        </p:spPr>
        <p:txBody>
          <a:bodyPr/>
          <a:lstStyle/>
          <a:p>
            <a:r>
              <a:rPr lang="en-US" sz="1400" dirty="0"/>
              <a:t>3.0 Officers</a:t>
            </a:r>
          </a:p>
          <a:p>
            <a:r>
              <a:rPr lang="en-US" sz="1400" b="0" dirty="0"/>
              <a:t>There shall be a Chair and a Secretary, and there should be a Vice Chair. The office of Treasurer is suggested if significant funds are involved in the operation of the Working Group and/or its subgroups or if the group has multiple financial reports to supply to the IEEE Standards Association. A person may simultaneously hold the positions of Secretary and Treasurer.</a:t>
            </a:r>
          </a:p>
          <a:p>
            <a:r>
              <a:rPr lang="en-US" sz="1400" b="0" dirty="0"/>
              <a:t>The Chair and Vice Chair(s) shall each be IEEE members of any grade, except Student grade, or IEEE Society affiliates, and also be members of IEEE-SA.</a:t>
            </a:r>
          </a:p>
          <a:p>
            <a:r>
              <a:rPr lang="en-US" sz="1400" dirty="0"/>
              <a:t>3.4 Responsibilities of Working Group Officers</a:t>
            </a:r>
          </a:p>
          <a:p>
            <a:r>
              <a:rPr lang="en-US" sz="1400" b="0" dirty="0"/>
              <a:t>When carrying out the duties of an officer described in IEEE’s policies and procedures, officers of the Working Group:</a:t>
            </a:r>
          </a:p>
          <a:p>
            <a:r>
              <a:rPr lang="en-US" sz="1400" b="0" dirty="0"/>
              <a:t>a) shall not act:</a:t>
            </a:r>
          </a:p>
          <a:p>
            <a:r>
              <a:rPr lang="en-US" sz="1400" b="0" dirty="0"/>
              <a:t>1) in bad faith;</a:t>
            </a:r>
          </a:p>
          <a:p>
            <a:r>
              <a:rPr lang="en-US" sz="1400" b="0" dirty="0"/>
              <a:t>2) to the detriment of IEEE-SA;</a:t>
            </a:r>
          </a:p>
          <a:p>
            <a:r>
              <a:rPr lang="en-US" sz="1400" b="0" dirty="0"/>
              <a:t>3) to further the interest of any party outside IEEE over the interest of IEEE; or</a:t>
            </a:r>
          </a:p>
          <a:p>
            <a:r>
              <a:rPr lang="en-US" sz="1400" b="0" dirty="0"/>
              <a:t>4) in a manner that is inconsistent with the purposes or objectives of IEEE, and;</a:t>
            </a:r>
          </a:p>
          <a:p>
            <a:r>
              <a:rPr lang="en-US" sz="1400" b="0" dirty="0"/>
              <a:t>b) shall use best efforts to ensure that participants of the working group conduct themselves in accordance with applicable policies and procedures including, but not limited to, SASB Bylaws 5.2.1.</a:t>
            </a:r>
          </a:p>
          <a:p>
            <a:r>
              <a:rPr lang="en-US" sz="1400" b="0" dirty="0"/>
              <a:t>The officers of the Working Group shall manage the day-to-day operations of the Working Group. The officers are responsible for implementing the decisions of the Working Group and managing the activities that result from those decisions.</a:t>
            </a:r>
          </a:p>
          <a:p>
            <a:endParaRPr lang="en-US" sz="2000" dirty="0"/>
          </a:p>
          <a:p>
            <a:pPr>
              <a:buFont typeface="Arial" panose="020B0604020202020204" pitchFamily="34" charset="0"/>
              <a:buChar char="•"/>
            </a:pPr>
            <a:endParaRPr lang="en-US" sz="2000" dirty="0"/>
          </a:p>
          <a:p>
            <a:pPr>
              <a:buFont typeface="Arial" panose="020B0604020202020204" pitchFamily="34" charset="0"/>
              <a:buChar char="•"/>
            </a:pPr>
            <a:endParaRPr lang="en-US" sz="2000" dirty="0"/>
          </a:p>
          <a:p>
            <a:pPr lvl="1">
              <a:buFont typeface="Arial" panose="020B0604020202020204" pitchFamily="34" charset="0"/>
              <a:buChar char="•"/>
            </a:pPr>
            <a:endParaRPr lang="en-US" sz="1600" dirty="0"/>
          </a:p>
        </p:txBody>
      </p:sp>
      <p:sp>
        <p:nvSpPr>
          <p:cNvPr id="4" name="Date Placeholder 3"/>
          <p:cNvSpPr>
            <a:spLocks noGrp="1"/>
          </p:cNvSpPr>
          <p:nvPr>
            <p:ph type="dt" sz="half" idx="4294967295"/>
          </p:nvPr>
        </p:nvSpPr>
        <p:spPr>
          <a:xfrm>
            <a:off x="691160" y="304800"/>
            <a:ext cx="2204439" cy="276225"/>
          </a:xfrm>
          <a:prstGeom prst="rect">
            <a:avLst/>
          </a:prstGeom>
        </p:spPr>
        <p:txBody>
          <a:bodyPr/>
          <a:lstStyle/>
          <a:p>
            <a:pPr>
              <a:defRPr/>
            </a:pPr>
            <a:r>
              <a:rPr lang="en-US"/>
              <a:t>20 Feb 2020</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43</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02352392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SM.2352 on THz</a:t>
            </a:r>
            <a:endParaRPr lang="en-US" sz="1200" dirty="0"/>
          </a:p>
        </p:txBody>
      </p:sp>
      <p:sp>
        <p:nvSpPr>
          <p:cNvPr id="3" name="Content Placeholder 2"/>
          <p:cNvSpPr>
            <a:spLocks noGrp="1"/>
          </p:cNvSpPr>
          <p:nvPr>
            <p:ph idx="1"/>
          </p:nvPr>
        </p:nvSpPr>
        <p:spPr>
          <a:xfrm>
            <a:off x="638355" y="1066799"/>
            <a:ext cx="8353245" cy="5408613"/>
          </a:xfrm>
        </p:spPr>
        <p:txBody>
          <a:bodyPr/>
          <a:lstStyle/>
          <a:p>
            <a:pPr lvl="4">
              <a:buFont typeface="Arial" panose="020B0604020202020204" pitchFamily="34" charset="0"/>
              <a:buChar char="•"/>
            </a:pPr>
            <a:endParaRPr lang="en-US" sz="700" dirty="0">
              <a:solidFill>
                <a:schemeClr val="tx1"/>
              </a:solidFill>
            </a:endParaRPr>
          </a:p>
          <a:p>
            <a:pPr>
              <a:spcBef>
                <a:spcPts val="0"/>
              </a:spcBef>
              <a:buFont typeface="Arial" panose="020B0604020202020204" pitchFamily="34" charset="0"/>
              <a:buChar char="•"/>
            </a:pPr>
            <a:r>
              <a:rPr lang="en-US" sz="2000" dirty="0"/>
              <a:t>From 802.15.3d, ITU-R SM.2352 on THz communications needs  updates.   </a:t>
            </a:r>
          </a:p>
          <a:p>
            <a:pPr lvl="1">
              <a:lnSpc>
                <a:spcPct val="150000"/>
              </a:lnSpc>
              <a:spcBef>
                <a:spcPts val="600"/>
              </a:spcBef>
              <a:buFont typeface="Arial" panose="020B0604020202020204" pitchFamily="34" charset="0"/>
              <a:buChar char="•"/>
            </a:pPr>
            <a:r>
              <a:rPr lang="en-US" sz="1600" dirty="0"/>
              <a:t>ITU-R WP1A  meeting in June did not manage to prepare an (expected) liaison statement.</a:t>
            </a:r>
          </a:p>
          <a:p>
            <a:pPr lvl="1">
              <a:lnSpc>
                <a:spcPct val="150000"/>
              </a:lnSpc>
              <a:spcBef>
                <a:spcPts val="600"/>
              </a:spcBef>
              <a:buFont typeface="Arial" panose="020B0604020202020204" pitchFamily="34" charset="0"/>
              <a:buChar char="•"/>
            </a:pPr>
            <a:r>
              <a:rPr lang="en-US" sz="1800" dirty="0"/>
              <a:t>Though, 802.15.3d does have a draft of a submission to ITU-R on the current SM.2352 that needs updates. </a:t>
            </a:r>
          </a:p>
          <a:p>
            <a:pPr lvl="1">
              <a:spcBef>
                <a:spcPts val="600"/>
              </a:spcBef>
              <a:buFont typeface="Arial" panose="020B0604020202020204" pitchFamily="34" charset="0"/>
              <a:buChar char="•"/>
            </a:pPr>
            <a:r>
              <a:rPr lang="en-US" sz="1800" dirty="0">
                <a:solidFill>
                  <a:schemeClr val="tx1"/>
                </a:solidFill>
                <a:hlinkClick r:id="rId3"/>
              </a:rPr>
              <a:t>https://mentor.ieee.org/802.15/dcn/19/15-19-0276-01-0thz-ieee-802-15-tag-thz-input-to-the-revision-of-itu-r-sm-2352.docx</a:t>
            </a:r>
            <a:r>
              <a:rPr lang="en-US" sz="1800" dirty="0">
                <a:solidFill>
                  <a:schemeClr val="tx1"/>
                </a:solidFill>
              </a:rPr>
              <a:t>  </a:t>
            </a:r>
          </a:p>
          <a:p>
            <a:pPr lvl="1">
              <a:spcBef>
                <a:spcPts val="600"/>
              </a:spcBef>
              <a:buFont typeface="Arial" panose="020B0604020202020204" pitchFamily="34" charset="0"/>
              <a:buChar char="•"/>
            </a:pPr>
            <a:r>
              <a:rPr lang="en-US" sz="1800" dirty="0">
                <a:solidFill>
                  <a:schemeClr val="tx1"/>
                </a:solidFill>
              </a:rPr>
              <a:t>Any suggestions before it goes to 802.15 working group? </a:t>
            </a:r>
          </a:p>
          <a:p>
            <a:pPr lvl="1">
              <a:spcBef>
                <a:spcPts val="600"/>
              </a:spcBef>
              <a:buFont typeface="Arial" panose="020B0604020202020204" pitchFamily="34" charset="0"/>
              <a:buChar char="•"/>
            </a:pPr>
            <a:r>
              <a:rPr lang="en-US" sz="1800" dirty="0">
                <a:solidFill>
                  <a:schemeClr val="tx1"/>
                </a:solidFill>
              </a:rPr>
              <a:t>Just one update, the leading paragraph with the latest boiler plate.  r02 was uploaded.</a:t>
            </a:r>
          </a:p>
          <a:p>
            <a:pPr lvl="1">
              <a:spcBef>
                <a:spcPts val="600"/>
              </a:spcBef>
              <a:buFont typeface="Arial" panose="020B0604020202020204" pitchFamily="34" charset="0"/>
              <a:buChar char="•"/>
            </a:pPr>
            <a:r>
              <a:rPr lang="en-US" sz="1800" dirty="0">
                <a:solidFill>
                  <a:schemeClr val="tx1"/>
                </a:solidFill>
              </a:rPr>
              <a:t>Note: the plan is to get it completed, though will not formally be worked on by 802.18 until early next year for final ITU-R format and approval.  </a:t>
            </a:r>
          </a:p>
          <a:p>
            <a:pPr lvl="2">
              <a:spcBef>
                <a:spcPts val="600"/>
              </a:spcBef>
              <a:buFont typeface="Arial" panose="020B0604020202020204" pitchFamily="34" charset="0"/>
              <a:buChar char="•"/>
            </a:pPr>
            <a:r>
              <a:rPr lang="en-US" sz="1600" dirty="0">
                <a:solidFill>
                  <a:schemeClr val="tx1"/>
                </a:solidFill>
              </a:rPr>
              <a:t>Key item for this is 802.15 THz TAG is not meeting again before it is needed in June of 2020, so they want to be done now with the content. </a:t>
            </a:r>
          </a:p>
          <a:p>
            <a:pPr lvl="1">
              <a:spcBef>
                <a:spcPts val="600"/>
              </a:spcBef>
              <a:buFont typeface="Arial" panose="020B0604020202020204" pitchFamily="34" charset="0"/>
              <a:buChar char="•"/>
            </a:pPr>
            <a:endParaRPr lang="en-US" sz="1500" dirty="0">
              <a:solidFill>
                <a:schemeClr val="tx1"/>
              </a:solidFill>
            </a:endParaRPr>
          </a:p>
          <a:p>
            <a:pPr lvl="1">
              <a:spcBef>
                <a:spcPts val="600"/>
              </a:spcBef>
              <a:buFont typeface="Arial" panose="020B0604020202020204" pitchFamily="34" charset="0"/>
              <a:buChar char="•"/>
            </a:pPr>
            <a:endParaRPr lang="en-US" sz="1400" dirty="0">
              <a:solidFill>
                <a:schemeClr val="tx1"/>
              </a:solidFill>
            </a:endParaRP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66522437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685800"/>
          </a:xfrm>
        </p:spPr>
        <p:txBody>
          <a:bodyPr/>
          <a:lstStyle/>
          <a:p>
            <a:r>
              <a:rPr lang="en-US" sz="2400" dirty="0"/>
              <a:t>ITU-R THz SM.2352 motion</a:t>
            </a:r>
            <a:endParaRPr lang="en-US" sz="1200" dirty="0"/>
          </a:p>
        </p:txBody>
      </p:sp>
      <p:sp>
        <p:nvSpPr>
          <p:cNvPr id="3" name="Content Placeholder 2"/>
          <p:cNvSpPr>
            <a:spLocks noGrp="1"/>
          </p:cNvSpPr>
          <p:nvPr>
            <p:ph idx="1"/>
          </p:nvPr>
        </p:nvSpPr>
        <p:spPr>
          <a:xfrm>
            <a:off x="638355" y="1066799"/>
            <a:ext cx="8353245" cy="5408613"/>
          </a:xfrm>
        </p:spPr>
        <p:txBody>
          <a:bodyPr/>
          <a:lstStyle/>
          <a:p>
            <a:pPr marL="457200" lvl="1" indent="0"/>
            <a:endParaRPr lang="en-US" sz="1600" dirty="0">
              <a:solidFill>
                <a:schemeClr val="tx1"/>
              </a:solidFill>
            </a:endParaRPr>
          </a:p>
          <a:p>
            <a:pPr>
              <a:buFont typeface="Arial" panose="020B0604020202020204" pitchFamily="34" charset="0"/>
              <a:buChar char="•"/>
            </a:pPr>
            <a:r>
              <a:rPr lang="en-US" sz="1800" u="sng" dirty="0"/>
              <a:t>Motion:</a:t>
            </a:r>
            <a:r>
              <a:rPr lang="en-US" sz="1800" dirty="0"/>
              <a:t> </a:t>
            </a:r>
            <a:r>
              <a:rPr lang="en-US" sz="1800" b="0" dirty="0"/>
              <a:t>Move to approve document </a:t>
            </a:r>
            <a:r>
              <a:rPr lang="en-US" sz="1800" b="0" dirty="0">
                <a:hlinkClick r:id="rId3" invalidUrl="https:///"/>
              </a:rPr>
              <a:t>https://</a:t>
            </a:r>
            <a:r>
              <a:rPr lang="en-US" sz="1800" b="0" dirty="0"/>
              <a:t>_________ on ITU-R SM.2352 report on THz communications updates. With the chair of 802.18 to have editorial privileges and send to the LMSC(EC) for review/approval and submission to ITU-R WP 1A.</a:t>
            </a:r>
          </a:p>
          <a:p>
            <a:endParaRPr lang="en-US" altLang="en-US" sz="1800" dirty="0">
              <a:solidFill>
                <a:schemeClr val="tx1"/>
              </a:solidFill>
            </a:endParaRPr>
          </a:p>
          <a:p>
            <a:r>
              <a:rPr lang="en-US" altLang="en-US" sz="1800" dirty="0"/>
              <a:t>		Moved by:  		__ 	</a:t>
            </a:r>
          </a:p>
          <a:p>
            <a:pPr lvl="1"/>
            <a:r>
              <a:rPr lang="en-US" altLang="en-US" sz="1800" b="1" dirty="0"/>
              <a:t>Seconded by:  	__ </a:t>
            </a:r>
          </a:p>
          <a:p>
            <a:pPr lvl="1"/>
            <a:r>
              <a:rPr lang="en-US" altLang="en-US" sz="1800" b="1" dirty="0"/>
              <a:t>Discussion?	</a:t>
            </a:r>
            <a:r>
              <a:rPr lang="en-US" altLang="en-US" sz="1800" b="1" dirty="0">
                <a:solidFill>
                  <a:schemeClr val="bg1">
                    <a:lumMod val="65000"/>
                  </a:schemeClr>
                </a:solidFill>
              </a:rPr>
              <a:t>none</a:t>
            </a:r>
          </a:p>
          <a:p>
            <a:pPr lvl="1"/>
            <a:r>
              <a:rPr lang="en-US" altLang="en-US" sz="1800" b="1" dirty="0">
                <a:solidFill>
                  <a:schemeClr val="bg1">
                    <a:lumMod val="65000"/>
                  </a:schemeClr>
                </a:solidFill>
              </a:rPr>
              <a:t>Vote:  __Y   /  __N   /  __A </a:t>
            </a:r>
          </a:p>
          <a:p>
            <a:pPr lvl="1"/>
            <a:endParaRPr lang="en-US" altLang="en-US" sz="1800" b="1" dirty="0">
              <a:solidFill>
                <a:schemeClr val="bg1">
                  <a:lumMod val="65000"/>
                </a:schemeClr>
              </a:solidFill>
            </a:endParaRPr>
          </a:p>
          <a:p>
            <a:pPr lvl="1"/>
            <a:r>
              <a:rPr lang="en-US" altLang="en-US" sz="1800" b="1" dirty="0">
                <a:solidFill>
                  <a:schemeClr val="bg1">
                    <a:lumMod val="65000"/>
                  </a:schemeClr>
                </a:solidFill>
              </a:rPr>
              <a:t>Motion - Passed</a:t>
            </a:r>
          </a:p>
          <a:p>
            <a:pPr marL="457200" lvl="1" indent="0"/>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277828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8889" y="631899"/>
            <a:ext cx="7770813" cy="358701"/>
          </a:xfrm>
        </p:spPr>
        <p:txBody>
          <a:bodyPr/>
          <a:lstStyle/>
          <a:p>
            <a:r>
              <a:rPr lang="en-US" altLang="en-US" sz="2400" dirty="0"/>
              <a:t>General Discussion Items </a:t>
            </a:r>
            <a:r>
              <a:rPr lang="en-US" altLang="en-US" sz="1200" dirty="0"/>
              <a:t>-1</a:t>
            </a:r>
            <a:endParaRPr lang="en-US" sz="2400" dirty="0"/>
          </a:p>
        </p:txBody>
      </p:sp>
      <p:sp>
        <p:nvSpPr>
          <p:cNvPr id="3" name="Content Placeholder 2"/>
          <p:cNvSpPr>
            <a:spLocks noGrp="1"/>
          </p:cNvSpPr>
          <p:nvPr>
            <p:ph idx="1"/>
          </p:nvPr>
        </p:nvSpPr>
        <p:spPr>
          <a:xfrm>
            <a:off x="698889" y="914400"/>
            <a:ext cx="8324341" cy="5430764"/>
          </a:xfrm>
        </p:spPr>
        <p:txBody>
          <a:bodyPr/>
          <a:lstStyle/>
          <a:p>
            <a:pPr>
              <a:spcBef>
                <a:spcPts val="0"/>
              </a:spcBef>
              <a:buFont typeface="Arial" panose="020B0604020202020204" pitchFamily="34" charset="0"/>
              <a:buChar char="•"/>
            </a:pPr>
            <a:r>
              <a:rPr lang="en-US" sz="1800" dirty="0"/>
              <a:t>Ofcom consultation </a:t>
            </a:r>
            <a:r>
              <a:rPr lang="en-GB" sz="1800" dirty="0"/>
              <a:t>Supporting innovation in the 100-200 GHz range</a:t>
            </a:r>
            <a:endParaRPr lang="en-US" sz="1800" dirty="0"/>
          </a:p>
          <a:p>
            <a:pPr lvl="1">
              <a:spcBef>
                <a:spcPts val="0"/>
              </a:spcBef>
              <a:buFont typeface="Arial" panose="020B0604020202020204" pitchFamily="34" charset="0"/>
              <a:buChar char="•"/>
            </a:pPr>
            <a:r>
              <a:rPr lang="en-US" sz="1200" b="0" dirty="0">
                <a:hlinkClick r:id="rId3"/>
              </a:rPr>
              <a:t>https://www.ofcom.org.uk/consultations-and-statements/category-2/supporting-innovation-100-200-ghz</a:t>
            </a:r>
            <a:r>
              <a:rPr lang="en-US" sz="1200" b="0" dirty="0"/>
              <a:t> </a:t>
            </a:r>
            <a:endParaRPr lang="en-US" sz="1200" b="0" dirty="0">
              <a:hlinkClick r:id="rId4"/>
            </a:endParaRPr>
          </a:p>
          <a:p>
            <a:pPr lvl="1">
              <a:spcBef>
                <a:spcPts val="0"/>
              </a:spcBef>
              <a:buFont typeface="Arial" panose="020B0604020202020204" pitchFamily="34" charset="0"/>
              <a:buChar char="•"/>
            </a:pPr>
            <a:r>
              <a:rPr lang="en-US" sz="1200" b="0" dirty="0">
                <a:hlinkClick r:id="rId4"/>
              </a:rPr>
              <a:t>https://mentor.ieee.org/802.18/dcn/20/18-20-0012-00-0000-ofcom-consultaion-supporting-innovation-in-100-200-ghz.pdf</a:t>
            </a:r>
            <a:r>
              <a:rPr lang="en-US" sz="1200" b="0" dirty="0"/>
              <a:t> </a:t>
            </a:r>
          </a:p>
          <a:p>
            <a:pPr lvl="1">
              <a:spcBef>
                <a:spcPts val="0"/>
              </a:spcBef>
              <a:buFont typeface="Arial" panose="020B0604020202020204" pitchFamily="34" charset="0"/>
              <a:buChar char="•"/>
            </a:pPr>
            <a:r>
              <a:rPr lang="en-US" sz="1600" dirty="0"/>
              <a:t>Comments due 20 March 2020.  </a:t>
            </a:r>
            <a:r>
              <a:rPr lang="en-US" sz="1600" b="1" dirty="0"/>
              <a:t>(would need .18 approval 05 March) </a:t>
            </a:r>
          </a:p>
          <a:p>
            <a:pPr>
              <a:buFont typeface="Arial" panose="020B0604020202020204" pitchFamily="34" charset="0"/>
              <a:buChar char="•"/>
            </a:pPr>
            <a:r>
              <a:rPr lang="en-US" sz="1600" dirty="0"/>
              <a:t>Question 1: </a:t>
            </a:r>
            <a:r>
              <a:rPr lang="en-US" sz="1600" b="0" dirty="0"/>
              <a:t>Do you have any comments on our analysis of the current use of spectrum bands in the frequency range 100-200 GHz, or the potential future use of these frequencies? Do you have any comments on current or future use of the specific bands 116-122 GHz, 174.8-182 GHz and 185-190 GHz? </a:t>
            </a:r>
          </a:p>
          <a:p>
            <a:pPr>
              <a:buFont typeface="Arial" panose="020B0604020202020204" pitchFamily="34" charset="0"/>
              <a:buChar char="•"/>
            </a:pPr>
            <a:r>
              <a:rPr lang="en-US" sz="1600" dirty="0"/>
              <a:t>Question 2: </a:t>
            </a:r>
            <a:r>
              <a:rPr lang="en-US" sz="1600" b="0" dirty="0"/>
              <a:t>Are there any further bands above 100 GHz which you think Ofcom should consider making available on a technology and service neutral basis? Which benefits might be </a:t>
            </a:r>
            <a:r>
              <a:rPr lang="en-US" sz="1600" b="0" dirty="0" err="1"/>
              <a:t>realised</a:t>
            </a:r>
            <a:r>
              <a:rPr lang="en-US" sz="1600" b="0" dirty="0"/>
              <a:t> from enabling access to further bands?  </a:t>
            </a:r>
          </a:p>
          <a:p>
            <a:pPr>
              <a:buFont typeface="Arial" panose="020B0604020202020204" pitchFamily="34" charset="0"/>
              <a:buChar char="•"/>
            </a:pPr>
            <a:r>
              <a:rPr lang="en-US" sz="1600" b="0" dirty="0"/>
              <a:t> </a:t>
            </a:r>
            <a:r>
              <a:rPr lang="en-US" sz="1600" dirty="0"/>
              <a:t>Question 3: </a:t>
            </a:r>
            <a:r>
              <a:rPr lang="en-US" sz="1600" b="0" dirty="0"/>
              <a:t>Do you have any comments on the approach we have used to assess the potential effect of our proposals on EESS? [Our full technical analysis is set out at annex 6.] </a:t>
            </a:r>
          </a:p>
          <a:p>
            <a:pPr>
              <a:buFont typeface="Arial" panose="020B0604020202020204" pitchFamily="34" charset="0"/>
              <a:buChar char="•"/>
            </a:pPr>
            <a:r>
              <a:rPr lang="en-US" sz="1600" dirty="0"/>
              <a:t>Question 4: </a:t>
            </a:r>
            <a:r>
              <a:rPr lang="en-US" sz="1600" b="0" dirty="0"/>
              <a:t>Do you have any comments on our proposals to </a:t>
            </a:r>
            <a:r>
              <a:rPr lang="en-US" sz="1600" b="0" dirty="0" err="1"/>
              <a:t>authorise</a:t>
            </a:r>
            <a:r>
              <a:rPr lang="en-US" sz="1600" b="0" dirty="0"/>
              <a:t> devices to operate on a </a:t>
            </a:r>
            <a:r>
              <a:rPr lang="en-US" sz="1600" b="0" dirty="0" err="1"/>
              <a:t>licence</a:t>
            </a:r>
            <a:r>
              <a:rPr lang="en-US" sz="1600" b="0" dirty="0"/>
              <a:t>-exempt basis in the 116-122 GHz, 174.8-182 GHz and 185-190 GHz bands?</a:t>
            </a:r>
          </a:p>
          <a:p>
            <a:pPr>
              <a:buFont typeface="Arial" panose="020B0604020202020204" pitchFamily="34" charset="0"/>
              <a:buChar char="•"/>
            </a:pPr>
            <a:r>
              <a:rPr lang="en-US" sz="1600" b="1" dirty="0"/>
              <a:t>Question 5: </a:t>
            </a:r>
            <a:r>
              <a:rPr lang="en-US" sz="1600" b="0" dirty="0"/>
              <a:t>Do you have any comments on our proposal to create a ‘Spectrum Access: EHF’ </a:t>
            </a:r>
            <a:r>
              <a:rPr lang="en-US" sz="1600" b="0" dirty="0" err="1"/>
              <a:t>licence</a:t>
            </a:r>
            <a:r>
              <a:rPr lang="en-US" sz="1600" b="0" dirty="0"/>
              <a:t> to </a:t>
            </a:r>
            <a:r>
              <a:rPr lang="en-US" sz="1600" b="0" dirty="0" err="1"/>
              <a:t>authorise</a:t>
            </a:r>
            <a:r>
              <a:rPr lang="en-US" sz="1600" b="0" dirty="0"/>
              <a:t> increased power use in the 116-122 GHz, 174.8-182 GHz and 185-190 GHz bands?</a:t>
            </a:r>
          </a:p>
          <a:p>
            <a:pPr>
              <a:buFont typeface="Arial" panose="020B0604020202020204" pitchFamily="34" charset="0"/>
              <a:buChar char="•"/>
            </a:pPr>
            <a:r>
              <a:rPr lang="en-US" sz="1600" dirty="0">
                <a:solidFill>
                  <a:srgbClr val="00B0F0"/>
                </a:solidFill>
              </a:rPr>
              <a:t>Does IEEE 802 want to send in comments? </a:t>
            </a:r>
          </a:p>
          <a:p>
            <a:pPr>
              <a:buFont typeface="Arial" panose="020B0604020202020204" pitchFamily="34" charset="0"/>
              <a:buChar char="•"/>
            </a:pPr>
            <a:r>
              <a:rPr lang="en-US" sz="1600" dirty="0">
                <a:solidFill>
                  <a:srgbClr val="00B0F0"/>
                </a:solidFill>
              </a:rPr>
              <a:t>No one spoke up on the call.  Chair will send to 802.15.3d TG chair to see if any interest.</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46</a:t>
            </a:fld>
            <a:endParaRPr lang="en-US" altLang="en-US" dirty="0"/>
          </a:p>
        </p:txBody>
      </p:sp>
      <p:sp>
        <p:nvSpPr>
          <p:cNvPr id="7" name="Date Placeholder 6"/>
          <p:cNvSpPr>
            <a:spLocks noGrp="1"/>
          </p:cNvSpPr>
          <p:nvPr>
            <p:ph type="dt" idx="15"/>
          </p:nvPr>
        </p:nvSpPr>
        <p:spPr/>
        <p:txBody>
          <a:bodyPr/>
          <a:lstStyle/>
          <a:p>
            <a:r>
              <a:rPr lang="en-US"/>
              <a:t>20 Feb 2020</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21225678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47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0" y="309330"/>
            <a:ext cx="9144000" cy="6239340"/>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20 Feb 2020</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48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304800" y="7551"/>
            <a:ext cx="8534399" cy="6842897"/>
          </a:xfrm>
          <a:prstGeom prst="rect">
            <a:avLst/>
          </a:prstGeom>
        </p:spPr>
      </p:pic>
    </p:spTree>
    <p:extLst>
      <p:ext uri="{BB962C8B-B14F-4D97-AF65-F5344CB8AC3E}">
        <p14:creationId xmlns:p14="http://schemas.microsoft.com/office/powerpoint/2010/main" val="33644044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677487" y="1736372"/>
            <a:ext cx="8085514" cy="4113213"/>
          </a:xfrm>
        </p:spPr>
        <p:txBody>
          <a:bodyPr/>
          <a:lstStyle/>
          <a:p>
            <a:pPr marL="193040" marR="11747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lnSpc>
                <a:spcPct val="100000"/>
              </a:lnSpc>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lnSpc>
                <a:spcPct val="100000"/>
              </a:lnSpc>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lnSpc>
                <a:spcPct val="100000"/>
              </a:lnSpc>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lnSpc>
                <a:spcPct val="100000"/>
              </a:lnSpc>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487" y="637822"/>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685800" y="2057400"/>
            <a:ext cx="7770813" cy="4113213"/>
          </a:xfrm>
        </p:spPr>
        <p:txBody>
          <a:bodyPr/>
          <a:lstStyle/>
          <a:p>
            <a:pPr marL="193040" marR="433705" indent="-180340">
              <a:lnSpc>
                <a:spcPct val="100000"/>
              </a:lnSpc>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lnSpc>
                <a:spcPct val="100000"/>
              </a:lnSpc>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lnSpc>
                <a:spcPct val="100000"/>
              </a:lnSpc>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lnSpc>
                <a:spcPct val="100000"/>
              </a:lnSpc>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723899"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705745" y="279402"/>
            <a:ext cx="2198688" cy="304800"/>
          </a:xfrm>
          <a:prstGeom prst="rect">
            <a:avLst/>
          </a:prstGeom>
        </p:spPr>
        <p:txBody>
          <a:bodyPr/>
          <a:lstStyle/>
          <a:p>
            <a:pPr>
              <a:defRPr/>
            </a:pPr>
            <a:r>
              <a:rPr lang="en-US"/>
              <a:t>20 Feb 2020</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4" name="TextBox 3"/>
          <p:cNvSpPr txBox="1"/>
          <p:nvPr/>
        </p:nvSpPr>
        <p:spPr>
          <a:xfrm>
            <a:off x="609600" y="6504801"/>
            <a:ext cx="838200" cy="276999"/>
          </a:xfrm>
          <a:prstGeom prst="rect">
            <a:avLst/>
          </a:prstGeom>
          <a:solidFill>
            <a:schemeClr val="bg1"/>
          </a:solidFill>
        </p:spPr>
        <p:txBody>
          <a:bodyPr wrap="square" rtlCol="0">
            <a:spAutoFit/>
          </a:bodyPr>
          <a:lstStyle/>
          <a:p>
            <a:r>
              <a:rPr lang="en-US" sz="1200" dirty="0">
                <a:solidFill>
                  <a:schemeClr val="tx1"/>
                </a:solidFill>
              </a:rPr>
              <a:t>Agenda</a:t>
            </a:r>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705744" y="1037411"/>
            <a:ext cx="4142565" cy="5438001"/>
          </a:xfrm>
        </p:spPr>
        <p:txBody>
          <a:bodyPr/>
          <a:lstStyle/>
          <a:p>
            <a:pPr>
              <a:buFont typeface="Arial" panose="020B0604020202020204" pitchFamily="34" charset="0"/>
              <a:buChar char="•"/>
            </a:pPr>
            <a:r>
              <a:rPr lang="en-US" altLang="en-US" sz="1600" dirty="0">
                <a:solidFill>
                  <a:schemeClr val="tx1"/>
                </a:solidFill>
              </a:rPr>
              <a:t>Call to Order</a:t>
            </a:r>
          </a:p>
          <a:p>
            <a:pPr lvl="1">
              <a:buFont typeface="Arial" panose="020B0604020202020204" pitchFamily="34" charset="0"/>
              <a:buChar char="•"/>
            </a:pPr>
            <a:r>
              <a:rPr lang="en-US" altLang="en-US" sz="1400" b="1" u="sng" dirty="0">
                <a:solidFill>
                  <a:schemeClr val="bg1"/>
                </a:solidFill>
              </a:rPr>
              <a:t>Attendance server is open</a:t>
            </a:r>
          </a:p>
          <a:p>
            <a:pPr>
              <a:buFont typeface="Arial" panose="020B0604020202020204" pitchFamily="34" charset="0"/>
              <a:buChar char="•"/>
            </a:pPr>
            <a:r>
              <a:rPr lang="en-US" altLang="en-US" sz="1600" dirty="0">
                <a:solidFill>
                  <a:schemeClr val="tx1"/>
                </a:solidFill>
              </a:rPr>
              <a:t>Administrative items</a:t>
            </a:r>
          </a:p>
          <a:p>
            <a:pPr lvl="1">
              <a:buFont typeface="Arial" panose="020B0604020202020204" pitchFamily="34" charset="0"/>
              <a:buChar char="•"/>
            </a:pPr>
            <a:r>
              <a:rPr lang="en-US" altLang="en-US" sz="1400" dirty="0">
                <a:solidFill>
                  <a:schemeClr val="tx1"/>
                </a:solidFill>
              </a:rPr>
              <a:t>Some one to take some notes</a:t>
            </a:r>
            <a:r>
              <a:rPr lang="en-US" altLang="en-US" sz="1400" dirty="0">
                <a:solidFill>
                  <a:schemeClr val="bg1">
                    <a:lumMod val="75000"/>
                  </a:schemeClr>
                </a:solidFill>
              </a:rPr>
              <a:t>, Peter E. </a:t>
            </a:r>
          </a:p>
          <a:p>
            <a:pPr>
              <a:buFont typeface="Arial" panose="020B0604020202020204" pitchFamily="34" charset="0"/>
              <a:buChar char="•"/>
            </a:pPr>
            <a:r>
              <a:rPr lang="en-US" altLang="en-US" sz="1600" dirty="0">
                <a:solidFill>
                  <a:schemeClr val="tx1"/>
                </a:solidFill>
              </a:rPr>
              <a:t>Approve agenda &amp; last minutes</a:t>
            </a:r>
            <a:endParaRPr lang="en-US" altLang="en-US" sz="1600" dirty="0">
              <a:solidFill>
                <a:schemeClr val="bg1"/>
              </a:solidFill>
            </a:endParaRPr>
          </a:p>
          <a:p>
            <a:pPr lvl="1">
              <a:buFont typeface="Arial" panose="020B0604020202020204" pitchFamily="34" charset="0"/>
              <a:buChar char="•"/>
            </a:pPr>
            <a:r>
              <a:rPr lang="en-US" altLang="en-US" sz="1400" dirty="0">
                <a:solidFill>
                  <a:schemeClr val="tx1"/>
                </a:solidFill>
              </a:rPr>
              <a:t>looking for an  802.18 Vice-Chair &amp; Sec.</a:t>
            </a:r>
            <a:endParaRPr lang="en-US" altLang="en-US" sz="700" dirty="0">
              <a:solidFill>
                <a:schemeClr val="tx1"/>
              </a:solidFill>
            </a:endParaRPr>
          </a:p>
          <a:p>
            <a:pPr>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400" dirty="0">
                <a:solidFill>
                  <a:schemeClr val="tx1"/>
                </a:solidFill>
              </a:rPr>
              <a:t>EU Items</a:t>
            </a:r>
          </a:p>
          <a:p>
            <a:pPr lvl="1">
              <a:spcBef>
                <a:spcPts val="0"/>
              </a:spcBef>
              <a:buFont typeface="Arial" panose="020B0604020202020204" pitchFamily="34" charset="0"/>
              <a:buChar char="•"/>
            </a:pPr>
            <a:r>
              <a:rPr lang="en-US" altLang="en-US" sz="140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Ofcom spectrum access for Wi-Fi consultation</a:t>
            </a:r>
          </a:p>
          <a:p>
            <a:pPr lvl="1">
              <a:spcBef>
                <a:spcPts val="0"/>
              </a:spcBef>
              <a:buFont typeface="Arial" panose="020B0604020202020204" pitchFamily="34" charset="0"/>
              <a:buChar char="•"/>
            </a:pPr>
            <a:r>
              <a:rPr lang="en-US" altLang="en-US" sz="1400" dirty="0">
                <a:solidFill>
                  <a:schemeClr val="tx1"/>
                </a:solidFill>
              </a:rPr>
              <a:t>FCC 5.9 GHz FCC’s NPRM</a:t>
            </a:r>
          </a:p>
          <a:p>
            <a:pPr lvl="1">
              <a:spcBef>
                <a:spcPts val="0"/>
              </a:spcBef>
              <a:buFont typeface="Arial" panose="020B0604020202020204" pitchFamily="34" charset="0"/>
              <a:buChar char="•"/>
            </a:pPr>
            <a:r>
              <a:rPr lang="en-US" altLang="en-US" sz="1400" dirty="0">
                <a:solidFill>
                  <a:schemeClr val="tx1"/>
                </a:solidFill>
              </a:rPr>
              <a:t>General Discussion Items</a:t>
            </a:r>
          </a:p>
          <a:p>
            <a:pPr lvl="3">
              <a:buFont typeface="Arial" panose="020B0604020202020204" pitchFamily="34" charset="0"/>
              <a:buChar char="•"/>
            </a:pPr>
            <a:endParaRPr lang="en-US" altLang="en-US" sz="800" dirty="0">
              <a:solidFill>
                <a:schemeClr val="tx1"/>
              </a:solidFill>
            </a:endParaRPr>
          </a:p>
          <a:p>
            <a:pPr>
              <a:buFont typeface="Arial" panose="020B0604020202020204" pitchFamily="34" charset="0"/>
              <a:buChar char="•"/>
            </a:pPr>
            <a:r>
              <a:rPr lang="en-US" altLang="en-US" sz="1600" dirty="0">
                <a:solidFill>
                  <a:schemeClr val="tx1"/>
                </a:solidFill>
              </a:rPr>
              <a:t>Actions required</a:t>
            </a:r>
          </a:p>
          <a:p>
            <a:pPr lvl="1">
              <a:buFont typeface="Arial" panose="020B0604020202020204" pitchFamily="34" charset="0"/>
              <a:buChar char="•"/>
            </a:pPr>
            <a:r>
              <a:rPr lang="en-US" altLang="en-US" sz="1400" dirty="0">
                <a:solidFill>
                  <a:schemeClr val="tx1"/>
                </a:solidFill>
              </a:rPr>
              <a:t>FCC 5.9 GHz NPRM  to EC if approved</a:t>
            </a:r>
          </a:p>
          <a:p>
            <a:pPr lvl="1">
              <a:buFont typeface="Arial" panose="020B0604020202020204" pitchFamily="34" charset="0"/>
              <a:buChar char="•"/>
            </a:pPr>
            <a:r>
              <a:rPr lang="en-US" altLang="en-US" sz="1400" dirty="0">
                <a:solidFill>
                  <a:schemeClr val="tx1"/>
                </a:solidFill>
              </a:rPr>
              <a:t>Ofcom Wi-Fi consultation contributions</a:t>
            </a:r>
          </a:p>
          <a:p>
            <a:pPr lvl="1">
              <a:buFont typeface="Arial" panose="020B0604020202020204" pitchFamily="34" charset="0"/>
              <a:buChar char="•"/>
            </a:pPr>
            <a:r>
              <a:rPr lang="en-US" altLang="en-US" sz="1400" dirty="0">
                <a:solidFill>
                  <a:schemeClr val="tx1"/>
                </a:solidFill>
              </a:rPr>
              <a:t>Anything new today	</a:t>
            </a:r>
          </a:p>
          <a:p>
            <a:pPr lvl="1">
              <a:buFont typeface="Arial" panose="020B0604020202020204" pitchFamily="34" charset="0"/>
              <a:buChar char="•"/>
            </a:pPr>
            <a:r>
              <a:rPr lang="en-US" altLang="en-US" sz="1200" dirty="0">
                <a:solidFill>
                  <a:schemeClr val="tx1"/>
                </a:solidFill>
              </a:rPr>
              <a:t>Later: WRC-xx Agenda Items, interest to IEEE 802</a:t>
            </a:r>
          </a:p>
          <a:p>
            <a:pPr>
              <a:buFont typeface="Arial" panose="020B0604020202020204" pitchFamily="34" charset="0"/>
              <a:buChar char="•"/>
            </a:pPr>
            <a:r>
              <a:rPr lang="en-US" altLang="en-US" sz="1600" dirty="0">
                <a:solidFill>
                  <a:schemeClr val="tx1"/>
                </a:solidFill>
              </a:rPr>
              <a:t>AOB and Adjourn</a:t>
            </a:r>
            <a:endParaRPr lang="en-US" altLang="en-US" sz="1200" dirty="0">
              <a:solidFill>
                <a:schemeClr val="tx1"/>
              </a:solidFill>
            </a:endParaRP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4609305" y="929820"/>
            <a:ext cx="4329820" cy="5545592"/>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endParaRPr lang="en-US" altLang="en-US" sz="1400" kern="0" dirty="0"/>
          </a:p>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a:t>
            </a:r>
          </a:p>
          <a:p>
            <a:pPr>
              <a:spcBef>
                <a:spcPts val="0"/>
              </a:spcBef>
              <a:buFont typeface="Arial" panose="020B0604020202020204" pitchFamily="34" charset="0"/>
              <a:buChar char="•"/>
            </a:pPr>
            <a:endParaRPr lang="en-US" sz="1400" dirty="0"/>
          </a:p>
          <a:p>
            <a:pPr>
              <a:spcBef>
                <a:spcPts val="0"/>
              </a:spcBef>
              <a:buFont typeface="Arial" panose="020B0604020202020204" pitchFamily="34" charset="0"/>
              <a:buChar char="•"/>
            </a:pPr>
            <a:r>
              <a:rPr lang="en-US" sz="1400" b="0" dirty="0"/>
              <a:t>Ofcom consultation on Improving spectrum access for Wi-Fi</a:t>
            </a:r>
          </a:p>
          <a:p>
            <a:pPr lvl="1">
              <a:spcBef>
                <a:spcPts val="0"/>
              </a:spcBef>
              <a:buFont typeface="Arial" panose="020B0604020202020204" pitchFamily="34" charset="0"/>
              <a:buChar char="•"/>
            </a:pPr>
            <a:r>
              <a:rPr lang="en-US" sz="1400" b="0" dirty="0"/>
              <a:t>Spectrum use in the 5 and 6 GHz bands</a:t>
            </a:r>
          </a:p>
          <a:p>
            <a:pPr lvl="1">
              <a:spcBef>
                <a:spcPts val="0"/>
              </a:spcBef>
              <a:buFont typeface="Arial" panose="020B0604020202020204" pitchFamily="34" charset="0"/>
              <a:buChar char="•"/>
            </a:pPr>
            <a:r>
              <a:rPr lang="en-US" altLang="en-US" sz="1400" dirty="0">
                <a:solidFill>
                  <a:schemeClr val="tx1"/>
                </a:solidFill>
              </a:rPr>
              <a:t>Need to approve  comments by 05 March</a:t>
            </a:r>
          </a:p>
          <a:p>
            <a:pPr lvl="1">
              <a:spcBef>
                <a:spcPts val="0"/>
              </a:spcBef>
              <a:buFont typeface="Arial" panose="020B0604020202020204" pitchFamily="34" charset="0"/>
              <a:buChar char="•"/>
            </a:pPr>
            <a:endParaRPr lang="en-US" altLang="en-US" sz="1400" b="0" dirty="0">
              <a:solidFill>
                <a:schemeClr val="tx1"/>
              </a:solidFill>
            </a:endParaRPr>
          </a:p>
          <a:p>
            <a:pPr>
              <a:spcBef>
                <a:spcPts val="0"/>
              </a:spcBef>
              <a:buFont typeface="Arial" panose="020B0604020202020204" pitchFamily="34" charset="0"/>
              <a:buChar char="•"/>
            </a:pPr>
            <a:r>
              <a:rPr lang="en-US" altLang="en-US" sz="1400" b="0" dirty="0">
                <a:solidFill>
                  <a:schemeClr val="tx1"/>
                </a:solidFill>
              </a:rPr>
              <a:t>FCC 5.9 GHz FCC’s draft NPRM</a:t>
            </a:r>
          </a:p>
          <a:p>
            <a:pPr lvl="1">
              <a:spcBef>
                <a:spcPts val="0"/>
              </a:spcBef>
              <a:buFont typeface="Arial" panose="020B0604020202020204" pitchFamily="34" charset="0"/>
              <a:buChar char="•"/>
            </a:pPr>
            <a:r>
              <a:rPr lang="en-US" altLang="en-US" sz="1400" kern="0" dirty="0"/>
              <a:t>Vote and if approved send to EC.</a:t>
            </a:r>
          </a:p>
          <a:p>
            <a:pPr lvl="1">
              <a:spcBef>
                <a:spcPts val="0"/>
              </a:spcBef>
              <a:buFont typeface="Arial" panose="020B0604020202020204" pitchFamily="34" charset="0"/>
              <a:buChar char="•"/>
            </a:pPr>
            <a:endParaRPr lang="en-US" altLang="en-US" sz="1400" kern="0" dirty="0"/>
          </a:p>
          <a:p>
            <a:pPr>
              <a:spcBef>
                <a:spcPts val="0"/>
              </a:spcBef>
              <a:buFont typeface="Arial" panose="020B0604020202020204" pitchFamily="34" charset="0"/>
              <a:buChar char="•"/>
            </a:pPr>
            <a:r>
              <a:rPr lang="en-US" altLang="en-US" sz="1400" b="0" kern="0" dirty="0"/>
              <a:t>General discussion items:</a:t>
            </a:r>
          </a:p>
          <a:p>
            <a:pPr lvl="1">
              <a:spcBef>
                <a:spcPts val="0"/>
              </a:spcBef>
              <a:buFont typeface="Arial" panose="020B0604020202020204" pitchFamily="34" charset="0"/>
              <a:buChar char="•"/>
            </a:pPr>
            <a:r>
              <a:rPr lang="en-GB" sz="1400" dirty="0">
                <a:solidFill>
                  <a:schemeClr val="tx1"/>
                </a:solidFill>
              </a:rPr>
              <a:t> </a:t>
            </a:r>
          </a:p>
          <a:p>
            <a:pPr>
              <a:spcBef>
                <a:spcPts val="0"/>
              </a:spcBef>
              <a:buFont typeface="Arial" panose="020B0604020202020204" pitchFamily="34" charset="0"/>
              <a:buChar char="•"/>
            </a:pPr>
            <a:endParaRPr lang="en-US" altLang="en-US" sz="1400" kern="0" dirty="0"/>
          </a:p>
        </p:txBody>
      </p:sp>
    </p:spTree>
    <p:extLst>
      <p:ext uri="{BB962C8B-B14F-4D97-AF65-F5344CB8AC3E}">
        <p14:creationId xmlns:p14="http://schemas.microsoft.com/office/powerpoint/2010/main" val="22932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685799" y="534987"/>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685799" y="707014"/>
            <a:ext cx="8229602" cy="5858886"/>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r>
              <a:rPr lang="en-US" altLang="en-US" sz="1800" u="sng" dirty="0"/>
              <a:t>Motion:</a:t>
            </a:r>
            <a:r>
              <a:rPr lang="en-US" altLang="en-US" sz="1800" dirty="0"/>
              <a:t> To approve the agenda as presented on previous slide</a:t>
            </a:r>
          </a:p>
          <a:p>
            <a:pPr>
              <a:spcBef>
                <a:spcPts val="400"/>
              </a:spcBef>
            </a:pPr>
            <a:r>
              <a:rPr lang="en-US" altLang="en-US" sz="1800" b="1" dirty="0"/>
              <a:t>	</a:t>
            </a:r>
            <a:r>
              <a:rPr lang="en-US" altLang="en-US" sz="1800" b="1"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400"/>
              </a:spcBef>
            </a:pPr>
            <a:r>
              <a:rPr lang="en-US" altLang="en-US" sz="1800" b="0" dirty="0">
                <a:solidFill>
                  <a:schemeClr val="bg1">
                    <a:lumMod val="75000"/>
                  </a:schemeClr>
                </a:solidFill>
              </a:rPr>
              <a:t>		Seconded by:  Mike L</a:t>
            </a:r>
          </a:p>
          <a:p>
            <a:pPr lvl="1">
              <a:spcBef>
                <a:spcPts val="400"/>
              </a:spcBef>
            </a:pPr>
            <a:r>
              <a:rPr lang="en-US" altLang="en-US" sz="1800" dirty="0">
                <a:solidFill>
                  <a:schemeClr val="bg1">
                    <a:lumMod val="75000"/>
                  </a:schemeClr>
                </a:solidFill>
              </a:rPr>
              <a:t>Discussion?  	None</a:t>
            </a:r>
          </a:p>
          <a:p>
            <a:pPr lvl="1">
              <a:spcBef>
                <a:spcPts val="40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US" altLang="en-US" sz="1600" b="0" dirty="0"/>
              <a:t>To approve the minutes from the IEEE 802.18 Teleconference 13 Feb 2020 in document  </a:t>
            </a:r>
            <a:r>
              <a:rPr lang="en-US" altLang="en-US" sz="1600" b="0" dirty="0">
                <a:hlinkClick r:id="rId2"/>
              </a:rPr>
              <a:t>https://mentor.ieee.org/802.18/dcn/20/18-20-0016-00-0000-mnutes-13feb20-rrtag-teleconference.docx</a:t>
            </a:r>
            <a:r>
              <a:rPr lang="en-US" altLang="en-US" sz="1600" b="0" dirty="0"/>
              <a:t>    </a:t>
            </a:r>
            <a:r>
              <a:rPr lang="en-US" sz="1600" b="0" dirty="0"/>
              <a:t>13-Feb-2020 22:33:13 ET </a:t>
            </a:r>
            <a:r>
              <a:rPr lang="en-US" altLang="en-US" sz="1600" b="0" dirty="0">
                <a:solidFill>
                  <a:schemeClr val="tx1"/>
                </a:solidFill>
              </a:rPr>
              <a:t>	</a:t>
            </a:r>
          </a:p>
          <a:p>
            <a:pPr marL="0" indent="0">
              <a:spcBef>
                <a:spcPts val="400"/>
              </a:spcBef>
            </a:pPr>
            <a:r>
              <a:rPr lang="en-US" altLang="en-US" sz="1600" b="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David B</a:t>
            </a:r>
          </a:p>
          <a:p>
            <a:pPr marL="0" indent="0">
              <a:spcBef>
                <a:spcPts val="400"/>
              </a:spcBef>
            </a:pPr>
            <a:r>
              <a:rPr lang="en-US" altLang="en-US" sz="1800" b="0" dirty="0">
                <a:solidFill>
                  <a:schemeClr val="bg1">
                    <a:lumMod val="75000"/>
                  </a:schemeClr>
                </a:solidFill>
              </a:rPr>
              <a:t>	Seconded by:	Stuart K</a:t>
            </a:r>
          </a:p>
          <a:p>
            <a:pPr marL="0" indent="0">
              <a:spcBef>
                <a:spcPts val="400"/>
              </a:spcBef>
            </a:pPr>
            <a:r>
              <a:rPr lang="en-US" altLang="en-US" sz="1800" b="0" dirty="0">
                <a:solidFill>
                  <a:schemeClr val="bg1">
                    <a:lumMod val="75000"/>
                  </a:schemeClr>
                </a:solidFill>
              </a:rPr>
              <a:t>	Discussion?  	None</a:t>
            </a:r>
          </a:p>
          <a:p>
            <a:pPr lvl="1">
              <a:spcBef>
                <a:spcPts val="400"/>
              </a:spcBef>
            </a:pPr>
            <a:r>
              <a:rPr lang="en-US" altLang="en-US" sz="1800" dirty="0">
                <a:solidFill>
                  <a:schemeClr val="bg1">
                    <a:lumMod val="75000"/>
                  </a:schemeClr>
                </a:solidFill>
              </a:rPr>
              <a:t>Vote:  Approved by unanimous consent</a:t>
            </a:r>
          </a:p>
          <a:p>
            <a:pPr lvl="1">
              <a:spcBef>
                <a:spcPts val="400"/>
              </a:spcBef>
            </a:pPr>
            <a:endParaRPr lang="en-US" altLang="en-US" sz="1600" b="1" dirty="0">
              <a:solidFill>
                <a:schemeClr val="tx1"/>
              </a:solidFill>
            </a:endParaRPr>
          </a:p>
          <a:p>
            <a:pPr>
              <a:spcBef>
                <a:spcPts val="400"/>
              </a:spcBef>
              <a:buFont typeface="Arial" panose="020B0604020202020204" pitchFamily="34" charset="0"/>
              <a:buChar char="•"/>
            </a:pPr>
            <a:endParaRPr lang="en-US" altLang="en-US" sz="1800" dirty="0">
              <a:solidFill>
                <a:schemeClr val="tx1"/>
              </a:solidFill>
            </a:endParaRPr>
          </a:p>
          <a:p>
            <a:pPr>
              <a:spcBef>
                <a:spcPts val="400"/>
              </a:spcBef>
              <a:buFont typeface="Arial" panose="020B0604020202020204" pitchFamily="34" charset="0"/>
              <a:buChar char="•"/>
            </a:pPr>
            <a:r>
              <a:rPr lang="en-US" altLang="en-US" sz="1800" dirty="0">
                <a:solidFill>
                  <a:schemeClr val="tx1"/>
                </a:solidFill>
              </a:rPr>
              <a:t>RR-TAG is in need of a vice-chair and secretary, </a:t>
            </a:r>
            <a:r>
              <a:rPr lang="en-US" altLang="en-US" sz="1800" dirty="0">
                <a:solidFill>
                  <a:srgbClr val="7030A0"/>
                </a:solidFill>
              </a:rPr>
              <a:t>is there anyone that can help?</a:t>
            </a:r>
            <a:r>
              <a:rPr lang="en-US" altLang="en-US" sz="1800" dirty="0">
                <a:solidFill>
                  <a:schemeClr val="tx1"/>
                </a:solidFill>
              </a:rPr>
              <a:t> </a:t>
            </a:r>
            <a:r>
              <a:rPr lang="en-US" altLang="en-US" sz="1100" dirty="0">
                <a:solidFill>
                  <a:schemeClr val="tx1"/>
                </a:solidFill>
              </a:rPr>
              <a:t>nothing heard</a:t>
            </a:r>
            <a:endParaRPr lang="en-US" altLang="en-US" sz="1800" dirty="0">
              <a:solidFill>
                <a:schemeClr val="tx1"/>
              </a:solidFill>
            </a:endParaRPr>
          </a:p>
          <a:p>
            <a:pPr lvl="1">
              <a:spcBef>
                <a:spcPts val="400"/>
              </a:spcBef>
              <a:buFont typeface="Arial" panose="020B0604020202020204" pitchFamily="34" charset="0"/>
              <a:buChar char="•"/>
            </a:pPr>
            <a:endParaRPr lang="en-US" altLang="en-US" sz="1400" dirty="0">
              <a:solidFill>
                <a:schemeClr val="tx1"/>
              </a:solidFill>
            </a:endParaRPr>
          </a:p>
          <a:p>
            <a:endParaRPr lang="en-US" altLang="en-US" sz="1600" dirty="0">
              <a:solidFill>
                <a:schemeClr val="bg1">
                  <a:lumMod val="75000"/>
                </a:schemeClr>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smtClean="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20 Feb 2020</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685800" y="990600"/>
            <a:ext cx="8305800" cy="5484813"/>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endParaRPr lang="en-US" sz="1000" dirty="0">
              <a:solidFill>
                <a:schemeClr val="tx1"/>
              </a:solidFill>
            </a:endParaRPr>
          </a:p>
          <a:p>
            <a:pPr>
              <a:spcBef>
                <a:spcPts val="0"/>
              </a:spcBef>
              <a:buFont typeface="Arial" panose="020B0604020202020204" pitchFamily="34" charset="0"/>
              <a:buChar char="•"/>
            </a:pPr>
            <a:r>
              <a:rPr lang="en-US" sz="1600" dirty="0">
                <a:solidFill>
                  <a:srgbClr val="0070C0"/>
                </a:solidFill>
              </a:rPr>
              <a:t>Remember – BRAN documents can be found in the 802.11 private area documents</a:t>
            </a:r>
          </a:p>
          <a:p>
            <a:pPr lvl="4">
              <a:spcBef>
                <a:spcPts val="0"/>
              </a:spcBef>
              <a:buFont typeface="Arial" panose="020B0604020202020204" pitchFamily="34" charset="0"/>
              <a:buChar char="•"/>
            </a:pPr>
            <a:endParaRPr lang="en-US" sz="10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5"/>
              </a:rPr>
              <a:t>&lt;BRAN&gt;</a:t>
            </a:r>
            <a:r>
              <a:rPr lang="en-US" altLang="en-US" sz="1800" b="0" dirty="0"/>
              <a:t>  </a:t>
            </a:r>
            <a:r>
              <a:rPr lang="en-US" sz="1800" dirty="0">
                <a:solidFill>
                  <a:schemeClr val="tx1"/>
                </a:solidFill>
              </a:rPr>
              <a:t>next meetings #105, </a:t>
            </a:r>
            <a:r>
              <a:rPr lang="en-US" sz="1800" dirty="0"/>
              <a:t>  23–27Mar20, Sophia-Antipolis</a:t>
            </a:r>
            <a:r>
              <a:rPr lang="en-US" sz="1800" b="0" dirty="0"/>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 </a:t>
            </a:r>
          </a:p>
          <a:p>
            <a:pPr lvl="1">
              <a:spcBef>
                <a:spcPts val="0"/>
              </a:spcBef>
              <a:buFont typeface="Arial" panose="020B0604020202020204" pitchFamily="34" charset="0"/>
              <a:buChar char="•"/>
            </a:pPr>
            <a:r>
              <a:rPr lang="en-US" sz="1600" dirty="0">
                <a:solidFill>
                  <a:schemeClr val="bg1">
                    <a:lumMod val="75000"/>
                  </a:schemeClr>
                </a:solidFill>
              </a:rPr>
              <a:t>Nothing shared today. </a:t>
            </a:r>
          </a:p>
          <a:p>
            <a:pPr lvl="1">
              <a:spcBef>
                <a:spcPts val="0"/>
              </a:spcBef>
              <a:buFont typeface="Arial" panose="020B0604020202020204" pitchFamily="34" charset="0"/>
              <a:buChar char="•"/>
            </a:pPr>
            <a:r>
              <a:rPr lang="en-US" sz="1600" dirty="0">
                <a:solidFill>
                  <a:schemeClr val="tx1"/>
                </a:solidFill>
              </a:rPr>
              <a:t> </a:t>
            </a: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marL="457200" lvl="1" indent="0">
              <a:spcBef>
                <a:spcPts val="0"/>
              </a:spcBef>
            </a:pPr>
            <a:endParaRPr lang="en-US" sz="1800" dirty="0">
              <a:solidFill>
                <a:schemeClr val="tx1"/>
              </a:solidFill>
            </a:endParaRPr>
          </a:p>
          <a:p>
            <a:pPr>
              <a:spcBef>
                <a:spcPts val="0"/>
              </a:spcBef>
              <a:buFont typeface="Arial" panose="020B0604020202020204" pitchFamily="34" charset="0"/>
              <a:buChar char="•"/>
            </a:pPr>
            <a:r>
              <a:rPr lang="en-US" sz="1400" dirty="0">
                <a:solidFill>
                  <a:schemeClr val="tx1"/>
                </a:solidFill>
              </a:rPr>
              <a:t>ETSI</a:t>
            </a:r>
            <a:r>
              <a:rPr lang="en-US" sz="1400" b="0" dirty="0">
                <a:solidFill>
                  <a:schemeClr val="tx1"/>
                </a:solidFill>
              </a:rPr>
              <a:t> </a:t>
            </a:r>
            <a:r>
              <a:rPr lang="en-US" sz="1400" b="0" u="sng" dirty="0">
                <a:hlinkClick r:id="rId6"/>
              </a:rPr>
              <a:t>&lt;ERM&gt;</a:t>
            </a:r>
            <a:r>
              <a:rPr lang="en-US" sz="1400" b="0" dirty="0"/>
              <a:t> </a:t>
            </a:r>
            <a:r>
              <a:rPr lang="en-US" sz="1400" dirty="0">
                <a:solidFill>
                  <a:schemeClr val="tx1"/>
                </a:solidFill>
              </a:rPr>
              <a:t>next meeting #70,  17-20Mar20, </a:t>
            </a:r>
            <a:r>
              <a:rPr lang="en-US" sz="1400" dirty="0"/>
              <a:t>Sophia Antipolis, FR</a:t>
            </a:r>
            <a:endParaRPr lang="en-US" sz="1400" b="0" dirty="0">
              <a:solidFill>
                <a:schemeClr val="tx1"/>
              </a:solidFill>
            </a:endParaRP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 - </a:t>
            </a:r>
            <a:r>
              <a:rPr lang="en-US" altLang="en-US" sz="1400" b="0" dirty="0">
                <a:hlinkClick r:id="rId7"/>
              </a:rPr>
              <a:t>&lt;TG-11&gt;</a:t>
            </a:r>
            <a:r>
              <a:rPr lang="en-US" altLang="en-US" sz="1400" b="0" dirty="0"/>
              <a:t>  </a:t>
            </a:r>
            <a:r>
              <a:rPr lang="en-US" sz="1400" dirty="0">
                <a:solidFill>
                  <a:schemeClr val="tx1"/>
                </a:solidFill>
              </a:rPr>
              <a:t>next meeting # _tbd_;  on-line-27Feb20</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t>ETSI - ERM </a:t>
            </a:r>
            <a:r>
              <a:rPr lang="en-US" sz="1400" b="0" dirty="0">
                <a:hlinkClick r:id="rId8"/>
              </a:rPr>
              <a:t>&lt;TG37&gt;</a:t>
            </a:r>
            <a:r>
              <a:rPr lang="en-US" sz="1400" b="0" dirty="0"/>
              <a:t> </a:t>
            </a:r>
            <a:r>
              <a:rPr lang="en-US" sz="1400" dirty="0"/>
              <a:t> next meeting #37, 25-26Mar20, Sophia-Antipolis, FR</a:t>
            </a:r>
          </a:p>
          <a:p>
            <a:pPr lvl="1">
              <a:spcBef>
                <a:spcPts val="0"/>
              </a:spcBef>
              <a:buFont typeface="Arial" panose="020B0604020202020204" pitchFamily="34" charset="0"/>
              <a:buChar char="•"/>
            </a:pPr>
            <a:r>
              <a:rPr lang="en-US" sz="1100" dirty="0"/>
              <a:t>Nothing shared.</a:t>
            </a: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9"/>
              </a:rPr>
              <a:t>&lt;TG-UWB&gt;</a:t>
            </a:r>
            <a:r>
              <a:rPr lang="en-US" sz="1400" b="0" dirty="0">
                <a:solidFill>
                  <a:schemeClr val="tx1"/>
                </a:solidFill>
              </a:rPr>
              <a:t> </a:t>
            </a:r>
            <a:r>
              <a:rPr lang="en-US" sz="1400" dirty="0">
                <a:solidFill>
                  <a:schemeClr val="tx1"/>
                </a:solidFill>
              </a:rPr>
              <a:t>next meeting #53, 27-29Apr20, Mainz, DE</a:t>
            </a:r>
          </a:p>
          <a:p>
            <a:pPr lvl="1">
              <a:spcBef>
                <a:spcPts val="0"/>
              </a:spcBef>
              <a:buFont typeface="Arial" panose="020B0604020202020204" pitchFamily="34" charset="0"/>
              <a:buChar char="•"/>
            </a:pPr>
            <a:r>
              <a:rPr lang="en-US" sz="1100" dirty="0"/>
              <a:t>Nothing shared.</a:t>
            </a:r>
          </a:p>
          <a:p>
            <a:pPr marL="0" indent="0">
              <a:spcBef>
                <a:spcPts val="0"/>
              </a:spcBef>
            </a:pPr>
            <a:endParaRPr lang="en-US" sz="18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20 Feb 2020</a:t>
            </a:r>
            <a:endParaRPr lang="en-GB" dirty="0"/>
          </a:p>
        </p:txBody>
      </p:sp>
    </p:spTree>
    <p:extLst>
      <p:ext uri="{BB962C8B-B14F-4D97-AF65-F5344CB8AC3E}">
        <p14:creationId xmlns:p14="http://schemas.microsoft.com/office/powerpoint/2010/main" val="777960663"/>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44053</TotalTime>
  <Words>10340</Words>
  <Application>Microsoft Office PowerPoint</Application>
  <PresentationFormat>On-screen Show (4:3)</PresentationFormat>
  <Paragraphs>1026</Paragraphs>
  <Slides>48</Slides>
  <Notes>33</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2</vt:i4>
      </vt:variant>
      <vt:variant>
        <vt:lpstr>Slide Titles</vt:lpstr>
      </vt:variant>
      <vt:variant>
        <vt:i4>48</vt:i4>
      </vt:variant>
    </vt:vector>
  </HeadingPairs>
  <TitlesOfParts>
    <vt:vector size="58" baseType="lpstr">
      <vt:lpstr>Arial</vt:lpstr>
      <vt:lpstr>Calibri</vt:lpstr>
      <vt:lpstr>Consolas</vt:lpstr>
      <vt:lpstr>Helvetica</vt:lpstr>
      <vt:lpstr>Monotype Sorts</vt:lpstr>
      <vt:lpstr>Times New Roman</vt:lpstr>
      <vt:lpstr>Wingdings</vt:lpstr>
      <vt:lpstr>Office Theme</vt:lpstr>
      <vt:lpstr>Document</vt:lpstr>
      <vt:lpstr>Packager Shell Object</vt:lpstr>
      <vt:lpstr>IEEE 802.18 RR-TAG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EU items to share -1</vt:lpstr>
      <vt:lpstr>EU items to share -2 </vt:lpstr>
      <vt:lpstr>ITU-R items to share</vt:lpstr>
      <vt:lpstr>Ofcom consultation on Improving spectrum access for Wi-Fi  -1</vt:lpstr>
      <vt:lpstr>Ofcom consultation on  Improving spectrum access for Wi-Fi -2</vt:lpstr>
      <vt:lpstr>Chairman Pai’s statement on 5.9 GHz &amp; NPRM -background</vt:lpstr>
      <vt:lpstr>5.9 GHz NPRM –  </vt:lpstr>
      <vt:lpstr>5.9 GHz NPRM –</vt:lpstr>
      <vt:lpstr>FCC NPRM  Revisiting-use-of-the-5-850-5-925-ghz-band</vt:lpstr>
      <vt:lpstr>General Discussion Items -1</vt:lpstr>
      <vt:lpstr>Actions Required</vt:lpstr>
      <vt:lpstr>Any Other Business</vt:lpstr>
      <vt:lpstr>Adjourn</vt:lpstr>
      <vt:lpstr>PowerPoint Presentation</vt:lpstr>
      <vt:lpstr>Ofcom consultation  Improving spectrum access for Wi-Fi – spectrum use in the 5 and 6 GHz bands</vt:lpstr>
      <vt:lpstr>5.9 GHz &amp; NPRM –06feb page 2</vt:lpstr>
      <vt:lpstr>5.9 GHz &amp; NPRM –06feb page 1</vt:lpstr>
      <vt:lpstr>5.9 GHz &amp; NPRM –history 30jan </vt:lpstr>
      <vt:lpstr>5.9 GHz &amp; NPRM plans for comments- history 30jan</vt:lpstr>
      <vt:lpstr>5.9 GHz &amp; NPRM –history 23jan </vt:lpstr>
      <vt:lpstr>5.9 GHz &amp; NPRM – history 23jan </vt:lpstr>
      <vt:lpstr>5.9 GHz NPRM – Thursday sna</vt:lpstr>
      <vt:lpstr>5.9 GHz NPRM – Thursday sna</vt:lpstr>
      <vt:lpstr>5.9 GHz NPRM – Tuesday sna</vt:lpstr>
      <vt:lpstr>5.9 GHz NPRM – history 09jan</vt:lpstr>
      <vt:lpstr>5.9 GHz NPRM – history 09jan</vt:lpstr>
      <vt:lpstr>5.9 GHz NPRM - history of possible areas to comment on</vt:lpstr>
      <vt:lpstr>5.9 GHz NPRM – history of possible areas to comment on</vt:lpstr>
      <vt:lpstr>5.9 GHz NPRM - history of possible areas to comment on</vt:lpstr>
      <vt:lpstr>5.9 GHz NPRM -NHTSA –history of possible areas to comment on</vt:lpstr>
      <vt:lpstr>5.9 GHz NPRM –history of possible areas to comment on</vt:lpstr>
      <vt:lpstr>All the sections in 5.9GHz NPRM draft r11</vt:lpstr>
      <vt:lpstr>Responsibilities of WG Vice Chair</vt:lpstr>
      <vt:lpstr>Responsibilities of WG Secretary</vt:lpstr>
      <vt:lpstr>Responsibilities of Working Group Officers</vt:lpstr>
      <vt:lpstr>ITU-R SM.2352 on THz</vt:lpstr>
      <vt:lpstr>ITU-R THz SM.2352 motion</vt:lpstr>
      <vt:lpstr>General Discussion Items -1</vt:lpstr>
      <vt:lpstr>PowerPoint Presentation</vt:lpstr>
      <vt:lpstr>PowerPoint Presentation</vt:lpstr>
    </vt:vector>
  </TitlesOfParts>
  <Company>Hewlett 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 Meeting Agenda</dc:title>
  <dc:creator/>
  <cp:lastModifiedBy>Holcomb, Jay</cp:lastModifiedBy>
  <cp:revision>2360</cp:revision>
  <cp:lastPrinted>1601-01-01T00:00:00Z</cp:lastPrinted>
  <dcterms:created xsi:type="dcterms:W3CDTF">2016-03-03T14:54:45Z</dcterms:created>
  <dcterms:modified xsi:type="dcterms:W3CDTF">2020-02-20T05:19:44Z</dcterms:modified>
</cp:coreProperties>
</file>