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1" r:id="rId17"/>
    <p:sldId id="663" r:id="rId18"/>
    <p:sldId id="664"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761" autoAdjust="0"/>
  </p:normalViewPr>
  <p:slideViewPr>
    <p:cSldViewPr>
      <p:cViewPr>
        <p:scale>
          <a:sx n="75" d="100"/>
          <a:sy n="75" d="100"/>
        </p:scale>
        <p:origin x="978" y="109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help.webex.com/docs/DOC-5412" TargetMode="External"/><Relationship Id="rId3" Type="http://schemas.openxmlformats.org/officeDocument/2006/relationships/hyperlink" Target="sip:927467590@itroninc.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itroninc.webex.com/itroninc/j.php?MTID=m3a5ac7e268192fc932c5b3afeb311e74" TargetMode="External"/><Relationship Id="rId1" Type="http://schemas.openxmlformats.org/officeDocument/2006/relationships/slideLayout" Target="../slideLayouts/slideLayout2.xml"/><Relationship Id="rId6" Type="http://schemas.openxmlformats.org/officeDocument/2006/relationships/hyperlink" Target="https://itroninc.webex.com/itroninc/globalcallin.php?MTID=mc078b72aa7db168fb4bd57a9c7d30a34" TargetMode="External"/><Relationship Id="rId5" Type="http://schemas.openxmlformats.org/officeDocument/2006/relationships/hyperlink" Target="tel:%2B1-855-797-9485,,*01*927467590%23%23*01*" TargetMode="External"/><Relationship Id="rId4" Type="http://schemas.openxmlformats.org/officeDocument/2006/relationships/hyperlink" Target="tel:%2B1-415-655-0002,,*01*927467590%23%23*01*"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my.webex.com/ieee802.my/j.php?MTID=m4af3f33f89f37207218c57f704cc2ca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eee802.my.webex.com/ieee802.my/j.php?MTID=m682cf860470c53535c273bcd2469d1bb"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my.webex.com/ieee802.my/j.php?MTID=m45bdb699d2a0b208bb8bfe63b7ea702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ieee802.my.webex.com/ieee802.my/j.php?MTID=m893a70f4ba4e6fb59a1e51ad3847812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9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Have not received OOBE contribution that we could drop in and discuss. </a:t>
            </a:r>
          </a:p>
          <a:p>
            <a:pPr marL="800100" lvl="1">
              <a:spcBef>
                <a:spcPts val="0"/>
              </a:spcBef>
              <a:buFont typeface="Arial" panose="020B0604020202020204" pitchFamily="34" charset="0"/>
              <a:buChar char="•"/>
            </a:pPr>
            <a:r>
              <a:rPr lang="en-US" sz="1600" dirty="0">
                <a:solidFill>
                  <a:schemeClr val="tx1"/>
                </a:solidFill>
              </a:rPr>
              <a:t>We may have to depend on contributions from external organizations, to cover this. </a:t>
            </a:r>
            <a:endParaRPr lang="en-US" sz="1600" dirty="0"/>
          </a:p>
          <a:p>
            <a:pPr marL="57150" indent="0">
              <a:spcBef>
                <a:spcPts val="0"/>
              </a:spcBef>
            </a:pPr>
            <a:endParaRPr lang="en-US" sz="20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tx1"/>
                </a:solidFill>
              </a:rPr>
              <a:t>Friday 14</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dirty="0">
                <a:solidFill>
                  <a:schemeClr val="tx1"/>
                </a:solidFill>
              </a:rPr>
              <a:t> Sections 2.1, 2.2, 3.1, 3.2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Tuesday 18</a:t>
            </a:r>
            <a:r>
              <a:rPr lang="en-US" sz="2000" b="0" baseline="30000" dirty="0">
                <a:solidFill>
                  <a:schemeClr val="tx1"/>
                </a:solidFill>
              </a:rPr>
              <a:t>th</a:t>
            </a:r>
            <a:r>
              <a:rPr lang="en-US" sz="2000" b="0" dirty="0">
                <a:solidFill>
                  <a:schemeClr val="tx1"/>
                </a:solidFill>
              </a:rPr>
              <a:t> – 	3pm–et-2hr  </a:t>
            </a:r>
          </a:p>
          <a:p>
            <a:pPr marL="800100" lvl="1">
              <a:spcBef>
                <a:spcPts val="0"/>
              </a:spcBef>
              <a:buFont typeface="Arial" panose="020B0604020202020204" pitchFamily="34" charset="0"/>
              <a:buChar char="•"/>
            </a:pPr>
            <a:r>
              <a:rPr lang="en-US" b="0" dirty="0">
                <a:solidFill>
                  <a:schemeClr val="tx1"/>
                </a:solidFill>
              </a:rPr>
              <a:t>Sections 4.2, 5.1, 6 and 7.4</a:t>
            </a:r>
          </a:p>
          <a:p>
            <a:pPr marL="800100" lvl="1">
              <a:spcBef>
                <a:spcPts val="0"/>
              </a:spcBef>
              <a:buFont typeface="Arial" panose="020B0604020202020204" pitchFamily="34" charset="0"/>
              <a:buChar char="•"/>
            </a:pPr>
            <a:r>
              <a:rPr lang="en-US" dirty="0">
                <a:solidFill>
                  <a:schemeClr val="tx1"/>
                </a:solidFill>
              </a:rPr>
              <a:t>Do we remove OOBE? </a:t>
            </a:r>
          </a:p>
          <a:p>
            <a:pPr marL="800100" lvl="1">
              <a:spcBef>
                <a:spcPts val="0"/>
              </a:spcBef>
              <a:buFont typeface="Arial" panose="020B0604020202020204" pitchFamily="34" charset="0"/>
              <a:buChar char="•"/>
            </a:pPr>
            <a:r>
              <a:rPr lang="en-US" dirty="0">
                <a:solidFill>
                  <a:schemeClr val="tx1"/>
                </a:solidFill>
              </a:rPr>
              <a:t>Need more contributions for 6.1</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Wednesday 19</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b="0" dirty="0">
                <a:solidFill>
                  <a:schemeClr val="tx1"/>
                </a:solidFill>
              </a:rPr>
              <a:t>8.0, conclusion, references, sections w/o blue ?s, and overall review.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Thursday 20</a:t>
            </a:r>
            <a:r>
              <a:rPr lang="en-US" sz="2000" b="0" baseline="30000" dirty="0">
                <a:solidFill>
                  <a:schemeClr val="tx1"/>
                </a:solidFill>
              </a:rPr>
              <a:t>th</a:t>
            </a:r>
            <a:r>
              <a:rPr lang="en-US" sz="2000" b="0" dirty="0">
                <a:solidFill>
                  <a:schemeClr val="tx1"/>
                </a:solidFill>
              </a:rPr>
              <a:t> is target to approve (next week) </a:t>
            </a:r>
            <a:r>
              <a:rPr lang="en-US" sz="1800" b="0" dirty="0">
                <a:solidFill>
                  <a:schemeClr val="tx1"/>
                </a:solidFill>
              </a:rPr>
              <a:t>(only minutes to read &amp;vote)</a:t>
            </a:r>
            <a:r>
              <a:rPr lang="en-US" sz="2000" b="0" dirty="0">
                <a:solidFill>
                  <a:schemeClr val="tx1"/>
                </a:solidFill>
              </a:rPr>
              <a:t> </a:t>
            </a:r>
          </a:p>
          <a:p>
            <a:pPr marL="800100" lvl="1">
              <a:spcBef>
                <a:spcPts val="0"/>
              </a:spcBef>
              <a:buFont typeface="Arial" panose="020B0604020202020204" pitchFamily="34" charset="0"/>
              <a:buChar char="•"/>
            </a:pPr>
            <a:r>
              <a:rPr lang="en-US" b="0" dirty="0">
                <a:solidFill>
                  <a:schemeClr val="tx1"/>
                </a:solidFill>
              </a:rPr>
              <a:t>Extremely fast read and vote.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21Feb – 02Mar LMSC(EC) ballot </a:t>
            </a:r>
          </a:p>
          <a:p>
            <a:pPr marL="800100" lvl="1">
              <a:spcBef>
                <a:spcPts val="0"/>
              </a:spcBef>
              <a:buFont typeface="Arial" panose="020B0604020202020204" pitchFamily="34" charset="0"/>
              <a:buChar char="•"/>
            </a:pPr>
            <a:r>
              <a:rPr lang="en-US" dirty="0">
                <a:solidFill>
                  <a:schemeClr val="tx1"/>
                </a:solidFill>
              </a:rPr>
              <a:t>03Mar 24 </a:t>
            </a:r>
            <a:r>
              <a:rPr lang="en-US" dirty="0" err="1">
                <a:solidFill>
                  <a:schemeClr val="tx1"/>
                </a:solidFill>
              </a:rPr>
              <a:t>hrs</a:t>
            </a:r>
            <a:r>
              <a:rPr lang="en-US" dirty="0">
                <a:solidFill>
                  <a:schemeClr val="tx1"/>
                </a:solidFill>
              </a:rPr>
              <a:t> for all votes to come in per the rules.</a:t>
            </a:r>
          </a:p>
          <a:p>
            <a:pPr marL="800100" lvl="1">
              <a:spcBef>
                <a:spcPts val="0"/>
              </a:spcBef>
              <a:buFont typeface="Arial" panose="020B0604020202020204" pitchFamily="34" charset="0"/>
              <a:buChar char="•"/>
            </a:pPr>
            <a:r>
              <a:rPr lang="en-US" b="0" dirty="0">
                <a:solidFill>
                  <a:schemeClr val="tx1"/>
                </a:solidFill>
              </a:rPr>
              <a:t>04Mar</a:t>
            </a:r>
            <a:r>
              <a:rPr lang="en-US" dirty="0">
                <a:solidFill>
                  <a:schemeClr val="tx1"/>
                </a:solidFill>
              </a:rPr>
              <a:t> ready to upload to FCC</a:t>
            </a:r>
            <a:endParaRPr lang="en-US"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Comment contributions for 5.9 GHz NPRM</a:t>
            </a:r>
          </a:p>
          <a:p>
            <a:pPr marL="685800" lvl="1">
              <a:buFont typeface="Wingdings" panose="05000000000000000000" pitchFamily="2" charset="2"/>
              <a:buChar char="q"/>
            </a:pPr>
            <a:r>
              <a:rPr lang="en-US" altLang="en-US" b="1" dirty="0">
                <a:solidFill>
                  <a:srgbClr val="00B0F0"/>
                </a:solidFill>
              </a:rPr>
              <a:t>Request inputs the night before calls to allow time to integrate. 	</a:t>
            </a:r>
            <a:endParaRPr lang="en-US" altLang="en-US" b="1" dirty="0">
              <a:solidFill>
                <a:schemeClr val="tx1"/>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bg1">
                    <a:lumMod val="75000"/>
                  </a:schemeClr>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Next ad hoc on 5.9 GHz NPRM comments:  Tuesday, 18Feb at 3pm-et</a:t>
            </a:r>
          </a:p>
          <a:p>
            <a:pPr lvl="1">
              <a:buFont typeface="Arial" panose="020B0604020202020204" pitchFamily="34" charset="0"/>
              <a:buChar char="•"/>
            </a:pPr>
            <a:r>
              <a:rPr lang="en-US" sz="1600" dirty="0">
                <a:solidFill>
                  <a:schemeClr val="tx1"/>
                </a:solidFill>
              </a:rPr>
              <a:t>Email sent with call in info. Also in back up slides here.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16:___________________01et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14</a:t>
            </a:r>
            <a:r>
              <a:rPr lang="en-US" sz="1800" baseline="30000" dirty="0">
                <a:solidFill>
                  <a:schemeClr val="tx1"/>
                </a:solidFill>
              </a:rPr>
              <a:t>th</a:t>
            </a:r>
            <a:r>
              <a:rPr lang="en-US" sz="1800" dirty="0">
                <a:solidFill>
                  <a:schemeClr val="tx1"/>
                </a:solidFill>
              </a:rPr>
              <a:t> – 		3pm–et-2hr</a:t>
            </a:r>
          </a:p>
        </p:txBody>
      </p:sp>
      <p:sp>
        <p:nvSpPr>
          <p:cNvPr id="5" name="Rectangle 4">
            <a:extLst>
              <a:ext uri="{FF2B5EF4-FFF2-40B4-BE49-F238E27FC236}">
                <a16:creationId xmlns:a16="http://schemas.microsoft.com/office/drawing/2014/main" id="{96961788-547F-4401-8934-08C4DEABCAFC}"/>
              </a:ext>
            </a:extLst>
          </p:cNvPr>
          <p:cNvSpPr/>
          <p:nvPr/>
        </p:nvSpPr>
        <p:spPr>
          <a:xfrm>
            <a:off x="664254" y="601177"/>
            <a:ext cx="8479745" cy="5539978"/>
          </a:xfrm>
          <a:prstGeom prst="rect">
            <a:avLst/>
          </a:prstGeom>
        </p:spPr>
        <p:txBody>
          <a:bodyPr wrap="square">
            <a:spAutoFit/>
          </a:bodyPr>
          <a:lstStyle/>
          <a:p>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r>
              <a:rPr lang="en-US" sz="1600" dirty="0">
                <a:latin typeface="Segoe UI" panose="020B0502040204020203" pitchFamily="34"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endParaRPr lang="en-US" sz="1600" dirty="0">
              <a:latin typeface="Segoe UI" panose="020B0502040204020203" pitchFamily="34" charset="0"/>
              <a:ea typeface="Times New Roman" panose="02020603050405020304" pitchFamily="18" charset="0"/>
            </a:endParaRPr>
          </a:p>
          <a:p>
            <a:r>
              <a:rPr lang="en-US" sz="1800" u="sng" dirty="0">
                <a:solidFill>
                  <a:srgbClr val="00AFF9"/>
                </a:solidFill>
                <a:latin typeface="Consolas" panose="020B0609020204030204" pitchFamily="49" charset="0"/>
                <a:ea typeface="Times New Roman" panose="02020603050405020304" pitchFamily="18" charset="0"/>
                <a:cs typeface="Segoe UI" panose="020B0502040204020203" pitchFamily="34" charset="0"/>
                <a:hlinkClick r:id="rId2"/>
              </a:rPr>
              <a:t>Join WebEx meeting</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endParaRPr lang="en-US" sz="1800" dirty="0">
              <a:latin typeface="Consolas" panose="020B0609020204030204" pitchFamily="49" charset="0"/>
              <a:ea typeface="Times New Roman" panose="02020603050405020304" pitchFamily="18" charset="0"/>
            </a:endParaRPr>
          </a:p>
          <a:p>
            <a:r>
              <a:rPr lang="en-US" sz="1800" dirty="0">
                <a:solidFill>
                  <a:srgbClr val="666666"/>
                </a:solidFill>
                <a:latin typeface="Consolas" panose="020B0609020204030204" pitchFamily="49" charset="0"/>
                <a:ea typeface="Times New Roman" panose="02020603050405020304" pitchFamily="18" charset="0"/>
              </a:rPr>
              <a:t>Meeting number (access code): 927 467 590</a:t>
            </a:r>
            <a:r>
              <a:rPr lang="en-US" sz="1800" dirty="0">
                <a:latin typeface="Consolas" panose="020B0609020204030204" pitchFamily="49" charset="0"/>
                <a:ea typeface="Times New Roman" panose="02020603050405020304" pitchFamily="18" charset="0"/>
              </a:rPr>
              <a:t> </a:t>
            </a:r>
          </a:p>
          <a:p>
            <a:r>
              <a:rPr lang="en-US" sz="1800" dirty="0">
                <a:solidFill>
                  <a:srgbClr val="000000"/>
                </a:solidFill>
                <a:latin typeface="Consolas" panose="020B0609020204030204" pitchFamily="49" charset="0"/>
                <a:ea typeface="Times New Roman" panose="02020603050405020304" pitchFamily="18" charset="0"/>
              </a:rPr>
              <a:t>Meeting password:</a:t>
            </a:r>
            <a:r>
              <a:rPr lang="en-US" sz="1800" dirty="0">
                <a:solidFill>
                  <a:srgbClr val="666666"/>
                </a:solidFill>
                <a:latin typeface="Consolas" panose="020B0609020204030204" pitchFamily="49" charset="0"/>
                <a:ea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rPr>
              <a:t>RRTAG14</a:t>
            </a:r>
            <a:r>
              <a:rPr lang="en-US" sz="1800" dirty="0">
                <a:solidFill>
                  <a:srgbClr val="666666"/>
                </a:solidFill>
                <a:latin typeface="Consolas" panose="020B0609020204030204" pitchFamily="49" charset="0"/>
                <a:ea typeface="Times New Roman" panose="02020603050405020304" pitchFamily="18" charset="0"/>
              </a:rPr>
              <a:t>  </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br>
              <a:rPr lang="en-US" sz="1800" dirty="0">
                <a:latin typeface="Consolas" panose="020B0609020204030204" pitchFamily="49" charset="0"/>
                <a:ea typeface="Times New Roman" panose="02020603050405020304" pitchFamily="18" charset="0"/>
              </a:rPr>
            </a:br>
            <a:r>
              <a:rPr lang="en-US" sz="1800" b="1" dirty="0">
                <a:solidFill>
                  <a:srgbClr val="000000"/>
                </a:solidFill>
                <a:latin typeface="Consolas" panose="020B0609020204030204" pitchFamily="49" charset="0"/>
                <a:ea typeface="Times New Roman" panose="02020603050405020304" pitchFamily="18" charset="0"/>
              </a:rPr>
              <a:t>Join from a video system or application</a:t>
            </a:r>
            <a:br>
              <a:rPr lang="en-US" sz="1800" dirty="0">
                <a:latin typeface="Consolas" panose="020B0609020204030204" pitchFamily="49" charset="0"/>
                <a:ea typeface="Times New Roman" panose="02020603050405020304" pitchFamily="18" charset="0"/>
              </a:rPr>
            </a:br>
            <a:r>
              <a:rPr lang="en-US" sz="1800" dirty="0">
                <a:solidFill>
                  <a:srgbClr val="333333"/>
                </a:solidFill>
                <a:latin typeface="Consolas" panose="020B0609020204030204" pitchFamily="49" charset="0"/>
                <a:ea typeface="Times New Roman" panose="02020603050405020304" pitchFamily="18" charset="0"/>
              </a:rPr>
              <a:t>Dial</a:t>
            </a:r>
            <a:r>
              <a:rPr lang="en-US" sz="1800" dirty="0">
                <a:latin typeface="Consolas" panose="020B0609020204030204" pitchFamily="49" charset="0"/>
                <a:ea typeface="Times New Roman" panose="02020603050405020304" pitchFamily="18" charset="0"/>
              </a:rPr>
              <a:t> </a:t>
            </a:r>
            <a:r>
              <a:rPr lang="en-US" sz="1800" u="sng"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3"/>
              </a:rPr>
              <a:t>927467590@itroninc.webex.com</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333333"/>
                </a:solidFill>
                <a:latin typeface="Consolas" panose="020B0609020204030204" pitchFamily="49" charset="0"/>
                <a:ea typeface="Times New Roman" panose="02020603050405020304" pitchFamily="18" charset="0"/>
              </a:rPr>
              <a:t>You can also dial 173.243.2.68 and enter your meeting number.</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b="1" dirty="0">
                <a:solidFill>
                  <a:srgbClr val="000000"/>
                </a:solidFill>
                <a:latin typeface="Consolas" panose="020B0609020204030204" pitchFamily="49" charset="0"/>
                <a:ea typeface="Times New Roman" panose="02020603050405020304" pitchFamily="18" charset="0"/>
              </a:rPr>
              <a:t>Join by phone</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666666"/>
                </a:solidFill>
                <a:latin typeface="Consolas" panose="020B0609020204030204" pitchFamily="49" charset="0"/>
                <a:ea typeface="Times New Roman" panose="02020603050405020304" pitchFamily="18" charset="0"/>
              </a:rPr>
              <a:t>Tap to call in from a mobile device (attendees only)</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4"/>
              </a:rPr>
              <a:t>+1-415-655-0002</a:t>
            </a:r>
            <a:r>
              <a:rPr lang="en-US" sz="1800" dirty="0">
                <a:solidFill>
                  <a:srgbClr val="333333"/>
                </a:solidFill>
                <a:latin typeface="Consolas" panose="020B0609020204030204" pitchFamily="49" charset="0"/>
                <a:ea typeface="Times New Roman" panose="02020603050405020304" pitchFamily="18" charset="0"/>
              </a:rPr>
              <a:t> US Toll</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5"/>
              </a:rPr>
              <a:t>+1-855-797-9485</a:t>
            </a:r>
            <a:r>
              <a:rPr lang="en-US" sz="1800" dirty="0">
                <a:solidFill>
                  <a:srgbClr val="333333"/>
                </a:solidFill>
                <a:latin typeface="Consolas" panose="020B0609020204030204" pitchFamily="49" charset="0"/>
                <a:ea typeface="Times New Roman" panose="02020603050405020304" pitchFamily="18" charset="0"/>
              </a:rPr>
              <a:t> US Toll free</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6"/>
              </a:rPr>
              <a:t>Global call-in numbers</a:t>
            </a:r>
            <a:r>
              <a:rPr lang="en-US" sz="1800" dirty="0">
                <a:latin typeface="Consolas" panose="020B0609020204030204" pitchFamily="49" charset="0"/>
                <a:ea typeface="Times New Roman" panose="02020603050405020304" pitchFamily="18" charset="0"/>
              </a:rPr>
              <a:t>  |  </a:t>
            </a:r>
            <a:r>
              <a:rPr lang="en-US" sz="1800" dirty="0">
                <a:solidFill>
                  <a:srgbClr val="049FD9"/>
                </a:solidFill>
                <a:latin typeface="Consolas" panose="020B0609020204030204" pitchFamily="49" charset="0"/>
                <a:ea typeface="Times New Roman" panose="02020603050405020304" pitchFamily="18" charset="0"/>
                <a:cs typeface="Arial" panose="020B0604020202020204" pitchFamily="34" charset="0"/>
                <a:hlinkClick r:id="rId7"/>
              </a:rPr>
              <a:t>Toll-free calling restrictions</a:t>
            </a: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dirty="0">
                <a:latin typeface="Consolas" panose="020B0609020204030204" pitchFamily="49" charset="0"/>
                <a:ea typeface="Times New Roman" panose="02020603050405020304" pitchFamily="18" charset="0"/>
              </a:rPr>
              <a:t>  </a:t>
            </a:r>
            <a:br>
              <a:rPr lang="en-US" sz="1800" dirty="0">
                <a:latin typeface="Consolas" panose="020B0609020204030204" pitchFamily="49" charset="0"/>
                <a:ea typeface="Times New Roman" panose="02020603050405020304" pitchFamily="18" charset="0"/>
              </a:rPr>
            </a:br>
            <a:r>
              <a:rPr lang="en-US" sz="1800" u="sng" dirty="0">
                <a:solidFill>
                  <a:srgbClr val="00AFF9"/>
                </a:solidFill>
                <a:latin typeface="Consolas" panose="020B0609020204030204" pitchFamily="49" charset="0"/>
                <a:ea typeface="Times New Roman" panose="02020603050405020304" pitchFamily="18" charset="0"/>
                <a:cs typeface="Segoe UI" panose="020B0502040204020203" pitchFamily="34" charset="0"/>
                <a:hlinkClick r:id="rId8"/>
              </a:rPr>
              <a:t>Can't join the meeting?</a:t>
            </a:r>
            <a:r>
              <a:rPr lang="en-US" sz="1800" dirty="0">
                <a:latin typeface="Consolas" panose="020B0609020204030204" pitchFamily="49" charset="0"/>
                <a:ea typeface="Times New Roman" panose="02020603050405020304" pitchFamily="18" charset="0"/>
              </a:rPr>
              <a:t> </a:t>
            </a:r>
            <a:br>
              <a:rPr lang="en-US" sz="1600" dirty="0">
                <a:latin typeface="Segoe UI" panose="020B0502040204020203" pitchFamily="34" charset="0"/>
                <a:ea typeface="Times New Roman" panose="02020603050405020304" pitchFamily="18" charset="0"/>
              </a:rPr>
            </a:br>
            <a:endParaRPr lang="en-US" sz="1800" dirty="0"/>
          </a:p>
        </p:txBody>
      </p:sp>
    </p:spTree>
    <p:extLst>
      <p:ext uri="{BB962C8B-B14F-4D97-AF65-F5344CB8AC3E}">
        <p14:creationId xmlns:p14="http://schemas.microsoft.com/office/powerpoint/2010/main" val="3508961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18</a:t>
            </a:r>
            <a:r>
              <a:rPr lang="en-US" sz="1800" baseline="30000" dirty="0">
                <a:solidFill>
                  <a:schemeClr val="tx1"/>
                </a:solidFill>
              </a:rPr>
              <a:t>th</a:t>
            </a:r>
            <a:r>
              <a:rPr lang="en-US" sz="1800" dirty="0">
                <a:solidFill>
                  <a:schemeClr val="tx1"/>
                </a:solidFill>
              </a:rPr>
              <a:t> – 	3pm–et-2hr  </a:t>
            </a:r>
          </a:p>
        </p:txBody>
      </p:sp>
      <p:sp>
        <p:nvSpPr>
          <p:cNvPr id="6" name="Rectangle 5">
            <a:extLst>
              <a:ext uri="{FF2B5EF4-FFF2-40B4-BE49-F238E27FC236}">
                <a16:creationId xmlns:a16="http://schemas.microsoft.com/office/drawing/2014/main" id="{EBBB6034-885B-4F2F-B3B9-3AC55A3A0AE2}"/>
              </a:ext>
            </a:extLst>
          </p:cNvPr>
          <p:cNvSpPr/>
          <p:nvPr/>
        </p:nvSpPr>
        <p:spPr>
          <a:xfrm>
            <a:off x="381000" y="1302921"/>
            <a:ext cx="8686800" cy="5016758"/>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chemeClr val="tx1"/>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endParaRPr lang="en-US" sz="1600" b="1"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Hosted by Seat4 802Webex</a:t>
            </a:r>
            <a:endParaRPr lang="en-US" sz="1600"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3:00 PM - 5:00 PM Tuesday, Feb18 2020 (UTC-05:00) Eastern Time (US &amp; Canada)</a:t>
            </a:r>
            <a:endParaRPr lang="en-US" sz="1600" dirty="0">
              <a:latin typeface="Consolas" panose="020B0609020204030204" pitchFamily="49" charset="0"/>
            </a:endParaRPr>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endParaRPr lang="en-US" sz="1600" b="1" dirty="0">
              <a:solidFill>
                <a:srgbClr val="2F549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https://ieee802.my.webex.com/ieee802.my/j.php?MTID=m4af3f33f89f37207218c57f704cc2ca0</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794 413 224</a:t>
            </a:r>
          </a:p>
          <a:p>
            <a:pPr>
              <a:spcBef>
                <a:spcPts val="0"/>
              </a:spcBef>
              <a:spcAft>
                <a:spcPts val="0"/>
              </a:spcAft>
            </a:pPr>
            <a:r>
              <a:rPr lang="en-US" sz="1600" u="sng" dirty="0">
                <a:solidFill>
                  <a:srgbClr val="666666"/>
                </a:solidFill>
                <a:latin typeface="Consolas" panose="020B0609020204030204" pitchFamily="49" charset="0"/>
              </a:rPr>
              <a:t>Password:  		RRTAG18  </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794 413 224</a:t>
            </a:r>
          </a:p>
          <a:p>
            <a:endParaRPr lang="en-US" sz="1600" u="sng" dirty="0">
              <a:solidFill>
                <a:srgbClr val="666666"/>
              </a:solidFill>
              <a:effectLst/>
              <a:latin typeface="Calibri" panose="020F0502020204030204" pitchFamily="34" charset="0"/>
              <a:ea typeface="Calibri" panose="020F0502020204030204" pitchFamily="34" charset="0"/>
              <a:hlinkClick r:id="rId2"/>
            </a:endParaRPr>
          </a:p>
        </p:txBody>
      </p:sp>
    </p:spTree>
    <p:extLst>
      <p:ext uri="{BB962C8B-B14F-4D97-AF65-F5344CB8AC3E}">
        <p14:creationId xmlns:p14="http://schemas.microsoft.com/office/powerpoint/2010/main" val="202262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70537"/>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rgbClr val="000000"/>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p>
          <a:p>
            <a:pPr>
              <a:spcBef>
                <a:spcPts val="0"/>
              </a:spcBef>
              <a:spcAft>
                <a:spcPts val="0"/>
              </a:spcAft>
            </a:pPr>
            <a:r>
              <a:rPr lang="en-US" sz="1600" dirty="0">
                <a:solidFill>
                  <a:srgbClr val="000000"/>
                </a:solidFill>
                <a:latin typeface="Consolas" panose="020B0609020204030204" pitchFamily="49" charset="0"/>
              </a:rPr>
              <a:t>Hosted by Seat4 802Webex </a:t>
            </a:r>
          </a:p>
          <a:p>
            <a:pPr>
              <a:spcBef>
                <a:spcPts val="0"/>
              </a:spcBef>
              <a:spcAft>
                <a:spcPts val="0"/>
              </a:spcAft>
            </a:pPr>
            <a:r>
              <a:rPr lang="en-US" sz="1600" dirty="0">
                <a:solidFill>
                  <a:srgbClr val="000000"/>
                </a:solidFill>
                <a:latin typeface="Consolas" panose="020B0609020204030204" pitchFamily="49" charset="0"/>
              </a:rPr>
              <a:t>3:00 PM-5:00 PM Wednesday, Feb 19 2020 (UTC-05:00) Eastern Time(</a:t>
            </a:r>
            <a:r>
              <a:rPr lang="en-US" sz="1600" dirty="0" err="1">
                <a:solidFill>
                  <a:srgbClr val="000000"/>
                </a:solidFill>
                <a:latin typeface="Consolas" panose="020B0609020204030204" pitchFamily="49" charset="0"/>
              </a:rPr>
              <a:t>US&amp;Canada</a:t>
            </a:r>
            <a:r>
              <a:rPr lang="en-US" sz="1600" dirty="0">
                <a:solidFill>
                  <a:srgbClr val="000000"/>
                </a:solidFill>
                <a:latin typeface="Consolas" panose="020B0609020204030204" pitchFamily="49" charset="0"/>
              </a:rPr>
              <a:t>)</a:t>
            </a:r>
          </a:p>
          <a:p>
            <a:pPr>
              <a:spcBef>
                <a:spcPts val="0"/>
              </a:spcBef>
              <a:spcAft>
                <a:spcPts val="0"/>
              </a:spcAft>
            </a:pPr>
            <a:endParaRPr lang="en-US" sz="1600" dirty="0">
              <a:solidFill>
                <a:srgbClr val="000000"/>
              </a:solidFill>
              <a:latin typeface="Consolas" panose="020B0609020204030204" pitchFamily="49"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solidFill>
                <a:srgbClr val="000000"/>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https://ieee802.my.webex.com/ieee802.my/j.php?MTID=m682cf860470c53535c273bcd2469d1bb</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798 844 798</a:t>
            </a:r>
          </a:p>
          <a:p>
            <a:pPr>
              <a:spcBef>
                <a:spcPts val="0"/>
              </a:spcBef>
              <a:spcAft>
                <a:spcPts val="0"/>
              </a:spcAft>
            </a:pPr>
            <a:r>
              <a:rPr lang="en-US" sz="1600" u="sng" dirty="0">
                <a:solidFill>
                  <a:srgbClr val="666666"/>
                </a:solidFill>
                <a:latin typeface="Consolas" panose="020B0609020204030204" pitchFamily="49" charset="0"/>
              </a:rPr>
              <a:t>Password:		RRTAG19</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798 844 798</a:t>
            </a:r>
            <a:endParaRPr lang="en-US" sz="1600" u="sng" dirty="0">
              <a:solidFill>
                <a:srgbClr val="666666"/>
              </a:solidFill>
              <a:latin typeface="Consolas" panose="020B0609020204030204" pitchFamily="49" charset="0"/>
              <a:hlinkClick r:id="rId2"/>
            </a:endParaRPr>
          </a:p>
        </p:txBody>
      </p:sp>
    </p:spTree>
    <p:extLst>
      <p:ext uri="{BB962C8B-B14F-4D97-AF65-F5344CB8AC3E}">
        <p14:creationId xmlns:p14="http://schemas.microsoft.com/office/powerpoint/2010/main" val="3011188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p:txBody>
      </p:sp>
      <p:sp>
        <p:nvSpPr>
          <p:cNvPr id="6" name="Rectangle 5">
            <a:extLst>
              <a:ext uri="{FF2B5EF4-FFF2-40B4-BE49-F238E27FC236}">
                <a16:creationId xmlns:a16="http://schemas.microsoft.com/office/drawing/2014/main" id="{6079E2D5-EB58-4489-9CE2-B5EB64EBEA0D}"/>
              </a:ext>
            </a:extLst>
          </p:cNvPr>
          <p:cNvSpPr/>
          <p:nvPr/>
        </p:nvSpPr>
        <p:spPr>
          <a:xfrm>
            <a:off x="381000" y="1295400"/>
            <a:ext cx="8610600" cy="4770537"/>
          </a:xfrm>
          <a:prstGeom prst="rect">
            <a:avLst/>
          </a:prstGeom>
        </p:spPr>
        <p:txBody>
          <a:bodyPr wrap="square">
            <a:spAutoFit/>
          </a:bodyPr>
          <a:lstStyle/>
          <a:p>
            <a:pPr fontAlgn="ct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marL="0" marR="0" fontAlgn="ctr">
              <a:spcBef>
                <a:spcPts val="0"/>
              </a:spcBef>
              <a:spcAft>
                <a:spcPts val="0"/>
              </a:spcAft>
            </a:pPr>
            <a:endParaRPr lang="en-US" sz="1600" b="1" i="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3:00 PM - 5:00 PM</a:t>
            </a:r>
            <a:r>
              <a:rPr lang="en-US" sz="1600" dirty="0">
                <a:solidFill>
                  <a:srgbClr val="000000"/>
                </a:solidFill>
              </a:rPr>
              <a:t> </a:t>
            </a:r>
            <a:r>
              <a:rPr lang="en-US" sz="1600" dirty="0">
                <a:solidFill>
                  <a:srgbClr val="000000"/>
                </a:solidFill>
                <a:latin typeface="Consolas" panose="020B0609020204030204" pitchFamily="49" charset="0"/>
                <a:cs typeface="Helvetica" panose="020B0604020202020204" pitchFamily="34" charset="0"/>
              </a:rPr>
              <a:t>Friday, Feb 21 2020 (UTC-05:00) Eastern Time (US &amp; Canada)</a:t>
            </a:r>
            <a:endParaRPr lang="en-US" sz="1600" dirty="0"/>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 </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666666"/>
                </a:solidFill>
                <a:latin typeface="Consolas" panose="020B0609020204030204" pitchFamily="49" charset="0"/>
                <a:cs typeface="Helvetica" panose="020B0604020202020204" pitchFamily="34" charset="0"/>
                <a:hlinkClick r:id="rId2"/>
              </a:rPr>
              <a:t>https://ieee802.my.webex.com/ieee802.my/j.php?MTID=m45bdb699d2a0b208bb8bfe63b7ea702a</a:t>
            </a:r>
            <a:endParaRPr lang="en-US" sz="1600" u="sng" dirty="0">
              <a:solidFill>
                <a:srgbClr val="666666"/>
              </a:solidFill>
              <a:latin typeface="Consolas" panose="020B0609020204030204" pitchFamily="49" charset="0"/>
              <a:cs typeface="Helvetica" panose="020B0604020202020204" pitchFamily="34" charset="0"/>
            </a:endParaRPr>
          </a:p>
          <a:p>
            <a:endParaRPr lang="en-US" sz="1600" u="sng" dirty="0">
              <a:solidFill>
                <a:srgbClr val="666666"/>
              </a:solidFill>
              <a:latin typeface="Consolas" panose="020B0609020204030204" pitchFamily="49" charset="0"/>
              <a:cs typeface="Helvetica" panose="020B0604020202020204" pitchFamily="34" charset="0"/>
            </a:endParaRPr>
          </a:p>
          <a:p>
            <a:r>
              <a:rPr lang="en-US" sz="1600" u="sng" dirty="0">
                <a:solidFill>
                  <a:srgbClr val="666666"/>
                </a:solidFill>
                <a:latin typeface="Consolas" panose="020B0609020204030204" pitchFamily="49" charset="0"/>
                <a:cs typeface="Helvetica" panose="020B0604020202020204" pitchFamily="34" charset="0"/>
              </a:rPr>
              <a:t>Meeting number:	795 953 404</a:t>
            </a:r>
          </a:p>
          <a:p>
            <a:r>
              <a:rPr lang="en-US" sz="1600" u="sng" dirty="0">
                <a:solidFill>
                  <a:srgbClr val="666666"/>
                </a:solidFill>
                <a:latin typeface="Consolas" panose="020B0609020204030204" pitchFamily="49" charset="0"/>
                <a:cs typeface="Helvetica" panose="020B0604020202020204" pitchFamily="34" charset="0"/>
              </a:rPr>
              <a:t>Password:		RRTAG21</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Helvetica" panose="020B0604020202020204" pitchFamily="34" charset="0"/>
            </a:endParaRPr>
          </a:p>
          <a:p>
            <a:r>
              <a:rPr lang="en-US" sz="1600" u="sng" dirty="0">
                <a:solidFill>
                  <a:srgbClr val="666666"/>
                </a:solidFill>
                <a:latin typeface="Consolas" panose="020B0609020204030204" pitchFamily="49" charset="0"/>
                <a:cs typeface="Helvetica" panose="020B0604020202020204" pitchFamily="34" charset="0"/>
              </a:rPr>
              <a:t>Join by phone</a:t>
            </a:r>
          </a:p>
          <a:p>
            <a:r>
              <a:rPr lang="en-US" sz="1600" u="sng" dirty="0">
                <a:solidFill>
                  <a:srgbClr val="666666"/>
                </a:solidFill>
                <a:latin typeface="Consolas" panose="020B0609020204030204" pitchFamily="49" charset="0"/>
                <a:cs typeface="Helvetica" panose="020B0604020202020204" pitchFamily="34" charset="0"/>
              </a:rPr>
              <a:t>+1-510-338-9438 USA Toll</a:t>
            </a:r>
          </a:p>
          <a:p>
            <a:r>
              <a:rPr lang="en-US" sz="1600" u="sng" dirty="0">
                <a:solidFill>
                  <a:srgbClr val="666666"/>
                </a:solidFill>
                <a:latin typeface="Consolas" panose="020B0609020204030204" pitchFamily="49" charset="0"/>
                <a:cs typeface="Helvetica" panose="020B0604020202020204" pitchFamily="34" charset="0"/>
              </a:rPr>
              <a:t>+44-20-3198-8144 UK Toll</a:t>
            </a:r>
          </a:p>
          <a:p>
            <a:r>
              <a:rPr lang="en-US" sz="1600" u="sng" dirty="0">
                <a:solidFill>
                  <a:srgbClr val="666666"/>
                </a:solidFill>
                <a:latin typeface="Consolas" panose="020B0609020204030204" pitchFamily="49" charset="0"/>
                <a:cs typeface="Helvetica" panose="020B0604020202020204" pitchFamily="34" charset="0"/>
              </a:rPr>
              <a:t>Access code: 795 953 404</a:t>
            </a:r>
            <a:endParaRPr lang="en-US" sz="1600" u="sng" dirty="0">
              <a:solidFill>
                <a:srgbClr val="666666"/>
              </a:solidFill>
              <a:latin typeface="Consolas" panose="020B0609020204030204" pitchFamily="49" charset="0"/>
              <a:cs typeface="Helvetica" panose="020B0604020202020204" pitchFamily="34" charset="0"/>
              <a:hlinkClick r:id="rId2"/>
            </a:endParaRPr>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3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3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p:txBody>
      </p:sp>
      <p:sp>
        <p:nvSpPr>
          <p:cNvPr id="6" name="Rectangle 5">
            <a:extLst>
              <a:ext uri="{FF2B5EF4-FFF2-40B4-BE49-F238E27FC236}">
                <a16:creationId xmlns:a16="http://schemas.microsoft.com/office/drawing/2014/main" id="{6EA8DF87-C764-41F1-A712-D116CA69020D}"/>
              </a:ext>
            </a:extLst>
          </p:cNvPr>
          <p:cNvSpPr/>
          <p:nvPr/>
        </p:nvSpPr>
        <p:spPr>
          <a:xfrm>
            <a:off x="374054" y="1295400"/>
            <a:ext cx="8174946" cy="4770537"/>
          </a:xfrm>
          <a:prstGeom prst="rect">
            <a:avLst/>
          </a:prstGeom>
        </p:spPr>
        <p:txBody>
          <a:bodyPr wrap="square">
            <a:spAutoFit/>
          </a:bodyPr>
          <a:lstStyle/>
          <a:p>
            <a:pPr fontAlgn="ct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marL="0" marR="0" fontAlgn="ctr">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6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pPr>
              <a:spcBef>
                <a:spcPts val="0"/>
              </a:spcBef>
              <a:spcAft>
                <a:spcPts val="0"/>
              </a:spcAft>
            </a:pPr>
            <a:r>
              <a:rPr lang="en-US" sz="1600" dirty="0">
                <a:solidFill>
                  <a:srgbClr val="000000"/>
                </a:solidFill>
                <a:latin typeface="Consolas" panose="020B0609020204030204" pitchFamily="49" charset="0"/>
                <a:cs typeface="Helvetica" panose="020B0604020202020204" pitchFamily="34" charset="0"/>
              </a:rPr>
              <a:t>3:00 PM - 5:00 PM Tuesday, Feb 25 2020</a:t>
            </a:r>
            <a:r>
              <a:rPr lang="en-US" sz="1600" dirty="0"/>
              <a:t> </a:t>
            </a:r>
            <a:r>
              <a:rPr lang="en-US" sz="1600" dirty="0">
                <a:solidFill>
                  <a:schemeClr val="tx1"/>
                </a:solidFill>
              </a:rPr>
              <a:t>(UTC-05:00) Eastern Time (US &amp; Canada)</a:t>
            </a:r>
          </a:p>
          <a:p>
            <a:pPr>
              <a:spcBef>
                <a:spcPts val="0"/>
              </a:spcBef>
              <a:spcAft>
                <a:spcPts val="0"/>
              </a:spcAft>
            </a:pPr>
            <a:r>
              <a:rPr lang="en-US" sz="1600" dirty="0">
                <a:solidFill>
                  <a:schemeClr val="tx1"/>
                </a:solidFill>
                <a:latin typeface="Consolas" panose="020B0609020204030204" pitchFamily="49" charset="0"/>
                <a:cs typeface="Helvetica" panose="020B0604020202020204" pitchFamily="34" charset="0"/>
              </a:rPr>
              <a:t> </a:t>
            </a:r>
            <a:endParaRPr lang="en-US" sz="1600" dirty="0">
              <a:solidFill>
                <a:schemeClr val="tx1"/>
              </a:solidFill>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hlinkClick r:id="rId2"/>
              </a:rPr>
              <a:t>https://ieee802.my.webex.com/ieee802.my/j.php?MTID=m893a70f4ba4e6fb59a1e51ad38478128</a:t>
            </a:r>
            <a:endParaRPr lang="en-US" sz="1600" dirty="0">
              <a:solidFill>
                <a:srgbClr val="666666"/>
              </a:solidFill>
              <a:latin typeface="Consolas" panose="020B0609020204030204" pitchFamily="49" charset="0"/>
              <a:cs typeface="Helvetica" panose="020B0604020202020204" pitchFamily="34"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 </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Meeting number:	797 434 256</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Password:		RRTAG25</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 </a:t>
            </a:r>
            <a:endParaRPr lang="en-US" sz="1600" dirty="0"/>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Access code: 797 434 256</a:t>
            </a:r>
            <a:endParaRPr lang="en-US" sz="1600" dirty="0">
              <a:effectLst/>
            </a:endParaRPr>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 E.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a:t>
            </a:r>
            <a:r>
              <a:rPr lang="en-US" sz="1800" b="1" dirty="0">
                <a:solidFill>
                  <a:schemeClr val="tx1"/>
                </a:solidFill>
                <a:highlight>
                  <a:srgbClr val="00FF00"/>
                </a:highlight>
              </a:rPr>
              <a:t>we will target to </a:t>
            </a:r>
            <a:r>
              <a:rPr lang="en-US" sz="1800" b="1" u="sng" dirty="0">
                <a:solidFill>
                  <a:schemeClr val="tx1"/>
                </a:solidFill>
                <a:highlight>
                  <a:srgbClr val="00FF00"/>
                </a:highlight>
              </a:rPr>
              <a:t>approve in .18 on Thursday 20 February</a:t>
            </a:r>
            <a:r>
              <a:rPr lang="en-US" sz="1800" b="1" u="sng" dirty="0">
                <a:solidFill>
                  <a:schemeClr val="tx1"/>
                </a:solidFill>
              </a:rPr>
              <a:t>.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800100" lvl="1">
              <a:spcBef>
                <a:spcPts val="0"/>
              </a:spcBef>
              <a:buFont typeface="Arial" panose="020B0604020202020204" pitchFamily="34" charset="0"/>
              <a:buChar char="•"/>
            </a:pPr>
            <a:r>
              <a:rPr lang="en-US" sz="1600" dirty="0">
                <a:solidFill>
                  <a:schemeClr val="tx1"/>
                </a:solidFill>
              </a:rPr>
              <a:t>S</a:t>
            </a:r>
            <a:r>
              <a:rPr lang="en-US" sz="1600" b="0" dirty="0">
                <a:solidFill>
                  <a:schemeClr val="tx1"/>
                </a:solidFill>
              </a:rPr>
              <a:t>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Thursday 20</a:t>
            </a:r>
            <a:r>
              <a:rPr lang="en-US" sz="1800" b="0" baseline="30000" dirty="0">
                <a:solidFill>
                  <a:schemeClr val="tx1"/>
                </a:solidFill>
              </a:rPr>
              <a:t>th</a:t>
            </a:r>
            <a:r>
              <a:rPr lang="en-US" sz="1800" b="0" dirty="0">
                <a:solidFill>
                  <a:schemeClr val="tx1"/>
                </a:solidFill>
              </a:rPr>
              <a:t>, morning – 10am-noon-et?  	</a:t>
            </a:r>
            <a:r>
              <a:rPr lang="en-US" sz="1800" u="sng" dirty="0">
                <a:solidFill>
                  <a:srgbClr val="00B0F0"/>
                </a:solidFill>
                <a:sym typeface="Wingdings" panose="05000000000000000000" pitchFamily="2" charset="2"/>
              </a:rPr>
              <a:t> </a:t>
            </a:r>
            <a:r>
              <a:rPr lang="en-US" sz="1800" u="sng" dirty="0">
                <a:solidFill>
                  <a:srgbClr val="00B0F0"/>
                </a:solidFill>
              </a:rPr>
              <a:t>Shall we put in calendar, </a:t>
            </a:r>
            <a:r>
              <a:rPr lang="en-US" sz="1800" u="sng" dirty="0" err="1">
                <a:solidFill>
                  <a:srgbClr val="00B0F0"/>
                </a:solidFill>
              </a:rPr>
              <a:t>jic</a:t>
            </a:r>
            <a:r>
              <a:rPr lang="en-US" sz="1800" u="sng" dirty="0">
                <a:solidFill>
                  <a:srgbClr val="00B0F0"/>
                </a:solidFill>
              </a:rPr>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next week (only minutes for last read and vote.) </a:t>
            </a: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 tbd</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.18 document is now 18-20/0020; </a:t>
            </a:r>
          </a:p>
          <a:p>
            <a:pPr marL="800100" lvl="1">
              <a:spcBef>
                <a:spcPts val="0"/>
              </a:spcBef>
              <a:buFont typeface="Arial" panose="020B0604020202020204" pitchFamily="34" charset="0"/>
              <a:buChar char="•"/>
            </a:pPr>
            <a:r>
              <a:rPr lang="en-US" sz="1600" dirty="0">
                <a:hlinkClick r:id="rId3"/>
              </a:rPr>
              <a:t>https://mentor.ieee.org/802.18/dcn/20/18-20-0020</a:t>
            </a:r>
            <a:r>
              <a:rPr lang="en-US" sz="1600" dirty="0"/>
              <a:t> </a:t>
            </a:r>
            <a:endParaRPr lang="en-US" sz="1600" b="0" dirty="0"/>
          </a:p>
          <a:p>
            <a:pPr marL="800100" lvl="1">
              <a:spcBef>
                <a:spcPts val="0"/>
              </a:spcBef>
              <a:buFont typeface="Arial" panose="020B0604020202020204" pitchFamily="34" charset="0"/>
              <a:buChar char="•"/>
            </a:pPr>
            <a:r>
              <a:rPr lang="en-US" sz="1600" dirty="0"/>
              <a:t>r04 –  after the meeting yesterday (13</a:t>
            </a:r>
            <a:r>
              <a:rPr lang="en-US" sz="1600" baseline="30000" dirty="0"/>
              <a:t>th</a:t>
            </a:r>
            <a:r>
              <a:rPr lang="en-US" sz="1600" dirty="0"/>
              <a:t>) weekly teleconference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44024</TotalTime>
  <Words>7131</Words>
  <Application>Microsoft Office PowerPoint</Application>
  <PresentationFormat>On-screen Show (4:3)</PresentationFormat>
  <Paragraphs>736</Paragraphs>
  <Slides>38</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vt:lpstr>
      <vt:lpstr>Calibri</vt:lpstr>
      <vt:lpstr>Calibri Light</vt:lpstr>
      <vt:lpstr>Consolas</vt:lpstr>
      <vt:lpstr>Helvetica</vt:lpstr>
      <vt:lpstr>Monotype Sorts</vt:lpstr>
      <vt:lpstr>Segoe UI</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Chairman Pai’s statement on 5.9 GHz &amp; NPRM -background</vt:lpstr>
      <vt:lpstr>5.9 GHz NPRM _</vt:lpstr>
      <vt:lpstr>5.9 GHz NPRM –  </vt:lpstr>
      <vt:lpstr>5.9 GHz &amp; NPRM – 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2357</cp:revision>
  <cp:lastPrinted>1601-01-01T00:00:00Z</cp:lastPrinted>
  <dcterms:created xsi:type="dcterms:W3CDTF">2016-03-03T14:54:45Z</dcterms:created>
  <dcterms:modified xsi:type="dcterms:W3CDTF">2020-02-14T14:13:09Z</dcterms:modified>
</cp:coreProperties>
</file>