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604" r:id="rId5"/>
    <p:sldId id="624" r:id="rId6"/>
    <p:sldId id="605" r:id="rId7"/>
    <p:sldId id="516" r:id="rId8"/>
    <p:sldId id="626" r:id="rId9"/>
    <p:sldId id="659" r:id="rId10"/>
    <p:sldId id="657" r:id="rId11"/>
    <p:sldId id="658" r:id="rId12"/>
    <p:sldId id="650" r:id="rId13"/>
    <p:sldId id="498" r:id="rId14"/>
    <p:sldId id="402" r:id="rId15"/>
    <p:sldId id="403" r:id="rId16"/>
    <p:sldId id="661" r:id="rId17"/>
    <p:sldId id="663" r:id="rId18"/>
    <p:sldId id="664" r:id="rId19"/>
    <p:sldId id="665" r:id="rId20"/>
    <p:sldId id="666" r:id="rId21"/>
    <p:sldId id="662" r:id="rId22"/>
    <p:sldId id="653" r:id="rId23"/>
    <p:sldId id="649" r:id="rId24"/>
    <p:sldId id="660" r:id="rId25"/>
    <p:sldId id="640" r:id="rId26"/>
    <p:sldId id="639" r:id="rId27"/>
    <p:sldId id="638" r:id="rId28"/>
    <p:sldId id="643" r:id="rId29"/>
    <p:sldId id="646" r:id="rId30"/>
    <p:sldId id="641" r:id="rId31"/>
    <p:sldId id="633" r:id="rId32"/>
    <p:sldId id="636" r:id="rId33"/>
    <p:sldId id="634" r:id="rId34"/>
    <p:sldId id="632" r:id="rId35"/>
    <p:sldId id="627" r:id="rId36"/>
    <p:sldId id="630" r:id="rId37"/>
    <p:sldId id="628" r:id="rId38"/>
    <p:sldId id="462"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2196" autoAdjust="0"/>
  </p:normalViewPr>
  <p:slideViewPr>
    <p:cSldViewPr>
      <p:cViewPr varScale="1">
        <p:scale>
          <a:sx n="103" d="100"/>
          <a:sy n="103" d="100"/>
        </p:scale>
        <p:origin x="588"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471820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802.18-20/0018r00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help.webex.com/docs/DOC-5412" TargetMode="External"/><Relationship Id="rId3" Type="http://schemas.openxmlformats.org/officeDocument/2006/relationships/hyperlink" Target="sip:927467590@itroninc.webex.com"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itroninc.webex.com/itroninc/j.php?MTID=m3a5ac7e268192fc932c5b3afeb311e74" TargetMode="External"/><Relationship Id="rId1" Type="http://schemas.openxmlformats.org/officeDocument/2006/relationships/slideLayout" Target="../slideLayouts/slideLayout2.xml"/><Relationship Id="rId6" Type="http://schemas.openxmlformats.org/officeDocument/2006/relationships/hyperlink" Target="https://itroninc.webex.com/itroninc/globalcallin.php?MTID=mc078b72aa7db168fb4bd57a9c7d30a34" TargetMode="External"/><Relationship Id="rId5" Type="http://schemas.openxmlformats.org/officeDocument/2006/relationships/hyperlink" Target="tel:%2B1-855-797-9485,,*01*927467590%23%23*01*" TargetMode="External"/><Relationship Id="rId4" Type="http://schemas.openxmlformats.org/officeDocument/2006/relationships/hyperlink" Target="tel:%2B1-415-655-0002,,*01*927467590%23%23*0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help.webex.com/docs/DOC-5412" TargetMode="External"/><Relationship Id="rId3" Type="http://schemas.openxmlformats.org/officeDocument/2006/relationships/hyperlink" Target="sip:925505760@itroninc.webex.com"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itroninc.webex.com/itroninc/j.php?MTID=me9ff48d51a6cb82aca06929ad9697ec5" TargetMode="External"/><Relationship Id="rId1" Type="http://schemas.openxmlformats.org/officeDocument/2006/relationships/slideLayout" Target="../slideLayouts/slideLayout2.xml"/><Relationship Id="rId6" Type="http://schemas.openxmlformats.org/officeDocument/2006/relationships/hyperlink" Target="https://itroninc.webex.com/itroninc/globalcallin.php?MTID=m1d10cbd4c69a651e2e94c73071230de5" TargetMode="External"/><Relationship Id="rId5" Type="http://schemas.openxmlformats.org/officeDocument/2006/relationships/hyperlink" Target="tel:%2B1-855-797-9485,,*01*925505760%23%23*01*" TargetMode="External"/><Relationship Id="rId4" Type="http://schemas.openxmlformats.org/officeDocument/2006/relationships/hyperlink" Target="tel:%2B1-415-655-0002,,*01*925505760%23%23*01*"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help.webex.com/docs/DOC-5412" TargetMode="External"/><Relationship Id="rId3" Type="http://schemas.openxmlformats.org/officeDocument/2006/relationships/hyperlink" Target="sip:925414647@itroninc.webex.com"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itroninc.webex.com/itroninc/j.php?MTID=m0a19c84c665b69efcb715554866b94e3" TargetMode="External"/><Relationship Id="rId1" Type="http://schemas.openxmlformats.org/officeDocument/2006/relationships/slideLayout" Target="../slideLayouts/slideLayout2.xml"/><Relationship Id="rId6" Type="http://schemas.openxmlformats.org/officeDocument/2006/relationships/hyperlink" Target="https://itroninc.webex.com/itroninc/globalcallin.php?MTID=me88b8eb338e5c03465b4d1dea47f5f8b" TargetMode="External"/><Relationship Id="rId5" Type="http://schemas.openxmlformats.org/officeDocument/2006/relationships/hyperlink" Target="tel:%2B1-855-797-9485,,*01*925414647%23%23*01*" TargetMode="External"/><Relationship Id="rId4" Type="http://schemas.openxmlformats.org/officeDocument/2006/relationships/hyperlink" Target="tel:%2B1-415-655-0002,,*01*925414647%23%23*01*"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help.webex.com/docs/DOC-5412" TargetMode="External"/><Relationship Id="rId3" Type="http://schemas.openxmlformats.org/officeDocument/2006/relationships/hyperlink" Target="sip:929088045@itroninc.webex.com"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itroninc.webex.com/itroninc/j.php?MTID=m8ac5222540629505fbb9a12badfe9930" TargetMode="External"/><Relationship Id="rId1" Type="http://schemas.openxmlformats.org/officeDocument/2006/relationships/slideLayout" Target="../slideLayouts/slideLayout2.xml"/><Relationship Id="rId6" Type="http://schemas.openxmlformats.org/officeDocument/2006/relationships/hyperlink" Target="https://itroninc.webex.com/itroninc/globalcallin.php?MTID=ma4e3734d053d7fab08954e49464c7637" TargetMode="External"/><Relationship Id="rId5" Type="http://schemas.openxmlformats.org/officeDocument/2006/relationships/hyperlink" Target="tel:%2B1-855-797-9485,,*01*929088045%23%23*01*" TargetMode="External"/><Relationship Id="rId4" Type="http://schemas.openxmlformats.org/officeDocument/2006/relationships/hyperlink" Target="tel:%2B1-415-655-0002,,*01*929088045%23%23*01*"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8" Type="http://schemas.openxmlformats.org/officeDocument/2006/relationships/hyperlink" Target="https://help.webex.com/docs/DOC-5412" TargetMode="External"/><Relationship Id="rId3" Type="http://schemas.openxmlformats.org/officeDocument/2006/relationships/hyperlink" Target="sip:924441605@itroninc.webex.com"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itroninc.webex.com/itroninc/j.php?MTID=m75fe3b347f0fb5c28e7a7ca6069c739e" TargetMode="External"/><Relationship Id="rId1" Type="http://schemas.openxmlformats.org/officeDocument/2006/relationships/slideLayout" Target="../slideLayouts/slideLayout2.xml"/><Relationship Id="rId6" Type="http://schemas.openxmlformats.org/officeDocument/2006/relationships/hyperlink" Target="https://itroninc.webex.com/itroninc/globalcallin.php?MTID=ma9f146d3a917d274ea14ef767c85147b" TargetMode="External"/><Relationship Id="rId5" Type="http://schemas.openxmlformats.org/officeDocument/2006/relationships/hyperlink" Target="tel:%2B1-855-797-9485,,*01*924441605%23%23*01*" TargetMode="External"/><Relationship Id="rId4" Type="http://schemas.openxmlformats.org/officeDocument/2006/relationships/hyperlink" Target="tel:%2B1-415-655-0002,,*01*924441605%23%23*0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1-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20-00-0000-comments-on-fcc19-138-nprm-revisiting-use-of-the-5-850-5-925-ghz-band.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0/18-20-00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11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11Feb20 /____</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26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 </a:t>
            </a:r>
          </a:p>
          <a:p>
            <a:pPr marL="400050">
              <a:spcBef>
                <a:spcPts val="0"/>
              </a:spcBef>
              <a:buFont typeface="Arial" panose="020B0604020202020204" pitchFamily="34" charset="0"/>
              <a:buChar char="•"/>
            </a:pPr>
            <a:r>
              <a:rPr lang="en-US" sz="1800" b="0" dirty="0">
                <a:solidFill>
                  <a:schemeClr val="tx1"/>
                </a:solidFill>
              </a:rPr>
              <a:t> </a:t>
            </a:r>
          </a:p>
          <a:p>
            <a:pPr marL="400050">
              <a:spcBef>
                <a:spcPts val="0"/>
              </a:spcBef>
              <a:buFont typeface="Arial" panose="020B0604020202020204" pitchFamily="34" charset="0"/>
              <a:buChar char="•"/>
            </a:pPr>
            <a:r>
              <a:rPr lang="en-US" sz="1800" b="0" dirty="0">
                <a:solidFill>
                  <a:schemeClr val="tx1"/>
                </a:solidFill>
              </a:rPr>
              <a:t> </a:t>
            </a:r>
          </a:p>
          <a:p>
            <a:pPr marL="400050">
              <a:spcBef>
                <a:spcPts val="0"/>
              </a:spcBef>
              <a:buFont typeface="Arial" panose="020B0604020202020204" pitchFamily="34" charset="0"/>
              <a:buChar char="•"/>
            </a:pPr>
            <a:r>
              <a:rPr lang="en-US" sz="1800" b="0" dirty="0">
                <a:solidFill>
                  <a:schemeClr val="tx1"/>
                </a:solidFill>
              </a:rPr>
              <a:t> </a:t>
            </a: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84194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altLang="en-US" sz="20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Comment contributions for 5.9 GHz NPRM</a:t>
            </a:r>
          </a:p>
          <a:p>
            <a:pPr marL="685800" lvl="1">
              <a:buFont typeface="Wingdings" panose="05000000000000000000" pitchFamily="2" charset="2"/>
              <a:buChar char="q"/>
            </a:pPr>
            <a:r>
              <a:rPr lang="en-US" altLang="en-US" dirty="0">
                <a:solidFill>
                  <a:srgbClr val="00B0F0"/>
                </a:solidFill>
              </a:rPr>
              <a:t>Request inputs the night before to allow time to integrate. 	</a:t>
            </a:r>
            <a:endParaRPr lang="en-US" altLang="en-US" dirty="0">
              <a:solidFill>
                <a:schemeClr val="tx1"/>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r>
              <a:rPr lang="en-US" altLang="en-US" sz="1800" dirty="0">
                <a:solidFill>
                  <a:srgbClr val="D5F4FF"/>
                </a:solidFill>
              </a:rPr>
              <a:t>Comment contributions for Ofcom consolation on </a:t>
            </a:r>
            <a:r>
              <a:rPr lang="en-US" altLang="en-US" sz="1800" dirty="0" err="1">
                <a:solidFill>
                  <a:srgbClr val="D5F4FF"/>
                </a:solidFill>
              </a:rPr>
              <a:t>WiFi</a:t>
            </a:r>
            <a:r>
              <a:rPr lang="en-US" altLang="en-US" sz="1800" dirty="0">
                <a:solidFill>
                  <a:srgbClr val="D5F4FF"/>
                </a:solidFill>
              </a:rPr>
              <a:t>; best by Wednesday morning to the chair to give a day to put into the required form, to review on Thursday.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b="0" dirty="0">
                <a:solidFill>
                  <a:schemeClr val="bg1">
                    <a:lumMod val="75000"/>
                  </a:schemeClr>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13Feb20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Next ad hoc on 5.9 GHz NPRM comments:  Friday, 14Feb at 3pm-et</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54</a:t>
            </a:r>
          </a:p>
          <a:p>
            <a:pPr lvl="1">
              <a:buFont typeface="Arial" panose="020B0604020202020204" pitchFamily="34" charset="0"/>
              <a:buChar char="•"/>
            </a:pPr>
            <a:endParaRPr lang="en-US" sz="1000" b="0" dirty="0"/>
          </a:p>
          <a:p>
            <a:pPr>
              <a:buFont typeface="Arial" panose="020B0604020202020204" pitchFamily="34" charset="0"/>
              <a:buChar char="•"/>
            </a:pPr>
            <a:endParaRPr lang="en-US" sz="18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14</a:t>
            </a:r>
            <a:r>
              <a:rPr lang="en-US" sz="1800" baseline="30000" dirty="0">
                <a:solidFill>
                  <a:schemeClr val="tx1"/>
                </a:solidFill>
              </a:rPr>
              <a:t>th</a:t>
            </a:r>
            <a:r>
              <a:rPr lang="en-US" sz="1800" dirty="0">
                <a:solidFill>
                  <a:schemeClr val="tx1"/>
                </a:solidFill>
              </a:rPr>
              <a:t> – 		3pm–et-2hr</a:t>
            </a:r>
          </a:p>
        </p:txBody>
      </p:sp>
      <p:sp>
        <p:nvSpPr>
          <p:cNvPr id="5" name="Rectangle 4">
            <a:extLst>
              <a:ext uri="{FF2B5EF4-FFF2-40B4-BE49-F238E27FC236}">
                <a16:creationId xmlns:a16="http://schemas.microsoft.com/office/drawing/2014/main" id="{96961788-547F-4401-8934-08C4DEABCAFC}"/>
              </a:ext>
            </a:extLst>
          </p:cNvPr>
          <p:cNvSpPr/>
          <p:nvPr/>
        </p:nvSpPr>
        <p:spPr>
          <a:xfrm>
            <a:off x="664254" y="601177"/>
            <a:ext cx="8479745" cy="4801314"/>
          </a:xfrm>
          <a:prstGeom prst="rect">
            <a:avLst/>
          </a:prstGeom>
        </p:spPr>
        <p:txBody>
          <a:bodyPr wrap="square">
            <a:spAutoFit/>
          </a:bodyPr>
          <a:lstStyle/>
          <a:p>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28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2"/>
              </a:rPr>
              <a:t>Join WebEx meeting</a:t>
            </a:r>
            <a:r>
              <a:rPr lang="en-US" sz="2800" dirty="0">
                <a:latin typeface="Segoe UI" panose="020B0502040204020203" pitchFamily="34" charset="0"/>
                <a:ea typeface="Times New Roman" panose="02020603050405020304" pitchFamily="18" charset="0"/>
              </a:rPr>
              <a:t>   </a:t>
            </a:r>
            <a:br>
              <a:rPr lang="en-US" sz="2800" dirty="0">
                <a:latin typeface="Segoe UI" panose="020B0502040204020203" pitchFamily="34" charset="0"/>
                <a:ea typeface="Times New Roman" panose="02020603050405020304" pitchFamily="18" charset="0"/>
              </a:rPr>
            </a:br>
            <a:r>
              <a:rPr lang="en-US" sz="1600" dirty="0" err="1">
                <a:solidFill>
                  <a:srgbClr val="666666"/>
                </a:solidFill>
                <a:latin typeface="Segoe UI" panose="020B0502040204020203" pitchFamily="34" charset="0"/>
                <a:ea typeface="Times New Roman" panose="02020603050405020304" pitchFamily="18" charset="0"/>
              </a:rPr>
              <a:t>Meeting</a:t>
            </a:r>
            <a:r>
              <a:rPr lang="en-US" sz="1600" dirty="0">
                <a:solidFill>
                  <a:srgbClr val="666666"/>
                </a:solidFill>
                <a:latin typeface="Segoe UI" panose="020B0502040204020203" pitchFamily="34" charset="0"/>
                <a:ea typeface="Times New Roman" panose="02020603050405020304" pitchFamily="18" charset="0"/>
              </a:rPr>
              <a:t> number (access code): 927 467 590</a:t>
            </a:r>
            <a:r>
              <a:rPr lang="en-US" sz="2800" dirty="0">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Meeting password:</a:t>
            </a:r>
            <a:r>
              <a:rPr lang="en-US" sz="1600" dirty="0">
                <a:solidFill>
                  <a:srgbClr val="666666"/>
                </a:solidFill>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RRTAG14</a:t>
            </a:r>
            <a:r>
              <a:rPr lang="en-US" sz="1600" dirty="0">
                <a:solidFill>
                  <a:srgbClr val="666666"/>
                </a:solidFill>
                <a:latin typeface="Segoe UI" panose="020B0502040204020203" pitchFamily="34" charset="0"/>
                <a:ea typeface="Times New Roman" panose="02020603050405020304" pitchFamily="18" charset="0"/>
              </a:rPr>
              <a:t>  </a:t>
            </a: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from a video system or application</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Dial</a:t>
            </a:r>
            <a:r>
              <a:rPr lang="en-US" sz="1600" dirty="0">
                <a:latin typeface="Arial" panose="020B0604020202020204" pitchFamily="34" charset="0"/>
                <a:ea typeface="Times New Roman" panose="02020603050405020304" pitchFamily="18" charset="0"/>
              </a:rPr>
              <a:t> </a:t>
            </a:r>
            <a:r>
              <a:rPr lang="en-US" sz="1800" u="sng"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3"/>
              </a:rPr>
              <a:t>927467590@itroninc.webex.com</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You can also dial 173.243.2.68 and enter your meeting number.</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by phone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400" dirty="0">
                <a:solidFill>
                  <a:srgbClr val="666666"/>
                </a:solidFill>
                <a:latin typeface="Arial" panose="020B0604020202020204" pitchFamily="34" charset="0"/>
                <a:ea typeface="Times New Roman" panose="02020603050405020304" pitchFamily="18" charset="0"/>
              </a:rPr>
              <a:t>Tap to call in from a mobile device (attendees only)</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4"/>
              </a:rPr>
              <a:t>+1-415-655-0002</a:t>
            </a:r>
            <a:r>
              <a:rPr lang="en-US" sz="1800" dirty="0">
                <a:solidFill>
                  <a:srgbClr val="333333"/>
                </a:solidFill>
                <a:latin typeface="Arial" panose="020B0604020202020204" pitchFamily="34" charset="0"/>
                <a:ea typeface="Times New Roman" panose="02020603050405020304" pitchFamily="18" charset="0"/>
              </a:rPr>
              <a:t> US Toll</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5"/>
              </a:rPr>
              <a:t>+1-855-797-9485</a:t>
            </a:r>
            <a:r>
              <a:rPr lang="en-US" sz="1800" dirty="0">
                <a:solidFill>
                  <a:srgbClr val="333333"/>
                </a:solidFill>
                <a:latin typeface="Arial" panose="020B0604020202020204" pitchFamily="34" charset="0"/>
                <a:ea typeface="Times New Roman" panose="02020603050405020304" pitchFamily="18" charset="0"/>
              </a:rPr>
              <a:t> US Toll free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6"/>
              </a:rPr>
              <a:t>Global call-in numbers</a:t>
            </a:r>
            <a:r>
              <a:rPr lang="en-US" sz="1600" dirty="0">
                <a:latin typeface="Arial" panose="020B0604020202020204" pitchFamily="34" charset="0"/>
                <a:ea typeface="Times New Roman" panose="02020603050405020304" pitchFamily="18" charset="0"/>
              </a:rPr>
              <a:t>  |  </a:t>
            </a: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7"/>
              </a:rPr>
              <a:t>Toll-free calling restrictions</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6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8"/>
              </a:rPr>
              <a:t>Can't join the meeting?</a:t>
            </a: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endParaRPr lang="en-US" sz="1800" dirty="0"/>
          </a:p>
        </p:txBody>
      </p:sp>
    </p:spTree>
    <p:extLst>
      <p:ext uri="{BB962C8B-B14F-4D97-AF65-F5344CB8AC3E}">
        <p14:creationId xmlns:p14="http://schemas.microsoft.com/office/powerpoint/2010/main" val="3508961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18</a:t>
            </a:r>
            <a:r>
              <a:rPr lang="en-US" sz="1800" baseline="30000" dirty="0">
                <a:solidFill>
                  <a:schemeClr val="tx1"/>
                </a:solidFill>
              </a:rPr>
              <a:t>th</a:t>
            </a:r>
            <a:r>
              <a:rPr lang="en-US" sz="1800" dirty="0">
                <a:solidFill>
                  <a:schemeClr val="tx1"/>
                </a:solidFill>
              </a:rPr>
              <a:t> – 	3pm–et-2hr  </a:t>
            </a:r>
          </a:p>
        </p:txBody>
      </p:sp>
      <p:sp>
        <p:nvSpPr>
          <p:cNvPr id="5" name="Rectangle 4">
            <a:extLst>
              <a:ext uri="{FF2B5EF4-FFF2-40B4-BE49-F238E27FC236}">
                <a16:creationId xmlns:a16="http://schemas.microsoft.com/office/drawing/2014/main" id="{07BE7613-B3AD-4F51-BC5A-14A0426B1D31}"/>
              </a:ext>
            </a:extLst>
          </p:cNvPr>
          <p:cNvSpPr/>
          <p:nvPr/>
        </p:nvSpPr>
        <p:spPr>
          <a:xfrm>
            <a:off x="625480" y="1055132"/>
            <a:ext cx="8442320" cy="4031873"/>
          </a:xfrm>
          <a:prstGeom prst="rect">
            <a:avLst/>
          </a:prstGeom>
        </p:spPr>
        <p:txBody>
          <a:bodyPr wrap="square">
            <a:spAutoFit/>
          </a:bodyPr>
          <a:lstStyle/>
          <a:p>
            <a:r>
              <a:rPr lang="en-US" sz="28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2"/>
              </a:rPr>
              <a:t>Join WebEx meeting</a:t>
            </a:r>
            <a:r>
              <a:rPr lang="en-US" sz="2800" dirty="0">
                <a:latin typeface="Segoe UI" panose="020B0502040204020203" pitchFamily="34" charset="0"/>
                <a:ea typeface="Times New Roman" panose="02020603050405020304" pitchFamily="18" charset="0"/>
              </a:rPr>
              <a:t>   </a:t>
            </a:r>
            <a:br>
              <a:rPr lang="en-US" sz="2800" dirty="0">
                <a:latin typeface="Segoe UI" panose="020B0502040204020203" pitchFamily="34" charset="0"/>
                <a:ea typeface="Times New Roman" panose="02020603050405020304" pitchFamily="18" charset="0"/>
              </a:rPr>
            </a:br>
            <a:r>
              <a:rPr lang="en-US" sz="1600" dirty="0" err="1">
                <a:solidFill>
                  <a:srgbClr val="666666"/>
                </a:solidFill>
                <a:latin typeface="Segoe UI" panose="020B0502040204020203" pitchFamily="34" charset="0"/>
                <a:ea typeface="Times New Roman" panose="02020603050405020304" pitchFamily="18" charset="0"/>
              </a:rPr>
              <a:t>Meeting</a:t>
            </a:r>
            <a:r>
              <a:rPr lang="en-US" sz="1600" dirty="0">
                <a:solidFill>
                  <a:srgbClr val="666666"/>
                </a:solidFill>
                <a:latin typeface="Segoe UI" panose="020B0502040204020203" pitchFamily="34" charset="0"/>
                <a:ea typeface="Times New Roman" panose="02020603050405020304" pitchFamily="18" charset="0"/>
              </a:rPr>
              <a:t> number (access code): 925 505 760</a:t>
            </a:r>
            <a:r>
              <a:rPr lang="en-US" sz="2800" dirty="0">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Meeting password:</a:t>
            </a:r>
            <a:r>
              <a:rPr lang="en-US" sz="1600" dirty="0">
                <a:solidFill>
                  <a:srgbClr val="666666"/>
                </a:solidFill>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RRTAG18</a:t>
            </a:r>
            <a:r>
              <a:rPr lang="en-US" sz="1600" dirty="0">
                <a:solidFill>
                  <a:srgbClr val="666666"/>
                </a:solidFill>
                <a:latin typeface="Segoe UI" panose="020B0502040204020203" pitchFamily="34" charset="0"/>
                <a:ea typeface="Times New Roman" panose="02020603050405020304" pitchFamily="18" charset="0"/>
              </a:rPr>
              <a:t>  </a:t>
            </a: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from a video system or application</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Dial</a:t>
            </a:r>
            <a:r>
              <a:rPr lang="en-US" sz="1600" dirty="0">
                <a:latin typeface="Arial" panose="020B0604020202020204" pitchFamily="34" charset="0"/>
                <a:ea typeface="Times New Roman" panose="02020603050405020304" pitchFamily="18" charset="0"/>
              </a:rPr>
              <a:t> </a:t>
            </a:r>
            <a:r>
              <a:rPr lang="en-US" sz="1800" u="sng"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3"/>
              </a:rPr>
              <a:t>925505760@itroninc.webex.com</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You can also dial 173.243.2.68 and enter your meeting number.</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by phone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400" dirty="0">
                <a:solidFill>
                  <a:srgbClr val="666666"/>
                </a:solidFill>
                <a:latin typeface="Arial" panose="020B0604020202020204" pitchFamily="34" charset="0"/>
                <a:ea typeface="Times New Roman" panose="02020603050405020304" pitchFamily="18" charset="0"/>
              </a:rPr>
              <a:t>Tap to call in from a mobile device (attendees only)</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4"/>
              </a:rPr>
              <a:t>+1-415-655-0002</a:t>
            </a:r>
            <a:r>
              <a:rPr lang="en-US" sz="1800" dirty="0">
                <a:solidFill>
                  <a:srgbClr val="333333"/>
                </a:solidFill>
                <a:latin typeface="Arial" panose="020B0604020202020204" pitchFamily="34" charset="0"/>
                <a:ea typeface="Times New Roman" panose="02020603050405020304" pitchFamily="18" charset="0"/>
              </a:rPr>
              <a:t> US Toll</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5"/>
              </a:rPr>
              <a:t>+1-855-797-9485</a:t>
            </a:r>
            <a:r>
              <a:rPr lang="en-US" sz="1800" dirty="0">
                <a:solidFill>
                  <a:srgbClr val="333333"/>
                </a:solidFill>
                <a:latin typeface="Arial" panose="020B0604020202020204" pitchFamily="34" charset="0"/>
                <a:ea typeface="Times New Roman" panose="02020603050405020304" pitchFamily="18" charset="0"/>
              </a:rPr>
              <a:t> US Toll free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6"/>
              </a:rPr>
              <a:t>Global call-in numbers</a:t>
            </a:r>
            <a:r>
              <a:rPr lang="en-US" sz="1600" dirty="0">
                <a:latin typeface="Arial" panose="020B0604020202020204" pitchFamily="34" charset="0"/>
                <a:ea typeface="Times New Roman" panose="02020603050405020304" pitchFamily="18" charset="0"/>
              </a:rPr>
              <a:t>  |  </a:t>
            </a: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7"/>
              </a:rPr>
              <a:t>Toll-free calling restrictions</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6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8"/>
              </a:rPr>
              <a:t>Can't join the meeting?</a:t>
            </a:r>
            <a:r>
              <a:rPr lang="en-US" sz="1600" dirty="0">
                <a:latin typeface="Segoe UI" panose="020B0502040204020203" pitchFamily="34" charset="0"/>
                <a:ea typeface="Times New Roman" panose="02020603050405020304" pitchFamily="18" charset="0"/>
              </a:rPr>
              <a:t> </a:t>
            </a:r>
            <a:endParaRPr lang="en-US" sz="1800" dirty="0"/>
          </a:p>
        </p:txBody>
      </p:sp>
    </p:spTree>
    <p:extLst>
      <p:ext uri="{BB962C8B-B14F-4D97-AF65-F5344CB8AC3E}">
        <p14:creationId xmlns:p14="http://schemas.microsoft.com/office/powerpoint/2010/main" val="2022625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Wednesday 19</a:t>
            </a:r>
            <a:r>
              <a:rPr lang="en-US" sz="1800" baseline="30000" dirty="0">
                <a:solidFill>
                  <a:schemeClr val="tx1"/>
                </a:solidFill>
              </a:rPr>
              <a:t>th</a:t>
            </a:r>
            <a:r>
              <a:rPr lang="en-US" sz="1800" dirty="0">
                <a:solidFill>
                  <a:schemeClr val="tx1"/>
                </a:solidFill>
              </a:rPr>
              <a:t> - 	3pm–et-2hr</a:t>
            </a:r>
          </a:p>
        </p:txBody>
      </p:sp>
      <p:sp>
        <p:nvSpPr>
          <p:cNvPr id="8" name="Rectangle 7">
            <a:extLst>
              <a:ext uri="{FF2B5EF4-FFF2-40B4-BE49-F238E27FC236}">
                <a16:creationId xmlns:a16="http://schemas.microsoft.com/office/drawing/2014/main" id="{2ADB0CD7-9205-45F0-ACF7-49CC647EF899}"/>
              </a:ext>
            </a:extLst>
          </p:cNvPr>
          <p:cNvSpPr/>
          <p:nvPr/>
        </p:nvSpPr>
        <p:spPr>
          <a:xfrm>
            <a:off x="664255" y="1055132"/>
            <a:ext cx="8479745" cy="4031873"/>
          </a:xfrm>
          <a:prstGeom prst="rect">
            <a:avLst/>
          </a:prstGeom>
        </p:spPr>
        <p:txBody>
          <a:bodyPr wrap="square">
            <a:spAutoFit/>
          </a:bodyPr>
          <a:lstStyle/>
          <a:p>
            <a:r>
              <a:rPr lang="en-US" sz="28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2"/>
              </a:rPr>
              <a:t>Join WebEx meeting</a:t>
            </a:r>
            <a:r>
              <a:rPr lang="en-US" sz="2800" dirty="0">
                <a:latin typeface="Segoe UI" panose="020B0502040204020203" pitchFamily="34" charset="0"/>
                <a:ea typeface="Times New Roman" panose="02020603050405020304" pitchFamily="18" charset="0"/>
              </a:rPr>
              <a:t>   </a:t>
            </a:r>
            <a:br>
              <a:rPr lang="en-US" sz="2800" dirty="0">
                <a:latin typeface="Segoe UI" panose="020B0502040204020203" pitchFamily="34" charset="0"/>
                <a:ea typeface="Times New Roman" panose="02020603050405020304" pitchFamily="18" charset="0"/>
              </a:rPr>
            </a:br>
            <a:r>
              <a:rPr lang="en-US" sz="1600" dirty="0" err="1">
                <a:solidFill>
                  <a:srgbClr val="666666"/>
                </a:solidFill>
                <a:latin typeface="Segoe UI" panose="020B0502040204020203" pitchFamily="34" charset="0"/>
                <a:ea typeface="Times New Roman" panose="02020603050405020304" pitchFamily="18" charset="0"/>
              </a:rPr>
              <a:t>Meeting</a:t>
            </a:r>
            <a:r>
              <a:rPr lang="en-US" sz="1600" dirty="0">
                <a:solidFill>
                  <a:srgbClr val="666666"/>
                </a:solidFill>
                <a:latin typeface="Segoe UI" panose="020B0502040204020203" pitchFamily="34" charset="0"/>
                <a:ea typeface="Times New Roman" panose="02020603050405020304" pitchFamily="18" charset="0"/>
              </a:rPr>
              <a:t> number (access code): 925 414 647</a:t>
            </a:r>
            <a:r>
              <a:rPr lang="en-US" sz="2800" dirty="0">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Meeting password:</a:t>
            </a:r>
            <a:r>
              <a:rPr lang="en-US" sz="1600" dirty="0">
                <a:solidFill>
                  <a:srgbClr val="666666"/>
                </a:solidFill>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RRTAG19</a:t>
            </a:r>
            <a:r>
              <a:rPr lang="en-US" sz="1600" dirty="0">
                <a:solidFill>
                  <a:srgbClr val="666666"/>
                </a:solidFill>
                <a:latin typeface="Segoe UI" panose="020B0502040204020203" pitchFamily="34" charset="0"/>
                <a:ea typeface="Times New Roman" panose="02020603050405020304" pitchFamily="18" charset="0"/>
              </a:rPr>
              <a:t>  </a:t>
            </a: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from a video system or application</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Dial</a:t>
            </a:r>
            <a:r>
              <a:rPr lang="en-US" sz="1600" dirty="0">
                <a:latin typeface="Arial" panose="020B0604020202020204" pitchFamily="34" charset="0"/>
                <a:ea typeface="Times New Roman" panose="02020603050405020304" pitchFamily="18" charset="0"/>
              </a:rPr>
              <a:t> </a:t>
            </a:r>
            <a:r>
              <a:rPr lang="en-US" sz="1800" u="sng"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3"/>
              </a:rPr>
              <a:t>925414647@itroninc.webex.com</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You can also dial 173.243.2.68 and enter your meeting number.</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by phone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400" dirty="0">
                <a:solidFill>
                  <a:srgbClr val="666666"/>
                </a:solidFill>
                <a:latin typeface="Arial" panose="020B0604020202020204" pitchFamily="34" charset="0"/>
                <a:ea typeface="Times New Roman" panose="02020603050405020304" pitchFamily="18" charset="0"/>
              </a:rPr>
              <a:t>Tap to call in from a mobile device (attendees only)</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4"/>
              </a:rPr>
              <a:t>+1-415-655-0002</a:t>
            </a:r>
            <a:r>
              <a:rPr lang="en-US" sz="1800" dirty="0">
                <a:solidFill>
                  <a:srgbClr val="333333"/>
                </a:solidFill>
                <a:latin typeface="Arial" panose="020B0604020202020204" pitchFamily="34" charset="0"/>
                <a:ea typeface="Times New Roman" panose="02020603050405020304" pitchFamily="18" charset="0"/>
              </a:rPr>
              <a:t> US Toll</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5"/>
              </a:rPr>
              <a:t>+1-855-797-9485</a:t>
            </a:r>
            <a:r>
              <a:rPr lang="en-US" sz="1800" dirty="0">
                <a:solidFill>
                  <a:srgbClr val="333333"/>
                </a:solidFill>
                <a:latin typeface="Arial" panose="020B0604020202020204" pitchFamily="34" charset="0"/>
                <a:ea typeface="Times New Roman" panose="02020603050405020304" pitchFamily="18" charset="0"/>
              </a:rPr>
              <a:t> US Toll free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6"/>
              </a:rPr>
              <a:t>Global call-in numbers</a:t>
            </a:r>
            <a:r>
              <a:rPr lang="en-US" sz="1600" dirty="0">
                <a:latin typeface="Arial" panose="020B0604020202020204" pitchFamily="34" charset="0"/>
                <a:ea typeface="Times New Roman" panose="02020603050405020304" pitchFamily="18" charset="0"/>
              </a:rPr>
              <a:t>  |  </a:t>
            </a: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7"/>
              </a:rPr>
              <a:t>Toll-free calling restrictions</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6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8"/>
              </a:rPr>
              <a:t>Can't join the meeting?</a:t>
            </a:r>
            <a:r>
              <a:rPr lang="en-US" sz="1600" dirty="0">
                <a:latin typeface="Segoe UI" panose="020B0502040204020203" pitchFamily="34" charset="0"/>
                <a:ea typeface="Times New Roman" panose="02020603050405020304" pitchFamily="18" charset="0"/>
              </a:rPr>
              <a:t> </a:t>
            </a:r>
            <a:endParaRPr lang="en-US" sz="1800" dirty="0"/>
          </a:p>
        </p:txBody>
      </p:sp>
    </p:spTree>
    <p:extLst>
      <p:ext uri="{BB962C8B-B14F-4D97-AF65-F5344CB8AC3E}">
        <p14:creationId xmlns:p14="http://schemas.microsoft.com/office/powerpoint/2010/main" val="3011188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21</a:t>
            </a:r>
            <a:r>
              <a:rPr lang="en-US" sz="1800" baseline="30000" dirty="0">
                <a:solidFill>
                  <a:schemeClr val="tx1"/>
                </a:solidFill>
              </a:rPr>
              <a:t>st</a:t>
            </a:r>
            <a:r>
              <a:rPr lang="en-US" sz="1800" dirty="0">
                <a:solidFill>
                  <a:schemeClr val="tx1"/>
                </a:solidFill>
              </a:rPr>
              <a:t> - 		3pm–et–2hr tbd</a:t>
            </a:r>
          </a:p>
        </p:txBody>
      </p:sp>
      <p:sp>
        <p:nvSpPr>
          <p:cNvPr id="5" name="Rectangle 4">
            <a:extLst>
              <a:ext uri="{FF2B5EF4-FFF2-40B4-BE49-F238E27FC236}">
                <a16:creationId xmlns:a16="http://schemas.microsoft.com/office/drawing/2014/main" id="{A5D9160F-6480-45A3-9313-DAA52E25F6C4}"/>
              </a:ext>
            </a:extLst>
          </p:cNvPr>
          <p:cNvSpPr/>
          <p:nvPr/>
        </p:nvSpPr>
        <p:spPr>
          <a:xfrm>
            <a:off x="696912" y="1055132"/>
            <a:ext cx="8447088" cy="4031873"/>
          </a:xfrm>
          <a:prstGeom prst="rect">
            <a:avLst/>
          </a:prstGeom>
        </p:spPr>
        <p:txBody>
          <a:bodyPr wrap="square">
            <a:spAutoFit/>
          </a:bodyPr>
          <a:lstStyle/>
          <a:p>
            <a:r>
              <a:rPr lang="en-US" sz="28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2"/>
              </a:rPr>
              <a:t>Join WebEx meeting</a:t>
            </a:r>
            <a:r>
              <a:rPr lang="en-US" sz="2800" dirty="0">
                <a:latin typeface="Segoe UI" panose="020B0502040204020203" pitchFamily="34" charset="0"/>
                <a:ea typeface="Times New Roman" panose="02020603050405020304" pitchFamily="18" charset="0"/>
              </a:rPr>
              <a:t>   </a:t>
            </a:r>
            <a:br>
              <a:rPr lang="en-US" sz="2800" dirty="0">
                <a:latin typeface="Segoe UI" panose="020B0502040204020203" pitchFamily="34" charset="0"/>
                <a:ea typeface="Times New Roman" panose="02020603050405020304" pitchFamily="18" charset="0"/>
              </a:rPr>
            </a:br>
            <a:r>
              <a:rPr lang="en-US" sz="1600" dirty="0" err="1">
                <a:solidFill>
                  <a:srgbClr val="666666"/>
                </a:solidFill>
                <a:latin typeface="Segoe UI" panose="020B0502040204020203" pitchFamily="34" charset="0"/>
                <a:ea typeface="Times New Roman" panose="02020603050405020304" pitchFamily="18" charset="0"/>
              </a:rPr>
              <a:t>Meeting</a:t>
            </a:r>
            <a:r>
              <a:rPr lang="en-US" sz="1600" dirty="0">
                <a:solidFill>
                  <a:srgbClr val="666666"/>
                </a:solidFill>
                <a:latin typeface="Segoe UI" panose="020B0502040204020203" pitchFamily="34" charset="0"/>
                <a:ea typeface="Times New Roman" panose="02020603050405020304" pitchFamily="18" charset="0"/>
              </a:rPr>
              <a:t> number (access code): 929 088 045</a:t>
            </a:r>
            <a:r>
              <a:rPr lang="en-US" sz="2800" dirty="0">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Meeting password:</a:t>
            </a:r>
            <a:r>
              <a:rPr lang="en-US" sz="1600" dirty="0">
                <a:solidFill>
                  <a:srgbClr val="666666"/>
                </a:solidFill>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RRTAG21</a:t>
            </a:r>
            <a:r>
              <a:rPr lang="en-US" sz="1600" dirty="0">
                <a:solidFill>
                  <a:srgbClr val="666666"/>
                </a:solidFill>
                <a:latin typeface="Segoe UI" panose="020B0502040204020203" pitchFamily="34" charset="0"/>
                <a:ea typeface="Times New Roman" panose="02020603050405020304" pitchFamily="18" charset="0"/>
              </a:rPr>
              <a:t>  </a:t>
            </a: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from a video system or application</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Dial</a:t>
            </a:r>
            <a:r>
              <a:rPr lang="en-US" sz="1600" dirty="0">
                <a:latin typeface="Arial" panose="020B0604020202020204" pitchFamily="34" charset="0"/>
                <a:ea typeface="Times New Roman" panose="02020603050405020304" pitchFamily="18" charset="0"/>
              </a:rPr>
              <a:t> </a:t>
            </a:r>
            <a:r>
              <a:rPr lang="en-US" sz="1800" u="sng"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3"/>
              </a:rPr>
              <a:t>929088045@itroninc.webex.com</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You can also dial 173.243.2.68 and enter your meeting number.</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by phone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400" dirty="0">
                <a:solidFill>
                  <a:srgbClr val="666666"/>
                </a:solidFill>
                <a:latin typeface="Arial" panose="020B0604020202020204" pitchFamily="34" charset="0"/>
                <a:ea typeface="Times New Roman" panose="02020603050405020304" pitchFamily="18" charset="0"/>
              </a:rPr>
              <a:t>Tap to call in from a mobile device (attendees only)</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4"/>
              </a:rPr>
              <a:t>+1-415-655-0002</a:t>
            </a:r>
            <a:r>
              <a:rPr lang="en-US" sz="1800" dirty="0">
                <a:solidFill>
                  <a:srgbClr val="333333"/>
                </a:solidFill>
                <a:latin typeface="Arial" panose="020B0604020202020204" pitchFamily="34" charset="0"/>
                <a:ea typeface="Times New Roman" panose="02020603050405020304" pitchFamily="18" charset="0"/>
              </a:rPr>
              <a:t> US Toll</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5"/>
              </a:rPr>
              <a:t>+1-855-797-9485</a:t>
            </a:r>
            <a:r>
              <a:rPr lang="en-US" sz="1800" dirty="0">
                <a:solidFill>
                  <a:srgbClr val="333333"/>
                </a:solidFill>
                <a:latin typeface="Arial" panose="020B0604020202020204" pitchFamily="34" charset="0"/>
                <a:ea typeface="Times New Roman" panose="02020603050405020304" pitchFamily="18" charset="0"/>
              </a:rPr>
              <a:t> US Toll free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6"/>
              </a:rPr>
              <a:t>Global call-in numbers</a:t>
            </a:r>
            <a:r>
              <a:rPr lang="en-US" sz="1600" dirty="0">
                <a:latin typeface="Arial" panose="020B0604020202020204" pitchFamily="34" charset="0"/>
                <a:ea typeface="Times New Roman" panose="02020603050405020304" pitchFamily="18" charset="0"/>
              </a:rPr>
              <a:t>  |  </a:t>
            </a: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7"/>
              </a:rPr>
              <a:t>Toll-free calling restrictions</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6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8"/>
              </a:rPr>
              <a:t>Can't join the meeting?</a:t>
            </a:r>
            <a:r>
              <a:rPr lang="en-US" sz="1600" dirty="0">
                <a:latin typeface="Segoe UI" panose="020B0502040204020203" pitchFamily="34" charset="0"/>
                <a:ea typeface="Times New Roman" panose="02020603050405020304" pitchFamily="18" charset="0"/>
              </a:rPr>
              <a:t> </a:t>
            </a:r>
            <a:endParaRPr lang="en-US" sz="1800" dirty="0"/>
          </a:p>
        </p:txBody>
      </p:sp>
    </p:spTree>
    <p:extLst>
      <p:ext uri="{BB962C8B-B14F-4D97-AF65-F5344CB8AC3E}">
        <p14:creationId xmlns:p14="http://schemas.microsoft.com/office/powerpoint/2010/main" val="417661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378"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379"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25</a:t>
            </a:r>
            <a:r>
              <a:rPr lang="en-US" sz="1800" baseline="30000" dirty="0">
                <a:solidFill>
                  <a:schemeClr val="tx1"/>
                </a:solidFill>
              </a:rPr>
              <a:t>th</a:t>
            </a:r>
            <a:r>
              <a:rPr lang="en-US" sz="1800" dirty="0">
                <a:solidFill>
                  <a:schemeClr val="tx1"/>
                </a:solidFill>
              </a:rPr>
              <a:t> - 	3pm–et-2hr tbd</a:t>
            </a:r>
          </a:p>
        </p:txBody>
      </p:sp>
      <p:sp>
        <p:nvSpPr>
          <p:cNvPr id="5" name="Rectangle 4">
            <a:extLst>
              <a:ext uri="{FF2B5EF4-FFF2-40B4-BE49-F238E27FC236}">
                <a16:creationId xmlns:a16="http://schemas.microsoft.com/office/drawing/2014/main" id="{E649B36A-F509-44AF-80E7-C08DD4022B72}"/>
              </a:ext>
            </a:extLst>
          </p:cNvPr>
          <p:cNvSpPr/>
          <p:nvPr/>
        </p:nvSpPr>
        <p:spPr>
          <a:xfrm>
            <a:off x="533400" y="1055132"/>
            <a:ext cx="8534400" cy="4031873"/>
          </a:xfrm>
          <a:prstGeom prst="rect">
            <a:avLst/>
          </a:prstGeom>
        </p:spPr>
        <p:txBody>
          <a:bodyPr wrap="square">
            <a:spAutoFit/>
          </a:bodyPr>
          <a:lstStyle/>
          <a:p>
            <a:r>
              <a:rPr lang="en-US" sz="28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2"/>
              </a:rPr>
              <a:t>Join WebEx meeting</a:t>
            </a:r>
            <a:r>
              <a:rPr lang="en-US" sz="2800" dirty="0">
                <a:latin typeface="Segoe UI" panose="020B0502040204020203" pitchFamily="34" charset="0"/>
                <a:ea typeface="Times New Roman" panose="02020603050405020304" pitchFamily="18" charset="0"/>
              </a:rPr>
              <a:t>   </a:t>
            </a:r>
            <a:br>
              <a:rPr lang="en-US" sz="2800" dirty="0">
                <a:latin typeface="Segoe UI" panose="020B0502040204020203" pitchFamily="34" charset="0"/>
                <a:ea typeface="Times New Roman" panose="02020603050405020304" pitchFamily="18" charset="0"/>
              </a:rPr>
            </a:br>
            <a:r>
              <a:rPr lang="en-US" sz="1600" dirty="0" err="1">
                <a:solidFill>
                  <a:srgbClr val="666666"/>
                </a:solidFill>
                <a:latin typeface="Segoe UI" panose="020B0502040204020203" pitchFamily="34" charset="0"/>
                <a:ea typeface="Times New Roman" panose="02020603050405020304" pitchFamily="18" charset="0"/>
              </a:rPr>
              <a:t>Meeting</a:t>
            </a:r>
            <a:r>
              <a:rPr lang="en-US" sz="1600" dirty="0">
                <a:solidFill>
                  <a:srgbClr val="666666"/>
                </a:solidFill>
                <a:latin typeface="Segoe UI" panose="020B0502040204020203" pitchFamily="34" charset="0"/>
                <a:ea typeface="Times New Roman" panose="02020603050405020304" pitchFamily="18" charset="0"/>
              </a:rPr>
              <a:t> number (access code): 924 441 605</a:t>
            </a:r>
            <a:r>
              <a:rPr lang="en-US" sz="2800" dirty="0">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Meeting password:</a:t>
            </a:r>
            <a:r>
              <a:rPr lang="en-US" sz="1600" dirty="0">
                <a:solidFill>
                  <a:srgbClr val="666666"/>
                </a:solidFill>
                <a:latin typeface="Segoe UI" panose="020B0502040204020203" pitchFamily="34" charset="0"/>
                <a:ea typeface="Times New Roman" panose="02020603050405020304" pitchFamily="18" charset="0"/>
              </a:rPr>
              <a:t> </a:t>
            </a:r>
            <a:r>
              <a:rPr lang="en-US" dirty="0">
                <a:solidFill>
                  <a:srgbClr val="000000"/>
                </a:solidFill>
                <a:latin typeface="Arial" panose="020B0604020202020204" pitchFamily="34" charset="0"/>
                <a:ea typeface="Times New Roman" panose="02020603050405020304" pitchFamily="18" charset="0"/>
              </a:rPr>
              <a:t>RRTAG25</a:t>
            </a:r>
            <a:r>
              <a:rPr lang="en-US" sz="1600" dirty="0">
                <a:solidFill>
                  <a:srgbClr val="666666"/>
                </a:solidFill>
                <a:latin typeface="Segoe UI" panose="020B0502040204020203" pitchFamily="34" charset="0"/>
                <a:ea typeface="Times New Roman" panose="02020603050405020304" pitchFamily="18" charset="0"/>
              </a:rPr>
              <a:t>  </a:t>
            </a: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from a video system or application</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Dial</a:t>
            </a:r>
            <a:r>
              <a:rPr lang="en-US" sz="1600" dirty="0">
                <a:latin typeface="Arial" panose="020B0604020202020204" pitchFamily="34" charset="0"/>
                <a:ea typeface="Times New Roman" panose="02020603050405020304" pitchFamily="18" charset="0"/>
              </a:rPr>
              <a:t> </a:t>
            </a:r>
            <a:r>
              <a:rPr lang="en-US" sz="1800" u="sng"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3"/>
              </a:rPr>
              <a:t>924441605@itroninc.webex.com</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333333"/>
                </a:solidFill>
                <a:latin typeface="Arial" panose="020B0604020202020204" pitchFamily="34" charset="0"/>
                <a:ea typeface="Times New Roman" panose="02020603050405020304" pitchFamily="18" charset="0"/>
              </a:rPr>
              <a:t>You can also dial 173.243.2.68 and enter your meeting number.</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400" b="1" dirty="0">
                <a:solidFill>
                  <a:srgbClr val="000000"/>
                </a:solidFill>
                <a:latin typeface="Arial" panose="020B0604020202020204" pitchFamily="34" charset="0"/>
                <a:ea typeface="Times New Roman" panose="02020603050405020304" pitchFamily="18" charset="0"/>
              </a:rPr>
              <a:t>Join by phone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400" dirty="0">
                <a:solidFill>
                  <a:srgbClr val="666666"/>
                </a:solidFill>
                <a:latin typeface="Arial" panose="020B0604020202020204" pitchFamily="34" charset="0"/>
                <a:ea typeface="Times New Roman" panose="02020603050405020304" pitchFamily="18" charset="0"/>
              </a:rPr>
              <a:t>Tap to call in from a mobile device (attendees only)</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4"/>
              </a:rPr>
              <a:t>+1-415-655-0002</a:t>
            </a:r>
            <a:r>
              <a:rPr lang="en-US" sz="1800" dirty="0">
                <a:solidFill>
                  <a:srgbClr val="333333"/>
                </a:solidFill>
                <a:latin typeface="Arial" panose="020B0604020202020204" pitchFamily="34" charset="0"/>
                <a:ea typeface="Times New Roman" panose="02020603050405020304" pitchFamily="18" charset="0"/>
              </a:rPr>
              <a:t> US Toll</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5"/>
              </a:rPr>
              <a:t>+1-855-797-9485</a:t>
            </a:r>
            <a:r>
              <a:rPr lang="en-US" sz="1800" dirty="0">
                <a:solidFill>
                  <a:srgbClr val="333333"/>
                </a:solidFill>
                <a:latin typeface="Arial" panose="020B0604020202020204" pitchFamily="34" charset="0"/>
                <a:ea typeface="Times New Roman" panose="02020603050405020304" pitchFamily="18" charset="0"/>
              </a:rPr>
              <a:t> US Toll free</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6"/>
              </a:rPr>
              <a:t>Global call-in numbers</a:t>
            </a:r>
            <a:r>
              <a:rPr lang="en-US" sz="1600" dirty="0">
                <a:latin typeface="Arial" panose="020B0604020202020204" pitchFamily="34" charset="0"/>
                <a:ea typeface="Times New Roman" panose="02020603050405020304" pitchFamily="18" charset="0"/>
              </a:rPr>
              <a:t>  |  </a:t>
            </a:r>
            <a:r>
              <a:rPr lang="en-US" sz="1800" dirty="0">
                <a:solidFill>
                  <a:srgbClr val="049FD9"/>
                </a:solidFill>
                <a:latin typeface="Arial" panose="020B0604020202020204" pitchFamily="34" charset="0"/>
                <a:ea typeface="Times New Roman" panose="02020603050405020304" pitchFamily="18" charset="0"/>
                <a:cs typeface="Arial" panose="020B0604020202020204" pitchFamily="34" charset="0"/>
                <a:hlinkClick r:id="rId7"/>
              </a:rPr>
              <a:t>Toll-free calling restrictions</a:t>
            </a:r>
            <a:r>
              <a:rPr lang="en-US" sz="1600" dirty="0">
                <a:latin typeface="Arial" panose="020B0604020202020204" pitchFamily="34" charset="0"/>
                <a:ea typeface="Times New Roman" panose="02020603050405020304" pitchFamily="18" charset="0"/>
              </a:rPr>
              <a:t>   </a:t>
            </a:r>
            <a:br>
              <a:rPr lang="en-US" sz="1600" dirty="0">
                <a:latin typeface="Arial" panose="020B0604020202020204"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600" u="sng" dirty="0">
                <a:solidFill>
                  <a:srgbClr val="00AFF9"/>
                </a:solidFill>
                <a:latin typeface="Segoe UI" panose="020B0502040204020203" pitchFamily="34" charset="0"/>
                <a:ea typeface="Times New Roman" panose="02020603050405020304" pitchFamily="18" charset="0"/>
                <a:cs typeface="Segoe UI" panose="020B0502040204020203" pitchFamily="34" charset="0"/>
                <a:hlinkClick r:id="rId8"/>
              </a:rPr>
              <a:t>Can't join the meeting?</a:t>
            </a:r>
            <a:r>
              <a:rPr lang="en-US" sz="1600" dirty="0">
                <a:latin typeface="Segoe UI" panose="020B0502040204020203" pitchFamily="34" charset="0"/>
                <a:ea typeface="Times New Roman" panose="02020603050405020304" pitchFamily="18" charset="0"/>
              </a:rPr>
              <a:t> </a:t>
            </a:r>
            <a:endParaRPr lang="en-US" sz="1800" dirty="0"/>
          </a:p>
        </p:txBody>
      </p:sp>
    </p:spTree>
    <p:extLst>
      <p:ext uri="{BB962C8B-B14F-4D97-AF65-F5344CB8AC3E}">
        <p14:creationId xmlns:p14="http://schemas.microsoft.com/office/powerpoint/2010/main" val="445915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85000"/>
                  </a:schemeClr>
                </a:solidFill>
              </a:rPr>
              <a:t>Peter E. </a:t>
            </a: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bg1">
                    <a:lumMod val="9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  </a:t>
            </a:r>
            <a:r>
              <a:rPr lang="en-US" altLang="en-US" sz="1600" dirty="0">
                <a:solidFill>
                  <a:schemeClr val="bg1">
                    <a:lumMod val="65000"/>
                  </a:schemeClr>
                </a:solidFill>
              </a:rPr>
              <a:t>None heard.</a:t>
            </a:r>
          </a:p>
          <a:p>
            <a:pPr lvl="1"/>
            <a:r>
              <a:rPr lang="en-US" altLang="en-US" sz="1600" b="1" dirty="0">
                <a:solidFill>
                  <a:schemeClr val="bg1">
                    <a:lumMod val="65000"/>
                  </a:schemeClr>
                </a:solidFill>
              </a:rPr>
              <a:t>Vote: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https://mentor.ieee.org/802.18/dcn/19/18-19-0163-01-0000-fcc19-138-nprm-revisiting-use-of-the-5-850-5-925-ghz-band.docx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r01 from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3_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1885950" lvl="4" indent="0">
              <a:spcBef>
                <a:spcPts val="0"/>
              </a:spcBef>
            </a:pPr>
            <a:endParaRPr lang="en-US" sz="1000" b="0" dirty="0">
              <a:solidFill>
                <a:schemeClr val="tx1"/>
              </a:solidFill>
            </a:endParaRPr>
          </a:p>
          <a:p>
            <a:pPr marL="1885950" lvl="4" indent="0">
              <a:spcBef>
                <a:spcPts val="0"/>
              </a:spcBef>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coming up:   see back up slides for all the call-in info.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Friday 14</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Tuesday 18</a:t>
            </a:r>
            <a:r>
              <a:rPr lang="en-US" sz="1800" b="0" baseline="30000" dirty="0">
                <a:solidFill>
                  <a:schemeClr val="tx1"/>
                </a:solidFill>
              </a:rPr>
              <a:t>th</a:t>
            </a:r>
            <a:r>
              <a:rPr lang="en-US" sz="1800" b="0" dirty="0">
                <a:solidFill>
                  <a:schemeClr val="tx1"/>
                </a:solidFill>
              </a:rPr>
              <a:t> – 	3pm–et-2hr  </a:t>
            </a:r>
          </a:p>
          <a:p>
            <a:pPr marL="400050">
              <a:spcBef>
                <a:spcPts val="0"/>
              </a:spcBef>
              <a:buFont typeface="Arial" panose="020B0604020202020204" pitchFamily="34" charset="0"/>
              <a:buChar char="•"/>
            </a:pPr>
            <a:r>
              <a:rPr lang="en-US" sz="1800" b="0" dirty="0">
                <a:solidFill>
                  <a:schemeClr val="tx1"/>
                </a:solidFill>
              </a:rPr>
              <a:t>Wednesday 19</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Friday 21</a:t>
            </a:r>
            <a:r>
              <a:rPr lang="en-US" sz="1800" b="0" baseline="30000" dirty="0">
                <a:solidFill>
                  <a:schemeClr val="tx1"/>
                </a:solidFill>
              </a:rPr>
              <a:t>st</a:t>
            </a:r>
            <a:r>
              <a:rPr lang="en-US" sz="1800" b="0" dirty="0">
                <a:solidFill>
                  <a:schemeClr val="tx1"/>
                </a:solidFill>
              </a:rPr>
              <a:t> - 		3pm–et–2hr tbd</a:t>
            </a:r>
          </a:p>
          <a:p>
            <a:pPr marL="400050">
              <a:spcBef>
                <a:spcPts val="0"/>
              </a:spcBef>
              <a:buFont typeface="Arial" panose="020B0604020202020204" pitchFamily="34" charset="0"/>
              <a:buChar char="•"/>
            </a:pPr>
            <a:r>
              <a:rPr lang="en-US" sz="1800" b="0" dirty="0"/>
              <a:t>Tuesday 25</a:t>
            </a:r>
            <a:r>
              <a:rPr lang="en-US" sz="1800" b="0" baseline="30000" dirty="0"/>
              <a:t>th</a:t>
            </a:r>
            <a:r>
              <a:rPr lang="en-US" sz="1800" b="0" dirty="0"/>
              <a:t> - 		</a:t>
            </a:r>
            <a:r>
              <a:rPr lang="en-US" sz="1800" b="0" dirty="0">
                <a:solidFill>
                  <a:schemeClr val="tx1"/>
                </a:solidFill>
              </a:rPr>
              <a:t>3pm–et-2hr tbd</a:t>
            </a:r>
            <a:endParaRPr lang="en-US" sz="1800" b="0" dirty="0"/>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a:t>
            </a:r>
          </a:p>
          <a:p>
            <a:pPr marL="400050">
              <a:spcBef>
                <a:spcPts val="0"/>
              </a:spcBef>
              <a:buFont typeface="Arial" panose="020B0604020202020204" pitchFamily="34" charset="0"/>
              <a:buChar char="•"/>
            </a:pPr>
            <a:endParaRPr lang="en-US" sz="1800" b="0" dirty="0"/>
          </a:p>
          <a:p>
            <a:pPr marL="400050">
              <a:spcBef>
                <a:spcPts val="0"/>
              </a:spcBef>
              <a:buFont typeface="Arial" panose="020B0604020202020204" pitchFamily="34" charset="0"/>
              <a:buChar char="•"/>
            </a:pPr>
            <a:r>
              <a:rPr lang="en-US" sz="1800" b="0" dirty="0"/>
              <a:t> .18 document will be 18-20/0020</a:t>
            </a:r>
          </a:p>
          <a:p>
            <a:pPr marL="800100" lvl="1">
              <a:spcBef>
                <a:spcPts val="0"/>
              </a:spcBef>
              <a:buFont typeface="Arial" panose="020B0604020202020204" pitchFamily="34" charset="0"/>
              <a:buChar char="•"/>
            </a:pPr>
            <a:r>
              <a:rPr lang="en-US" sz="1400" dirty="0">
                <a:hlinkClick r:id="rId3"/>
              </a:rPr>
              <a:t>https://mentor.ieee.org/802.18/dcn/20/18-20-0020-00-0000-comments-on-fcc19-138-nprm-revisiting-use-of-the-5-850-5-925-ghz-band.docx</a:t>
            </a:r>
            <a:r>
              <a:rPr lang="en-US" sz="1400" dirty="0"/>
              <a:t> </a:t>
            </a:r>
          </a:p>
          <a:p>
            <a:pPr marL="800100" lvl="1">
              <a:spcBef>
                <a:spcPts val="0"/>
              </a:spcBef>
              <a:buFont typeface="Arial" panose="020B0604020202020204" pitchFamily="34" charset="0"/>
              <a:buChar char="•"/>
            </a:pPr>
            <a:r>
              <a:rPr lang="en-US" sz="1400" dirty="0"/>
              <a:t>Latest rev: </a:t>
            </a:r>
          </a:p>
          <a:p>
            <a:pPr marL="800100" lvl="1">
              <a:spcBef>
                <a:spcPts val="0"/>
              </a:spcBef>
              <a:buFont typeface="Arial" panose="020B0604020202020204" pitchFamily="34" charset="0"/>
              <a:buChar char="•"/>
            </a:pPr>
            <a:r>
              <a:rPr lang="en-US" sz="1400" dirty="0">
                <a:hlinkClick r:id="rId4"/>
              </a:rPr>
              <a:t>https://mentor.ieee.org/802.18/dcn/20/18-20-0020</a:t>
            </a:r>
            <a:r>
              <a:rPr lang="en-US" sz="1400" dirty="0"/>
              <a:t> </a:t>
            </a: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43627</TotalTime>
  <Words>6828</Words>
  <Application>Microsoft Office PowerPoint</Application>
  <PresentationFormat>On-screen Show (4:3)</PresentationFormat>
  <Paragraphs>640</Paragraphs>
  <Slides>38</Slides>
  <Notes>23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9" baseType="lpstr">
      <vt:lpstr>Arial</vt:lpstr>
      <vt:lpstr>Calibri</vt:lpstr>
      <vt:lpstr>Consolas</vt:lpstr>
      <vt:lpstr>Helvetica</vt:lpstr>
      <vt:lpstr>Monotype Sorts</vt:lpstr>
      <vt:lpstr>Segoe UI</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Chairman Pai’s statement on 5.9 GHz &amp; NPRM -background</vt:lpstr>
      <vt:lpstr>5.9 GHz &amp; NPRM –06feb page 3_</vt:lpstr>
      <vt:lpstr>5.9 GHz &amp; NPRM –  </vt:lpstr>
      <vt:lpstr>General Discussion Items -1</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2324</cp:revision>
  <cp:lastPrinted>1601-01-01T00:00:00Z</cp:lastPrinted>
  <dcterms:created xsi:type="dcterms:W3CDTF">2016-03-03T14:54:45Z</dcterms:created>
  <dcterms:modified xsi:type="dcterms:W3CDTF">2020-02-11T15:59:36Z</dcterms:modified>
</cp:coreProperties>
</file>