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41" r:id="rId3"/>
    <p:sldId id="329" r:id="rId4"/>
    <p:sldId id="604" r:id="rId5"/>
    <p:sldId id="624" r:id="rId6"/>
    <p:sldId id="605" r:id="rId7"/>
    <p:sldId id="516" r:id="rId8"/>
    <p:sldId id="596" r:id="rId9"/>
    <p:sldId id="603" r:id="rId10"/>
    <p:sldId id="606" r:id="rId11"/>
    <p:sldId id="608" r:id="rId12"/>
    <p:sldId id="647" r:id="rId13"/>
    <p:sldId id="654" r:id="rId14"/>
    <p:sldId id="626" r:id="rId15"/>
    <p:sldId id="659" r:id="rId16"/>
    <p:sldId id="657" r:id="rId17"/>
    <p:sldId id="662" r:id="rId18"/>
    <p:sldId id="631" r:id="rId19"/>
    <p:sldId id="658" r:id="rId20"/>
    <p:sldId id="650" r:id="rId21"/>
    <p:sldId id="498" r:id="rId22"/>
    <p:sldId id="402" r:id="rId23"/>
    <p:sldId id="403" r:id="rId24"/>
    <p:sldId id="661" r:id="rId25"/>
    <p:sldId id="653" r:id="rId26"/>
    <p:sldId id="649" r:id="rId27"/>
    <p:sldId id="660" r:id="rId28"/>
    <p:sldId id="640" r:id="rId29"/>
    <p:sldId id="639" r:id="rId30"/>
    <p:sldId id="638" r:id="rId31"/>
    <p:sldId id="643" r:id="rId32"/>
    <p:sldId id="646" r:id="rId33"/>
    <p:sldId id="641" r:id="rId34"/>
    <p:sldId id="633" r:id="rId35"/>
    <p:sldId id="636" r:id="rId36"/>
    <p:sldId id="634" r:id="rId37"/>
    <p:sldId id="632" r:id="rId38"/>
    <p:sldId id="627" r:id="rId39"/>
    <p:sldId id="630" r:id="rId40"/>
    <p:sldId id="628" r:id="rId41"/>
    <p:sldId id="462" r:id="rId42"/>
    <p:sldId id="652" r:id="rId43"/>
    <p:sldId id="549" r:id="rId44"/>
    <p:sldId id="425" r:id="rId45"/>
    <p:sldId id="592" r:id="rId46"/>
    <p:sldId id="599" r:id="rId47"/>
    <p:sldId id="618" r:id="rId48"/>
    <p:sldId id="656" r:id="rId49"/>
    <p:sldId id="655"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CC66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15" autoAdjust="0"/>
  </p:normalViewPr>
  <p:slideViewPr>
    <p:cSldViewPr>
      <p:cViewPr varScale="1">
        <p:scale>
          <a:sx n="104" d="100"/>
          <a:sy n="104" d="100"/>
        </p:scale>
        <p:origin x="186"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71820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7442794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8285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59639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802.18-20/0015r01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7"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wp1c" TargetMode="External"/><Relationship Id="rId3" Type="http://schemas.openxmlformats.org/officeDocument/2006/relationships/hyperlink" Target="https://mentor.ieee.org/802.11/dcn/20/11-20-0253-01-0itu-itu-ahg-m-1450-5-edits.docx"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a" TargetMode="External"/><Relationship Id="rId17" Type="http://schemas.openxmlformats.org/officeDocument/2006/relationships/hyperlink" Target="https://www.itu.int/events/eventdetails.asp?eventid=17206" TargetMode="External"/><Relationship Id="rId2" Type="http://schemas.openxmlformats.org/officeDocument/2006/relationships/notesSlide" Target="../notesSlides/notesSlide5.xml"/><Relationship Id="rId16"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sg1"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a" TargetMode="External"/><Relationship Id="rId10" Type="http://schemas.openxmlformats.org/officeDocument/2006/relationships/hyperlink" Target="https://www.itu.int/en/events/Pages/Calendar-Events.aspx?sector=ITU-R" TargetMode="External"/><Relationship Id="rId4" Type="http://schemas.openxmlformats.org/officeDocument/2006/relationships/hyperlink" Target="https://mentor.ieee.org/802.11/dcn/20/11-20-0254-01-0itu-itu-ahg-m-1801-2-edits.docx" TargetMode="External"/><Relationship Id="rId9" Type="http://schemas.openxmlformats.org/officeDocument/2006/relationships/hyperlink" Target="https://mentor.ieee.org/802.18/dcn/19/18-19-0152-00-0000-summary-of-the-decisions-of-selected-agenda-items-in-wrc-19.pptx" TargetMode="External"/><Relationship Id="rId14" Type="http://schemas.openxmlformats.org/officeDocument/2006/relationships/hyperlink" Target="https://www.itu.int/go/ITU-R/sg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0/18-20-0018-01-0000-agenda-11feb20-rrtag-ad-hoc-telecon.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20-03-0000-comments-on-fcc19-138-nprm-revisiting-use-of-the-5-850-5-925-ghz-band.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20-03-0000-comments-on-fcc19-138-nprm-revisiting-use-of-the-5-850-5-925-ghz-band.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20-0017-02-0000-"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19/18-20-0017-02-0000-ofcom-consultation_comments_IEEE802_improving-spectrum-access-for-wi-fi.od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www.ofcom.org.uk/consultations-and-statements/category-2/supporting-innovation-100-200-ghz"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https://mentor.ieee.org/802.18/dcn/20/18-20-0012-00-0000-ofcom-consultaion-supporting-innovation-in-100-200-ghz.pdf"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14-00-0000-minutes-06feb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341" y="1935163"/>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9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M100, 20-22Apr20, ECO Office </a:t>
            </a:r>
            <a:r>
              <a:rPr lang="en-US" sz="1200" dirty="0">
                <a:solidFill>
                  <a:schemeClr val="tx1"/>
                </a:solidFill>
              </a:rPr>
              <a:t>(Web meetings till then)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Nothing shared.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 Nothing shared.</a:t>
            </a:r>
          </a:p>
          <a:p>
            <a:pPr marL="457200" lvl="1" indent="0"/>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Draft discussion is to take a 5 month delay on report B.   Using a new analysis on CBTC (train control), that will come direct to FM57. (meeting in Nov is now the target)</a:t>
            </a:r>
          </a:p>
          <a:p>
            <a:pPr marL="457200" lvl="1" indent="0"/>
            <a:endParaRPr lang="en-US" sz="1600" dirty="0">
              <a:solidFill>
                <a:schemeClr val="tx1"/>
              </a:solidFill>
            </a:endParaRPr>
          </a:p>
          <a:p>
            <a:pPr marL="457200" lvl="1" indent="0"/>
            <a:endParaRPr lang="en-US" sz="1600" dirty="0">
              <a:solidFill>
                <a:schemeClr val="tx1"/>
              </a:solidFill>
            </a:endParaRPr>
          </a:p>
          <a:p>
            <a:pPr marL="457200" lvl="1" indent="0"/>
            <a:endParaRPr lang="en-US" sz="1600" dirty="0">
              <a:solidFill>
                <a:schemeClr val="tx1"/>
              </a:solidFill>
            </a:endParaRPr>
          </a:p>
          <a:p>
            <a:pPr marL="457200" lvl="1" indent="0"/>
            <a:endParaRPr lang="en-US" sz="1600" dirty="0">
              <a:solidFill>
                <a:schemeClr val="tx1"/>
              </a:solidFill>
            </a:endParaRPr>
          </a:p>
          <a:p>
            <a:pPr marL="457200" lvl="1" indent="0"/>
            <a:r>
              <a:rPr lang="en-US" sz="1600" dirty="0">
                <a:solidFill>
                  <a:schemeClr val="tx1"/>
                </a:solidFill>
              </a:rPr>
              <a:t> </a:t>
            </a:r>
            <a:endParaRPr lang="en-US" sz="1600" dirty="0">
              <a:solidFill>
                <a:schemeClr val="bg1">
                  <a:lumMod val="75000"/>
                </a:schemeClr>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t>next meeting #95, 10-14Feb20, Sienna, Malta</a:t>
            </a:r>
          </a:p>
          <a:p>
            <a:pPr lvl="1">
              <a:buFont typeface="Arial" panose="020B0604020202020204" pitchFamily="34" charset="0"/>
              <a:buChar char="•"/>
            </a:pPr>
            <a:r>
              <a:rPr lang="en-US" sz="1600" dirty="0">
                <a:solidFill>
                  <a:schemeClr val="tx1"/>
                </a:solidFill>
              </a:rPr>
              <a:t>Nothing specific now, possibly next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WP 5D will have first meeting after WRC next week, looking at sharing studies.  See AIs 1.1, 1.2 and 1.4.   (some question on how attendance will work with Coronavirus issues…)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The Ad Hoc on M.1450 and M.1801 is making good progress and there are 2 stable drafts, please review and provide feedback:</a:t>
            </a:r>
          </a:p>
          <a:p>
            <a:pPr>
              <a:buFont typeface="Arial" panose="020B0604020202020204" pitchFamily="34" charset="0"/>
              <a:buChar char="•"/>
            </a:pPr>
            <a:r>
              <a:rPr lang="en-US" sz="1600" dirty="0">
                <a:hlinkClick r:id="rId3"/>
              </a:rPr>
              <a:t>https://mentor.ieee.org/802.11/dcn/20/11-20-0253-01-0itu-itu-ahg-m-1450-5-edits.docx</a:t>
            </a:r>
            <a:endParaRPr lang="en-US" sz="1600" dirty="0"/>
          </a:p>
          <a:p>
            <a:pPr>
              <a:buFont typeface="Arial" panose="020B0604020202020204" pitchFamily="34" charset="0"/>
              <a:buChar char="•"/>
            </a:pPr>
            <a:r>
              <a:rPr lang="en-US" sz="1600" dirty="0">
                <a:hlinkClick r:id="rId4"/>
              </a:rPr>
              <a:t>https://mentor.ieee.org/802.11/dcn/20/11-20-0254-01-0itu-itu-ahg-m-1801-2-edits.docx</a:t>
            </a:r>
            <a:r>
              <a:rPr lang="en-US" sz="1600" dirty="0"/>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9"/>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9"/>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0"/>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1"/>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2"/>
              </a:rPr>
              <a:t>Working Party 1A (WP 1A) - Spectrum engineering techniques</a:t>
            </a:r>
            <a:r>
              <a:rPr lang="en-US" sz="900" u="sng" dirty="0"/>
              <a:t>     and     </a:t>
            </a:r>
            <a:r>
              <a:rPr lang="en-US" sz="900" dirty="0">
                <a:hlinkClick r:id="rId13"/>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4"/>
              </a:rPr>
              <a:t>Study Group 5 (SG 5) Terrestrial </a:t>
            </a:r>
            <a:r>
              <a:rPr lang="en-US" sz="1050" b="0" dirty="0">
                <a:hlinkClick r:id="rId14"/>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5"/>
              </a:rPr>
              <a:t>Working Party 5A (WP 5A) - Land mobile service above 30 MHz* (excluding IMT); wireless access in the fixed service; amateur and amateur-satellite services</a:t>
            </a:r>
            <a:r>
              <a:rPr lang="en-US" sz="900" dirty="0"/>
              <a:t>  </a:t>
            </a:r>
            <a:endParaRPr lang="en-US" sz="900" dirty="0">
              <a:hlinkClick r:id="rId16"/>
            </a:endParaRPr>
          </a:p>
          <a:p>
            <a:pPr lvl="1">
              <a:spcBef>
                <a:spcPts val="0"/>
              </a:spcBef>
              <a:buFont typeface="Arial" panose="020B0604020202020204" pitchFamily="34" charset="0"/>
              <a:buChar char="•"/>
            </a:pPr>
            <a:r>
              <a:rPr lang="en-US" sz="900" dirty="0">
                <a:hlinkClick r:id="rId16"/>
              </a:rPr>
              <a:t>Working Party 5D (WP 5D) - IMT Systems</a:t>
            </a:r>
            <a:r>
              <a:rPr lang="en-US" sz="900" dirty="0"/>
              <a:t>       </a:t>
            </a:r>
            <a:r>
              <a:rPr lang="en-US" sz="700" dirty="0">
                <a:hlinkClick r:id="rId17"/>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.18 question:   With  5.9 GHz NPRM out (next topic) what do we do with this consultation? </a:t>
            </a:r>
          </a:p>
          <a:p>
            <a:pPr lvl="1">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a:solidFill>
                  <a:srgbClr val="00B0F0"/>
                </a:solidFill>
              </a:rPr>
              <a:t>We have 2 volunteers drafting some text for review. </a:t>
            </a:r>
          </a:p>
          <a:p>
            <a:pPr marL="457200" lvl="1" indent="0"/>
            <a:endParaRPr lang="en-US" sz="1600" dirty="0">
              <a:solidFill>
                <a:schemeClr val="bg1">
                  <a:lumMod val="7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dirty="0"/>
              <a:t>We would support and need to keep adj. </a:t>
            </a:r>
            <a:r>
              <a:rPr lang="en-US" sz="1600" dirty="0" err="1"/>
              <a:t>chans</a:t>
            </a:r>
            <a:r>
              <a:rPr lang="en-US" sz="1600" dirty="0"/>
              <a:t> in mind.  </a:t>
            </a:r>
            <a:endParaRPr lang="en-US" sz="1200" u="sng"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r01/</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3_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ad hoc agenda back up slides for all the call-in info.   </a:t>
            </a:r>
          </a:p>
          <a:p>
            <a:pPr marL="800100" lvl="1">
              <a:spcBef>
                <a:spcPts val="0"/>
              </a:spcBef>
              <a:buFont typeface="Arial" panose="020B0604020202020204" pitchFamily="34" charset="0"/>
              <a:buChar char="•"/>
            </a:pPr>
            <a:r>
              <a:rPr lang="en-US" sz="1400" b="1" dirty="0">
                <a:solidFill>
                  <a:schemeClr val="tx1"/>
                </a:solidFill>
              </a:rPr>
              <a:t>Updated call in information for ad </a:t>
            </a:r>
            <a:r>
              <a:rPr lang="en-US" sz="1400" b="1" dirty="0" err="1">
                <a:solidFill>
                  <a:schemeClr val="tx1"/>
                </a:solidFill>
              </a:rPr>
              <a:t>hocs</a:t>
            </a:r>
            <a:r>
              <a:rPr lang="en-US" sz="1400" b="1" dirty="0">
                <a:solidFill>
                  <a:schemeClr val="tx1"/>
                </a:solidFill>
              </a:rPr>
              <a:t> the 18</a:t>
            </a:r>
            <a:r>
              <a:rPr lang="en-US" sz="1400" b="1" baseline="30000" dirty="0">
                <a:solidFill>
                  <a:schemeClr val="tx1"/>
                </a:solidFill>
              </a:rPr>
              <a:t>th</a:t>
            </a:r>
            <a:r>
              <a:rPr lang="en-US" sz="1400" b="1" dirty="0">
                <a:solidFill>
                  <a:schemeClr val="tx1"/>
                </a:solidFill>
              </a:rPr>
              <a:t> and on. </a:t>
            </a:r>
            <a:r>
              <a:rPr lang="en-US" sz="1400" dirty="0">
                <a:solidFill>
                  <a:schemeClr val="tx1"/>
                </a:solidFill>
              </a:rPr>
              <a:t>(since r00 of  the ad hoc agenda)</a:t>
            </a:r>
          </a:p>
          <a:p>
            <a:pPr marL="800100" lvl="1">
              <a:spcBef>
                <a:spcPts val="0"/>
              </a:spcBef>
              <a:buFont typeface="Arial" panose="020B0604020202020204" pitchFamily="34" charset="0"/>
              <a:buChar char="•"/>
            </a:pPr>
            <a:r>
              <a:rPr lang="en-US" sz="1400" dirty="0">
                <a:solidFill>
                  <a:schemeClr val="tx1"/>
                </a:solidFill>
                <a:hlinkClick r:id="rId3"/>
              </a:rPr>
              <a:t>https://mentor.ieee.org/802.18/dcn/20/18-20-0018-01-0000-agenda-11feb20-rrtag-ad-hoc-telecon.pptx</a:t>
            </a:r>
            <a:r>
              <a:rPr lang="en-US" sz="1400" dirty="0">
                <a:solidFill>
                  <a:schemeClr val="tx1"/>
                </a:solidFill>
              </a:rPr>
              <a:t> </a:t>
            </a:r>
          </a:p>
          <a:p>
            <a:pPr marL="800100" lvl="1">
              <a:spcBef>
                <a:spcPts val="0"/>
              </a:spcBef>
              <a:buFont typeface="Arial" panose="020B0604020202020204" pitchFamily="34" charset="0"/>
              <a:buChar char="•"/>
            </a:pPr>
            <a:r>
              <a:rPr lang="en-US" sz="1400" dirty="0">
                <a:solidFill>
                  <a:schemeClr val="tx1"/>
                </a:solidFill>
              </a:rPr>
              <a:t>Sending to .11 list server now also.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Friday 14</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Tuesday 18</a:t>
            </a:r>
            <a:r>
              <a:rPr lang="en-US" sz="1800" b="0" baseline="30000" dirty="0">
                <a:solidFill>
                  <a:schemeClr val="tx1"/>
                </a:solidFill>
              </a:rPr>
              <a:t>th</a:t>
            </a:r>
            <a:r>
              <a:rPr lang="en-US" sz="1800" b="0" dirty="0">
                <a:solidFill>
                  <a:schemeClr val="tx1"/>
                </a:solidFill>
              </a:rPr>
              <a:t> – 	3pm–et-2hr  </a:t>
            </a:r>
          </a:p>
          <a:p>
            <a:pPr marL="400050">
              <a:spcBef>
                <a:spcPts val="0"/>
              </a:spcBef>
              <a:buFont typeface="Arial" panose="020B0604020202020204" pitchFamily="34" charset="0"/>
              <a:buChar char="•"/>
            </a:pPr>
            <a:r>
              <a:rPr lang="en-US" sz="1800" b="0" dirty="0">
                <a:solidFill>
                  <a:schemeClr val="tx1"/>
                </a:solidFill>
              </a:rPr>
              <a:t>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20</a:t>
            </a:r>
            <a:r>
              <a:rPr lang="en-US" sz="1800" b="0" baseline="30000" dirty="0">
                <a:solidFill>
                  <a:schemeClr val="tx1"/>
                </a:solidFill>
              </a:rPr>
              <a:t>th</a:t>
            </a:r>
            <a:r>
              <a:rPr lang="en-US" sz="1800" b="0" dirty="0">
                <a:solidFill>
                  <a:schemeClr val="tx1"/>
                </a:solidFill>
              </a:rPr>
              <a:t> is target to approve, next week.</a:t>
            </a:r>
          </a:p>
          <a:p>
            <a:pPr marL="400050">
              <a:spcBef>
                <a:spcPts val="0"/>
              </a:spcBef>
              <a:buFont typeface="Arial" panose="020B0604020202020204" pitchFamily="34" charset="0"/>
              <a:buChar char="•"/>
            </a:pPr>
            <a:r>
              <a:rPr lang="en-US" sz="1800" b="0" dirty="0">
                <a:solidFill>
                  <a:schemeClr val="tx1"/>
                </a:solidFill>
              </a:rPr>
              <a:t>Friday 21</a:t>
            </a:r>
            <a:r>
              <a:rPr lang="en-US" sz="1800" b="0" baseline="30000" dirty="0">
                <a:solidFill>
                  <a:schemeClr val="tx1"/>
                </a:solidFill>
              </a:rPr>
              <a:t>st</a:t>
            </a:r>
            <a:r>
              <a:rPr lang="en-US" sz="1800" b="0" dirty="0">
                <a:solidFill>
                  <a:schemeClr val="tx1"/>
                </a:solidFill>
              </a:rPr>
              <a:t> - 		3pm–et–2hr  tbd</a:t>
            </a:r>
          </a:p>
          <a:p>
            <a:pPr marL="400050">
              <a:spcBef>
                <a:spcPts val="0"/>
              </a:spcBef>
              <a:buFont typeface="Arial" panose="020B0604020202020204" pitchFamily="34" charset="0"/>
              <a:buChar char="•"/>
            </a:pPr>
            <a:r>
              <a:rPr lang="en-US" sz="1800" b="0" dirty="0"/>
              <a:t>Tuesday 25</a:t>
            </a:r>
            <a:r>
              <a:rPr lang="en-US" sz="1800" b="0" baseline="30000" dirty="0"/>
              <a:t>th</a:t>
            </a:r>
            <a:r>
              <a:rPr lang="en-US" sz="1800" b="0" dirty="0"/>
              <a:t> - 		</a:t>
            </a:r>
            <a:r>
              <a:rPr lang="en-US" sz="1800" b="0" dirty="0">
                <a:solidFill>
                  <a:schemeClr val="tx1"/>
                </a:solidFill>
              </a:rPr>
              <a:t>3pm–et-2hr  tbd</a:t>
            </a:r>
            <a:endParaRPr lang="en-US" sz="1800" b="0" dirty="0"/>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Chair missed putting the link  to the latest draft comments in agenda rev0, here it is:</a:t>
            </a:r>
          </a:p>
          <a:p>
            <a:pPr marL="400050">
              <a:spcBef>
                <a:spcPts val="0"/>
              </a:spcBef>
              <a:buFont typeface="Arial" panose="020B0604020202020204" pitchFamily="34" charset="0"/>
              <a:buChar char="•"/>
            </a:pPr>
            <a:r>
              <a:rPr lang="en-US" sz="1800" b="0" dirty="0"/>
              <a:t>Current draft comments is rev03, rev 04 will be worked in this meeting and uploaded after the meeting. </a:t>
            </a:r>
          </a:p>
          <a:p>
            <a:pPr marL="400050">
              <a:spcBef>
                <a:spcPts val="0"/>
              </a:spcBef>
              <a:buFont typeface="Arial" panose="020B0604020202020204" pitchFamily="34" charset="0"/>
              <a:buChar char="•"/>
            </a:pPr>
            <a:r>
              <a:rPr lang="en-US" sz="1800" b="0" dirty="0">
                <a:hlinkClick r:id="rId4"/>
              </a:rPr>
              <a:t>https://mentor.ieee.org/802.18/dcn/20/18-20-0020-03-0000-comments-on-fcc19-138-nprm-revisiting-use-of-the-5-850-5-925-ghz-band.docx</a:t>
            </a:r>
            <a:r>
              <a:rPr lang="en-US" sz="18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 Have not received OOBE contribution that we could drop in and discuss. </a:t>
            </a:r>
          </a:p>
          <a:p>
            <a:pPr marL="800100" lvl="1">
              <a:spcBef>
                <a:spcPts val="0"/>
              </a:spcBef>
              <a:buFont typeface="Arial" panose="020B0604020202020204" pitchFamily="34" charset="0"/>
              <a:buChar char="•"/>
            </a:pPr>
            <a:r>
              <a:rPr lang="en-US" sz="1400" dirty="0">
                <a:solidFill>
                  <a:schemeClr val="tx1"/>
                </a:solidFill>
              </a:rPr>
              <a:t>We may have to depend on contributions from external organizations, to cover this. </a:t>
            </a:r>
            <a:endParaRPr lang="en-US" sz="14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t>5.9 GHz &amp; NPRM – 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Chair asked to propose a timeline, this was done after the meeting and will be sent out: </a:t>
            </a:r>
          </a:p>
          <a:p>
            <a:pPr marL="400050">
              <a:spcBef>
                <a:spcPts val="0"/>
              </a:spcBef>
              <a:buFont typeface="Arial" panose="020B0604020202020204" pitchFamily="34" charset="0"/>
              <a:buChar char="•"/>
            </a:pPr>
            <a:r>
              <a:rPr lang="en-US" sz="2000" b="0" dirty="0">
                <a:solidFill>
                  <a:schemeClr val="tx1"/>
                </a:solidFill>
              </a:rPr>
              <a:t>Friday 14</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dirty="0">
                <a:solidFill>
                  <a:schemeClr val="tx1"/>
                </a:solidFill>
              </a:rPr>
              <a:t> Sections 2.1, 2.2 , 3.1, 3.2 </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Tuesday 18</a:t>
            </a:r>
            <a:r>
              <a:rPr lang="en-US" sz="2000" b="0" baseline="30000" dirty="0">
                <a:solidFill>
                  <a:schemeClr val="tx1"/>
                </a:solidFill>
              </a:rPr>
              <a:t>th</a:t>
            </a:r>
            <a:r>
              <a:rPr lang="en-US" sz="2000" b="0" dirty="0">
                <a:solidFill>
                  <a:schemeClr val="tx1"/>
                </a:solidFill>
              </a:rPr>
              <a:t> – 	3pm–et-2hr  </a:t>
            </a:r>
          </a:p>
          <a:p>
            <a:pPr marL="800100" lvl="1">
              <a:spcBef>
                <a:spcPts val="0"/>
              </a:spcBef>
              <a:buFont typeface="Arial" panose="020B0604020202020204" pitchFamily="34" charset="0"/>
              <a:buChar char="•"/>
            </a:pPr>
            <a:r>
              <a:rPr lang="en-US" b="0" dirty="0">
                <a:solidFill>
                  <a:schemeClr val="tx1"/>
                </a:solidFill>
              </a:rPr>
              <a:t>Sections 4.2, 5.1, 6 and 7.4</a:t>
            </a:r>
          </a:p>
          <a:p>
            <a:pPr marL="800100" lvl="1">
              <a:spcBef>
                <a:spcPts val="0"/>
              </a:spcBef>
              <a:buFont typeface="Arial" panose="020B0604020202020204" pitchFamily="34" charset="0"/>
              <a:buChar char="•"/>
            </a:pPr>
            <a:r>
              <a:rPr lang="en-US" dirty="0">
                <a:solidFill>
                  <a:schemeClr val="tx1"/>
                </a:solidFill>
              </a:rPr>
              <a:t>Do we remove OOBE? </a:t>
            </a:r>
          </a:p>
          <a:p>
            <a:pPr marL="800100" lvl="1">
              <a:spcBef>
                <a:spcPts val="0"/>
              </a:spcBef>
              <a:buFont typeface="Arial" panose="020B0604020202020204" pitchFamily="34" charset="0"/>
              <a:buChar char="•"/>
            </a:pPr>
            <a:r>
              <a:rPr lang="en-US" dirty="0">
                <a:solidFill>
                  <a:schemeClr val="tx1"/>
                </a:solidFill>
              </a:rPr>
              <a:t>Need more contributions for 6.1</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Wednesday 19</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b="0" dirty="0">
                <a:solidFill>
                  <a:schemeClr val="tx1"/>
                </a:solidFill>
              </a:rPr>
              <a:t>8.0, conclusion, references</a:t>
            </a:r>
            <a:r>
              <a:rPr lang="en-US" b="0">
                <a:solidFill>
                  <a:schemeClr val="tx1"/>
                </a:solidFill>
              </a:rPr>
              <a:t>, sections </a:t>
            </a:r>
            <a:r>
              <a:rPr lang="en-US" b="0" dirty="0">
                <a:solidFill>
                  <a:schemeClr val="tx1"/>
                </a:solidFill>
              </a:rPr>
              <a:t>w/o </a:t>
            </a:r>
            <a:r>
              <a:rPr lang="en-US" b="0" dirty="0" err="1">
                <a:solidFill>
                  <a:schemeClr val="tx1"/>
                </a:solidFill>
              </a:rPr>
              <a:t>blu</a:t>
            </a:r>
            <a:r>
              <a:rPr lang="en-US" b="0" dirty="0">
                <a:solidFill>
                  <a:schemeClr val="tx1"/>
                </a:solidFill>
              </a:rPr>
              <a:t> ?s and overall review.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Thursday 20</a:t>
            </a:r>
            <a:r>
              <a:rPr lang="en-US" sz="2000" b="0" baseline="30000" dirty="0">
                <a:solidFill>
                  <a:schemeClr val="tx1"/>
                </a:solidFill>
              </a:rPr>
              <a:t>th</a:t>
            </a:r>
            <a:r>
              <a:rPr lang="en-US" sz="2000" b="0" dirty="0">
                <a:solidFill>
                  <a:schemeClr val="tx1"/>
                </a:solidFill>
              </a:rPr>
              <a:t> is target to approve (next week) only 55 minutes. </a:t>
            </a:r>
          </a:p>
          <a:p>
            <a:pPr marL="800100" lvl="1">
              <a:spcBef>
                <a:spcPts val="0"/>
              </a:spcBef>
              <a:buFont typeface="Arial" panose="020B0604020202020204" pitchFamily="34" charset="0"/>
              <a:buChar char="•"/>
            </a:pPr>
            <a:r>
              <a:rPr lang="en-US" b="0" dirty="0">
                <a:solidFill>
                  <a:schemeClr val="tx1"/>
                </a:solidFill>
              </a:rPr>
              <a:t>Extremely fast read and vote.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21Feb – 02Mar LMSC(EC) ballot </a:t>
            </a:r>
          </a:p>
          <a:p>
            <a:pPr marL="800100" lvl="1">
              <a:spcBef>
                <a:spcPts val="0"/>
              </a:spcBef>
              <a:buFont typeface="Arial" panose="020B0604020202020204" pitchFamily="34" charset="0"/>
              <a:buChar char="•"/>
            </a:pPr>
            <a:r>
              <a:rPr lang="en-US" dirty="0">
                <a:solidFill>
                  <a:schemeClr val="tx1"/>
                </a:solidFill>
              </a:rPr>
              <a:t>03Mar 24 </a:t>
            </a:r>
            <a:r>
              <a:rPr lang="en-US" dirty="0" err="1">
                <a:solidFill>
                  <a:schemeClr val="tx1"/>
                </a:solidFill>
              </a:rPr>
              <a:t>hrs</a:t>
            </a:r>
            <a:r>
              <a:rPr lang="en-US" dirty="0">
                <a:solidFill>
                  <a:schemeClr val="tx1"/>
                </a:solidFill>
              </a:rPr>
              <a:t> for all votes to come in per the rules.</a:t>
            </a:r>
          </a:p>
          <a:p>
            <a:pPr marL="800100" lvl="1">
              <a:spcBef>
                <a:spcPts val="0"/>
              </a:spcBef>
              <a:buFont typeface="Arial" panose="020B0604020202020204" pitchFamily="34" charset="0"/>
              <a:buChar char="•"/>
            </a:pPr>
            <a:r>
              <a:rPr lang="en-US" b="0" dirty="0">
                <a:solidFill>
                  <a:schemeClr val="tx1"/>
                </a:solidFill>
              </a:rPr>
              <a:t>04Mar</a:t>
            </a:r>
            <a:r>
              <a:rPr lang="en-US" dirty="0">
                <a:solidFill>
                  <a:schemeClr val="tx1"/>
                </a:solidFill>
              </a:rPr>
              <a:t> ready to upload to FCC</a:t>
            </a:r>
            <a:endParaRPr lang="en-US"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evisiting-use-of-the-5-850-5-925-ghz-band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a:t>
            </a:r>
            <a:r>
              <a:rPr lang="en-US" sz="1800" b="0" dirty="0">
                <a:solidFill>
                  <a:schemeClr val="tx1"/>
                </a:solidFill>
                <a:highlight>
                  <a:srgbClr val="FFFF00"/>
                </a:highlight>
                <a:hlinkClick r:id="rId3"/>
              </a:rPr>
              <a:t>0020-03-</a:t>
            </a:r>
            <a:r>
              <a:rPr lang="en-US" sz="1800" b="0" dirty="0">
                <a:solidFill>
                  <a:schemeClr val="tx1"/>
                </a:solidFill>
                <a:hlinkClick r:id="rId3"/>
              </a:rPr>
              <a:t>0000-comments-on-fcc19-138-nprm-revisiting-use-of-the-5-850-5-925-ghz-band.docx</a:t>
            </a:r>
            <a:r>
              <a:rPr lang="en-US" sz="1800" b="0" dirty="0">
                <a:solidFill>
                  <a:schemeClr val="tx1"/>
                </a:solidFill>
              </a:rPr>
              <a:t> ; response to FCC NPRM on </a:t>
            </a:r>
            <a:r>
              <a:rPr lang="en-US" sz="1800" b="0" dirty="0"/>
              <a:t>revisiting use of the 5.850-5.925 GHz-band</a:t>
            </a:r>
            <a:r>
              <a:rPr lang="en-GB" sz="1800" b="0" dirty="0"/>
              <a:t>. </a:t>
            </a:r>
            <a:r>
              <a:rPr lang="en-GB" sz="1800" b="0" dirty="0">
                <a:solidFill>
                  <a:schemeClr val="tx1"/>
                </a:solidFill>
              </a:rPr>
              <a:t>For review and approval by the EC for uploading to the FCC on or before </a:t>
            </a:r>
            <a:r>
              <a:rPr lang="en-GB" sz="1800" b="0" dirty="0">
                <a:solidFill>
                  <a:schemeClr val="tx1"/>
                </a:solidFill>
                <a:highlight>
                  <a:srgbClr val="FFFF00"/>
                </a:highlight>
              </a:rPr>
              <a:t>08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r>
              <a:rPr lang="en-US" sz="1800" b="0" dirty="0"/>
              <a:t>Nothing today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8419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3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3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a:t>
            </a:r>
            <a:endParaRPr lang="en-US" altLang="en-US" sz="1800" dirty="0">
              <a:solidFill>
                <a:schemeClr val="tx1"/>
              </a:solidFill>
            </a:endParaRPr>
          </a:p>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 best by Wednesday morning to the chair to give a day to put into the required form, to review on Thursday. </a:t>
            </a: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b="0" dirty="0">
                <a:solidFill>
                  <a:schemeClr val="tx1"/>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20Feb20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solidFill>
                  <a:schemeClr val="tx1"/>
                </a:solidFill>
              </a:rPr>
              <a:t>Next ad hoc on 5.9 GHz NPRM comments:  Friday, 14Feb at 3pm-et</a:t>
            </a:r>
          </a:p>
          <a:p>
            <a:pPr lvl="1">
              <a:buFont typeface="Arial" panose="020B0604020202020204" pitchFamily="34" charset="0"/>
              <a:buChar char="•"/>
            </a:pPr>
            <a:r>
              <a:rPr lang="en-US" sz="1600" dirty="0"/>
              <a:t>Call in information sent out in email. </a:t>
            </a:r>
            <a:endParaRPr lang="en-US" sz="16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Ofcom consultation </a:t>
            </a:r>
            <a:br>
              <a:rPr lang="en-US" altLang="en-US" sz="2400" dirty="0"/>
            </a:br>
            <a:r>
              <a:rPr lang="en-GB" sz="2400" dirty="0"/>
              <a:t>Improving spectrum access for Wi-Fi – spectrum use in the 5 and 6 GHz bands</a:t>
            </a:r>
            <a:endParaRPr lang="en-US" sz="2400" dirty="0"/>
          </a:p>
        </p:txBody>
      </p:sp>
      <p:sp>
        <p:nvSpPr>
          <p:cNvPr id="3" name="Content Placeholder 2"/>
          <p:cNvSpPr>
            <a:spLocks noGrp="1"/>
          </p:cNvSpPr>
          <p:nvPr>
            <p:ph idx="1"/>
          </p:nvPr>
        </p:nvSpPr>
        <p:spPr>
          <a:xfrm>
            <a:off x="698889" y="1752600"/>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ighlight>
                  <a:srgbClr val="FFFF00"/>
                </a:highlight>
                <a:hlinkClick r:id="rId3"/>
              </a:rPr>
              <a:t>https://mentor.ieee.org/802.18/d</a:t>
            </a:r>
            <a:r>
              <a:rPr lang="en-US" sz="1800" b="0" dirty="0">
                <a:solidFill>
                  <a:schemeClr val="tx1"/>
                </a:solidFill>
                <a:highlight>
                  <a:srgbClr val="FFFF00"/>
                </a:highlight>
                <a:hlinkClick r:id="rId4"/>
              </a:rPr>
              <a:t>https://mentor.ieee.org/802.18/dcn/19/18-20-0017-02-0000-ofcom-consultation_comments_IEEE802_improving-spectrum-access-for-wi-fi.odt</a:t>
            </a:r>
            <a:r>
              <a:rPr lang="en-US" sz="1800" b="0" dirty="0">
                <a:solidFill>
                  <a:schemeClr val="tx1"/>
                </a:solidFill>
              </a:rPr>
              <a:t>; response to Ofcom consultation on improvements in spectrum use in the 5 and 6 GHz bands</a:t>
            </a:r>
            <a:r>
              <a:rPr lang="en-GB" sz="1800" b="0" dirty="0"/>
              <a:t>. </a:t>
            </a:r>
            <a:r>
              <a:rPr lang="en-GB" sz="1800" b="0" dirty="0">
                <a:solidFill>
                  <a:schemeClr val="tx1"/>
                </a:solidFill>
              </a:rPr>
              <a:t>For review and approval by the EC for sending to Ofcom before </a:t>
            </a:r>
            <a:r>
              <a:rPr lang="en-GB" sz="1800" b="0" dirty="0">
                <a:solidFill>
                  <a:schemeClr val="tx1"/>
                </a:solidFill>
                <a:highlight>
                  <a:srgbClr val="FFFF00"/>
                </a:highlight>
              </a:rPr>
              <a:t>18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49272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13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13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43</a:t>
            </a:fld>
            <a:endParaRPr lang="en-US" altLang="en-US" sz="1200" b="0" dirty="0"/>
          </a:p>
        </p:txBody>
      </p:sp>
      <p:sp>
        <p:nvSpPr>
          <p:cNvPr id="2" name="Date Placeholder 1"/>
          <p:cNvSpPr>
            <a:spLocks noGrp="1"/>
          </p:cNvSpPr>
          <p:nvPr>
            <p:ph type="dt" idx="15"/>
          </p:nvPr>
        </p:nvSpPr>
        <p:spPr/>
        <p:txBody>
          <a:bodyPr/>
          <a:lstStyle/>
          <a:p>
            <a:r>
              <a:rPr lang="en-US"/>
              <a:t>13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13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914400"/>
            <a:ext cx="8324341" cy="5430764"/>
          </a:xfrm>
        </p:spPr>
        <p:txBody>
          <a:bodyPr/>
          <a:lstStyle/>
          <a:p>
            <a:pPr>
              <a:spcBef>
                <a:spcPts val="0"/>
              </a:spcBef>
              <a:buFont typeface="Arial" panose="020B0604020202020204" pitchFamily="34" charset="0"/>
              <a:buChar char="•"/>
            </a:pPr>
            <a:r>
              <a:rPr lang="en-US" sz="1800" dirty="0"/>
              <a:t>Ofcom consultation </a:t>
            </a:r>
            <a:r>
              <a:rPr lang="en-GB" sz="1800" dirty="0"/>
              <a:t>Supporting innovation in the 100-200 GHz range</a:t>
            </a:r>
            <a:endParaRPr lang="en-US" sz="1800" dirty="0"/>
          </a:p>
          <a:p>
            <a:pPr lvl="1">
              <a:spcBef>
                <a:spcPts val="0"/>
              </a:spcBef>
              <a:buFont typeface="Arial" panose="020B0604020202020204" pitchFamily="34" charset="0"/>
              <a:buChar char="•"/>
            </a:pPr>
            <a:r>
              <a:rPr lang="en-US" sz="1200" b="0" dirty="0">
                <a:hlinkClick r:id="rId3"/>
              </a:rPr>
              <a:t>https://www.ofcom.org.uk/consultations-and-statements/category-2/supporting-innovation-100-200-ghz</a:t>
            </a:r>
            <a:r>
              <a:rPr lang="en-US" sz="1200" b="0" dirty="0"/>
              <a:t> </a:t>
            </a:r>
            <a:endParaRPr lang="en-US" sz="1200" b="0" dirty="0">
              <a:hlinkClick r:id="rId4"/>
            </a:endParaRPr>
          </a:p>
          <a:p>
            <a:pPr lvl="1">
              <a:spcBef>
                <a:spcPts val="0"/>
              </a:spcBef>
              <a:buFont typeface="Arial" panose="020B0604020202020204" pitchFamily="34" charset="0"/>
              <a:buChar char="•"/>
            </a:pPr>
            <a:r>
              <a:rPr lang="en-US" sz="1200" b="0" dirty="0">
                <a:hlinkClick r:id="rId4"/>
              </a:rPr>
              <a:t>https://mentor.ieee.org/802.18/dcn/20/18-20-0012-00-0000-ofcom-consultaion-supporting-innovation-in-100-200-ghz.pdf</a:t>
            </a:r>
            <a:r>
              <a:rPr lang="en-US" sz="1200" b="0" dirty="0"/>
              <a:t> </a:t>
            </a:r>
          </a:p>
          <a:p>
            <a:pPr lvl="1">
              <a:spcBef>
                <a:spcPts val="0"/>
              </a:spcBef>
              <a:buFont typeface="Arial" panose="020B0604020202020204" pitchFamily="34" charset="0"/>
              <a:buChar char="•"/>
            </a:pPr>
            <a:r>
              <a:rPr lang="en-US" sz="1600" dirty="0"/>
              <a:t>Comments due 20 March 2020.  </a:t>
            </a:r>
            <a:r>
              <a:rPr lang="en-US" sz="1600" b="1" dirty="0"/>
              <a:t>(would need .18 approval 05 March) </a:t>
            </a:r>
          </a:p>
          <a:p>
            <a:pPr>
              <a:buFont typeface="Arial" panose="020B0604020202020204" pitchFamily="34" charset="0"/>
              <a:buChar char="•"/>
            </a:pPr>
            <a:r>
              <a:rPr lang="en-US" sz="1600" dirty="0"/>
              <a:t>Question 1: </a:t>
            </a:r>
            <a:r>
              <a:rPr lang="en-US" sz="1600" b="0" dirty="0"/>
              <a:t>Do you have any comments on our analysis of the current use of spectrum bands in the frequency range 100-200 GHz, or the potential future use of these frequencies? Do you have any comments on current or future use of the specific bands 116-122 GHz, 174.8-182 GHz and 185-190 GHz? </a:t>
            </a:r>
          </a:p>
          <a:p>
            <a:pPr>
              <a:buFont typeface="Arial" panose="020B0604020202020204" pitchFamily="34" charset="0"/>
              <a:buChar char="•"/>
            </a:pPr>
            <a:r>
              <a:rPr lang="en-US" sz="1600" dirty="0"/>
              <a:t>Question 2: </a:t>
            </a:r>
            <a:r>
              <a:rPr lang="en-US" sz="1600" b="0" dirty="0"/>
              <a:t>Are there any further bands above 100 GHz which you think Ofcom should consider making available on a technology and service neutral basis? Which benefits might be </a:t>
            </a:r>
            <a:r>
              <a:rPr lang="en-US" sz="1600" b="0" dirty="0" err="1"/>
              <a:t>realised</a:t>
            </a:r>
            <a:r>
              <a:rPr lang="en-US" sz="1600" b="0" dirty="0"/>
              <a:t> from enabling access to further bands?  </a:t>
            </a:r>
          </a:p>
          <a:p>
            <a:pPr>
              <a:buFont typeface="Arial" panose="020B0604020202020204" pitchFamily="34" charset="0"/>
              <a:buChar char="•"/>
            </a:pPr>
            <a:r>
              <a:rPr lang="en-US" sz="1600" b="0" dirty="0"/>
              <a:t> </a:t>
            </a:r>
            <a:r>
              <a:rPr lang="en-US" sz="1600" dirty="0"/>
              <a:t>Question 3: </a:t>
            </a:r>
            <a:r>
              <a:rPr lang="en-US" sz="1600" b="0" dirty="0"/>
              <a:t>Do you have any comments on the approach we have used to assess the potential effect of our proposals on EESS? [Our full technical analysis is set out at annex 6.] </a:t>
            </a:r>
          </a:p>
          <a:p>
            <a:pPr>
              <a:buFont typeface="Arial" panose="020B0604020202020204" pitchFamily="34" charset="0"/>
              <a:buChar char="•"/>
            </a:pPr>
            <a:r>
              <a:rPr lang="en-US" sz="1600" dirty="0"/>
              <a:t>Question 4: </a:t>
            </a:r>
            <a:r>
              <a:rPr lang="en-US" sz="1600" b="0" dirty="0"/>
              <a:t>Do you have any comments on our proposals to </a:t>
            </a:r>
            <a:r>
              <a:rPr lang="en-US" sz="1600" b="0" dirty="0" err="1"/>
              <a:t>authorise</a:t>
            </a:r>
            <a:r>
              <a:rPr lang="en-US" sz="1600" b="0" dirty="0"/>
              <a:t> devices to operate on a </a:t>
            </a:r>
            <a:r>
              <a:rPr lang="en-US" sz="1600" b="0" dirty="0" err="1"/>
              <a:t>licence</a:t>
            </a:r>
            <a:r>
              <a:rPr lang="en-US" sz="1600" b="0" dirty="0"/>
              <a:t>-exempt basis in the 116-122 GHz, 174.8-182 GHz and 185-190 GHz bands?</a:t>
            </a:r>
          </a:p>
          <a:p>
            <a:pPr>
              <a:buFont typeface="Arial" panose="020B0604020202020204" pitchFamily="34" charset="0"/>
              <a:buChar char="•"/>
            </a:pPr>
            <a:r>
              <a:rPr lang="en-US" sz="1600" b="1" dirty="0"/>
              <a:t>Question 5: </a:t>
            </a:r>
            <a:r>
              <a:rPr lang="en-US" sz="1600" b="0" dirty="0"/>
              <a:t>Do you have any comments on our proposal to create a ‘Spectrum Access: EHF’ </a:t>
            </a:r>
            <a:r>
              <a:rPr lang="en-US" sz="1600" b="0" dirty="0" err="1"/>
              <a:t>licence</a:t>
            </a:r>
            <a:r>
              <a:rPr lang="en-US" sz="1600" b="0" dirty="0"/>
              <a:t> to </a:t>
            </a:r>
            <a:r>
              <a:rPr lang="en-US" sz="1600" b="0" dirty="0" err="1"/>
              <a:t>authorise</a:t>
            </a:r>
            <a:r>
              <a:rPr lang="en-US" sz="1600" b="0" dirty="0"/>
              <a:t> increased power use in the 116-122 GHz, 174.8-182 GHz and 185-190 GHz bands?</a:t>
            </a:r>
          </a:p>
          <a:p>
            <a:pPr>
              <a:buFont typeface="Arial" panose="020B0604020202020204" pitchFamily="34" charset="0"/>
              <a:buChar char="•"/>
            </a:pPr>
            <a:r>
              <a:rPr lang="en-US" sz="1600" dirty="0">
                <a:solidFill>
                  <a:srgbClr val="00B0F0"/>
                </a:solidFill>
              </a:rPr>
              <a:t>Does IEEE 802 want to send in comments? </a:t>
            </a:r>
          </a:p>
          <a:p>
            <a:pPr>
              <a:buFont typeface="Arial" panose="020B0604020202020204" pitchFamily="34" charset="0"/>
              <a:buChar char="•"/>
            </a:pPr>
            <a:r>
              <a:rPr lang="en-US" sz="1600" dirty="0">
                <a:solidFill>
                  <a:srgbClr val="00B0F0"/>
                </a:solidFill>
              </a:rPr>
              <a:t>No one spoke up on the call.  Chair will send to 802.15.3d TG chair to see if any interest.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47</a:t>
            </a:fld>
            <a:endParaRPr lang="en-US" altLang="en-US" dirty="0"/>
          </a:p>
        </p:txBody>
      </p:sp>
      <p:sp>
        <p:nvSpPr>
          <p:cNvPr id="7" name="Date Placeholder 6"/>
          <p:cNvSpPr>
            <a:spLocks noGrp="1"/>
          </p:cNvSpPr>
          <p:nvPr>
            <p:ph type="dt" idx="15"/>
          </p:nvPr>
        </p:nvSpPr>
        <p:spPr/>
        <p:txBody>
          <a:bodyPr/>
          <a:lstStyle/>
          <a:p>
            <a:r>
              <a:rPr lang="en-US"/>
              <a:t>13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13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a:t>
            </a:r>
            <a:r>
              <a:rPr lang="en-US" altLang="en-US" sz="1400" dirty="0">
                <a:solidFill>
                  <a:schemeClr val="bg1">
                    <a:lumMod val="75000"/>
                  </a:schemeClr>
                </a:solidFill>
              </a:rPr>
              <a:t>, </a:t>
            </a:r>
            <a:r>
              <a:rPr lang="en-US" altLang="en-US" sz="1400" dirty="0">
                <a:solidFill>
                  <a:schemeClr val="tx1"/>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Ofcom spectrum access for Wi-Fi consultation</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Wi-Fi consultation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b="0" dirty="0"/>
              <a:t>Ofcom consultation on Improving spectrum access for Wi-Fi</a:t>
            </a:r>
          </a:p>
          <a:p>
            <a:pPr lvl="1">
              <a:spcBef>
                <a:spcPts val="0"/>
              </a:spcBef>
              <a:buFont typeface="Arial" panose="020B0604020202020204" pitchFamily="34" charset="0"/>
              <a:buChar char="•"/>
            </a:pPr>
            <a:r>
              <a:rPr lang="en-US" sz="1400" b="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comments by 05 March</a:t>
            </a:r>
          </a:p>
          <a:p>
            <a:pPr lvl="1">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Keep going on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GB" sz="1400" dirty="0">
                <a:solidFill>
                  <a:schemeClr val="tx1"/>
                </a:solidFill>
              </a:rPr>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 </a:t>
            </a:r>
          </a:p>
          <a:p>
            <a:pPr>
              <a:spcBef>
                <a:spcPts val="400"/>
              </a:spcBef>
            </a:pPr>
            <a:r>
              <a:rPr lang="en-US" altLang="en-US" sz="1800" b="0" dirty="0">
                <a:solidFill>
                  <a:schemeClr val="tx1"/>
                </a:solidFill>
              </a:rPr>
              <a:t>		Seconded by:  Mike L</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06 </a:t>
            </a:r>
            <a:r>
              <a:rPr lang="en-US" altLang="en-US" sz="1600" b="0" dirty="0" err="1"/>
              <a:t>feb</a:t>
            </a:r>
            <a:r>
              <a:rPr lang="en-US" altLang="en-US" sz="1600" b="0" dirty="0"/>
              <a:t> 2020 in document  </a:t>
            </a:r>
            <a:r>
              <a:rPr lang="en-US" altLang="en-US" sz="1600" b="0" dirty="0">
                <a:hlinkClick r:id="rId2"/>
              </a:rPr>
              <a:t>https://mentor.ieee.org/802.18/dcn/20/18-20-0014-00-0000-minutes-06feb20-rrtag-teleconference.docx</a:t>
            </a:r>
            <a:r>
              <a:rPr lang="en-US" altLang="en-US" sz="1600" b="0" dirty="0"/>
              <a:t>   </a:t>
            </a:r>
            <a:r>
              <a:rPr lang="en-US" sz="1600" b="0" dirty="0"/>
              <a:t>07-Feb-2020 23:49:09 ET </a:t>
            </a:r>
            <a:r>
              <a:rPr lang="en-US" altLang="en-US" sz="1600" b="0" dirty="0">
                <a:solidFill>
                  <a:schemeClr val="tx1"/>
                </a:solidFill>
              </a:rPr>
              <a:t>	</a:t>
            </a:r>
          </a:p>
          <a:p>
            <a:pPr marL="0" indent="0">
              <a:spcBef>
                <a:spcPts val="400"/>
              </a:spcBef>
            </a:pPr>
            <a:r>
              <a:rPr lang="en-US" altLang="en-US" sz="1600" b="0" dirty="0">
                <a:solidFill>
                  <a:schemeClr val="tx1"/>
                </a:solidFill>
              </a:rPr>
              <a:t>	</a:t>
            </a:r>
            <a:r>
              <a:rPr lang="en-US" altLang="en-US" sz="1800" b="0" dirty="0">
                <a:solidFill>
                  <a:schemeClr val="tx1"/>
                </a:solidFill>
              </a:rPr>
              <a:t>Moved by:  	 David B</a:t>
            </a:r>
          </a:p>
          <a:p>
            <a:pPr marL="0" indent="0">
              <a:spcBef>
                <a:spcPts val="400"/>
              </a:spcBef>
            </a:pPr>
            <a:r>
              <a:rPr lang="en-US" altLang="en-US" sz="1800" b="0" dirty="0">
                <a:solidFill>
                  <a:schemeClr val="tx1"/>
                </a:solidFill>
              </a:rPr>
              <a:t>	Seconded by:	Stuart K</a:t>
            </a:r>
          </a:p>
          <a:p>
            <a:pPr marL="0" indent="0">
              <a:spcBef>
                <a:spcPts val="400"/>
              </a:spcBef>
            </a:pPr>
            <a:r>
              <a:rPr lang="en-US" altLang="en-US" sz="1800" b="0" dirty="0">
                <a:solidFill>
                  <a:schemeClr val="tx1"/>
                </a:solidFill>
              </a:rPr>
              <a:t>	Discussion?  	None</a:t>
            </a:r>
          </a:p>
          <a:p>
            <a:pPr lvl="1">
              <a:spcBef>
                <a:spcPts val="400"/>
              </a:spcBef>
            </a:pPr>
            <a:r>
              <a:rPr lang="en-US" altLang="en-US" sz="1800" dirty="0">
                <a:solidFill>
                  <a:schemeClr val="tx1"/>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058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spcBef>
                <a:spcPts val="0"/>
              </a:spcBef>
              <a:buFont typeface="Arial" panose="020B0604020202020204" pitchFamily="34" charset="0"/>
              <a:buChar char="•"/>
            </a:pPr>
            <a:r>
              <a:rPr lang="en-US" sz="1600" dirty="0">
                <a:solidFill>
                  <a:schemeClr val="bg1">
                    <a:lumMod val="75000"/>
                  </a:schemeClr>
                </a:solidFill>
              </a:rPr>
              <a:t> </a:t>
            </a:r>
            <a:r>
              <a:rPr lang="en-US" sz="1600" dirty="0">
                <a:solidFill>
                  <a:schemeClr val="tx1"/>
                </a:solidFill>
              </a:rPr>
              <a:t>Nothing shared today.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75000"/>
                  </a:schemeClr>
                </a:solidFill>
              </a:rPr>
              <a:t> </a:t>
            </a:r>
          </a:p>
          <a:p>
            <a:pPr lvl="1">
              <a:spcBef>
                <a:spcPts val="0"/>
              </a:spcBef>
              <a:buFont typeface="Arial" panose="020B0604020202020204" pitchFamily="34" charset="0"/>
              <a:buChar char="•"/>
            </a:pPr>
            <a:r>
              <a:rPr lang="en-US" sz="1600" dirty="0">
                <a:solidFill>
                  <a:schemeClr val="bg1">
                    <a:lumMod val="75000"/>
                  </a:schemeClr>
                </a:solidFill>
              </a:rPr>
              <a:t>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meeting # _tbd_;  on-line-27Feb20</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#52, 11-13Feb20, Blomberg , DE		</a:t>
            </a:r>
            <a:r>
              <a:rPr lang="en-US" sz="1400" dirty="0">
                <a:solidFill>
                  <a:schemeClr val="tx1"/>
                </a:solidFill>
                <a:sym typeface="Wingdings" panose="05000000000000000000" pitchFamily="2" charset="2"/>
              </a:rPr>
              <a:t>  this week.</a:t>
            </a:r>
            <a:endParaRPr lang="en-US" sz="1400" dirty="0">
              <a:solidFill>
                <a:schemeClr val="tx1"/>
              </a:solidFill>
            </a:endParaRP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43969</TotalTime>
  <Words>10611</Words>
  <Application>Microsoft Office PowerPoint</Application>
  <PresentationFormat>On-screen Show (4:3)</PresentationFormat>
  <Paragraphs>1049</Paragraphs>
  <Slides>49</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59"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on Improving spectrum access for Wi-Fi  -1</vt:lpstr>
      <vt:lpstr>Ofcom consultation on  Improving spectrum access for Wi-Fi -2</vt:lpstr>
      <vt:lpstr>Chairman Pai’s statement on 5.9 GHz &amp; NPRM -background</vt:lpstr>
      <vt:lpstr>5.9 GHz &amp; NPRM –06feb page 3_</vt:lpstr>
      <vt:lpstr>5.9 GHz &amp; NPRM –  </vt:lpstr>
      <vt:lpstr>5.9 GHz &amp; NPRM – Timeline</vt:lpstr>
      <vt:lpstr>FCC NPRM  Revisiting-use-of-the-5-850-5-925-ghz-band</vt:lpstr>
      <vt:lpstr>General Discussion Items -1</vt:lpstr>
      <vt:lpstr>Actions Required</vt:lpstr>
      <vt:lpstr>Any Other Business</vt:lpstr>
      <vt:lpstr>Adjourn</vt:lpstr>
      <vt:lpstr>PowerPoint Presentation</vt:lpstr>
      <vt:lpstr>Ofcom consultation  Improving spectrum access for Wi-Fi – spectrum use in the 5 and 6 GHz bands</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General Discussion Items -1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2347</cp:revision>
  <cp:lastPrinted>1601-01-01T00:00:00Z</cp:lastPrinted>
  <dcterms:created xsi:type="dcterms:W3CDTF">2016-03-03T14:54:45Z</dcterms:created>
  <dcterms:modified xsi:type="dcterms:W3CDTF">2020-02-14T03:31:49Z</dcterms:modified>
</cp:coreProperties>
</file>