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341" r:id="rId3"/>
    <p:sldId id="329" r:id="rId4"/>
    <p:sldId id="604" r:id="rId5"/>
    <p:sldId id="624" r:id="rId6"/>
    <p:sldId id="605" r:id="rId7"/>
    <p:sldId id="516" r:id="rId8"/>
    <p:sldId id="596" r:id="rId9"/>
    <p:sldId id="603" r:id="rId10"/>
    <p:sldId id="606" r:id="rId11"/>
    <p:sldId id="608" r:id="rId12"/>
    <p:sldId id="647" r:id="rId13"/>
    <p:sldId id="654" r:id="rId14"/>
    <p:sldId id="626" r:id="rId15"/>
    <p:sldId id="659" r:id="rId16"/>
    <p:sldId id="657" r:id="rId17"/>
    <p:sldId id="662" r:id="rId18"/>
    <p:sldId id="631" r:id="rId19"/>
    <p:sldId id="658" r:id="rId20"/>
    <p:sldId id="650" r:id="rId21"/>
    <p:sldId id="498" r:id="rId22"/>
    <p:sldId id="402" r:id="rId23"/>
    <p:sldId id="403" r:id="rId24"/>
    <p:sldId id="661" r:id="rId25"/>
    <p:sldId id="653" r:id="rId26"/>
    <p:sldId id="649" r:id="rId27"/>
    <p:sldId id="660" r:id="rId28"/>
    <p:sldId id="640" r:id="rId29"/>
    <p:sldId id="639" r:id="rId30"/>
    <p:sldId id="638" r:id="rId31"/>
    <p:sldId id="643" r:id="rId32"/>
    <p:sldId id="646" r:id="rId33"/>
    <p:sldId id="641" r:id="rId34"/>
    <p:sldId id="633" r:id="rId35"/>
    <p:sldId id="636" r:id="rId36"/>
    <p:sldId id="634" r:id="rId37"/>
    <p:sldId id="632" r:id="rId38"/>
    <p:sldId id="627" r:id="rId39"/>
    <p:sldId id="630" r:id="rId40"/>
    <p:sldId id="628" r:id="rId41"/>
    <p:sldId id="462" r:id="rId42"/>
    <p:sldId id="652" r:id="rId43"/>
    <p:sldId id="549" r:id="rId44"/>
    <p:sldId id="425" r:id="rId45"/>
    <p:sldId id="592" r:id="rId46"/>
    <p:sldId id="599" r:id="rId47"/>
    <p:sldId id="618" r:id="rId48"/>
    <p:sldId id="656" r:id="rId49"/>
    <p:sldId id="655"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CC66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15" autoAdjust="0"/>
  </p:normalViewPr>
  <p:slideViewPr>
    <p:cSldViewPr>
      <p:cViewPr varScale="1">
        <p:scale>
          <a:sx n="105" d="100"/>
          <a:sy n="105" d="100"/>
        </p:scale>
        <p:origin x="390"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471820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7442794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82853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59639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802.18-20/0015r00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7"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fm-57/news/results-of-the-9th-fm57-meeting/"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5.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0/18-20-0020-03-0000-comments-on-fcc19-138-nprm-revisiting-use-of-the-5-850-5-925-ghz-band.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20-0017-02-000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19/18-20-0017-02-0000-ofcom-consultation_comments_IEEE802_improving-spectrum-access-for-wi-fi.od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s://www.ofcom.org.uk/consultations-and-statements/category-2/supporting-innovation-100-200-ghz"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hyperlink" Target="https://mentor.ieee.org/802.18/dcn/20/18-20-0012-00-0000-ofcom-consultaion-supporting-innovation-in-100-200-ghz.pdf"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14-00-0000-minutes-06feb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9341" y="1935163"/>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27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M100, 20-22Apr20, ECO Office </a:t>
            </a:r>
            <a:r>
              <a:rPr lang="en-US" sz="1200" dirty="0">
                <a:solidFill>
                  <a:schemeClr val="tx1"/>
                </a:solidFill>
              </a:rPr>
              <a:t>(Web meetings till then)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Nothing shared.</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tx1"/>
                </a:solidFill>
              </a:rPr>
              <a:t> </a:t>
            </a:r>
            <a:r>
              <a:rPr lang="en-US" sz="1600" dirty="0">
                <a:solidFill>
                  <a:schemeClr val="bg1">
                    <a:lumMod val="75000"/>
                  </a:schemeClr>
                </a:solidFill>
              </a:rPr>
              <a:t>Nothing shared.</a:t>
            </a:r>
          </a:p>
          <a:p>
            <a:pPr marL="457200" lvl="1" indent="0"/>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bg1">
                  <a:lumMod val="75000"/>
                </a:schemeClr>
              </a:solidFill>
            </a:endParaRPr>
          </a:p>
          <a:p>
            <a:pPr lvl="1">
              <a:buFont typeface="Arial" panose="020B0604020202020204" pitchFamily="34" charset="0"/>
              <a:buChar char="•"/>
            </a:pPr>
            <a:r>
              <a:rPr lang="en-US" sz="1600" dirty="0">
                <a:solidFill>
                  <a:schemeClr val="bg1">
                    <a:lumMod val="75000"/>
                  </a:schemeClr>
                </a:solidFill>
              </a:rPr>
              <a:t>Revised minutes are posted.  Key is WGFM meeting next week working on input/needs from FM57</a:t>
            </a:r>
            <a:endParaRPr lang="en-US" sz="1400" dirty="0">
              <a:solidFill>
                <a:schemeClr val="bg1">
                  <a:lumMod val="75000"/>
                </a:schemeClr>
              </a:solidFill>
            </a:endParaRPr>
          </a:p>
          <a:p>
            <a:pPr lvl="2">
              <a:buFont typeface="Arial" panose="020B0604020202020204" pitchFamily="34" charset="0"/>
              <a:buChar char="•"/>
            </a:pPr>
            <a:endParaRPr lang="en-US" sz="1400" dirty="0">
              <a:solidFill>
                <a:schemeClr val="bg1">
                  <a:lumMod val="75000"/>
                </a:schemeClr>
              </a:solidFill>
            </a:endParaRPr>
          </a:p>
          <a:p>
            <a:pPr lvl="1">
              <a:buFont typeface="Arial" panose="020B0604020202020204" pitchFamily="34" charset="0"/>
              <a:buChar char="•"/>
            </a:pPr>
            <a:endParaRPr lang="en-US" sz="1600" dirty="0">
              <a:solidFill>
                <a:schemeClr val="bg1">
                  <a:lumMod val="75000"/>
                </a:schemeClr>
              </a:solidFill>
              <a:hlinkClick r:id="rId6">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600" dirty="0">
                <a:solidFill>
                  <a:schemeClr val="bg1">
                    <a:lumMod val="75000"/>
                  </a:schemeClr>
                </a:solidFill>
                <a:hlinkClick r:id="rId6">
                  <a:extLst>
                    <a:ext uri="{A12FA001-AC4F-418D-AE19-62706E023703}">
                      <ahyp:hlinkClr xmlns:ahyp="http://schemas.microsoft.com/office/drawing/2018/hyperlinkcolor" val="tx"/>
                    </a:ext>
                  </a:extLst>
                </a:hlinkClick>
              </a:rPr>
              <a:t>Results of the 9th FM57 meeting</a:t>
            </a:r>
            <a:r>
              <a:rPr lang="en-US" sz="1600" b="1" dirty="0">
                <a:solidFill>
                  <a:schemeClr val="bg1">
                    <a:lumMod val="75000"/>
                  </a:schemeClr>
                </a:solidFill>
              </a:rPr>
              <a:t> </a:t>
            </a:r>
            <a:r>
              <a:rPr lang="en-US" sz="1600" b="0" dirty="0">
                <a:solidFill>
                  <a:schemeClr val="bg1">
                    <a:lumMod val="75000"/>
                  </a:schemeClr>
                </a:solidFill>
              </a:rPr>
              <a:t>The ninth meeting of FM57 took place on 22-24 January in Prague, Czech Republic. The main outcomes of the meeting are available </a:t>
            </a:r>
            <a:r>
              <a:rPr lang="en-US" sz="1600" b="0" u="sng" dirty="0">
                <a:solidFill>
                  <a:schemeClr val="bg1">
                    <a:lumMod val="75000"/>
                  </a:schemeClr>
                </a:solidFill>
                <a:hlinkClick r:id="rId6">
                  <a:extLst>
                    <a:ext uri="{A12FA001-AC4F-418D-AE19-62706E023703}">
                      <ahyp:hlinkClr xmlns:ahyp="http://schemas.microsoft.com/office/drawing/2018/hyperlinkcolor" val="tx"/>
                    </a:ext>
                  </a:extLst>
                </a:hlinkClick>
              </a:rPr>
              <a:t>here</a:t>
            </a:r>
            <a:r>
              <a:rPr lang="en-US" sz="1600" b="0" dirty="0">
                <a:solidFill>
                  <a:schemeClr val="bg1">
                    <a:lumMod val="75000"/>
                  </a:schemeClr>
                </a:solidFill>
              </a:rPr>
              <a:t>.</a:t>
            </a:r>
          </a:p>
          <a:p>
            <a:pPr lvl="1">
              <a:spcBef>
                <a:spcPts val="0"/>
              </a:spcBef>
              <a:buFont typeface="Arial" panose="020B0604020202020204" pitchFamily="34" charset="0"/>
              <a:buChar char="•"/>
            </a:pPr>
            <a:r>
              <a:rPr lang="en-US" sz="1600" dirty="0">
                <a:solidFill>
                  <a:schemeClr val="bg1">
                    <a:lumMod val="75000"/>
                  </a:schemeClr>
                </a:solidFill>
              </a:rPr>
              <a:t>Still working the power levels in []s and analysis into the public consultation. </a:t>
            </a:r>
          </a:p>
          <a:p>
            <a:pPr marL="457200" lvl="1" indent="0"/>
            <a:endParaRPr lang="en-US" sz="1600" dirty="0">
              <a:solidFill>
                <a:schemeClr val="bg1">
                  <a:lumMod val="7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graphicFrame>
        <p:nvGraphicFramePr>
          <p:cNvPr id="13" name="Table 12">
            <a:extLst>
              <a:ext uri="{FF2B5EF4-FFF2-40B4-BE49-F238E27FC236}">
                <a16:creationId xmlns:a16="http://schemas.microsoft.com/office/drawing/2014/main" id="{685B8102-9EA2-4D90-80F4-AEE80B18DB1F}"/>
              </a:ext>
            </a:extLst>
          </p:cNvPr>
          <p:cNvGraphicFramePr>
            <a:graphicFrameLocks noGrp="1"/>
          </p:cNvGraphicFramePr>
          <p:nvPr>
            <p:extLst>
              <p:ext uri="{D42A27DB-BD31-4B8C-83A1-F6EECF244321}">
                <p14:modId xmlns:p14="http://schemas.microsoft.com/office/powerpoint/2010/main" val="1210836645"/>
              </p:ext>
            </p:extLst>
          </p:nvPr>
        </p:nvGraphicFramePr>
        <p:xfrm>
          <a:off x="3124200" y="4800600"/>
          <a:ext cx="5657851" cy="729615"/>
        </p:xfrm>
        <a:graphic>
          <a:graphicData uri="http://schemas.openxmlformats.org/drawingml/2006/table">
            <a:tbl>
              <a:tblPr firstRow="1" firstCol="1" bandRow="1">
                <a:tableStyleId>{5C22544A-7EE6-4342-B048-85BDC9FD1C3A}</a:tableStyleId>
              </a:tblPr>
              <a:tblGrid>
                <a:gridCol w="1145223">
                  <a:extLst>
                    <a:ext uri="{9D8B030D-6E8A-4147-A177-3AD203B41FA5}">
                      <a16:colId xmlns:a16="http://schemas.microsoft.com/office/drawing/2014/main" val="66058257"/>
                    </a:ext>
                  </a:extLst>
                </a:gridCol>
                <a:gridCol w="1145223">
                  <a:extLst>
                    <a:ext uri="{9D8B030D-6E8A-4147-A177-3AD203B41FA5}">
                      <a16:colId xmlns:a16="http://schemas.microsoft.com/office/drawing/2014/main" val="367800833"/>
                    </a:ext>
                  </a:extLst>
                </a:gridCol>
                <a:gridCol w="3367405">
                  <a:extLst>
                    <a:ext uri="{9D8B030D-6E8A-4147-A177-3AD203B41FA5}">
                      <a16:colId xmlns:a16="http://schemas.microsoft.com/office/drawing/2014/main" val="519585476"/>
                    </a:ext>
                  </a:extLst>
                </a:gridCol>
              </a:tblGrid>
              <a:tr h="0">
                <a:tc>
                  <a:txBody>
                    <a:bodyPr/>
                    <a:lstStyle/>
                    <a:p>
                      <a:pPr marL="0" marR="0">
                        <a:lnSpc>
                          <a:spcPts val="600"/>
                        </a:lnSpc>
                        <a:spcBef>
                          <a:spcPts val="0"/>
                        </a:spcBef>
                        <a:spcAft>
                          <a:spcPts val="0"/>
                        </a:spcAft>
                      </a:pPr>
                      <a:r>
                        <a:rPr lang="en-US" sz="1050" dirty="0">
                          <a:solidFill>
                            <a:schemeClr val="tx1"/>
                          </a:solidFill>
                          <a:effectLst/>
                        </a:rPr>
                        <a:t>06/02/20</a:t>
                      </a:r>
                      <a:endParaRPr lang="en-US" sz="11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600"/>
                        </a:lnSpc>
                        <a:spcBef>
                          <a:spcPts val="0"/>
                        </a:spcBef>
                        <a:spcAft>
                          <a:spcPts val="0"/>
                        </a:spcAft>
                      </a:pPr>
                      <a:r>
                        <a:rPr lang="en-US" sz="1050" b="0" dirty="0">
                          <a:solidFill>
                            <a:schemeClr val="tx1"/>
                          </a:solidFill>
                          <a:effectLst/>
                        </a:rPr>
                        <a:t>TEMP007</a:t>
                      </a:r>
                      <a:endParaRPr lang="en-US" sz="1100" b="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600"/>
                        </a:lnSpc>
                        <a:spcBef>
                          <a:spcPts val="0"/>
                        </a:spcBef>
                        <a:spcAft>
                          <a:spcPts val="0"/>
                        </a:spcAft>
                      </a:pPr>
                      <a:r>
                        <a:rPr lang="en-US" sz="1050" b="0" dirty="0">
                          <a:solidFill>
                            <a:schemeClr val="tx1"/>
                          </a:solidFill>
                          <a:effectLst/>
                        </a:rPr>
                        <a:t>draft Minutes for FM57 Meeting 9</a:t>
                      </a:r>
                      <a:endParaRPr lang="en-US" sz="1100" b="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extLst>
                  <a:ext uri="{0D108BD9-81ED-4DB2-BD59-A6C34878D82A}">
                    <a16:rowId xmlns:a16="http://schemas.microsoft.com/office/drawing/2014/main" val="260181475"/>
                  </a:ext>
                </a:extLst>
              </a:tr>
              <a:tr h="0">
                <a:tc>
                  <a:txBody>
                    <a:bodyPr/>
                    <a:lstStyle/>
                    <a:p>
                      <a:pPr marL="0" marR="0">
                        <a:lnSpc>
                          <a:spcPts val="600"/>
                        </a:lnSpc>
                        <a:spcBef>
                          <a:spcPts val="0"/>
                        </a:spcBef>
                        <a:spcAft>
                          <a:spcPts val="0"/>
                        </a:spcAft>
                      </a:pPr>
                      <a:r>
                        <a:rPr lang="en-US" sz="1050" dirty="0">
                          <a:solidFill>
                            <a:schemeClr val="tx1"/>
                          </a:solidFill>
                          <a:effectLst/>
                        </a:rPr>
                        <a:t>27/01/20</a:t>
                      </a:r>
                      <a:endParaRPr lang="en-US" sz="11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600"/>
                        </a:lnSpc>
                        <a:spcBef>
                          <a:spcPts val="0"/>
                        </a:spcBef>
                        <a:spcAft>
                          <a:spcPts val="0"/>
                        </a:spcAft>
                      </a:pPr>
                      <a:r>
                        <a:rPr lang="en-US" sz="1050" dirty="0">
                          <a:solidFill>
                            <a:schemeClr val="tx1"/>
                          </a:solidFill>
                          <a:effectLst/>
                        </a:rPr>
                        <a:t>TEMP006</a:t>
                      </a:r>
                      <a:endParaRPr lang="en-US" sz="11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600"/>
                        </a:lnSpc>
                        <a:spcBef>
                          <a:spcPts val="0"/>
                        </a:spcBef>
                        <a:spcAft>
                          <a:spcPts val="0"/>
                        </a:spcAft>
                      </a:pPr>
                      <a:r>
                        <a:rPr lang="en-US" sz="1050" dirty="0">
                          <a:solidFill>
                            <a:schemeClr val="tx1"/>
                          </a:solidFill>
                          <a:effectLst/>
                        </a:rPr>
                        <a:t>draft CEPT Report B for WGFM #95 - edited ECO</a:t>
                      </a:r>
                      <a:endParaRPr lang="en-US" sz="11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extLst>
                  <a:ext uri="{0D108BD9-81ED-4DB2-BD59-A6C34878D82A}">
                    <a16:rowId xmlns:a16="http://schemas.microsoft.com/office/drawing/2014/main" val="2309297781"/>
                  </a:ext>
                </a:extLst>
              </a:tr>
              <a:tr h="0">
                <a:tc>
                  <a:txBody>
                    <a:bodyPr/>
                    <a:lstStyle/>
                    <a:p>
                      <a:pPr marL="0" marR="0">
                        <a:lnSpc>
                          <a:spcPts val="600"/>
                        </a:lnSpc>
                        <a:spcBef>
                          <a:spcPts val="0"/>
                        </a:spcBef>
                        <a:spcAft>
                          <a:spcPts val="0"/>
                        </a:spcAft>
                      </a:pPr>
                      <a:r>
                        <a:rPr lang="en-US" sz="1050" dirty="0">
                          <a:solidFill>
                            <a:schemeClr val="tx1"/>
                          </a:solidFill>
                          <a:effectLst/>
                        </a:rPr>
                        <a:t>24/01/20</a:t>
                      </a:r>
                      <a:endParaRPr lang="en-US" sz="11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600"/>
                        </a:lnSpc>
                        <a:spcBef>
                          <a:spcPts val="0"/>
                        </a:spcBef>
                        <a:spcAft>
                          <a:spcPts val="0"/>
                        </a:spcAft>
                      </a:pPr>
                      <a:r>
                        <a:rPr lang="en-US" sz="1050" dirty="0">
                          <a:solidFill>
                            <a:schemeClr val="tx1"/>
                          </a:solidFill>
                          <a:effectLst/>
                        </a:rPr>
                        <a:t>TEMP005 (1)</a:t>
                      </a:r>
                      <a:endParaRPr lang="en-US" sz="11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600"/>
                        </a:lnSpc>
                        <a:spcBef>
                          <a:spcPts val="0"/>
                        </a:spcBef>
                        <a:spcAft>
                          <a:spcPts val="0"/>
                        </a:spcAft>
                      </a:pPr>
                      <a:r>
                        <a:rPr lang="en-US" sz="1050" dirty="0">
                          <a:solidFill>
                            <a:schemeClr val="tx1"/>
                          </a:solidFill>
                          <a:effectLst/>
                        </a:rPr>
                        <a:t>Clean for WGFM</a:t>
                      </a:r>
                      <a:endParaRPr lang="en-US" sz="11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extLst>
                  <a:ext uri="{0D108BD9-81ED-4DB2-BD59-A6C34878D82A}">
                    <a16:rowId xmlns:a16="http://schemas.microsoft.com/office/drawing/2014/main" val="2143252797"/>
                  </a:ext>
                </a:extLst>
              </a:tr>
            </a:tbl>
          </a:graphicData>
        </a:graphic>
      </p:graphicFrame>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600" dirty="0">
                <a:solidFill>
                  <a:schemeClr val="bg1">
                    <a:lumMod val="75000"/>
                  </a:schemeClr>
                </a:solidFill>
              </a:rPr>
              <a:t>Nothing shared </a:t>
            </a:r>
          </a:p>
          <a:p>
            <a:pPr>
              <a:buFont typeface="Arial" panose="020B0604020202020204" pitchFamily="34" charset="0"/>
              <a:buChar char="•"/>
            </a:pPr>
            <a:r>
              <a:rPr lang="en-US" sz="1600" dirty="0">
                <a:solidFill>
                  <a:schemeClr val="bg1">
                    <a:lumMod val="75000"/>
                  </a:schemeClr>
                </a:solidFill>
              </a:rPr>
              <a:t>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FYI: Update on  ITU-R M.1450 (Characteristics of broadband RLANs) (and M.1801)</a:t>
            </a:r>
          </a:p>
          <a:p>
            <a:pPr lvl="1">
              <a:spcBef>
                <a:spcPts val="0"/>
              </a:spcBef>
              <a:buFont typeface="Arial" panose="020B0604020202020204" pitchFamily="34" charset="0"/>
              <a:buChar char="•"/>
            </a:pPr>
            <a:r>
              <a:rPr lang="en-US" sz="1400" dirty="0"/>
              <a:t>See: </a:t>
            </a:r>
            <a:r>
              <a:rPr lang="en-US" sz="1400" dirty="0">
                <a:hlinkClick r:id="rId3"/>
              </a:rPr>
              <a:t>http://www.ieee802.org/11/email/stds-802-11/msg04021.html</a:t>
            </a:r>
            <a:r>
              <a:rPr lang="en-US" sz="1400" dirty="0"/>
              <a:t>  for 802.11 Ad Hoc info.</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a:t>
            </a:r>
            <a:r>
              <a:rPr lang="en-US" sz="1600" dirty="0"/>
              <a:t> </a:t>
            </a:r>
            <a:r>
              <a:rPr lang="en-US" altLang="en-US" sz="2400" dirty="0"/>
              <a:t> </a:t>
            </a:r>
            <a:r>
              <a:rPr lang="en-US" altLang="en-US" sz="1200" dirty="0"/>
              <a:t>-1</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400" dirty="0">
                <a:hlinkClick r:id="rId3"/>
              </a:rPr>
              <a:t>https://www.ofcom.org.uk/consultations-and-statements/category-2/improving-spectrum-access-for-wi-fi</a:t>
            </a:r>
            <a:endParaRPr lang="en-US" sz="1400" dirty="0">
              <a:hlinkClick r:id="rId4"/>
            </a:endParaRPr>
          </a:p>
          <a:p>
            <a:pPr lvl="1">
              <a:spcBef>
                <a:spcPts val="0"/>
              </a:spcBef>
              <a:buFont typeface="Arial" panose="020B0604020202020204" pitchFamily="34" charset="0"/>
              <a:buChar char="•"/>
            </a:pPr>
            <a:r>
              <a:rPr lang="en-US" sz="1400" dirty="0">
                <a:hlinkClick r:id="rId4"/>
              </a:rPr>
              <a:t>https://mentor.ieee.org/802.18/dcn/20/18-20-0006-00-0000-ofcom-consultation-improving-spectrum-access-for-wi-fi.pdf</a:t>
            </a:r>
            <a:r>
              <a:rPr lang="en-US" sz="1400" dirty="0"/>
              <a:t> </a:t>
            </a:r>
            <a:endParaRPr lang="en-US" sz="14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r>
              <a:rPr lang="en-US" sz="1600" b="0" dirty="0"/>
              <a:t>Based on our initial analysis and stakeholder engagement, we are proposing the following: </a:t>
            </a:r>
          </a:p>
          <a:p>
            <a:pPr lvl="2">
              <a:spcBef>
                <a:spcPts val="0"/>
              </a:spcBef>
              <a:buFont typeface="Arial" panose="020B0604020202020204" pitchFamily="34" charset="0"/>
              <a:buChar char="•"/>
            </a:pPr>
            <a:r>
              <a:rPr lang="en-US" sz="1400" b="0" dirty="0"/>
              <a:t>To permit access to the 6 GHz (5925-6425 MHz) band on a </a:t>
            </a:r>
            <a:r>
              <a:rPr lang="en-US" sz="1400" b="0" dirty="0" err="1"/>
              <a:t>licence</a:t>
            </a:r>
            <a:r>
              <a:rPr lang="en-US" sz="1400" b="0" dirty="0"/>
              <a:t>-exempt basis with maximum EIRP levels of 250mW for indoor use and 25mW for outdoor use; </a:t>
            </a:r>
          </a:p>
          <a:p>
            <a:pPr lvl="2">
              <a:spcBef>
                <a:spcPts val="0"/>
              </a:spcBef>
              <a:buFont typeface="Arial" panose="020B0604020202020204" pitchFamily="34" charset="0"/>
              <a:buChar char="•"/>
            </a:pPr>
            <a:r>
              <a:rPr lang="en-US" sz="1400" b="0" dirty="0"/>
              <a:t>And - To remove the DFS requirements from the 5.8 GHz (5725-5850 MHz) band for unlicensed indoor use only.</a:t>
            </a:r>
          </a:p>
          <a:p>
            <a:pPr lvl="5">
              <a:buFont typeface="Arial" panose="020B0604020202020204" pitchFamily="34" charset="0"/>
              <a:buChar char="•"/>
            </a:pPr>
            <a:endParaRPr lang="en-US" sz="800" dirty="0"/>
          </a:p>
          <a:p>
            <a:pPr>
              <a:buFont typeface="Arial" panose="020B0604020202020204" pitchFamily="34" charset="0"/>
              <a:buChar char="•"/>
            </a:pPr>
            <a:r>
              <a:rPr lang="en-US" sz="1600" dirty="0"/>
              <a:t>.18 question:   With  5.9 GHz NPRM out (next topic) what do we do with this consultation? </a:t>
            </a:r>
          </a:p>
          <a:p>
            <a:pPr lvl="1">
              <a:buFont typeface="Arial" panose="020B0604020202020204" pitchFamily="34" charset="0"/>
              <a:buChar char="•"/>
            </a:pPr>
            <a:r>
              <a:rPr lang="en-US" sz="1600" dirty="0"/>
              <a:t>We only need 2-3-4 sentences on Q1 and Q3, unless we get contributions on Q2 &amp;Q4? </a:t>
            </a:r>
          </a:p>
          <a:p>
            <a:pPr lvl="1">
              <a:buFont typeface="Arial" panose="020B0604020202020204" pitchFamily="34" charset="0"/>
              <a:buChar char="•"/>
            </a:pPr>
            <a:r>
              <a:rPr lang="en-US" sz="1600" dirty="0">
                <a:solidFill>
                  <a:srgbClr val="00B0F0"/>
                </a:solidFill>
              </a:rPr>
              <a:t>We have 2 volunteers to draft some text for review. </a:t>
            </a:r>
          </a:p>
          <a:p>
            <a:pPr lvl="1">
              <a:buFont typeface="Arial" panose="020B0604020202020204" pitchFamily="34" charset="0"/>
              <a:buChar char="•"/>
            </a:pPr>
            <a:endParaRPr lang="en-US" sz="1600" dirty="0">
              <a:solidFill>
                <a:schemeClr val="bg1">
                  <a:lumMod val="75000"/>
                </a:schemeClr>
              </a:solidFill>
            </a:endParaRPr>
          </a:p>
          <a:p>
            <a:pPr lvl="1">
              <a:buFont typeface="Arial" panose="020B0604020202020204" pitchFamily="34" charset="0"/>
              <a:buChar char="•"/>
            </a:pPr>
            <a:endParaRPr lang="en-US" sz="1600" dirty="0">
              <a:solidFill>
                <a:schemeClr val="bg1">
                  <a:lumMod val="75000"/>
                </a:schemeClr>
              </a:solidFill>
            </a:endParaRPr>
          </a:p>
          <a:p>
            <a:pPr lvl="1">
              <a:buFont typeface="Arial" panose="020B0604020202020204" pitchFamily="34" charset="0"/>
              <a:buChar char="•"/>
            </a:pPr>
            <a:endParaRPr lang="en-US" sz="1600" dirty="0">
              <a:solidFill>
                <a:schemeClr val="bg1">
                  <a:lumMod val="75000"/>
                </a:schemeClr>
              </a:solidFill>
            </a:endParaRPr>
          </a:p>
          <a:p>
            <a:pPr lvl="1">
              <a:buFont typeface="Arial" panose="020B0604020202020204" pitchFamily="34" charset="0"/>
              <a:buChar char="•"/>
            </a:pPr>
            <a:r>
              <a:rPr lang="en-US" sz="1600" dirty="0" err="1">
                <a:solidFill>
                  <a:schemeClr val="bg1">
                    <a:lumMod val="75000"/>
                  </a:schemeClr>
                </a:solidFill>
              </a:rPr>
              <a:t>WiFi</a:t>
            </a:r>
            <a:r>
              <a:rPr lang="en-US" sz="1600" dirty="0">
                <a:solidFill>
                  <a:schemeClr val="bg1">
                    <a:lumMod val="75000"/>
                  </a:schemeClr>
                </a:solidFill>
              </a:rPr>
              <a:t> as co-primary, though asking technical details we should review. We may not want Ofcom to nail down a direction that could hinder us in the future?</a:t>
            </a:r>
          </a:p>
          <a:p>
            <a:pPr lvl="1">
              <a:buFont typeface="Arial" panose="020B0604020202020204" pitchFamily="34" charset="0"/>
              <a:buChar char="•"/>
            </a:pPr>
            <a:r>
              <a:rPr lang="en-US" sz="1600" dirty="0">
                <a:solidFill>
                  <a:schemeClr val="bg1">
                    <a:lumMod val="75000"/>
                  </a:schemeClr>
                </a:solidFill>
              </a:rPr>
              <a:t>There is some question on what they mean by </a:t>
            </a:r>
            <a:r>
              <a:rPr lang="en-US" sz="1600" dirty="0" err="1">
                <a:solidFill>
                  <a:schemeClr val="bg1">
                    <a:lumMod val="75000"/>
                  </a:schemeClr>
                </a:solidFill>
              </a:rPr>
              <a:t>WiFi</a:t>
            </a:r>
            <a:r>
              <a:rPr lang="en-US" sz="1600" dirty="0">
                <a:solidFill>
                  <a:schemeClr val="bg1">
                    <a:lumMod val="75000"/>
                  </a:schemeClr>
                </a:solidFill>
              </a:rPr>
              <a:t> (moving forward).  Maybe ask them to stay more open. </a:t>
            </a:r>
          </a:p>
          <a:p>
            <a:pPr lvl="1">
              <a:buFont typeface="Arial" panose="020B0604020202020204" pitchFamily="34" charset="0"/>
              <a:buChar char="•"/>
            </a:pPr>
            <a:endParaRPr lang="en-US" sz="1200" b="0" u="sng"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 </a:t>
            </a:r>
            <a:r>
              <a:rPr lang="en-US" altLang="en-US" sz="1200" dirty="0"/>
              <a:t>-2</a:t>
            </a:r>
            <a:endParaRPr lang="en-US" sz="2400" dirty="0"/>
          </a:p>
        </p:txBody>
      </p:sp>
      <p:sp>
        <p:nvSpPr>
          <p:cNvPr id="3" name="Content Placeholder 2"/>
          <p:cNvSpPr>
            <a:spLocks noGrp="1"/>
          </p:cNvSpPr>
          <p:nvPr>
            <p:ph idx="1"/>
          </p:nvPr>
        </p:nvSpPr>
        <p:spPr>
          <a:xfrm>
            <a:off x="325497" y="990600"/>
            <a:ext cx="8489830" cy="5430764"/>
          </a:xfrm>
        </p:spPr>
        <p:txBody>
          <a:bodyPr/>
          <a:lstStyle/>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p>
          <a:p>
            <a:pPr lvl="1">
              <a:buFont typeface="Arial" panose="020B0604020202020204" pitchFamily="34" charset="0"/>
              <a:buChar char="•"/>
            </a:pPr>
            <a:r>
              <a:rPr lang="en-US" sz="1600" dirty="0"/>
              <a:t>We would support and need to keep adj. </a:t>
            </a:r>
            <a:r>
              <a:rPr lang="en-US" sz="1600" dirty="0" err="1"/>
              <a:t>chans</a:t>
            </a:r>
            <a:r>
              <a:rPr lang="en-US" sz="1600" dirty="0"/>
              <a:t> in mind.  </a:t>
            </a:r>
            <a:endParaRPr lang="en-US" sz="1200" u="sng"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r>
              <a:rPr lang="en-US" sz="1600" b="0" u="sng" dirty="0"/>
              <a:t>(depends on contributions) </a:t>
            </a:r>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lvl="1">
              <a:buFont typeface="Arial" panose="020B0604020202020204" pitchFamily="34" charset="0"/>
              <a:buChar char="•"/>
            </a:pPr>
            <a:r>
              <a:rPr lang="en-US" sz="1600" b="0" dirty="0"/>
              <a:t>We would support.  What would we say about 200mW? </a:t>
            </a: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a:p>
            <a:pPr lvl="1">
              <a:buFont typeface="Arial" panose="020B0604020202020204" pitchFamily="34" charset="0"/>
              <a:buChar char="•"/>
            </a:pPr>
            <a:endParaRPr lang="en-US" sz="1200" dirty="0"/>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r>
              <a:rPr lang="en-US" sz="1600" b="0" u="sng" dirty="0"/>
              <a:t>(depends on contributions) </a:t>
            </a:r>
          </a:p>
          <a:p>
            <a:pPr lvl="1">
              <a:buFont typeface="Arial" panose="020B0604020202020204" pitchFamily="34" charset="0"/>
              <a:buChar char="•"/>
            </a:pPr>
            <a:r>
              <a:rPr lang="en-US" sz="1200" b="0" u="sng"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14573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r01/</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3_</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1885950" lvl="4" indent="0">
              <a:spcBef>
                <a:spcPts val="0"/>
              </a:spcBef>
            </a:pPr>
            <a:endParaRPr lang="en-US" sz="1000" b="0" dirty="0">
              <a:solidFill>
                <a:schemeClr val="tx1"/>
              </a:solidFill>
            </a:endParaRPr>
          </a:p>
          <a:p>
            <a:pPr marL="1885950" lvl="4" indent="0">
              <a:spcBef>
                <a:spcPts val="0"/>
              </a:spcBef>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Ad </a:t>
            </a:r>
            <a:r>
              <a:rPr lang="en-US" sz="1800" b="0" dirty="0" err="1">
                <a:solidFill>
                  <a:schemeClr val="tx1"/>
                </a:solidFill>
              </a:rPr>
              <a:t>hocs</a:t>
            </a:r>
            <a:r>
              <a:rPr lang="en-US" sz="1800" b="0" dirty="0">
                <a:solidFill>
                  <a:schemeClr val="tx1"/>
                </a:solidFill>
              </a:rPr>
              <a:t> coming up:   see ad hoc agenda back up slides for all the call-in info.   </a:t>
            </a:r>
          </a:p>
          <a:p>
            <a:pPr marL="800100" lvl="1">
              <a:spcBef>
                <a:spcPts val="0"/>
              </a:spcBef>
              <a:buFont typeface="Arial" panose="020B0604020202020204" pitchFamily="34" charset="0"/>
              <a:buChar char="•"/>
            </a:pPr>
            <a:r>
              <a:rPr lang="en-US" sz="1400" b="1" dirty="0">
                <a:solidFill>
                  <a:schemeClr val="tx1"/>
                </a:solidFill>
              </a:rPr>
              <a:t>Updated call in information for ad </a:t>
            </a:r>
            <a:r>
              <a:rPr lang="en-US" sz="1400" b="1" dirty="0" err="1">
                <a:solidFill>
                  <a:schemeClr val="tx1"/>
                </a:solidFill>
              </a:rPr>
              <a:t>hocs</a:t>
            </a:r>
            <a:r>
              <a:rPr lang="en-US" sz="1400" b="1" dirty="0">
                <a:solidFill>
                  <a:schemeClr val="tx1"/>
                </a:solidFill>
              </a:rPr>
              <a:t> the 18</a:t>
            </a:r>
            <a:r>
              <a:rPr lang="en-US" sz="1400" b="1" baseline="30000" dirty="0">
                <a:solidFill>
                  <a:schemeClr val="tx1"/>
                </a:solidFill>
              </a:rPr>
              <a:t>th</a:t>
            </a:r>
            <a:r>
              <a:rPr lang="en-US" sz="1400" b="1" dirty="0">
                <a:solidFill>
                  <a:schemeClr val="tx1"/>
                </a:solidFill>
              </a:rPr>
              <a:t> and on. </a:t>
            </a:r>
            <a:r>
              <a:rPr lang="en-US" sz="1400" dirty="0">
                <a:solidFill>
                  <a:schemeClr val="tx1"/>
                </a:solidFill>
              </a:rPr>
              <a:t>(since r00 of  the ad hoc agenda)</a:t>
            </a:r>
          </a:p>
          <a:p>
            <a:pPr marL="800100" lvl="1">
              <a:spcBef>
                <a:spcPts val="0"/>
              </a:spcBef>
              <a:buFont typeface="Arial" panose="020B0604020202020204" pitchFamily="34" charset="0"/>
              <a:buChar char="•"/>
            </a:pPr>
            <a:r>
              <a:rPr lang="en-US" sz="1400" dirty="0">
                <a:solidFill>
                  <a:schemeClr val="tx1"/>
                </a:solidFill>
              </a:rPr>
              <a:t>Sending to .11 list server now also.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Friday 14</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r>
              <a:rPr lang="en-US" sz="1800" b="0" dirty="0">
                <a:solidFill>
                  <a:schemeClr val="tx1"/>
                </a:solidFill>
              </a:rPr>
              <a:t>Tuesday 18</a:t>
            </a:r>
            <a:r>
              <a:rPr lang="en-US" sz="1800" b="0" baseline="30000" dirty="0">
                <a:solidFill>
                  <a:schemeClr val="tx1"/>
                </a:solidFill>
              </a:rPr>
              <a:t>th</a:t>
            </a:r>
            <a:r>
              <a:rPr lang="en-US" sz="1800" b="0" dirty="0">
                <a:solidFill>
                  <a:schemeClr val="tx1"/>
                </a:solidFill>
              </a:rPr>
              <a:t> – 	3pm–et-2hr  </a:t>
            </a:r>
          </a:p>
          <a:p>
            <a:pPr marL="400050">
              <a:spcBef>
                <a:spcPts val="0"/>
              </a:spcBef>
              <a:buFont typeface="Arial" panose="020B0604020202020204" pitchFamily="34" charset="0"/>
              <a:buChar char="•"/>
            </a:pPr>
            <a:r>
              <a:rPr lang="en-US" sz="1800" b="0" dirty="0">
                <a:solidFill>
                  <a:schemeClr val="tx1"/>
                </a:solidFill>
              </a:rPr>
              <a:t>Wednesday 19</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r>
              <a:rPr lang="en-US" sz="1800" b="0" dirty="0">
                <a:solidFill>
                  <a:schemeClr val="tx1"/>
                </a:solidFill>
              </a:rPr>
              <a:t>20</a:t>
            </a:r>
            <a:r>
              <a:rPr lang="en-US" sz="1800" b="0" baseline="30000" dirty="0">
                <a:solidFill>
                  <a:schemeClr val="tx1"/>
                </a:solidFill>
              </a:rPr>
              <a:t>th</a:t>
            </a:r>
            <a:r>
              <a:rPr lang="en-US" sz="1800" b="0" dirty="0">
                <a:solidFill>
                  <a:schemeClr val="tx1"/>
                </a:solidFill>
              </a:rPr>
              <a:t> is target to approve, next week.</a:t>
            </a:r>
          </a:p>
          <a:p>
            <a:pPr marL="400050">
              <a:spcBef>
                <a:spcPts val="0"/>
              </a:spcBef>
              <a:buFont typeface="Arial" panose="020B0604020202020204" pitchFamily="34" charset="0"/>
              <a:buChar char="•"/>
            </a:pPr>
            <a:r>
              <a:rPr lang="en-US" sz="1800" b="0" dirty="0">
                <a:solidFill>
                  <a:schemeClr val="tx1"/>
                </a:solidFill>
              </a:rPr>
              <a:t>Friday 21</a:t>
            </a:r>
            <a:r>
              <a:rPr lang="en-US" sz="1800" b="0" baseline="30000" dirty="0">
                <a:solidFill>
                  <a:schemeClr val="tx1"/>
                </a:solidFill>
              </a:rPr>
              <a:t>st</a:t>
            </a:r>
            <a:r>
              <a:rPr lang="en-US" sz="1800" b="0" dirty="0">
                <a:solidFill>
                  <a:schemeClr val="tx1"/>
                </a:solidFill>
              </a:rPr>
              <a:t> - 		3pm–et–2hr  tbd</a:t>
            </a:r>
          </a:p>
          <a:p>
            <a:pPr marL="400050">
              <a:spcBef>
                <a:spcPts val="0"/>
              </a:spcBef>
              <a:buFont typeface="Arial" panose="020B0604020202020204" pitchFamily="34" charset="0"/>
              <a:buChar char="•"/>
            </a:pPr>
            <a:r>
              <a:rPr lang="en-US" sz="1800" b="0" dirty="0"/>
              <a:t>Tuesday 25</a:t>
            </a:r>
            <a:r>
              <a:rPr lang="en-US" sz="1800" b="0" baseline="30000" dirty="0"/>
              <a:t>th</a:t>
            </a:r>
            <a:r>
              <a:rPr lang="en-US" sz="1800" b="0" dirty="0"/>
              <a:t> - 		</a:t>
            </a:r>
            <a:r>
              <a:rPr lang="en-US" sz="1800" b="0" dirty="0">
                <a:solidFill>
                  <a:schemeClr val="tx1"/>
                </a:solidFill>
              </a:rPr>
              <a:t>3pm–et-2hr  tbd</a:t>
            </a:r>
            <a:endParaRPr lang="en-US" sz="1800" b="0" dirty="0"/>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Of course not all can make each one and/or the entire time, so just asking to do what you can.</a:t>
            </a:r>
          </a:p>
          <a:p>
            <a:pPr marL="400050">
              <a:spcBef>
                <a:spcPts val="0"/>
              </a:spcBef>
              <a:buFont typeface="Arial" panose="020B0604020202020204" pitchFamily="34" charset="0"/>
              <a:buChar char="•"/>
            </a:pPr>
            <a:r>
              <a:rPr lang="en-US" sz="1800" b="0" dirty="0"/>
              <a:t>Any adjustment, cancellations, etc. watch the .18 list server.</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 </a:t>
            </a: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evisiting-use-of-the-5-850-5-925-ghz-band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a:t>
            </a:r>
            <a:r>
              <a:rPr lang="en-US" sz="1800" b="0" dirty="0">
                <a:solidFill>
                  <a:schemeClr val="tx1"/>
                </a:solidFill>
                <a:highlight>
                  <a:srgbClr val="FFFF00"/>
                </a:highlight>
                <a:hlinkClick r:id="rId3"/>
              </a:rPr>
              <a:t>0020-03-</a:t>
            </a:r>
            <a:r>
              <a:rPr lang="en-US" sz="1800" b="0" dirty="0">
                <a:solidFill>
                  <a:schemeClr val="tx1"/>
                </a:solidFill>
                <a:hlinkClick r:id="rId3"/>
              </a:rPr>
              <a:t>0000-comments-on-fcc19-138-nprm-revisiting-use-of-the-5-850-5-925-ghz-band.docx</a:t>
            </a:r>
            <a:r>
              <a:rPr lang="en-US" sz="1800" b="0" dirty="0">
                <a:solidFill>
                  <a:schemeClr val="tx1"/>
                </a:solidFill>
              </a:rPr>
              <a:t> ; response to FCC NPRM on </a:t>
            </a:r>
            <a:r>
              <a:rPr lang="en-US" sz="1800" b="0" dirty="0"/>
              <a:t>revisiting use of the 5.850-5.925 GHz-band</a:t>
            </a:r>
            <a:r>
              <a:rPr lang="en-GB" sz="1800" b="0" dirty="0"/>
              <a:t>. </a:t>
            </a:r>
            <a:r>
              <a:rPr lang="en-GB" sz="1800" b="0" dirty="0">
                <a:solidFill>
                  <a:schemeClr val="tx1"/>
                </a:solidFill>
              </a:rPr>
              <a:t>For review and approval by the EC for uploading to the FCC on or before </a:t>
            </a:r>
            <a:r>
              <a:rPr lang="en-GB" sz="1800" b="0" dirty="0">
                <a:solidFill>
                  <a:schemeClr val="tx1"/>
                </a:solidFill>
                <a:highlight>
                  <a:srgbClr val="FFFF00"/>
                </a:highlight>
              </a:rPr>
              <a:t>07 March 2020. </a:t>
            </a:r>
            <a:r>
              <a:rPr lang="en-GB" sz="1800" b="0" dirty="0">
                <a:solidFill>
                  <a:schemeClr val="tx1"/>
                </a:solidFill>
              </a:rPr>
              <a:t>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84194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39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39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5.9 GHz NPRM</a:t>
            </a:r>
            <a:endParaRPr lang="en-US" altLang="en-US" sz="1800" dirty="0">
              <a:solidFill>
                <a:schemeClr val="tx1"/>
              </a:solidFill>
            </a:endParaRPr>
          </a:p>
          <a:p>
            <a:pPr marL="285750" indent="-285750">
              <a:buFont typeface="Wingdings" panose="05000000000000000000" pitchFamily="2" charset="2"/>
              <a:buChar char="q"/>
            </a:pPr>
            <a:r>
              <a:rPr lang="en-US" altLang="en-US" sz="1800" dirty="0">
                <a:solidFill>
                  <a:srgbClr val="00B0F0"/>
                </a:solidFill>
              </a:rPr>
              <a:t>Comment contributions for Ofcom consolation on </a:t>
            </a:r>
            <a:r>
              <a:rPr lang="en-US" altLang="en-US" sz="1800" dirty="0" err="1">
                <a:solidFill>
                  <a:srgbClr val="00B0F0"/>
                </a:solidFill>
              </a:rPr>
              <a:t>WiFi</a:t>
            </a:r>
            <a:r>
              <a:rPr lang="en-US" altLang="en-US" sz="1800" dirty="0">
                <a:solidFill>
                  <a:srgbClr val="00B0F0"/>
                </a:solidFill>
              </a:rPr>
              <a:t>; best by Wednesday morning to the chair to give a day to put into the required form, to review on Thursday. </a:t>
            </a: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b="0" dirty="0">
                <a:solidFill>
                  <a:schemeClr val="bg1">
                    <a:lumMod val="75000"/>
                  </a:schemeClr>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20Feb20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solidFill>
                  <a:schemeClr val="tx1"/>
                </a:solidFill>
              </a:rPr>
              <a:t>Next ad hoc on 5.9 GHz NPRM comments:  Friday, 14Feb at 3pm-et</a:t>
            </a:r>
          </a:p>
          <a:p>
            <a:pPr lvl="1">
              <a:buFont typeface="Arial" panose="020B0604020202020204" pitchFamily="34" charset="0"/>
              <a:buChar char="•"/>
            </a:pPr>
            <a:r>
              <a:rPr lang="en-US" sz="1600" dirty="0"/>
              <a:t>Call in sent out in email. </a:t>
            </a:r>
            <a:endParaRPr lang="en-US" sz="16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__________                                54et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Ofcom consultation </a:t>
            </a:r>
            <a:br>
              <a:rPr lang="en-US" altLang="en-US" sz="2400" dirty="0"/>
            </a:br>
            <a:r>
              <a:rPr lang="en-GB" sz="2400" dirty="0"/>
              <a:t>Improving spectrum access for Wi-Fi – spectrum use in the 5 and 6 GHz bands</a:t>
            </a:r>
            <a:endParaRPr lang="en-US" sz="2400" dirty="0"/>
          </a:p>
        </p:txBody>
      </p:sp>
      <p:sp>
        <p:nvSpPr>
          <p:cNvPr id="3" name="Content Placeholder 2"/>
          <p:cNvSpPr>
            <a:spLocks noGrp="1"/>
          </p:cNvSpPr>
          <p:nvPr>
            <p:ph idx="1"/>
          </p:nvPr>
        </p:nvSpPr>
        <p:spPr>
          <a:xfrm>
            <a:off x="698889" y="1752600"/>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ighlight>
                  <a:srgbClr val="FFFF00"/>
                </a:highlight>
                <a:hlinkClick r:id="rId3"/>
              </a:rPr>
              <a:t>https://mentor.ieee.org/802.18/d</a:t>
            </a:r>
            <a:r>
              <a:rPr lang="en-US" sz="1800" b="0" dirty="0">
                <a:solidFill>
                  <a:schemeClr val="tx1"/>
                </a:solidFill>
                <a:highlight>
                  <a:srgbClr val="FFFF00"/>
                </a:highlight>
                <a:hlinkClick r:id="rId4"/>
              </a:rPr>
              <a:t>https://mentor.ieee.org/802.18/dcn/19/18-20-0017-02-0000-ofcom-consultation_comments_IEEE802_improving-spectrum-access-for-wi-fi.odt</a:t>
            </a:r>
            <a:r>
              <a:rPr lang="en-US" sz="1800" b="0" dirty="0">
                <a:solidFill>
                  <a:schemeClr val="tx1"/>
                </a:solidFill>
              </a:rPr>
              <a:t>; response to Ofcom consultation on improvements in spectrum use in the 5 and 6 GHz bands</a:t>
            </a:r>
            <a:r>
              <a:rPr lang="en-GB" sz="1800" b="0" dirty="0"/>
              <a:t>. </a:t>
            </a:r>
            <a:r>
              <a:rPr lang="en-GB" sz="1800" b="0" dirty="0">
                <a:solidFill>
                  <a:schemeClr val="tx1"/>
                </a:solidFill>
              </a:rPr>
              <a:t>For review and approval by the EC for sending to Ofcom before </a:t>
            </a:r>
            <a:r>
              <a:rPr lang="en-GB" sz="1800" b="0" dirty="0">
                <a:solidFill>
                  <a:schemeClr val="tx1"/>
                </a:solidFill>
                <a:highlight>
                  <a:srgbClr val="FFFF00"/>
                </a:highlight>
              </a:rPr>
              <a:t>18 March 2020. </a:t>
            </a:r>
            <a:r>
              <a:rPr lang="en-GB" sz="1800" b="0" dirty="0">
                <a:solidFill>
                  <a:schemeClr val="tx1"/>
                </a:solidFill>
              </a:rPr>
              <a:t>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492724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13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13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43</a:t>
            </a:fld>
            <a:endParaRPr lang="en-US" altLang="en-US" sz="1200" b="0" dirty="0"/>
          </a:p>
        </p:txBody>
      </p:sp>
      <p:sp>
        <p:nvSpPr>
          <p:cNvPr id="2" name="Date Placeholder 1"/>
          <p:cNvSpPr>
            <a:spLocks noGrp="1"/>
          </p:cNvSpPr>
          <p:nvPr>
            <p:ph type="dt" idx="15"/>
          </p:nvPr>
        </p:nvSpPr>
        <p:spPr/>
        <p:txBody>
          <a:bodyPr/>
          <a:lstStyle/>
          <a:p>
            <a:r>
              <a:rPr lang="en-US"/>
              <a:t>13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13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914400"/>
            <a:ext cx="8324341" cy="5430764"/>
          </a:xfrm>
        </p:spPr>
        <p:txBody>
          <a:bodyPr/>
          <a:lstStyle/>
          <a:p>
            <a:pPr>
              <a:spcBef>
                <a:spcPts val="0"/>
              </a:spcBef>
              <a:buFont typeface="Arial" panose="020B0604020202020204" pitchFamily="34" charset="0"/>
              <a:buChar char="•"/>
            </a:pPr>
            <a:r>
              <a:rPr lang="en-US" sz="1800" dirty="0"/>
              <a:t>Ofcom consultation </a:t>
            </a:r>
            <a:r>
              <a:rPr lang="en-GB" sz="1800" dirty="0"/>
              <a:t>Supporting innovation in the 100-200 GHz range</a:t>
            </a:r>
            <a:endParaRPr lang="en-US" sz="1800" dirty="0"/>
          </a:p>
          <a:p>
            <a:pPr lvl="1">
              <a:spcBef>
                <a:spcPts val="0"/>
              </a:spcBef>
              <a:buFont typeface="Arial" panose="020B0604020202020204" pitchFamily="34" charset="0"/>
              <a:buChar char="•"/>
            </a:pPr>
            <a:r>
              <a:rPr lang="en-US" sz="1200" b="0" dirty="0">
                <a:hlinkClick r:id="rId3"/>
              </a:rPr>
              <a:t>https://www.ofcom.org.uk/consultations-and-statements/category-2/supporting-innovation-100-200-ghz</a:t>
            </a:r>
            <a:r>
              <a:rPr lang="en-US" sz="1200" b="0" dirty="0"/>
              <a:t> </a:t>
            </a:r>
            <a:endParaRPr lang="en-US" sz="1200" b="0" dirty="0">
              <a:hlinkClick r:id="rId4"/>
            </a:endParaRPr>
          </a:p>
          <a:p>
            <a:pPr lvl="1">
              <a:spcBef>
                <a:spcPts val="0"/>
              </a:spcBef>
              <a:buFont typeface="Arial" panose="020B0604020202020204" pitchFamily="34" charset="0"/>
              <a:buChar char="•"/>
            </a:pPr>
            <a:r>
              <a:rPr lang="en-US" sz="1200" b="0" dirty="0">
                <a:hlinkClick r:id="rId4"/>
              </a:rPr>
              <a:t>https://mentor.ieee.org/802.18/dcn/20/18-20-0012-00-0000-ofcom-consultaion-supporting-innovation-in-100-200-ghz.pdf</a:t>
            </a:r>
            <a:r>
              <a:rPr lang="en-US" sz="1200" b="0" dirty="0"/>
              <a:t> </a:t>
            </a:r>
          </a:p>
          <a:p>
            <a:pPr lvl="1">
              <a:spcBef>
                <a:spcPts val="0"/>
              </a:spcBef>
              <a:buFont typeface="Arial" panose="020B0604020202020204" pitchFamily="34" charset="0"/>
              <a:buChar char="•"/>
            </a:pPr>
            <a:r>
              <a:rPr lang="en-US" sz="1600" dirty="0"/>
              <a:t>Comments due 20 March 2020.  </a:t>
            </a:r>
            <a:r>
              <a:rPr lang="en-US" sz="1600" b="1" dirty="0"/>
              <a:t>(would need .18 approval 05 March) </a:t>
            </a:r>
          </a:p>
          <a:p>
            <a:pPr>
              <a:buFont typeface="Arial" panose="020B0604020202020204" pitchFamily="34" charset="0"/>
              <a:buChar char="•"/>
            </a:pPr>
            <a:r>
              <a:rPr lang="en-US" sz="1600" dirty="0"/>
              <a:t>Question 1: </a:t>
            </a:r>
            <a:r>
              <a:rPr lang="en-US" sz="1600" b="0" dirty="0"/>
              <a:t>Do you have any comments on our analysis of the current use of spectrum bands in the frequency range 100-200 GHz, or the potential future use of these frequencies? Do you have any comments on current or future use of the specific bands 116-122 GHz, 174.8-182 GHz and 185-190 GHz? </a:t>
            </a:r>
          </a:p>
          <a:p>
            <a:pPr>
              <a:buFont typeface="Arial" panose="020B0604020202020204" pitchFamily="34" charset="0"/>
              <a:buChar char="•"/>
            </a:pPr>
            <a:r>
              <a:rPr lang="en-US" sz="1600" dirty="0"/>
              <a:t>Question 2: </a:t>
            </a:r>
            <a:r>
              <a:rPr lang="en-US" sz="1600" b="0" dirty="0"/>
              <a:t>Are there any further bands above 100 GHz which you think Ofcom should consider making available on a technology and service neutral basis? Which benefits might be </a:t>
            </a:r>
            <a:r>
              <a:rPr lang="en-US" sz="1600" b="0" dirty="0" err="1"/>
              <a:t>realised</a:t>
            </a:r>
            <a:r>
              <a:rPr lang="en-US" sz="1600" b="0" dirty="0"/>
              <a:t> from enabling access to further bands?  </a:t>
            </a:r>
          </a:p>
          <a:p>
            <a:pPr>
              <a:buFont typeface="Arial" panose="020B0604020202020204" pitchFamily="34" charset="0"/>
              <a:buChar char="•"/>
            </a:pPr>
            <a:r>
              <a:rPr lang="en-US" sz="1600" b="0" dirty="0"/>
              <a:t> </a:t>
            </a:r>
            <a:r>
              <a:rPr lang="en-US" sz="1600" dirty="0"/>
              <a:t>Question 3: </a:t>
            </a:r>
            <a:r>
              <a:rPr lang="en-US" sz="1600" b="0" dirty="0"/>
              <a:t>Do you have any comments on the approach we have used to assess the potential effect of our proposals on EESS? [Our full technical analysis is set out at annex 6.] </a:t>
            </a:r>
          </a:p>
          <a:p>
            <a:pPr>
              <a:buFont typeface="Arial" panose="020B0604020202020204" pitchFamily="34" charset="0"/>
              <a:buChar char="•"/>
            </a:pPr>
            <a:r>
              <a:rPr lang="en-US" sz="1600" dirty="0"/>
              <a:t>Question 4: </a:t>
            </a:r>
            <a:r>
              <a:rPr lang="en-US" sz="1600" b="0" dirty="0"/>
              <a:t>Do you have any comments on our proposals to </a:t>
            </a:r>
            <a:r>
              <a:rPr lang="en-US" sz="1600" b="0" dirty="0" err="1"/>
              <a:t>authorise</a:t>
            </a:r>
            <a:r>
              <a:rPr lang="en-US" sz="1600" b="0" dirty="0"/>
              <a:t> devices to operate on a </a:t>
            </a:r>
            <a:r>
              <a:rPr lang="en-US" sz="1600" b="0" dirty="0" err="1"/>
              <a:t>licence</a:t>
            </a:r>
            <a:r>
              <a:rPr lang="en-US" sz="1600" b="0" dirty="0"/>
              <a:t>-exempt basis in the 116-122 GHz, 174.8-182 GHz and 185-190 GHz bands?</a:t>
            </a:r>
          </a:p>
          <a:p>
            <a:pPr>
              <a:buFont typeface="Arial" panose="020B0604020202020204" pitchFamily="34" charset="0"/>
              <a:buChar char="•"/>
            </a:pPr>
            <a:r>
              <a:rPr lang="en-US" sz="1600" b="1" dirty="0"/>
              <a:t>Question 5: </a:t>
            </a:r>
            <a:r>
              <a:rPr lang="en-US" sz="1600" b="0" dirty="0"/>
              <a:t>Do you have any comments on our proposal to create a ‘Spectrum Access: EHF’ </a:t>
            </a:r>
            <a:r>
              <a:rPr lang="en-US" sz="1600" b="0" dirty="0" err="1"/>
              <a:t>licence</a:t>
            </a:r>
            <a:r>
              <a:rPr lang="en-US" sz="1600" b="0" dirty="0"/>
              <a:t> to </a:t>
            </a:r>
            <a:r>
              <a:rPr lang="en-US" sz="1600" b="0" dirty="0" err="1"/>
              <a:t>authorise</a:t>
            </a:r>
            <a:r>
              <a:rPr lang="en-US" sz="1600" b="0" dirty="0"/>
              <a:t> increased power use in the 116-122 GHz, 174.8-182 GHz and 185-190 GHz bands?</a:t>
            </a:r>
          </a:p>
          <a:p>
            <a:pPr>
              <a:buFont typeface="Arial" panose="020B0604020202020204" pitchFamily="34" charset="0"/>
              <a:buChar char="•"/>
            </a:pPr>
            <a:r>
              <a:rPr lang="en-US" sz="1600" dirty="0">
                <a:solidFill>
                  <a:srgbClr val="00B0F0"/>
                </a:solidFill>
              </a:rPr>
              <a:t>Does IEEE 802 want to send in comments? </a:t>
            </a:r>
          </a:p>
          <a:p>
            <a:pPr>
              <a:buFont typeface="Arial" panose="020B0604020202020204" pitchFamily="34" charset="0"/>
              <a:buChar char="•"/>
            </a:pPr>
            <a:r>
              <a:rPr lang="en-US" sz="1600" dirty="0">
                <a:solidFill>
                  <a:srgbClr val="00B0F0"/>
                </a:solidFill>
              </a:rPr>
              <a:t>No one spoke up on the call.  Chair will send to 802.15.3d TG chair to see if any interest.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47</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13 Feb 2020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48</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13 Feb 2020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49</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13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a:t>
            </a:r>
            <a:r>
              <a:rPr lang="en-US" altLang="en-US" sz="1400" dirty="0">
                <a:solidFill>
                  <a:schemeClr val="bg1">
                    <a:lumMod val="75000"/>
                  </a:schemeClr>
                </a:solidFill>
              </a:rPr>
              <a:t>,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Ofcom spectrum access for Wi-Fi consultation</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Ofcom Wi-Fi consultation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b="0" dirty="0"/>
              <a:t>Ofcom consultation on Improving spectrum access for Wi-Fi</a:t>
            </a:r>
          </a:p>
          <a:p>
            <a:pPr lvl="1">
              <a:spcBef>
                <a:spcPts val="0"/>
              </a:spcBef>
              <a:buFont typeface="Arial" panose="020B0604020202020204" pitchFamily="34" charset="0"/>
              <a:buChar char="•"/>
            </a:pPr>
            <a:r>
              <a:rPr lang="en-US" sz="1400" b="0" dirty="0"/>
              <a:t>Spectrum use in the 5 and 6 GHz bands</a:t>
            </a:r>
          </a:p>
          <a:p>
            <a:pPr lvl="1">
              <a:spcBef>
                <a:spcPts val="0"/>
              </a:spcBef>
              <a:buFont typeface="Arial" panose="020B0604020202020204" pitchFamily="34" charset="0"/>
              <a:buChar char="•"/>
            </a:pPr>
            <a:r>
              <a:rPr lang="en-US" altLang="en-US" sz="1400" dirty="0">
                <a:solidFill>
                  <a:schemeClr val="tx1"/>
                </a:solidFill>
              </a:rPr>
              <a:t>Need to approve  comments by 05 March</a:t>
            </a:r>
          </a:p>
          <a:p>
            <a:pPr lvl="1">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Keep going on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GB" sz="1400" dirty="0">
                <a:solidFill>
                  <a:schemeClr val="tx1"/>
                </a:solidFill>
              </a:rPr>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Peter </a:t>
            </a:r>
          </a:p>
          <a:p>
            <a:pPr>
              <a:spcBef>
                <a:spcPts val="400"/>
              </a:spcBef>
            </a:pPr>
            <a:r>
              <a:rPr lang="en-US" altLang="en-US" sz="1800" b="0" dirty="0">
                <a:solidFill>
                  <a:schemeClr val="bg1">
                    <a:lumMod val="75000"/>
                  </a:schemeClr>
                </a:solidFill>
              </a:rPr>
              <a:t>		Seconded by:  Dorothy </a:t>
            </a:r>
          </a:p>
          <a:p>
            <a:pPr lvl="1">
              <a:spcBef>
                <a:spcPts val="400"/>
              </a:spcBef>
            </a:pPr>
            <a:r>
              <a:rPr lang="en-US" altLang="en-US" sz="1800" dirty="0">
                <a:solidFill>
                  <a:schemeClr val="bg1">
                    <a:lumMod val="75000"/>
                  </a:schemeClr>
                </a:solidFill>
              </a:rPr>
              <a:t>Discussion?  	None</a:t>
            </a:r>
          </a:p>
          <a:p>
            <a:pPr lvl="1">
              <a:spcBef>
                <a:spcPts val="40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30 Jan 2020 in document  </a:t>
            </a:r>
            <a:r>
              <a:rPr lang="en-US" altLang="en-US" sz="1600" b="0" dirty="0">
                <a:hlinkClick r:id="rId2"/>
              </a:rPr>
              <a:t>https://mentor.ieee.org/802.18/dcn/20/18-20-0014-00-0000-minutes-06feb20-rrtag-teleconference.docx</a:t>
            </a:r>
            <a:r>
              <a:rPr lang="en-US" altLang="en-US" sz="1600" b="0" dirty="0"/>
              <a:t>   </a:t>
            </a:r>
            <a:r>
              <a:rPr lang="en-US" sz="1600" b="0" dirty="0"/>
              <a:t>07-Feb-2020 23:49:09 ET </a:t>
            </a:r>
            <a:r>
              <a:rPr lang="en-US" altLang="en-US" sz="1600" b="0" dirty="0">
                <a:solidFill>
                  <a:schemeClr val="tx1"/>
                </a:solidFill>
              </a:rPr>
              <a:t>	</a:t>
            </a:r>
          </a:p>
          <a:p>
            <a:pPr marL="0" indent="0">
              <a:spcBef>
                <a:spcPts val="400"/>
              </a:spcBef>
            </a:pPr>
            <a:r>
              <a:rPr lang="en-US" altLang="en-US" sz="1600" b="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Peter </a:t>
            </a:r>
          </a:p>
          <a:p>
            <a:pPr marL="0" indent="0">
              <a:spcBef>
                <a:spcPts val="400"/>
              </a:spcBef>
            </a:pPr>
            <a:r>
              <a:rPr lang="en-US" altLang="en-US" sz="1800" b="0" dirty="0">
                <a:solidFill>
                  <a:schemeClr val="bg1">
                    <a:lumMod val="75000"/>
                  </a:schemeClr>
                </a:solidFill>
              </a:rPr>
              <a:t>	Seconded by:	Dorothy</a:t>
            </a:r>
          </a:p>
          <a:p>
            <a:pPr marL="0" indent="0">
              <a:spcBef>
                <a:spcPts val="400"/>
              </a:spcBef>
            </a:pPr>
            <a:r>
              <a:rPr lang="en-US" altLang="en-US" sz="1800" b="0" dirty="0">
                <a:solidFill>
                  <a:schemeClr val="bg1">
                    <a:lumMod val="75000"/>
                  </a:schemeClr>
                </a:solidFill>
              </a:rPr>
              <a:t>	Discussion?  	None</a:t>
            </a:r>
          </a:p>
          <a:p>
            <a:pPr lvl="1">
              <a:spcBef>
                <a:spcPts val="400"/>
              </a:spcBef>
            </a:pPr>
            <a:r>
              <a:rPr lang="en-US" altLang="en-US" sz="1800" dirty="0">
                <a:solidFill>
                  <a:schemeClr val="bg1">
                    <a:lumMod val="75000"/>
                  </a:schemeClr>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13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058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#105, </a:t>
            </a:r>
            <a:r>
              <a:rPr lang="en-US" sz="1800" dirty="0"/>
              <a:t>  23–27Mar20, Sophia-Antipolis</a:t>
            </a:r>
            <a:r>
              <a:rPr lang="en-US" sz="1800" b="0" dirty="0"/>
              <a:t> </a:t>
            </a:r>
          </a:p>
          <a:p>
            <a:pPr lvl="1">
              <a:spcBef>
                <a:spcPts val="0"/>
              </a:spcBef>
              <a:buFont typeface="Arial" panose="020B0604020202020204" pitchFamily="34" charset="0"/>
              <a:buChar char="•"/>
            </a:pPr>
            <a:r>
              <a:rPr lang="en-US" sz="1600" dirty="0">
                <a:solidFill>
                  <a:schemeClr val="bg1">
                    <a:lumMod val="75000"/>
                  </a:schemeClr>
                </a:solidFill>
              </a:rPr>
              <a:t> </a:t>
            </a:r>
          </a:p>
          <a:p>
            <a:pPr lvl="1">
              <a:spcBef>
                <a:spcPts val="0"/>
              </a:spcBef>
              <a:buFont typeface="Arial" panose="020B0604020202020204" pitchFamily="34" charset="0"/>
              <a:buChar char="•"/>
            </a:pPr>
            <a:r>
              <a:rPr lang="en-US" sz="1600" dirty="0">
                <a:solidFill>
                  <a:schemeClr val="bg1">
                    <a:lumMod val="75000"/>
                  </a:schemeClr>
                </a:solidFill>
              </a:rPr>
              <a:t> </a:t>
            </a:r>
          </a:p>
          <a:p>
            <a:pPr lvl="1">
              <a:spcBef>
                <a:spcPts val="0"/>
              </a:spcBef>
              <a:buFont typeface="Arial" panose="020B0604020202020204" pitchFamily="34" charset="0"/>
              <a:buChar char="•"/>
            </a:pPr>
            <a:r>
              <a:rPr lang="en-US" sz="1600" dirty="0">
                <a:solidFill>
                  <a:schemeClr val="bg1">
                    <a:lumMod val="75000"/>
                  </a:schemeClr>
                </a:solidFill>
              </a:rPr>
              <a:t> </a:t>
            </a:r>
          </a:p>
          <a:p>
            <a:pPr lvl="1">
              <a:spcBef>
                <a:spcPts val="0"/>
              </a:spcBef>
              <a:buFont typeface="Arial" panose="020B0604020202020204" pitchFamily="34" charset="0"/>
              <a:buChar char="•"/>
            </a:pPr>
            <a:r>
              <a:rPr lang="en-US" sz="1600" dirty="0">
                <a:solidFill>
                  <a:schemeClr val="bg1">
                    <a:lumMod val="75000"/>
                  </a:schemeClr>
                </a:solidFill>
              </a:rPr>
              <a:t> </a:t>
            </a:r>
          </a:p>
          <a:p>
            <a:pPr lvl="1">
              <a:spcBef>
                <a:spcPts val="0"/>
              </a:spcBef>
              <a:buFont typeface="Arial" panose="020B0604020202020204" pitchFamily="34" charset="0"/>
              <a:buChar char="•"/>
            </a:pPr>
            <a:r>
              <a:rPr lang="en-US" sz="1600" dirty="0">
                <a:solidFill>
                  <a:schemeClr val="bg1">
                    <a:lumMod val="75000"/>
                  </a:schemeClr>
                </a:solidFill>
              </a:rPr>
              <a:t>Adaptivity making good progress. </a:t>
            </a:r>
          </a:p>
          <a:p>
            <a:pPr lvl="1">
              <a:spcBef>
                <a:spcPts val="0"/>
              </a:spcBef>
              <a:buFont typeface="Arial" panose="020B0604020202020204" pitchFamily="34" charset="0"/>
              <a:buChar char="•"/>
            </a:pPr>
            <a:r>
              <a:rPr lang="en-US" sz="1600" dirty="0">
                <a:solidFill>
                  <a:schemeClr val="bg1">
                    <a:lumMod val="75000"/>
                  </a:schemeClr>
                </a:solidFill>
              </a:rPr>
              <a:t>There is a # of go-to meetings, trying to close out the 5 GHz standard, to finalize at the next f2f.</a:t>
            </a:r>
          </a:p>
          <a:p>
            <a:pPr lvl="1">
              <a:spcBef>
                <a:spcPts val="0"/>
              </a:spcBef>
              <a:buFont typeface="Arial" panose="020B0604020202020204" pitchFamily="34" charset="0"/>
              <a:buChar char="•"/>
            </a:pPr>
            <a:r>
              <a:rPr lang="en-US" sz="1600" dirty="0">
                <a:solidFill>
                  <a:schemeClr val="bg1">
                    <a:lumMod val="75000"/>
                  </a:schemeClr>
                </a:solidFill>
              </a:rPr>
              <a:t>There are also several go-to meetings in the next weeks, including 6 GHz, 80 MHz mask, puncture discussions, etc. (see BRAN site or .11 private area) for more details. </a:t>
            </a:r>
          </a:p>
          <a:p>
            <a:pPr marL="457200" lvl="1" indent="0">
              <a:spcBef>
                <a:spcPts val="0"/>
              </a:spcBef>
            </a:pPr>
            <a:r>
              <a:rPr lang="en-US" sz="1600" dirty="0">
                <a:solidFill>
                  <a:schemeClr val="tx1"/>
                </a:solidFill>
              </a:rPr>
              <a:t> </a:t>
            </a: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#70,  17-20Mar20, </a:t>
            </a:r>
            <a:r>
              <a:rPr lang="en-US" sz="1400" dirty="0"/>
              <a:t>Sophia Antipolis, FR</a:t>
            </a:r>
            <a:endParaRPr lang="en-US" sz="1400" b="0" dirty="0">
              <a:solidFill>
                <a:schemeClr val="tx1"/>
              </a:solidFill>
            </a:endParaRP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meeting # _tbd_;  on-line-27Feb20</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25-26Mar20, Sophia-Antipolis, FR</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#52, 11-13Feb20, Blomberg , DE		</a:t>
            </a:r>
            <a:r>
              <a:rPr lang="en-US" sz="1400" dirty="0">
                <a:solidFill>
                  <a:schemeClr val="tx1"/>
                </a:solidFill>
                <a:sym typeface="Wingdings" panose="05000000000000000000" pitchFamily="2" charset="2"/>
              </a:rPr>
              <a:t> </a:t>
            </a:r>
            <a:endParaRPr lang="en-US" sz="1400" dirty="0">
              <a:solidFill>
                <a:schemeClr val="tx1"/>
              </a:solidFill>
            </a:endParaRPr>
          </a:p>
          <a:p>
            <a:pPr lvl="1">
              <a:spcBef>
                <a:spcPts val="0"/>
              </a:spcBef>
              <a:buFont typeface="Arial" panose="020B0604020202020204" pitchFamily="34" charset="0"/>
              <a:buChar char="•"/>
            </a:pPr>
            <a:r>
              <a:rPr lang="en-US" sz="11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graphicFrame>
        <p:nvGraphicFramePr>
          <p:cNvPr id="7" name="Table 6">
            <a:extLst>
              <a:ext uri="{FF2B5EF4-FFF2-40B4-BE49-F238E27FC236}">
                <a16:creationId xmlns:a16="http://schemas.microsoft.com/office/drawing/2014/main" id="{ACD3A32E-ECDB-4886-A525-18B2904CFEEE}"/>
              </a:ext>
            </a:extLst>
          </p:cNvPr>
          <p:cNvGraphicFramePr>
            <a:graphicFrameLocks noGrp="1"/>
          </p:cNvGraphicFramePr>
          <p:nvPr>
            <p:extLst>
              <p:ext uri="{D42A27DB-BD31-4B8C-83A1-F6EECF244321}">
                <p14:modId xmlns:p14="http://schemas.microsoft.com/office/powerpoint/2010/main" val="2646004277"/>
              </p:ext>
            </p:extLst>
          </p:nvPr>
        </p:nvGraphicFramePr>
        <p:xfrm>
          <a:off x="1066800" y="4038600"/>
          <a:ext cx="8077200" cy="854097"/>
        </p:xfrm>
        <a:graphic>
          <a:graphicData uri="http://schemas.openxmlformats.org/drawingml/2006/table">
            <a:tbl>
              <a:tblPr/>
              <a:tblGrid>
                <a:gridCol w="4356243">
                  <a:extLst>
                    <a:ext uri="{9D8B030D-6E8A-4147-A177-3AD203B41FA5}">
                      <a16:colId xmlns:a16="http://schemas.microsoft.com/office/drawing/2014/main" val="1686186118"/>
                    </a:ext>
                  </a:extLst>
                </a:gridCol>
                <a:gridCol w="586947">
                  <a:extLst>
                    <a:ext uri="{9D8B030D-6E8A-4147-A177-3AD203B41FA5}">
                      <a16:colId xmlns:a16="http://schemas.microsoft.com/office/drawing/2014/main" val="3704727876"/>
                    </a:ext>
                  </a:extLst>
                </a:gridCol>
                <a:gridCol w="3134010">
                  <a:extLst>
                    <a:ext uri="{9D8B030D-6E8A-4147-A177-3AD203B41FA5}">
                      <a16:colId xmlns:a16="http://schemas.microsoft.com/office/drawing/2014/main" val="3415767554"/>
                    </a:ext>
                  </a:extLst>
                </a:gridCol>
              </a:tblGrid>
              <a:tr h="220362">
                <a:tc>
                  <a:txBody>
                    <a:bodyPr/>
                    <a:lstStyle/>
                    <a:p>
                      <a:pPr algn="l" fontAlgn="b"/>
                      <a:r>
                        <a:rPr lang="en-US" sz="700" b="0" i="0" u="none" strike="noStrike" dirty="0">
                          <a:solidFill>
                            <a:srgbClr val="000000"/>
                          </a:solidFill>
                          <a:effectLst/>
                          <a:latin typeface="Consolas" panose="020B0609020204030204" pitchFamily="49" charset="0"/>
                        </a:rPr>
                        <a:t>TITLE</a:t>
                      </a:r>
                    </a:p>
                  </a:txBody>
                  <a:tcPr marL="9525" marR="9525" marT="9525" marB="0" anchor="b">
                    <a:lnL>
                      <a:noFill/>
                    </a:lnL>
                    <a:lnR>
                      <a:noFill/>
                    </a:lnR>
                    <a:lnT>
                      <a:noFill/>
                    </a:lnT>
                    <a:lnB>
                      <a:noFill/>
                    </a:lnB>
                  </a:tcPr>
                </a:tc>
                <a:tc>
                  <a:txBody>
                    <a:bodyPr/>
                    <a:lstStyle/>
                    <a:p>
                      <a:pPr algn="l" fontAlgn="b"/>
                      <a:r>
                        <a:rPr lang="en-US" sz="700" b="0" i="0" u="none" strike="noStrike">
                          <a:solidFill>
                            <a:srgbClr val="000000"/>
                          </a:solidFill>
                          <a:effectLst/>
                          <a:latin typeface="Consolas" panose="020B0609020204030204" pitchFamily="49" charset="0"/>
                        </a:rPr>
                        <a:t>TYPE</a:t>
                      </a:r>
                    </a:p>
                  </a:txBody>
                  <a:tcPr marL="9525" marR="9525" marT="9525" marB="0" anchor="b">
                    <a:lnL>
                      <a:noFill/>
                    </a:lnL>
                    <a:lnR>
                      <a:noFill/>
                    </a:lnR>
                    <a:lnT>
                      <a:noFill/>
                    </a:lnT>
                    <a:lnB>
                      <a:noFill/>
                    </a:lnB>
                  </a:tcPr>
                </a:tc>
                <a:tc>
                  <a:txBody>
                    <a:bodyPr/>
                    <a:lstStyle/>
                    <a:p>
                      <a:pPr algn="l" fontAlgn="b"/>
                      <a:r>
                        <a:rPr lang="en-US" sz="700" b="0" i="0" u="none" strike="noStrike">
                          <a:solidFill>
                            <a:srgbClr val="000000"/>
                          </a:solidFill>
                          <a:effectLst/>
                          <a:latin typeface="Consolas" panose="020B0609020204030204" pitchFamily="49" charset="0"/>
                        </a:rPr>
                        <a:t>DATES</a:t>
                      </a:r>
                    </a:p>
                  </a:txBody>
                  <a:tcPr marL="9525" marR="9525" marT="9525" marB="0" anchor="b">
                    <a:lnL>
                      <a:noFill/>
                    </a:lnL>
                    <a:lnR>
                      <a:noFill/>
                    </a:lnR>
                    <a:lnT>
                      <a:noFill/>
                    </a:lnT>
                    <a:lnB>
                      <a:noFill/>
                    </a:lnB>
                  </a:tcPr>
                </a:tc>
                <a:extLst>
                  <a:ext uri="{0D108BD9-81ED-4DB2-BD59-A6C34878D82A}">
                    <a16:rowId xmlns:a16="http://schemas.microsoft.com/office/drawing/2014/main" val="3513031993"/>
                  </a:ext>
                </a:extLst>
              </a:tr>
              <a:tr h="126747">
                <a:tc>
                  <a:txBody>
                    <a:bodyPr/>
                    <a:lstStyle/>
                    <a:p>
                      <a:pPr algn="l" fontAlgn="b"/>
                      <a:r>
                        <a:rPr lang="en-US" sz="700" b="0" i="0" u="none" strike="noStrike" dirty="0">
                          <a:solidFill>
                            <a:srgbClr val="000000"/>
                          </a:solidFill>
                          <a:effectLst/>
                          <a:latin typeface="Consolas" panose="020B0609020204030204" pitchFamily="49" charset="0"/>
                        </a:rPr>
                        <a:t>BRAN-TR 103 721</a:t>
                      </a:r>
                    </a:p>
                  </a:txBody>
                  <a:tcPr marL="9525" marR="9525" marT="9525" marB="0" anchor="b">
                    <a:lnL>
                      <a:noFill/>
                    </a:lnL>
                    <a:lnR>
                      <a:noFill/>
                    </a:lnR>
                    <a:lnT>
                      <a:noFill/>
                    </a:lnT>
                    <a:lnB>
                      <a:noFill/>
                    </a:lnB>
                  </a:tcPr>
                </a:tc>
                <a:tc>
                  <a:txBody>
                    <a:bodyPr/>
                    <a:lstStyle/>
                    <a:p>
                      <a:pPr algn="l" fontAlgn="b"/>
                      <a:r>
                        <a:rPr lang="en-US" sz="700" b="0" i="0" u="none" strike="noStrike" dirty="0">
                          <a:solidFill>
                            <a:srgbClr val="000000"/>
                          </a:solidFill>
                          <a:effectLst/>
                          <a:latin typeface="Consolas" panose="020B0609020204030204" pitchFamily="49" charset="0"/>
                        </a:rPr>
                        <a:t>RG</a:t>
                      </a:r>
                    </a:p>
                  </a:txBody>
                  <a:tcPr marL="9525" marR="9525" marT="9525" marB="0" anchor="b">
                    <a:lnL>
                      <a:noFill/>
                    </a:lnL>
                    <a:lnR>
                      <a:noFill/>
                    </a:lnR>
                    <a:lnT>
                      <a:noFill/>
                    </a:lnT>
                    <a:lnB>
                      <a:noFill/>
                    </a:lnB>
                  </a:tcPr>
                </a:tc>
                <a:tc>
                  <a:txBody>
                    <a:bodyPr/>
                    <a:lstStyle/>
                    <a:p>
                      <a:pPr algn="l" fontAlgn="b"/>
                      <a:r>
                        <a:rPr lang="en-US" sz="700" b="0" i="0" u="none" strike="noStrike">
                          <a:solidFill>
                            <a:srgbClr val="000000"/>
                          </a:solidFill>
                          <a:effectLst/>
                          <a:latin typeface="Consolas" panose="020B0609020204030204" pitchFamily="49" charset="0"/>
                        </a:rPr>
                        <a:t>2020-02-18 16:00 - 2020-02-18 18:00</a:t>
                      </a:r>
                    </a:p>
                  </a:txBody>
                  <a:tcPr marL="9525" marR="9525" marT="9525" marB="0" anchor="b">
                    <a:lnL>
                      <a:noFill/>
                    </a:lnL>
                    <a:lnR>
                      <a:noFill/>
                    </a:lnR>
                    <a:lnT>
                      <a:noFill/>
                    </a:lnT>
                    <a:lnB>
                      <a:noFill/>
                    </a:lnB>
                  </a:tcPr>
                </a:tc>
                <a:extLst>
                  <a:ext uri="{0D108BD9-81ED-4DB2-BD59-A6C34878D82A}">
                    <a16:rowId xmlns:a16="http://schemas.microsoft.com/office/drawing/2014/main" val="1112050881"/>
                  </a:ext>
                </a:extLst>
              </a:tr>
              <a:tr h="126747">
                <a:tc>
                  <a:txBody>
                    <a:bodyPr/>
                    <a:lstStyle/>
                    <a:p>
                      <a:pPr algn="l" fontAlgn="b"/>
                      <a:r>
                        <a:rPr lang="en-US" sz="700" b="0" i="0" u="none" strike="noStrike" dirty="0">
                          <a:solidFill>
                            <a:srgbClr val="000000"/>
                          </a:solidFill>
                          <a:effectLst/>
                          <a:latin typeface="Consolas" panose="020B0609020204030204" pitchFamily="49" charset="0"/>
                        </a:rPr>
                        <a:t>BRAN-EN 301 893 - Preamble detection issues</a:t>
                      </a:r>
                    </a:p>
                  </a:txBody>
                  <a:tcPr marL="9525" marR="9525" marT="9525" marB="0" anchor="b">
                    <a:lnL>
                      <a:noFill/>
                    </a:lnL>
                    <a:lnR>
                      <a:noFill/>
                    </a:lnR>
                    <a:lnT>
                      <a:noFill/>
                    </a:lnT>
                    <a:lnB>
                      <a:noFill/>
                    </a:lnB>
                  </a:tcPr>
                </a:tc>
                <a:tc>
                  <a:txBody>
                    <a:bodyPr/>
                    <a:lstStyle/>
                    <a:p>
                      <a:pPr algn="l" fontAlgn="b"/>
                      <a:r>
                        <a:rPr lang="en-US" sz="700" b="0" i="0" u="none" strike="noStrike" dirty="0">
                          <a:solidFill>
                            <a:srgbClr val="000000"/>
                          </a:solidFill>
                          <a:effectLst/>
                          <a:latin typeface="Consolas" panose="020B0609020204030204" pitchFamily="49" charset="0"/>
                        </a:rPr>
                        <a:t>RG</a:t>
                      </a:r>
                    </a:p>
                  </a:txBody>
                  <a:tcPr marL="9525" marR="9525" marT="9525" marB="0" anchor="b">
                    <a:lnL>
                      <a:noFill/>
                    </a:lnL>
                    <a:lnR>
                      <a:noFill/>
                    </a:lnR>
                    <a:lnT>
                      <a:noFill/>
                    </a:lnT>
                    <a:lnB>
                      <a:noFill/>
                    </a:lnB>
                  </a:tcPr>
                </a:tc>
                <a:tc>
                  <a:txBody>
                    <a:bodyPr/>
                    <a:lstStyle/>
                    <a:p>
                      <a:pPr algn="l" fontAlgn="b"/>
                      <a:r>
                        <a:rPr lang="en-US" sz="700" b="0" i="0" u="none" strike="noStrike" dirty="0">
                          <a:solidFill>
                            <a:srgbClr val="000000"/>
                          </a:solidFill>
                          <a:effectLst/>
                          <a:latin typeface="Consolas" panose="020B0609020204030204" pitchFamily="49" charset="0"/>
                        </a:rPr>
                        <a:t>2020-02-19 12:00 - 2020-02-19 15:00</a:t>
                      </a:r>
                    </a:p>
                  </a:txBody>
                  <a:tcPr marL="9525" marR="9525" marT="9525" marB="0" anchor="b">
                    <a:lnL>
                      <a:noFill/>
                    </a:lnL>
                    <a:lnR>
                      <a:noFill/>
                    </a:lnR>
                    <a:lnT>
                      <a:noFill/>
                    </a:lnT>
                    <a:lnB>
                      <a:noFill/>
                    </a:lnB>
                  </a:tcPr>
                </a:tc>
                <a:extLst>
                  <a:ext uri="{0D108BD9-81ED-4DB2-BD59-A6C34878D82A}">
                    <a16:rowId xmlns:a16="http://schemas.microsoft.com/office/drawing/2014/main" val="4136599970"/>
                  </a:ext>
                </a:extLst>
              </a:tr>
              <a:tr h="126747">
                <a:tc>
                  <a:txBody>
                    <a:bodyPr/>
                    <a:lstStyle/>
                    <a:p>
                      <a:pPr algn="l" fontAlgn="b"/>
                      <a:r>
                        <a:rPr lang="en-US" sz="700" b="0" i="0" u="none" strike="noStrike">
                          <a:solidFill>
                            <a:srgbClr val="000000"/>
                          </a:solidFill>
                          <a:effectLst/>
                          <a:latin typeface="Consolas" panose="020B0609020204030204" pitchFamily="49" charset="0"/>
                        </a:rPr>
                        <a:t>BRAN-EN 303 687 Drafting</a:t>
                      </a:r>
                    </a:p>
                  </a:txBody>
                  <a:tcPr marL="9525" marR="9525" marT="9525" marB="0" anchor="b">
                    <a:lnL>
                      <a:noFill/>
                    </a:lnL>
                    <a:lnR>
                      <a:noFill/>
                    </a:lnR>
                    <a:lnT>
                      <a:noFill/>
                    </a:lnT>
                    <a:lnB>
                      <a:noFill/>
                    </a:lnB>
                  </a:tcPr>
                </a:tc>
                <a:tc>
                  <a:txBody>
                    <a:bodyPr/>
                    <a:lstStyle/>
                    <a:p>
                      <a:pPr algn="l" fontAlgn="b"/>
                      <a:r>
                        <a:rPr lang="en-US" sz="700" b="0" i="0" u="none" strike="noStrike">
                          <a:solidFill>
                            <a:srgbClr val="000000"/>
                          </a:solidFill>
                          <a:effectLst/>
                          <a:latin typeface="Consolas" panose="020B0609020204030204" pitchFamily="49" charset="0"/>
                        </a:rPr>
                        <a:t>RG</a:t>
                      </a:r>
                    </a:p>
                  </a:txBody>
                  <a:tcPr marL="9525" marR="9525" marT="9525" marB="0" anchor="b">
                    <a:lnL>
                      <a:noFill/>
                    </a:lnL>
                    <a:lnR>
                      <a:noFill/>
                    </a:lnR>
                    <a:lnT>
                      <a:noFill/>
                    </a:lnT>
                    <a:lnB>
                      <a:noFill/>
                    </a:lnB>
                  </a:tcPr>
                </a:tc>
                <a:tc>
                  <a:txBody>
                    <a:bodyPr/>
                    <a:lstStyle/>
                    <a:p>
                      <a:pPr algn="l" fontAlgn="b"/>
                      <a:r>
                        <a:rPr lang="en-US" sz="700" b="0" i="0" u="none" strike="noStrike" dirty="0">
                          <a:solidFill>
                            <a:srgbClr val="000000"/>
                          </a:solidFill>
                          <a:effectLst/>
                          <a:latin typeface="Consolas" panose="020B0609020204030204" pitchFamily="49" charset="0"/>
                        </a:rPr>
                        <a:t>2020-02-20 12:00 - 2020-02-20 15:00</a:t>
                      </a:r>
                    </a:p>
                  </a:txBody>
                  <a:tcPr marL="9525" marR="9525" marT="9525" marB="0" anchor="b">
                    <a:lnL>
                      <a:noFill/>
                    </a:lnL>
                    <a:lnR>
                      <a:noFill/>
                    </a:lnR>
                    <a:lnT>
                      <a:noFill/>
                    </a:lnT>
                    <a:lnB>
                      <a:noFill/>
                    </a:lnB>
                  </a:tcPr>
                </a:tc>
                <a:extLst>
                  <a:ext uri="{0D108BD9-81ED-4DB2-BD59-A6C34878D82A}">
                    <a16:rowId xmlns:a16="http://schemas.microsoft.com/office/drawing/2014/main" val="3538552813"/>
                  </a:ext>
                </a:extLst>
              </a:tr>
              <a:tr h="126747">
                <a:tc>
                  <a:txBody>
                    <a:bodyPr/>
                    <a:lstStyle/>
                    <a:p>
                      <a:pPr algn="l" fontAlgn="b"/>
                      <a:r>
                        <a:rPr lang="en-US" sz="700" b="0" i="0" u="none" strike="noStrike">
                          <a:solidFill>
                            <a:srgbClr val="000000"/>
                          </a:solidFill>
                          <a:effectLst/>
                          <a:latin typeface="Consolas" panose="020B0609020204030204" pitchFamily="49" charset="0"/>
                        </a:rPr>
                        <a:t>BRAN-Resolution meeting of EY comments for EN 302 567</a:t>
                      </a:r>
                    </a:p>
                  </a:txBody>
                  <a:tcPr marL="9525" marR="9525" marT="9525" marB="0" anchor="b">
                    <a:lnL>
                      <a:noFill/>
                    </a:lnL>
                    <a:lnR>
                      <a:noFill/>
                    </a:lnR>
                    <a:lnT>
                      <a:noFill/>
                    </a:lnT>
                    <a:lnB>
                      <a:noFill/>
                    </a:lnB>
                  </a:tcPr>
                </a:tc>
                <a:tc>
                  <a:txBody>
                    <a:bodyPr/>
                    <a:lstStyle/>
                    <a:p>
                      <a:pPr algn="l" fontAlgn="b"/>
                      <a:r>
                        <a:rPr lang="en-US" sz="700" b="0" i="0" u="none" strike="noStrike">
                          <a:solidFill>
                            <a:srgbClr val="000000"/>
                          </a:solidFill>
                          <a:effectLst/>
                          <a:latin typeface="Consolas" panose="020B0609020204030204" pitchFamily="49" charset="0"/>
                        </a:rPr>
                        <a:t>RM</a:t>
                      </a:r>
                    </a:p>
                  </a:txBody>
                  <a:tcPr marL="9525" marR="9525" marT="9525" marB="0" anchor="b">
                    <a:lnL>
                      <a:noFill/>
                    </a:lnL>
                    <a:lnR>
                      <a:noFill/>
                    </a:lnR>
                    <a:lnT>
                      <a:noFill/>
                    </a:lnT>
                    <a:lnB>
                      <a:noFill/>
                    </a:lnB>
                  </a:tcPr>
                </a:tc>
                <a:tc>
                  <a:txBody>
                    <a:bodyPr/>
                    <a:lstStyle/>
                    <a:p>
                      <a:pPr algn="l" fontAlgn="b"/>
                      <a:r>
                        <a:rPr lang="en-US" sz="700" b="0" i="0" u="none" strike="noStrike" dirty="0">
                          <a:solidFill>
                            <a:srgbClr val="000000"/>
                          </a:solidFill>
                          <a:effectLst/>
                          <a:latin typeface="Consolas" panose="020B0609020204030204" pitchFamily="49" charset="0"/>
                        </a:rPr>
                        <a:t>2020-02-24 11:00 - 2020-02-24 13:00</a:t>
                      </a:r>
                    </a:p>
                  </a:txBody>
                  <a:tcPr marL="9525" marR="9525" marT="9525" marB="0" anchor="b">
                    <a:lnL>
                      <a:noFill/>
                    </a:lnL>
                    <a:lnR>
                      <a:noFill/>
                    </a:lnR>
                    <a:lnT>
                      <a:noFill/>
                    </a:lnT>
                    <a:lnB>
                      <a:noFill/>
                    </a:lnB>
                  </a:tcPr>
                </a:tc>
                <a:extLst>
                  <a:ext uri="{0D108BD9-81ED-4DB2-BD59-A6C34878D82A}">
                    <a16:rowId xmlns:a16="http://schemas.microsoft.com/office/drawing/2014/main" val="3020611363"/>
                  </a:ext>
                </a:extLst>
              </a:tr>
              <a:tr h="126747">
                <a:tc>
                  <a:txBody>
                    <a:bodyPr/>
                    <a:lstStyle/>
                    <a:p>
                      <a:pPr algn="l" fontAlgn="b"/>
                      <a:r>
                        <a:rPr lang="en-US" sz="700" b="0" i="0" u="none" strike="noStrike">
                          <a:solidFill>
                            <a:srgbClr val="000000"/>
                          </a:solidFill>
                          <a:effectLst/>
                          <a:latin typeface="Consolas" panose="020B0609020204030204" pitchFamily="49" charset="0"/>
                        </a:rPr>
                        <a:t>BRAN-EN 301 893 - Spectrum mask &gt; 80 MHz</a:t>
                      </a:r>
                    </a:p>
                  </a:txBody>
                  <a:tcPr marL="9525" marR="9525" marT="9525" marB="0" anchor="b">
                    <a:lnL>
                      <a:noFill/>
                    </a:lnL>
                    <a:lnR>
                      <a:noFill/>
                    </a:lnR>
                    <a:lnT>
                      <a:noFill/>
                    </a:lnT>
                    <a:lnB>
                      <a:noFill/>
                    </a:lnB>
                  </a:tcPr>
                </a:tc>
                <a:tc>
                  <a:txBody>
                    <a:bodyPr/>
                    <a:lstStyle/>
                    <a:p>
                      <a:pPr algn="l" fontAlgn="b"/>
                      <a:r>
                        <a:rPr lang="en-US" sz="700" b="0" i="0" u="none" strike="noStrike">
                          <a:solidFill>
                            <a:srgbClr val="000000"/>
                          </a:solidFill>
                          <a:effectLst/>
                          <a:latin typeface="Consolas" panose="020B0609020204030204" pitchFamily="49" charset="0"/>
                        </a:rPr>
                        <a:t>RG</a:t>
                      </a:r>
                    </a:p>
                  </a:txBody>
                  <a:tcPr marL="9525" marR="9525" marT="9525" marB="0" anchor="b">
                    <a:lnL>
                      <a:noFill/>
                    </a:lnL>
                    <a:lnR>
                      <a:noFill/>
                    </a:lnR>
                    <a:lnT>
                      <a:noFill/>
                    </a:lnT>
                    <a:lnB>
                      <a:noFill/>
                    </a:lnB>
                  </a:tcPr>
                </a:tc>
                <a:tc>
                  <a:txBody>
                    <a:bodyPr/>
                    <a:lstStyle/>
                    <a:p>
                      <a:pPr algn="l" fontAlgn="b"/>
                      <a:r>
                        <a:rPr lang="en-US" sz="700" b="0" i="0" u="none" strike="noStrike" dirty="0">
                          <a:solidFill>
                            <a:srgbClr val="000000"/>
                          </a:solidFill>
                          <a:effectLst/>
                          <a:latin typeface="Consolas" panose="020B0609020204030204" pitchFamily="49" charset="0"/>
                        </a:rPr>
                        <a:t>2020-03-11 15:00 - 2020-03-11 17:00</a:t>
                      </a:r>
                    </a:p>
                  </a:txBody>
                  <a:tcPr marL="9525" marR="9525" marT="9525" marB="0" anchor="b">
                    <a:lnL>
                      <a:noFill/>
                    </a:lnL>
                    <a:lnR>
                      <a:noFill/>
                    </a:lnR>
                    <a:lnT>
                      <a:noFill/>
                    </a:lnT>
                    <a:lnB>
                      <a:noFill/>
                    </a:lnB>
                  </a:tcPr>
                </a:tc>
                <a:extLst>
                  <a:ext uri="{0D108BD9-81ED-4DB2-BD59-A6C34878D82A}">
                    <a16:rowId xmlns:a16="http://schemas.microsoft.com/office/drawing/2014/main" val="3839754563"/>
                  </a:ext>
                </a:extLst>
              </a:tr>
            </a:tbl>
          </a:graphicData>
        </a:graphic>
      </p:graphicFrame>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43806</TotalTime>
  <Words>10547</Words>
  <Application>Microsoft Office PowerPoint</Application>
  <PresentationFormat>On-screen Show (4:3)</PresentationFormat>
  <Paragraphs>1067</Paragraphs>
  <Slides>49</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59"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on Improving spectrum access for Wi-Fi  -1</vt:lpstr>
      <vt:lpstr>Ofcom consultation on  Improving spectrum access for Wi-Fi -2</vt:lpstr>
      <vt:lpstr>Chairman Pai’s statement on 5.9 GHz &amp; NPRM -background</vt:lpstr>
      <vt:lpstr>5.9 GHz &amp; NPRM –06feb page 3_</vt:lpstr>
      <vt:lpstr>5.9 GHz &amp; NPRM –  </vt:lpstr>
      <vt:lpstr>5.9 GHz &amp; NPRM –  </vt:lpstr>
      <vt:lpstr>FCC NPRM  Revisiting-use-of-the-5-850-5-925-ghz-band</vt:lpstr>
      <vt:lpstr>General Discussion Items -1</vt:lpstr>
      <vt:lpstr>Actions Required</vt:lpstr>
      <vt:lpstr>Any Other Business</vt:lpstr>
      <vt:lpstr>Adjourn</vt:lpstr>
      <vt:lpstr>PowerPoint Presentation</vt:lpstr>
      <vt:lpstr>Ofcom consultation  Improving spectrum access for Wi-Fi – spectrum use in the 5 and 6 GHz bands</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General Discussion Items -1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2330</cp:revision>
  <cp:lastPrinted>1601-01-01T00:00:00Z</cp:lastPrinted>
  <dcterms:created xsi:type="dcterms:W3CDTF">2016-03-03T14:54:45Z</dcterms:created>
  <dcterms:modified xsi:type="dcterms:W3CDTF">2020-02-13T13:02:32Z</dcterms:modified>
</cp:coreProperties>
</file>