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341" r:id="rId3"/>
    <p:sldId id="329" r:id="rId4"/>
    <p:sldId id="604" r:id="rId5"/>
    <p:sldId id="624" r:id="rId6"/>
    <p:sldId id="605" r:id="rId7"/>
    <p:sldId id="516" r:id="rId8"/>
    <p:sldId id="596" r:id="rId9"/>
    <p:sldId id="603" r:id="rId10"/>
    <p:sldId id="606" r:id="rId11"/>
    <p:sldId id="608" r:id="rId12"/>
    <p:sldId id="647" r:id="rId13"/>
    <p:sldId id="654" r:id="rId14"/>
    <p:sldId id="626" r:id="rId15"/>
    <p:sldId id="649" r:id="rId16"/>
    <p:sldId id="653" r:id="rId17"/>
    <p:sldId id="659" r:id="rId18"/>
    <p:sldId id="657" r:id="rId19"/>
    <p:sldId id="639" r:id="rId20"/>
    <p:sldId id="643" r:id="rId21"/>
    <p:sldId id="646" r:id="rId22"/>
    <p:sldId id="641" r:id="rId23"/>
    <p:sldId id="658" r:id="rId24"/>
    <p:sldId id="650" r:id="rId25"/>
    <p:sldId id="498" r:id="rId26"/>
    <p:sldId id="402" r:id="rId27"/>
    <p:sldId id="403" r:id="rId28"/>
    <p:sldId id="640" r:id="rId29"/>
    <p:sldId id="638" r:id="rId30"/>
    <p:sldId id="633" r:id="rId31"/>
    <p:sldId id="636" r:id="rId32"/>
    <p:sldId id="634" r:id="rId33"/>
    <p:sldId id="632" r:id="rId34"/>
    <p:sldId id="627" r:id="rId35"/>
    <p:sldId id="630" r:id="rId36"/>
    <p:sldId id="628" r:id="rId37"/>
    <p:sldId id="462" r:id="rId38"/>
    <p:sldId id="652" r:id="rId39"/>
    <p:sldId id="549" r:id="rId40"/>
    <p:sldId id="425" r:id="rId41"/>
    <p:sldId id="592" r:id="rId42"/>
    <p:sldId id="599" r:id="rId43"/>
    <p:sldId id="618" r:id="rId44"/>
    <p:sldId id="656" r:id="rId45"/>
    <p:sldId id="655" r:id="rId4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CC66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2196" autoAdjust="0"/>
  </p:normalViewPr>
  <p:slideViewPr>
    <p:cSldViewPr>
      <p:cViewPr varScale="1">
        <p:scale>
          <a:sx n="96" d="100"/>
          <a:sy n="96" d="100"/>
        </p:scale>
        <p:origin x="972"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471820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45926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682853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9119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06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802.18-20/0013r01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hyperlink" Target="https://cept.org/ecc/groups/ecc/wg-fm/fm-57/news/results-of-the-9th-fm57-meeting/" TargetMode="External"/><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se-24/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7/18-17-0073-07-0000-ieee-802-viewpoints-on-wrc-19-agenda-items.pptx" TargetMode="External"/><Relationship Id="rId13" Type="http://schemas.openxmlformats.org/officeDocument/2006/relationships/hyperlink" Target="https://www.itu.int/go/ITU-R/wp1c" TargetMode="External"/><Relationship Id="rId3" Type="http://schemas.openxmlformats.org/officeDocument/2006/relationships/hyperlink" Target="https://www.itu.int/en/mediacentre/Pages/PR02-2020-Kazakhstan-leads-global-school-connectivity-in-Central-Asia.aspx" TargetMode="External"/><Relationship Id="rId7" Type="http://schemas.openxmlformats.org/officeDocument/2006/relationships/hyperlink" Target="https://www.itu.int/en/ITU-R/conferences/wrc/2019/Documents/PFA-WRC19-E.pdf" TargetMode="External"/><Relationship Id="rId12" Type="http://schemas.openxmlformats.org/officeDocument/2006/relationships/hyperlink" Target="https://www.itu.int/go/ITU-R/wp1a" TargetMode="External"/><Relationship Id="rId17" Type="http://schemas.openxmlformats.org/officeDocument/2006/relationships/hyperlink" Target="https://www.itu.int/events/eventdetails.asp?eventid=17206" TargetMode="External"/><Relationship Id="rId2" Type="http://schemas.openxmlformats.org/officeDocument/2006/relationships/notesSlide" Target="../notesSlides/notesSlide5.xml"/><Relationship Id="rId16"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https://cept.org/ecc/groups/ecc/cpg/page/weekly-report-from-wrc-19/" TargetMode="External"/><Relationship Id="rId11" Type="http://schemas.openxmlformats.org/officeDocument/2006/relationships/hyperlink" Target="https://www.itu.int/go/ITU-R/sg1"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a" TargetMode="External"/><Relationship Id="rId10" Type="http://schemas.openxmlformats.org/officeDocument/2006/relationships/hyperlink" Target="https://www.itu.int/en/events/Pages/Calendar-Events.aspx?sector=ITU-R" TargetMode="External"/><Relationship Id="rId4" Type="http://schemas.openxmlformats.org/officeDocument/2006/relationships/hyperlink" Target="http://www.ieee802.org/11/email/stds-802-11/msg04021.html" TargetMode="External"/><Relationship Id="rId9" Type="http://schemas.openxmlformats.org/officeDocument/2006/relationships/hyperlink" Target="https://mentor.ieee.org/802.18/dcn/19/18-19-0152-00-0000-summary-of-the-decisions-of-selected-agenda-items-in-wrc-19.pptx" TargetMode="External"/><Relationship Id="rId14" Type="http://schemas.openxmlformats.org/officeDocument/2006/relationships/hyperlink" Target="https://www.itu.int/go/ITU-R/sg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consultations-and-statements/category-2/improving-spectrum-access-for-wi-fi"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20/18-20-0006-00-0000-ofcom-consultation-improving-spectrum-access-for-wi-fi.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ofcom.org.uk/consultations-and-statements/category-2/improving-spectrum-access-for-wi-fi"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20/18-20-0006-00-0000-ofcom-consultation-improving-spectrum-access-for-wi-fi.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1-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ment.standards.ieee.org/myproject-web/public/view.html#landing"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urldefense.proofpoint.com/v2/url?u=https-3A__www.marriott.com_event-2Dreservations_reservation-2Dlink.mi-3Fid-3D1567107352786-26key-3DGRP-26app-3Dresvlink&amp;d=DwMFaQ&amp;c=pqcuzKEN_84c78MOSc5_fw&amp;r=z8R-nWJ8GIxwjOjNKhEFByb-tZ6XE3GZXWSggNdVo-w&amp;m=5kPpa8scr88P5EmJqSZpwmvwVT3wgc1e5bXmRlWKJV8&amp;s=0QESAxm-DglS4XC67ZRJp6JRfBmPTf59T3QdmbKtbhE&amp;e="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www.ofcom.org.uk/consultations-and-statements/category-2/supporting-innovation-100-200-ghz"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mentor.ieee.org/802.18/dcn/20/18-20-0012-00-0000-ofcom-consultaion-supporting-innovation-in-100-200-ghz.pdf" TargetMode="Externa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0/18-20-0010-00-0000-minutes-30jan20-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06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06Feb20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256"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400" dirty="0">
                <a:solidFill>
                  <a:schemeClr val="tx1"/>
                </a:solidFill>
              </a:rPr>
              <a:t>CEPT–ECC  </a:t>
            </a:r>
            <a:r>
              <a:rPr lang="en-US" sz="1400" b="0" dirty="0">
                <a:solidFill>
                  <a:schemeClr val="tx1"/>
                </a:solidFill>
                <a:hlinkClick r:id="rId4"/>
              </a:rPr>
              <a:t>&lt;SE24&gt;</a:t>
            </a:r>
            <a:r>
              <a:rPr lang="en-US" sz="1400" b="0" dirty="0">
                <a:solidFill>
                  <a:schemeClr val="tx1"/>
                </a:solidFill>
              </a:rPr>
              <a:t> </a:t>
            </a:r>
            <a:r>
              <a:rPr lang="en-US" sz="1400" dirty="0">
                <a:solidFill>
                  <a:schemeClr val="tx1"/>
                </a:solidFill>
              </a:rPr>
              <a:t>next meeting, M100, 20-22Apr20, ECO Office </a:t>
            </a:r>
            <a:r>
              <a:rPr lang="en-US" sz="1200" dirty="0">
                <a:solidFill>
                  <a:schemeClr val="tx1"/>
                </a:solidFill>
              </a:rPr>
              <a:t>(Web meetings till then)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bg1">
                    <a:lumMod val="75000"/>
                  </a:schemeClr>
                </a:solidFill>
              </a:rPr>
              <a:t> </a:t>
            </a:r>
            <a:r>
              <a:rPr lang="en-US" sz="1400" dirty="0">
                <a:solidFill>
                  <a:schemeClr val="tx1"/>
                </a:solidFill>
              </a:rPr>
              <a:t>Nothing shared.</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meeting  </a:t>
            </a:r>
            <a:r>
              <a:rPr lang="en-US" sz="1800" dirty="0"/>
              <a:t>#11, 15-16Apr20, Copenhagen, Denmark</a:t>
            </a:r>
          </a:p>
          <a:p>
            <a:pPr lvl="1">
              <a:buFont typeface="Arial" panose="020B0604020202020204" pitchFamily="34" charset="0"/>
              <a:buChar char="•"/>
            </a:pPr>
            <a:r>
              <a:rPr lang="en-US" sz="1600" dirty="0">
                <a:solidFill>
                  <a:schemeClr val="tx1"/>
                </a:solidFill>
              </a:rPr>
              <a:t> Nothing shared.</a:t>
            </a:r>
          </a:p>
          <a:p>
            <a:pPr marL="457200" lvl="1" indent="0"/>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sz="1800" dirty="0"/>
              <a:t>next meeting #10, 12-14May20, Kristiansand, Norway</a:t>
            </a:r>
          </a:p>
          <a:p>
            <a:pPr lvl="1">
              <a:buFont typeface="Arial" panose="020B0604020202020204" pitchFamily="34" charset="0"/>
              <a:buChar char="•"/>
            </a:pPr>
            <a:r>
              <a:rPr lang="en-US" sz="1600" dirty="0">
                <a:solidFill>
                  <a:schemeClr val="tx1"/>
                </a:solidFill>
              </a:rPr>
              <a:t>Revised minutes are posted.  Key is WGFM meeting next week working on input/needs from FM57</a:t>
            </a:r>
          </a:p>
          <a:p>
            <a:pPr lvl="2">
              <a:buFont typeface="Arial" panose="020B0604020202020204" pitchFamily="34" charset="0"/>
              <a:buChar char="•"/>
            </a:pPr>
            <a:endParaRPr lang="en-US" sz="1400" dirty="0">
              <a:solidFill>
                <a:schemeClr val="tx1"/>
              </a:solidFill>
            </a:endParaRPr>
          </a:p>
          <a:p>
            <a:pPr lvl="2">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endParaRPr lang="en-US" sz="1600" dirty="0">
              <a:hlinkClick r:id="rId7"/>
            </a:endParaRPr>
          </a:p>
          <a:p>
            <a:pPr lvl="1">
              <a:buFont typeface="Arial" panose="020B0604020202020204" pitchFamily="34" charset="0"/>
              <a:buChar char="•"/>
            </a:pPr>
            <a:r>
              <a:rPr lang="en-US" sz="1600" dirty="0">
                <a:hlinkClick r:id="rId7"/>
              </a:rPr>
              <a:t>Results of the 9th FM57 meeting</a:t>
            </a:r>
            <a:r>
              <a:rPr lang="en-US" sz="1600" b="1" dirty="0"/>
              <a:t> </a:t>
            </a:r>
            <a:r>
              <a:rPr lang="en-US" sz="1600" b="0" dirty="0"/>
              <a:t>The ninth meeting of FM57 took place on 22-24 January in Prague, Czech Republic. The main outcomes of the meeting are available </a:t>
            </a:r>
            <a:r>
              <a:rPr lang="en-US" sz="1600" b="0" u="sng" dirty="0">
                <a:hlinkClick r:id="rId7"/>
              </a:rPr>
              <a:t>here</a:t>
            </a:r>
            <a:r>
              <a:rPr lang="en-US" sz="1600" b="0" dirty="0"/>
              <a:t>.</a:t>
            </a:r>
          </a:p>
          <a:p>
            <a:pPr lvl="1">
              <a:spcBef>
                <a:spcPts val="0"/>
              </a:spcBef>
              <a:buFont typeface="Arial" panose="020B0604020202020204" pitchFamily="34" charset="0"/>
              <a:buChar char="•"/>
            </a:pPr>
            <a:r>
              <a:rPr lang="en-US" sz="1600" dirty="0">
                <a:solidFill>
                  <a:schemeClr val="tx1"/>
                </a:solidFill>
              </a:rPr>
              <a:t>Still working the power levels in []s and analysis into the public consultation.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graphicFrame>
        <p:nvGraphicFramePr>
          <p:cNvPr id="13" name="Table 12">
            <a:extLst>
              <a:ext uri="{FF2B5EF4-FFF2-40B4-BE49-F238E27FC236}">
                <a16:creationId xmlns:a16="http://schemas.microsoft.com/office/drawing/2014/main" id="{685B8102-9EA2-4D90-80F4-AEE80B18DB1F}"/>
              </a:ext>
            </a:extLst>
          </p:cNvPr>
          <p:cNvGraphicFramePr>
            <a:graphicFrameLocks noGrp="1"/>
          </p:cNvGraphicFramePr>
          <p:nvPr>
            <p:extLst>
              <p:ext uri="{D42A27DB-BD31-4B8C-83A1-F6EECF244321}">
                <p14:modId xmlns:p14="http://schemas.microsoft.com/office/powerpoint/2010/main" val="2610057998"/>
              </p:ext>
            </p:extLst>
          </p:nvPr>
        </p:nvGraphicFramePr>
        <p:xfrm>
          <a:off x="2667000" y="3581400"/>
          <a:ext cx="5657851" cy="986790"/>
        </p:xfrm>
        <a:graphic>
          <a:graphicData uri="http://schemas.openxmlformats.org/drawingml/2006/table">
            <a:tbl>
              <a:tblPr firstRow="1" firstCol="1" bandRow="1">
                <a:tableStyleId>{5C22544A-7EE6-4342-B048-85BDC9FD1C3A}</a:tableStyleId>
              </a:tblPr>
              <a:tblGrid>
                <a:gridCol w="1145223">
                  <a:extLst>
                    <a:ext uri="{9D8B030D-6E8A-4147-A177-3AD203B41FA5}">
                      <a16:colId xmlns:a16="http://schemas.microsoft.com/office/drawing/2014/main" val="66058257"/>
                    </a:ext>
                  </a:extLst>
                </a:gridCol>
                <a:gridCol w="1145223">
                  <a:extLst>
                    <a:ext uri="{9D8B030D-6E8A-4147-A177-3AD203B41FA5}">
                      <a16:colId xmlns:a16="http://schemas.microsoft.com/office/drawing/2014/main" val="367800833"/>
                    </a:ext>
                  </a:extLst>
                </a:gridCol>
                <a:gridCol w="3367405">
                  <a:extLst>
                    <a:ext uri="{9D8B030D-6E8A-4147-A177-3AD203B41FA5}">
                      <a16:colId xmlns:a16="http://schemas.microsoft.com/office/drawing/2014/main" val="519585476"/>
                    </a:ext>
                  </a:extLst>
                </a:gridCol>
              </a:tblGrid>
              <a:tr h="0">
                <a:tc>
                  <a:txBody>
                    <a:bodyPr/>
                    <a:lstStyle/>
                    <a:p>
                      <a:pPr marL="0" marR="0">
                        <a:lnSpc>
                          <a:spcPts val="1500"/>
                        </a:lnSpc>
                        <a:spcBef>
                          <a:spcPts val="0"/>
                        </a:spcBef>
                        <a:spcAft>
                          <a:spcPts val="0"/>
                        </a:spcAft>
                      </a:pPr>
                      <a:r>
                        <a:rPr lang="en-US" sz="1050" dirty="0">
                          <a:solidFill>
                            <a:schemeClr val="tx1"/>
                          </a:solidFill>
                          <a:effectLst/>
                        </a:rPr>
                        <a:t>06/02/20</a:t>
                      </a:r>
                      <a:endParaRPr lang="en-US" sz="110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tc>
                  <a:txBody>
                    <a:bodyPr/>
                    <a:lstStyle/>
                    <a:p>
                      <a:pPr marL="0" marR="0">
                        <a:lnSpc>
                          <a:spcPts val="1500"/>
                        </a:lnSpc>
                        <a:spcBef>
                          <a:spcPts val="0"/>
                        </a:spcBef>
                        <a:spcAft>
                          <a:spcPts val="0"/>
                        </a:spcAft>
                      </a:pPr>
                      <a:r>
                        <a:rPr lang="en-US" sz="1050" b="0" dirty="0">
                          <a:solidFill>
                            <a:schemeClr val="tx1"/>
                          </a:solidFill>
                          <a:effectLst/>
                        </a:rPr>
                        <a:t>TEMP007</a:t>
                      </a:r>
                      <a:endParaRPr lang="en-US" sz="1100" b="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tc>
                  <a:txBody>
                    <a:bodyPr/>
                    <a:lstStyle/>
                    <a:p>
                      <a:pPr marL="0" marR="0">
                        <a:lnSpc>
                          <a:spcPts val="1500"/>
                        </a:lnSpc>
                        <a:spcBef>
                          <a:spcPts val="0"/>
                        </a:spcBef>
                        <a:spcAft>
                          <a:spcPts val="0"/>
                        </a:spcAft>
                      </a:pPr>
                      <a:r>
                        <a:rPr lang="en-US" sz="1050" b="0" dirty="0">
                          <a:solidFill>
                            <a:schemeClr val="tx1"/>
                          </a:solidFill>
                          <a:effectLst/>
                        </a:rPr>
                        <a:t>draft Minutes for FM57 Meeting 9</a:t>
                      </a:r>
                      <a:endParaRPr lang="en-US" sz="1100" b="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extLst>
                  <a:ext uri="{0D108BD9-81ED-4DB2-BD59-A6C34878D82A}">
                    <a16:rowId xmlns:a16="http://schemas.microsoft.com/office/drawing/2014/main" val="260181475"/>
                  </a:ext>
                </a:extLst>
              </a:tr>
              <a:tr h="0">
                <a:tc>
                  <a:txBody>
                    <a:bodyPr/>
                    <a:lstStyle/>
                    <a:p>
                      <a:pPr marL="0" marR="0">
                        <a:lnSpc>
                          <a:spcPts val="1500"/>
                        </a:lnSpc>
                        <a:spcBef>
                          <a:spcPts val="0"/>
                        </a:spcBef>
                        <a:spcAft>
                          <a:spcPts val="0"/>
                        </a:spcAft>
                      </a:pPr>
                      <a:r>
                        <a:rPr lang="en-US" sz="1050">
                          <a:solidFill>
                            <a:schemeClr val="tx1"/>
                          </a:solidFill>
                          <a:effectLst/>
                        </a:rPr>
                        <a:t>27/01/20</a:t>
                      </a:r>
                      <a:endParaRPr lang="en-US" sz="110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tc>
                  <a:txBody>
                    <a:bodyPr/>
                    <a:lstStyle/>
                    <a:p>
                      <a:pPr marL="0" marR="0">
                        <a:lnSpc>
                          <a:spcPts val="1500"/>
                        </a:lnSpc>
                        <a:spcBef>
                          <a:spcPts val="0"/>
                        </a:spcBef>
                        <a:spcAft>
                          <a:spcPts val="0"/>
                        </a:spcAft>
                      </a:pPr>
                      <a:r>
                        <a:rPr lang="en-US" sz="1050" dirty="0">
                          <a:solidFill>
                            <a:schemeClr val="tx1"/>
                          </a:solidFill>
                          <a:effectLst/>
                        </a:rPr>
                        <a:t>TEMP006</a:t>
                      </a:r>
                      <a:endParaRPr lang="en-US" sz="110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tc>
                  <a:txBody>
                    <a:bodyPr/>
                    <a:lstStyle/>
                    <a:p>
                      <a:pPr marL="0" marR="0">
                        <a:lnSpc>
                          <a:spcPts val="1500"/>
                        </a:lnSpc>
                        <a:spcBef>
                          <a:spcPts val="0"/>
                        </a:spcBef>
                        <a:spcAft>
                          <a:spcPts val="0"/>
                        </a:spcAft>
                      </a:pPr>
                      <a:r>
                        <a:rPr lang="en-US" sz="1050" dirty="0">
                          <a:solidFill>
                            <a:schemeClr val="tx1"/>
                          </a:solidFill>
                          <a:effectLst/>
                        </a:rPr>
                        <a:t>draft CEPT Report B for WGFM #95 - edited ECO</a:t>
                      </a:r>
                      <a:endParaRPr lang="en-US" sz="110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extLst>
                  <a:ext uri="{0D108BD9-81ED-4DB2-BD59-A6C34878D82A}">
                    <a16:rowId xmlns:a16="http://schemas.microsoft.com/office/drawing/2014/main" val="2309297781"/>
                  </a:ext>
                </a:extLst>
              </a:tr>
              <a:tr h="0">
                <a:tc>
                  <a:txBody>
                    <a:bodyPr/>
                    <a:lstStyle/>
                    <a:p>
                      <a:pPr marL="0" marR="0">
                        <a:lnSpc>
                          <a:spcPts val="1500"/>
                        </a:lnSpc>
                        <a:spcBef>
                          <a:spcPts val="0"/>
                        </a:spcBef>
                        <a:spcAft>
                          <a:spcPts val="0"/>
                        </a:spcAft>
                      </a:pPr>
                      <a:r>
                        <a:rPr lang="en-US" sz="1050">
                          <a:solidFill>
                            <a:schemeClr val="tx1"/>
                          </a:solidFill>
                          <a:effectLst/>
                        </a:rPr>
                        <a:t>24/01/20</a:t>
                      </a:r>
                      <a:endParaRPr lang="en-US" sz="110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tc>
                  <a:txBody>
                    <a:bodyPr/>
                    <a:lstStyle/>
                    <a:p>
                      <a:pPr marL="0" marR="0">
                        <a:lnSpc>
                          <a:spcPts val="1500"/>
                        </a:lnSpc>
                        <a:spcBef>
                          <a:spcPts val="0"/>
                        </a:spcBef>
                        <a:spcAft>
                          <a:spcPts val="0"/>
                        </a:spcAft>
                      </a:pPr>
                      <a:r>
                        <a:rPr lang="en-US" sz="1050">
                          <a:solidFill>
                            <a:schemeClr val="tx1"/>
                          </a:solidFill>
                          <a:effectLst/>
                        </a:rPr>
                        <a:t>TEMP005 (1)</a:t>
                      </a:r>
                      <a:endParaRPr lang="en-US" sz="110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tc>
                  <a:txBody>
                    <a:bodyPr/>
                    <a:lstStyle/>
                    <a:p>
                      <a:pPr marL="0" marR="0">
                        <a:lnSpc>
                          <a:spcPts val="1500"/>
                        </a:lnSpc>
                        <a:spcBef>
                          <a:spcPts val="0"/>
                        </a:spcBef>
                        <a:spcAft>
                          <a:spcPts val="0"/>
                        </a:spcAft>
                      </a:pPr>
                      <a:r>
                        <a:rPr lang="en-US" sz="1050" dirty="0">
                          <a:solidFill>
                            <a:schemeClr val="tx1"/>
                          </a:solidFill>
                          <a:effectLst/>
                        </a:rPr>
                        <a:t>Clean for WGFM</a:t>
                      </a:r>
                      <a:endParaRPr lang="en-US" sz="1100" dirty="0">
                        <a:solidFill>
                          <a:schemeClr val="tx1"/>
                        </a:solidFill>
                        <a:effectLst/>
                        <a:latin typeface="Consolas" panose="020B0609020204030204" pitchFamily="49" charset="0"/>
                        <a:ea typeface="Calibri" panose="020F0502020204030204" pitchFamily="34" charset="0"/>
                        <a:cs typeface="Times New Roman" panose="02020603050405020304" pitchFamily="18" charset="0"/>
                      </a:endParaRPr>
                    </a:p>
                  </a:txBody>
                  <a:tcPr marL="47625" marR="47625" marT="76200" marB="76200">
                    <a:noFill/>
                  </a:tcPr>
                </a:tc>
                <a:extLst>
                  <a:ext uri="{0D108BD9-81ED-4DB2-BD59-A6C34878D82A}">
                    <a16:rowId xmlns:a16="http://schemas.microsoft.com/office/drawing/2014/main" val="2143252797"/>
                  </a:ext>
                </a:extLst>
              </a:tr>
            </a:tbl>
          </a:graphicData>
        </a:graphic>
      </p:graphicFrame>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600" dirty="0"/>
              <a:t>FYI-Digital divide</a:t>
            </a:r>
            <a:r>
              <a:rPr lang="en-US" sz="1600" b="0" dirty="0"/>
              <a:t>: Kazakhstan has partnered with ITU and UNICEF to lead the global rollout of GIGA, a UNICEF-ITU initiative to connect every school to the Internet. Kazakhstan will lay the groundwork for new financing models, partners and digital tools to close the rural/urban digital divide in the country – and help identify best practices for worldwide implementation.       </a:t>
            </a:r>
            <a:r>
              <a:rPr lang="en-US" sz="1600" dirty="0">
                <a:hlinkClick r:id="rId3"/>
              </a:rPr>
              <a:t>Learn more</a:t>
            </a:r>
            <a:endParaRPr lang="en-US" sz="1600" dirty="0">
              <a:solidFill>
                <a:schemeClr val="bg1">
                  <a:lumMod val="75000"/>
                </a:schemeClr>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FYI: Update on  ITU-R M.1450 (Characteristics of broadband RLANs) (and M.1801)</a:t>
            </a:r>
          </a:p>
          <a:p>
            <a:pPr lvl="1">
              <a:spcBef>
                <a:spcPts val="0"/>
              </a:spcBef>
              <a:buFont typeface="Arial" panose="020B0604020202020204" pitchFamily="34" charset="0"/>
              <a:buChar char="•"/>
            </a:pPr>
            <a:r>
              <a:rPr lang="en-US" sz="1400" dirty="0"/>
              <a:t>See: </a:t>
            </a:r>
            <a:r>
              <a:rPr lang="en-US" sz="1400" dirty="0">
                <a:hlinkClick r:id="rId4"/>
              </a:rPr>
              <a:t>http://www.ieee802.org/11/email/stds-802-11/msg04021.html</a:t>
            </a:r>
            <a:r>
              <a:rPr lang="en-US" sz="1400" dirty="0"/>
              <a:t>  for 802.11 Ad Hoc info.</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5"/>
              </a:rPr>
              <a:t>https://cept.org/ecc/groups/ecc/cpg/page/weekly-report-from-wrc-19</a:t>
            </a:r>
            <a:r>
              <a:rPr lang="en-US" sz="1200" u="sng" dirty="0">
                <a:hlinkClick r:id="rId6"/>
              </a:rPr>
              <a:t>/</a:t>
            </a:r>
            <a:r>
              <a:rPr lang="en-US" sz="1200" dirty="0"/>
              <a:t> </a:t>
            </a:r>
          </a:p>
          <a:p>
            <a:pPr lvl="1">
              <a:spcBef>
                <a:spcPts val="0"/>
              </a:spcBef>
              <a:buFont typeface="Arial" panose="020B0604020202020204" pitchFamily="34" charset="0"/>
              <a:buChar char="•"/>
            </a:pPr>
            <a:r>
              <a:rPr lang="en-US" sz="1200" u="sng" dirty="0">
                <a:hlinkClick r:id="rId7"/>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8"/>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9"/>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19-0152,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10"/>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1"/>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2"/>
              </a:rPr>
              <a:t>Working Party 1A (WP 1A) - Spectrum engineering techniques</a:t>
            </a:r>
            <a:r>
              <a:rPr lang="en-US" sz="900" u="sng" dirty="0"/>
              <a:t>     and     </a:t>
            </a:r>
            <a:r>
              <a:rPr lang="en-US" sz="900" dirty="0">
                <a:hlinkClick r:id="rId13"/>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4"/>
              </a:rPr>
              <a:t>Study Group 5 (SG 5) Terrestrial </a:t>
            </a:r>
            <a:r>
              <a:rPr lang="en-US" sz="1050" b="0" dirty="0">
                <a:hlinkClick r:id="rId14"/>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5"/>
              </a:rPr>
              <a:t>Working Party 5A (WP 5A) - Land mobile service above 30 MHz* (excluding IMT); wireless access in the fixed service; amateur and amateur-satellite services</a:t>
            </a:r>
            <a:r>
              <a:rPr lang="en-US" sz="900" dirty="0"/>
              <a:t>  </a:t>
            </a:r>
            <a:endParaRPr lang="en-US" sz="900" dirty="0">
              <a:hlinkClick r:id="rId16"/>
            </a:endParaRPr>
          </a:p>
          <a:p>
            <a:pPr lvl="1">
              <a:spcBef>
                <a:spcPts val="0"/>
              </a:spcBef>
              <a:buFont typeface="Arial" panose="020B0604020202020204" pitchFamily="34" charset="0"/>
              <a:buChar char="•"/>
            </a:pPr>
            <a:r>
              <a:rPr lang="en-US" sz="900" dirty="0">
                <a:hlinkClick r:id="rId16"/>
              </a:rPr>
              <a:t>Working Party 5D (WP 5D) - IMT Systems</a:t>
            </a:r>
            <a:r>
              <a:rPr lang="en-US" sz="900" dirty="0"/>
              <a:t>       </a:t>
            </a:r>
            <a:r>
              <a:rPr lang="en-US" sz="700" dirty="0">
                <a:hlinkClick r:id="rId17"/>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a:t>
            </a:r>
            <a:r>
              <a:rPr lang="en-US" sz="1600" dirty="0"/>
              <a:t> </a:t>
            </a:r>
            <a:r>
              <a:rPr lang="en-US" altLang="en-US" sz="2400" dirty="0"/>
              <a:t> </a:t>
            </a:r>
            <a:r>
              <a:rPr lang="en-US" altLang="en-US" sz="1200" dirty="0"/>
              <a:t>-1</a:t>
            </a:r>
            <a:endParaRPr lang="en-US" sz="2400" dirty="0"/>
          </a:p>
        </p:txBody>
      </p:sp>
      <p:sp>
        <p:nvSpPr>
          <p:cNvPr id="3" name="Content Placeholder 2"/>
          <p:cNvSpPr>
            <a:spLocks noGrp="1"/>
          </p:cNvSpPr>
          <p:nvPr>
            <p:ph idx="1"/>
          </p:nvPr>
        </p:nvSpPr>
        <p:spPr>
          <a:xfrm>
            <a:off x="325497" y="990600"/>
            <a:ext cx="8489830" cy="5430764"/>
          </a:xfrm>
        </p:spPr>
        <p:txBody>
          <a:bodyPr/>
          <a:lstStyle/>
          <a:p>
            <a:pPr>
              <a:spcBef>
                <a:spcPts val="0"/>
              </a:spcBef>
              <a:buFont typeface="Arial" panose="020B0604020202020204" pitchFamily="34" charset="0"/>
              <a:buChar char="•"/>
            </a:pPr>
            <a:r>
              <a:rPr lang="en-US" sz="1800" dirty="0"/>
              <a:t>Ofcom consultation on  Improving spectrum access for Wi-Fi </a:t>
            </a:r>
          </a:p>
          <a:p>
            <a:pPr lvl="1">
              <a:spcBef>
                <a:spcPts val="0"/>
              </a:spcBef>
              <a:buFont typeface="Arial" panose="020B0604020202020204" pitchFamily="34" charset="0"/>
              <a:buChar char="•"/>
            </a:pPr>
            <a:r>
              <a:rPr lang="en-US" sz="1400" dirty="0">
                <a:hlinkClick r:id="rId3"/>
              </a:rPr>
              <a:t>https://www.ofcom.org.uk/consultations-and-statements/category-2/improving-spectrum-access-for-wi-fi</a:t>
            </a:r>
            <a:endParaRPr lang="en-US" sz="1400" dirty="0">
              <a:hlinkClick r:id="rId4"/>
            </a:endParaRPr>
          </a:p>
          <a:p>
            <a:pPr lvl="1">
              <a:spcBef>
                <a:spcPts val="0"/>
              </a:spcBef>
              <a:buFont typeface="Arial" panose="020B0604020202020204" pitchFamily="34" charset="0"/>
              <a:buChar char="•"/>
            </a:pPr>
            <a:r>
              <a:rPr lang="en-US" sz="1400" dirty="0">
                <a:hlinkClick r:id="rId4"/>
              </a:rPr>
              <a:t>https://mentor.ieee.org/802.18/dcn/20/18-20-0006-00-0000-ofcom-consultation-improving-spectrum-access-for-wi-fi.pdf</a:t>
            </a:r>
            <a:r>
              <a:rPr lang="en-US" sz="1400" dirty="0"/>
              <a:t> </a:t>
            </a:r>
            <a:endParaRPr lang="en-US" sz="1400" b="0" dirty="0"/>
          </a:p>
          <a:p>
            <a:pPr lvl="1">
              <a:spcBef>
                <a:spcPts val="0"/>
              </a:spcBef>
              <a:buFont typeface="Arial" panose="020B0604020202020204" pitchFamily="34" charset="0"/>
              <a:buChar char="•"/>
            </a:pPr>
            <a:r>
              <a:rPr lang="en-US" sz="1600" dirty="0"/>
              <a:t>Comments due 20 March 2020</a:t>
            </a:r>
            <a:r>
              <a:rPr lang="en-US" sz="1600" b="1" dirty="0"/>
              <a:t>.  (would need .18 approval 05 March.) </a:t>
            </a:r>
          </a:p>
          <a:p>
            <a:pPr lvl="1">
              <a:spcBef>
                <a:spcPts val="0"/>
              </a:spcBef>
              <a:buFont typeface="Arial" panose="020B0604020202020204" pitchFamily="34" charset="0"/>
              <a:buChar char="•"/>
            </a:pPr>
            <a:r>
              <a:rPr lang="en-US" sz="1600" b="0" dirty="0"/>
              <a:t>Based on our initial analysis and stakeholder engagement, we are proposing the following: </a:t>
            </a:r>
          </a:p>
          <a:p>
            <a:pPr lvl="2">
              <a:spcBef>
                <a:spcPts val="0"/>
              </a:spcBef>
              <a:buFont typeface="Arial" panose="020B0604020202020204" pitchFamily="34" charset="0"/>
              <a:buChar char="•"/>
            </a:pPr>
            <a:r>
              <a:rPr lang="en-US" sz="1400" b="0" dirty="0"/>
              <a:t>To permit access to the 6 GHz (5925-6425 MHz) band on a </a:t>
            </a:r>
            <a:r>
              <a:rPr lang="en-US" sz="1400" b="0" dirty="0" err="1"/>
              <a:t>licence</a:t>
            </a:r>
            <a:r>
              <a:rPr lang="en-US" sz="1400" b="0" dirty="0"/>
              <a:t>-exempt basis with maximum EIRP levels of 250mW for indoor use and 25mW for outdoor use; </a:t>
            </a:r>
          </a:p>
          <a:p>
            <a:pPr lvl="2">
              <a:spcBef>
                <a:spcPts val="0"/>
              </a:spcBef>
              <a:buFont typeface="Arial" panose="020B0604020202020204" pitchFamily="34" charset="0"/>
              <a:buChar char="•"/>
            </a:pPr>
            <a:r>
              <a:rPr lang="en-US" sz="1400" b="0" dirty="0"/>
              <a:t>And - To remove the DFS requirements from the 5.8 GHz (5725-5850 MHz) band for unlicensed indoor use only.</a:t>
            </a:r>
          </a:p>
          <a:p>
            <a:pPr lvl="5">
              <a:buFont typeface="Arial" panose="020B0604020202020204" pitchFamily="34" charset="0"/>
              <a:buChar char="•"/>
            </a:pPr>
            <a:endParaRPr lang="en-US" sz="800" dirty="0"/>
          </a:p>
          <a:p>
            <a:pPr>
              <a:buFont typeface="Arial" panose="020B0604020202020204" pitchFamily="34" charset="0"/>
              <a:buChar char="•"/>
            </a:pPr>
            <a:r>
              <a:rPr lang="en-US" sz="1600" dirty="0"/>
              <a:t>.18 question:   With  5.9 GHz NPRM out (next topic) what do we do with this consultation? </a:t>
            </a:r>
          </a:p>
          <a:p>
            <a:pPr lvl="1">
              <a:buFont typeface="Arial" panose="020B0604020202020204" pitchFamily="34" charset="0"/>
              <a:buChar char="•"/>
            </a:pPr>
            <a:r>
              <a:rPr lang="en-US" sz="1600" dirty="0"/>
              <a:t>We only need 2-3-4 sentences on Q1 and Q3, unless we get contributions on Q2 &amp;Q4? </a:t>
            </a:r>
          </a:p>
          <a:p>
            <a:pPr lvl="1">
              <a:buFont typeface="Arial" panose="020B0604020202020204" pitchFamily="34" charset="0"/>
              <a:buChar char="•"/>
            </a:pPr>
            <a:r>
              <a:rPr lang="en-US" sz="1600" dirty="0" err="1"/>
              <a:t>WiFi</a:t>
            </a:r>
            <a:r>
              <a:rPr lang="en-US" sz="1600" dirty="0"/>
              <a:t> as co-primary, though asking technical details we should review. We may not want Ofcom to nail down a direction that could hinder us in the future?</a:t>
            </a:r>
          </a:p>
          <a:p>
            <a:pPr lvl="1">
              <a:buFont typeface="Arial" panose="020B0604020202020204" pitchFamily="34" charset="0"/>
              <a:buChar char="•"/>
            </a:pPr>
            <a:r>
              <a:rPr lang="en-US" sz="1600" dirty="0"/>
              <a:t>There is some question on what they mean by </a:t>
            </a:r>
            <a:r>
              <a:rPr lang="en-US" sz="1600" dirty="0" err="1"/>
              <a:t>WiFi</a:t>
            </a:r>
            <a:r>
              <a:rPr lang="en-US" sz="1600" dirty="0"/>
              <a:t> (moving forward).  Maybe ask them to stay more open. </a:t>
            </a:r>
          </a:p>
          <a:p>
            <a:pPr lvl="1">
              <a:buFont typeface="Arial" panose="020B0604020202020204" pitchFamily="34" charset="0"/>
              <a:buChar char="•"/>
            </a:pPr>
            <a:r>
              <a:rPr lang="en-US" sz="1600" dirty="0">
                <a:solidFill>
                  <a:srgbClr val="00B0F0"/>
                </a:solidFill>
              </a:rPr>
              <a:t>We have 2 volunteers to draft some text for review. </a:t>
            </a:r>
          </a:p>
          <a:p>
            <a:pPr>
              <a:buFont typeface="Arial" panose="020B0604020202020204" pitchFamily="34" charset="0"/>
              <a:buChar char="•"/>
            </a:pPr>
            <a:r>
              <a:rPr lang="en-US" sz="1600" dirty="0"/>
              <a:t>Question 1: </a:t>
            </a:r>
            <a:r>
              <a:rPr lang="en-US" sz="1600" b="0" dirty="0"/>
              <a:t>Do you have any comments on our proposal to open access to the 5925-6425 MHz band for </a:t>
            </a:r>
            <a:r>
              <a:rPr lang="en-US" sz="1600" b="0" dirty="0" err="1"/>
              <a:t>licence</a:t>
            </a:r>
            <a:r>
              <a:rPr lang="en-US" sz="1600" b="0" dirty="0"/>
              <a:t>-exempt Wi-Fi use?       </a:t>
            </a:r>
          </a:p>
          <a:p>
            <a:pPr lvl="1">
              <a:buFont typeface="Arial" panose="020B0604020202020204" pitchFamily="34" charset="0"/>
              <a:buChar char="•"/>
            </a:pPr>
            <a:r>
              <a:rPr lang="en-US" sz="1600" b="0" dirty="0"/>
              <a:t>We would support and need to keep adj. </a:t>
            </a:r>
            <a:r>
              <a:rPr lang="en-US" sz="1600" b="0" dirty="0" err="1"/>
              <a:t>chans</a:t>
            </a:r>
            <a:r>
              <a:rPr lang="en-US" sz="1600" b="0" dirty="0"/>
              <a:t> in mind.  </a:t>
            </a:r>
            <a:endParaRPr lang="en-US" sz="1200" b="0" u="sng" dirty="0"/>
          </a:p>
          <a:p>
            <a:pPr lvl="1">
              <a:buFont typeface="Arial" panose="020B0604020202020204" pitchFamily="34" charset="0"/>
              <a:buChar char="•"/>
            </a:pPr>
            <a:endParaRPr lang="en-US" sz="1200" b="0" u="sng"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8861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 </a:t>
            </a:r>
            <a:r>
              <a:rPr lang="en-US" altLang="en-US" sz="1200" dirty="0"/>
              <a:t>-2</a:t>
            </a:r>
            <a:endParaRPr lang="en-US" sz="2400" dirty="0"/>
          </a:p>
        </p:txBody>
      </p:sp>
      <p:sp>
        <p:nvSpPr>
          <p:cNvPr id="3" name="Content Placeholder 2"/>
          <p:cNvSpPr>
            <a:spLocks noGrp="1"/>
          </p:cNvSpPr>
          <p:nvPr>
            <p:ph idx="1"/>
          </p:nvPr>
        </p:nvSpPr>
        <p:spPr>
          <a:xfrm>
            <a:off x="325497" y="990600"/>
            <a:ext cx="8489830" cy="5430764"/>
          </a:xfrm>
        </p:spPr>
        <p:txBody>
          <a:bodyPr/>
          <a:lstStyle/>
          <a:p>
            <a:pPr>
              <a:spcBef>
                <a:spcPts val="0"/>
              </a:spcBef>
              <a:buFont typeface="Arial" panose="020B0604020202020204" pitchFamily="34" charset="0"/>
              <a:buChar char="•"/>
            </a:pPr>
            <a:r>
              <a:rPr lang="en-US" sz="1800" dirty="0"/>
              <a:t>Ofcom consultation on  Improving spectrum access for Wi-Fi </a:t>
            </a:r>
          </a:p>
          <a:p>
            <a:pPr lvl="1">
              <a:spcBef>
                <a:spcPts val="0"/>
              </a:spcBef>
              <a:buFont typeface="Arial" panose="020B0604020202020204" pitchFamily="34" charset="0"/>
              <a:buChar char="•"/>
            </a:pPr>
            <a:r>
              <a:rPr lang="en-US" sz="1200" dirty="0">
                <a:hlinkClick r:id="rId3"/>
              </a:rPr>
              <a:t>https://www.ofcom.org.uk/consultations-and-statements/category-2/improving-spectrum-access-for-wi-fi</a:t>
            </a:r>
            <a:endParaRPr lang="en-US" sz="1200" dirty="0">
              <a:hlinkClick r:id="rId4"/>
            </a:endParaRPr>
          </a:p>
          <a:p>
            <a:pPr lvl="1">
              <a:spcBef>
                <a:spcPts val="0"/>
              </a:spcBef>
              <a:buFont typeface="Arial" panose="020B0604020202020204" pitchFamily="34" charset="0"/>
              <a:buChar char="•"/>
            </a:pPr>
            <a:r>
              <a:rPr lang="en-US" sz="1200" dirty="0">
                <a:hlinkClick r:id="rId4"/>
              </a:rPr>
              <a:t>https://mentor.ieee.org/802.18/dcn/20/18-20-0006-00-0000-ofcom-consultation-improving-spectrum-access-for-wi-fi.pdf</a:t>
            </a:r>
            <a:r>
              <a:rPr lang="en-US" sz="1200" dirty="0"/>
              <a:t> </a:t>
            </a:r>
            <a:endParaRPr lang="en-US" sz="1200" b="0" dirty="0"/>
          </a:p>
          <a:p>
            <a:pPr lvl="1">
              <a:spcBef>
                <a:spcPts val="0"/>
              </a:spcBef>
              <a:buFont typeface="Arial" panose="020B0604020202020204" pitchFamily="34" charset="0"/>
              <a:buChar char="•"/>
            </a:pPr>
            <a:r>
              <a:rPr lang="en-US" sz="1600" dirty="0"/>
              <a:t>Comments due 20 March 2020</a:t>
            </a:r>
            <a:r>
              <a:rPr lang="en-US" sz="1600" b="1" dirty="0"/>
              <a:t>.  (would need .18 approval 05 March.) </a:t>
            </a:r>
          </a:p>
          <a:p>
            <a:pPr lvl="1">
              <a:spcBef>
                <a:spcPts val="0"/>
              </a:spcBef>
              <a:buFont typeface="Arial" panose="020B0604020202020204" pitchFamily="34" charset="0"/>
              <a:buChar char="•"/>
            </a:pPr>
            <a:endParaRPr lang="en-US" sz="1600" b="1" dirty="0"/>
          </a:p>
          <a:p>
            <a:pPr>
              <a:buFont typeface="Arial" panose="020B0604020202020204" pitchFamily="34" charset="0"/>
              <a:buChar char="•"/>
            </a:pPr>
            <a:r>
              <a:rPr lang="en-US" sz="1600" dirty="0"/>
              <a:t>Question 2:</a:t>
            </a:r>
            <a:r>
              <a:rPr lang="en-US" sz="1600" b="0" dirty="0"/>
              <a:t> Do you have any comments on our technical analysis of coexistence in the 5925-6425 MHz band?  			</a:t>
            </a:r>
            <a:r>
              <a:rPr lang="en-US" sz="1600" b="0" u="sng" dirty="0"/>
              <a:t>(depends on contributions) </a:t>
            </a:r>
          </a:p>
          <a:p>
            <a:pPr lvl="1">
              <a:buFont typeface="Arial" panose="020B0604020202020204" pitchFamily="34" charset="0"/>
              <a:buChar char="•"/>
            </a:pPr>
            <a:r>
              <a:rPr lang="en-US" sz="1200" u="sng" dirty="0"/>
              <a:t>  </a:t>
            </a:r>
          </a:p>
          <a:p>
            <a:pPr lvl="1">
              <a:buFont typeface="Arial" panose="020B0604020202020204" pitchFamily="34" charset="0"/>
              <a:buChar char="•"/>
            </a:pPr>
            <a:r>
              <a:rPr lang="en-US" sz="1200" u="sng" dirty="0"/>
              <a:t> </a:t>
            </a:r>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3:</a:t>
            </a:r>
            <a:r>
              <a:rPr lang="en-US" sz="1600" b="0" dirty="0"/>
              <a:t> Do you agree with our proposal to remove DFS requirements for indoor Wi-Fi up to 200mW from the 5725-5850 MHz band?  </a:t>
            </a:r>
          </a:p>
          <a:p>
            <a:pPr lvl="1">
              <a:buFont typeface="Arial" panose="020B0604020202020204" pitchFamily="34" charset="0"/>
              <a:buChar char="•"/>
            </a:pPr>
            <a:r>
              <a:rPr lang="en-US" sz="1600" b="0" dirty="0"/>
              <a:t>We would support.  What would we say about 200mW? </a:t>
            </a:r>
          </a:p>
          <a:p>
            <a:pPr lvl="1">
              <a:buFont typeface="Arial" panose="020B0604020202020204" pitchFamily="34" charset="0"/>
              <a:buChar char="•"/>
            </a:pPr>
            <a:r>
              <a:rPr lang="en-US" sz="1200" dirty="0"/>
              <a:t> </a:t>
            </a:r>
          </a:p>
          <a:p>
            <a:pPr lvl="1">
              <a:buFont typeface="Arial" panose="020B0604020202020204" pitchFamily="34" charset="0"/>
              <a:buChar char="•"/>
            </a:pPr>
            <a:r>
              <a:rPr lang="en-US" sz="1200" dirty="0"/>
              <a:t> </a:t>
            </a:r>
          </a:p>
          <a:p>
            <a:pPr lvl="1">
              <a:buFont typeface="Arial" panose="020B0604020202020204" pitchFamily="34" charset="0"/>
              <a:buChar char="•"/>
            </a:pPr>
            <a:endParaRPr lang="en-US" sz="1200" dirty="0"/>
          </a:p>
          <a:p>
            <a:pPr>
              <a:buFont typeface="Arial" panose="020B0604020202020204" pitchFamily="34" charset="0"/>
              <a:buChar char="•"/>
            </a:pPr>
            <a:r>
              <a:rPr lang="en-US" sz="1600" dirty="0"/>
              <a:t>Question 4: </a:t>
            </a:r>
            <a:r>
              <a:rPr lang="en-US" sz="1600" b="0" dirty="0"/>
              <a:t>Do you have any comments on other options that may be available for Wi-Fi and RLANs within the 5 GHz band? 	</a:t>
            </a:r>
            <a:r>
              <a:rPr lang="en-US" sz="1600" b="0" u="sng" dirty="0"/>
              <a:t>(depends on contributions) </a:t>
            </a:r>
          </a:p>
          <a:p>
            <a:pPr lvl="1">
              <a:buFont typeface="Arial" panose="020B0604020202020204" pitchFamily="34" charset="0"/>
              <a:buChar char="•"/>
            </a:pPr>
            <a:r>
              <a:rPr lang="en-US" sz="1200" u="sng" dirty="0"/>
              <a:t> </a:t>
            </a:r>
          </a:p>
          <a:p>
            <a:pPr lvl="1">
              <a:buFont typeface="Arial" panose="020B0604020202020204" pitchFamily="34" charset="0"/>
              <a:buChar char="•"/>
            </a:pPr>
            <a:r>
              <a:rPr lang="en-US" sz="1200" b="0" u="sng"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14573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a:t>
            </a:r>
            <a:r>
              <a:rPr lang="en-US" sz="1600" b="0" dirty="0">
                <a:hlinkClick r:id="rId3"/>
              </a:rPr>
              <a:t>0</a:t>
            </a:r>
            <a:r>
              <a:rPr lang="en-US" sz="1600" b="0" dirty="0">
                <a:hlinkClick r:id="rId3"/>
              </a:rPr>
              <a:t>-0000-chairman-pais-remarks-new-5-9-ghz-band-proposal.docx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https://mentor.ieee.org/802.18/dcn/19/18-19-0163-01-0000-fcc19-138-nprm-revisiting-use-of-the-5-850-5-925-ghz-band.docx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r01 from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Comments are due on or before March 9, 2020 </a:t>
            </a:r>
          </a:p>
          <a:p>
            <a:pPr lvl="1">
              <a:spcBef>
                <a:spcPts val="0"/>
              </a:spcBef>
              <a:buFont typeface="Arial" panose="020B0604020202020204" pitchFamily="34" charset="0"/>
              <a:buChar char="•"/>
            </a:pPr>
            <a:r>
              <a:rPr lang="en-US" sz="1600" b="0" dirty="0"/>
              <a:t>and reply comments are due on or before April 6, 2020.</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Per the plan, at this time we would move comments to .18.   </a:t>
            </a:r>
            <a:endParaRPr lang="en-US" sz="1800" b="0" dirty="0">
              <a:solidFill>
                <a:schemeClr val="tx1"/>
              </a:solidFill>
            </a:endParaRPr>
          </a:p>
          <a:p>
            <a:pPr>
              <a:buFont typeface="Arial" panose="020B0604020202020204" pitchFamily="34" charset="0"/>
              <a:buChar char="•"/>
            </a:pPr>
            <a:r>
              <a:rPr lang="en-US" sz="1800" b="0" dirty="0">
                <a:solidFill>
                  <a:schemeClr val="tx1"/>
                </a:solidFill>
              </a:rPr>
              <a:t>With that will discuss how to go through the comments</a:t>
            </a:r>
          </a:p>
          <a:p>
            <a:pPr lvl="1">
              <a:buFont typeface="Arial" panose="020B0604020202020204" pitchFamily="34" charset="0"/>
              <a:buChar char="•"/>
            </a:pPr>
            <a:r>
              <a:rPr lang="en-US" sz="1600" b="0" dirty="0"/>
              <a:t>Review/remind decision at Wireless Interim in SNA: </a:t>
            </a:r>
          </a:p>
          <a:p>
            <a:pPr lvl="1">
              <a:buFont typeface="Arial" panose="020B0604020202020204" pitchFamily="34" charset="0"/>
              <a:buChar char="•"/>
            </a:pPr>
            <a:r>
              <a:rPr lang="en-US" sz="1600" dirty="0">
                <a:solidFill>
                  <a:schemeClr val="tx1"/>
                </a:solidFill>
              </a:rPr>
              <a:t>Focus on what we can agree on,  pass on what we don’t have agreement on. </a:t>
            </a:r>
          </a:p>
          <a:p>
            <a:pPr lvl="1">
              <a:buFont typeface="Arial" panose="020B0604020202020204" pitchFamily="34" charset="0"/>
              <a:buChar char="•"/>
            </a:pPr>
            <a:r>
              <a:rPr lang="en-US" sz="1600" dirty="0">
                <a:solidFill>
                  <a:schemeClr val="tx1"/>
                </a:solidFill>
              </a:rPr>
              <a:t>M</a:t>
            </a:r>
            <a:r>
              <a:rPr lang="en-US" sz="1600" dirty="0"/>
              <a:t>aybe review what areas in the current draft we should focus on and get agreement, in case time runs short (prioritize the sections to focus on…) .   An opinion from the chair. </a:t>
            </a:r>
            <a:r>
              <a:rPr lang="en-US" sz="1600" dirty="0">
                <a:solidFill>
                  <a:schemeClr val="tx1"/>
                </a:solidFill>
              </a:rPr>
              <a:t> </a:t>
            </a:r>
          </a:p>
          <a:p>
            <a:pPr marL="57150" indent="0">
              <a:spcBef>
                <a:spcPts val="0"/>
              </a:spcBef>
            </a:pPr>
            <a:endParaRPr lang="en-US" sz="1600" b="0" dirty="0"/>
          </a:p>
          <a:p>
            <a:pPr>
              <a:buFont typeface="Arial" panose="020B0604020202020204" pitchFamily="34" charset="0"/>
              <a:buChar char="•"/>
            </a:pPr>
            <a:endParaRPr lang="en-US" sz="1600" b="0" dirty="0"/>
          </a:p>
          <a:p>
            <a:pPr marL="0" indent="0"/>
            <a:endParaRPr lang="en-US" sz="16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_</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Do we set up some ad hoc calls over the next 3 weeks?  Yes,</a:t>
            </a:r>
          </a:p>
          <a:p>
            <a:pPr marL="400050">
              <a:spcBef>
                <a:spcPts val="0"/>
              </a:spcBef>
              <a:buFont typeface="Arial" panose="020B0604020202020204" pitchFamily="34" charset="0"/>
              <a:buChar char="•"/>
            </a:pPr>
            <a:r>
              <a:rPr lang="en-US" sz="1800" b="0" dirty="0">
                <a:solidFill>
                  <a:schemeClr val="tx1"/>
                </a:solidFill>
              </a:rPr>
              <a:t>A TAG can call a meeting/ad hoc w/5-day notice, so could have an ad hoc next Tuesday.  Yes</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So we called ad hoc for next Tuesday, 11Feb, starting at 3pm-et, 2 hrs.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What about over the next few weeks?  Yes,  we will call these out today: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Friday 14</a:t>
            </a:r>
            <a:r>
              <a:rPr lang="en-US" sz="1800" b="0" baseline="30000" dirty="0">
                <a:solidFill>
                  <a:schemeClr val="tx1"/>
                </a:solidFill>
              </a:rPr>
              <a:t>th</a:t>
            </a:r>
            <a:r>
              <a:rPr lang="en-US" sz="1800" b="0" dirty="0">
                <a:solidFill>
                  <a:schemeClr val="tx1"/>
                </a:solidFill>
              </a:rPr>
              <a:t> – 		3pm–et-2hr</a:t>
            </a:r>
          </a:p>
          <a:p>
            <a:pPr marL="400050">
              <a:spcBef>
                <a:spcPts val="0"/>
              </a:spcBef>
              <a:buFont typeface="Arial" panose="020B0604020202020204" pitchFamily="34" charset="0"/>
              <a:buChar char="•"/>
            </a:pPr>
            <a:r>
              <a:rPr lang="en-US" sz="1800" b="0" dirty="0">
                <a:solidFill>
                  <a:schemeClr val="tx1"/>
                </a:solidFill>
              </a:rPr>
              <a:t>Tuesday 18</a:t>
            </a:r>
            <a:r>
              <a:rPr lang="en-US" sz="1800" b="0" baseline="30000" dirty="0">
                <a:solidFill>
                  <a:schemeClr val="tx1"/>
                </a:solidFill>
              </a:rPr>
              <a:t>th</a:t>
            </a:r>
            <a:r>
              <a:rPr lang="en-US" sz="1800" b="0" dirty="0">
                <a:solidFill>
                  <a:schemeClr val="tx1"/>
                </a:solidFill>
              </a:rPr>
              <a:t> – 	3pm–et-2hr  </a:t>
            </a:r>
          </a:p>
          <a:p>
            <a:pPr marL="400050">
              <a:spcBef>
                <a:spcPts val="0"/>
              </a:spcBef>
              <a:buFont typeface="Arial" panose="020B0604020202020204" pitchFamily="34" charset="0"/>
              <a:buChar char="•"/>
            </a:pPr>
            <a:r>
              <a:rPr lang="en-US" sz="1800" b="0" dirty="0">
                <a:solidFill>
                  <a:schemeClr val="tx1"/>
                </a:solidFill>
              </a:rPr>
              <a:t> Wednesday 19</a:t>
            </a:r>
            <a:r>
              <a:rPr lang="en-US" sz="1800" b="0" baseline="30000" dirty="0">
                <a:solidFill>
                  <a:schemeClr val="tx1"/>
                </a:solidFill>
              </a:rPr>
              <a:t>th</a:t>
            </a:r>
            <a:r>
              <a:rPr lang="en-US" sz="1800" b="0" dirty="0">
                <a:solidFill>
                  <a:schemeClr val="tx1"/>
                </a:solidFill>
              </a:rPr>
              <a:t> - 	3pm–et-2hr</a:t>
            </a:r>
          </a:p>
          <a:p>
            <a:pPr marL="400050">
              <a:spcBef>
                <a:spcPts val="0"/>
              </a:spcBef>
              <a:buFont typeface="Arial" panose="020B0604020202020204" pitchFamily="34" charset="0"/>
              <a:buChar char="•"/>
            </a:pPr>
            <a:r>
              <a:rPr lang="en-US" sz="1800" b="0" dirty="0">
                <a:solidFill>
                  <a:schemeClr val="tx1"/>
                </a:solidFill>
              </a:rPr>
              <a:t> Friday 21</a:t>
            </a:r>
            <a:r>
              <a:rPr lang="en-US" sz="1800" b="0" baseline="30000" dirty="0">
                <a:solidFill>
                  <a:schemeClr val="tx1"/>
                </a:solidFill>
              </a:rPr>
              <a:t>st</a:t>
            </a:r>
            <a:r>
              <a:rPr lang="en-US" sz="1800" b="0" dirty="0">
                <a:solidFill>
                  <a:schemeClr val="tx1"/>
                </a:solidFill>
              </a:rPr>
              <a:t> - 		3pm–et–2hr</a:t>
            </a:r>
          </a:p>
          <a:p>
            <a:pPr marL="400050">
              <a:spcBef>
                <a:spcPts val="0"/>
              </a:spcBef>
              <a:buFont typeface="Arial" panose="020B0604020202020204" pitchFamily="34" charset="0"/>
              <a:buChar char="•"/>
            </a:pPr>
            <a:r>
              <a:rPr lang="en-US" sz="1800" b="0" dirty="0"/>
              <a:t>Tuesday 25</a:t>
            </a:r>
            <a:r>
              <a:rPr lang="en-US" sz="1800" b="0" baseline="30000" dirty="0"/>
              <a:t>th</a:t>
            </a:r>
            <a:r>
              <a:rPr lang="en-US" sz="1800" b="0" dirty="0"/>
              <a:t> - 		</a:t>
            </a:r>
            <a:r>
              <a:rPr lang="en-US" sz="1800" b="0" dirty="0">
                <a:solidFill>
                  <a:schemeClr val="tx1"/>
                </a:solidFill>
              </a:rPr>
              <a:t>3pm–et-2hr</a:t>
            </a:r>
            <a:endParaRPr lang="en-US" sz="1800" b="0" dirty="0"/>
          </a:p>
          <a:p>
            <a:pPr marL="2114550" lvl="4">
              <a:spcBef>
                <a:spcPts val="0"/>
              </a:spcBef>
              <a:buFont typeface="Arial" panose="020B0604020202020204" pitchFamily="34" charset="0"/>
              <a:buChar char="•"/>
            </a:pPr>
            <a:endParaRPr lang="en-US" sz="1000" b="0" dirty="0"/>
          </a:p>
          <a:p>
            <a:pPr marL="400050">
              <a:spcBef>
                <a:spcPts val="0"/>
              </a:spcBef>
              <a:buFont typeface="Arial" panose="020B0604020202020204" pitchFamily="34" charset="0"/>
              <a:buChar char="•"/>
            </a:pPr>
            <a:r>
              <a:rPr lang="en-US" sz="1800" b="0" dirty="0"/>
              <a:t>Of course not all can make each one and/or the entire time, so just asking to do what you can.</a:t>
            </a:r>
          </a:p>
          <a:p>
            <a:pPr marL="400050">
              <a:spcBef>
                <a:spcPts val="0"/>
              </a:spcBef>
              <a:buFont typeface="Arial" panose="020B0604020202020204" pitchFamily="34" charset="0"/>
              <a:buChar char="•"/>
            </a:pPr>
            <a:r>
              <a:rPr lang="en-US" sz="1800" b="0" dirty="0"/>
              <a:t>Any adjustment, cancellations, etc. watch the .18 list server. </a:t>
            </a:r>
          </a:p>
          <a:p>
            <a:pPr marL="2114550" lvl="4">
              <a:spcBef>
                <a:spcPts val="0"/>
              </a:spcBef>
              <a:buFont typeface="Arial" panose="020B0604020202020204" pitchFamily="34" charset="0"/>
              <a:buChar char="•"/>
            </a:pPr>
            <a:endParaRPr lang="en-US" sz="1000" b="0" dirty="0"/>
          </a:p>
          <a:p>
            <a:pPr marL="400050">
              <a:spcBef>
                <a:spcPts val="0"/>
              </a:spcBef>
              <a:buFont typeface="Arial" panose="020B0604020202020204" pitchFamily="34" charset="0"/>
              <a:buChar char="•"/>
            </a:pPr>
            <a:r>
              <a:rPr lang="en-US" sz="1800" b="0" dirty="0"/>
              <a:t>A comment was made could we vote at these, we have not in the past.  E.g.  on 25 Feb, if we don’t approve on the 20</a:t>
            </a:r>
            <a:r>
              <a:rPr lang="en-US" sz="1800" b="0" baseline="30000" dirty="0"/>
              <a:t>th</a:t>
            </a:r>
            <a:r>
              <a:rPr lang="en-US" sz="1800" b="0" dirty="0"/>
              <a:t>.  This is be researched. </a:t>
            </a:r>
          </a:p>
          <a:p>
            <a:pPr marL="0" indent="0"/>
            <a:r>
              <a:rPr lang="en-US" sz="1800" b="0" dirty="0"/>
              <a:t>						</a:t>
            </a:r>
            <a:r>
              <a:rPr lang="en-US" sz="1100" b="0" dirty="0"/>
              <a:t>(additional slide added after the call, for clarity)</a:t>
            </a: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06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360"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361"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324341" cy="5430764"/>
          </a:xfrm>
        </p:spPr>
        <p:txBody>
          <a:bodyPr/>
          <a:lstStyle/>
          <a:p>
            <a:pPr>
              <a:spcBef>
                <a:spcPts val="0"/>
              </a:spcBef>
              <a:buFont typeface="Arial" panose="020B0604020202020204" pitchFamily="34" charset="0"/>
              <a:buChar char="•"/>
            </a:pPr>
            <a:r>
              <a:rPr lang="en-US" sz="1800" dirty="0"/>
              <a:t>FYI - Japan’s MIC </a:t>
            </a:r>
            <a:r>
              <a:rPr lang="en-US" sz="1800" dirty="0" err="1"/>
              <a:t>milliwave</a:t>
            </a:r>
            <a:r>
              <a:rPr lang="en-US" sz="1800" dirty="0"/>
              <a:t> radar/sensor systems in the 57-66 GHz band amendment is now in force, as of 30Jan. </a:t>
            </a:r>
          </a:p>
          <a:p>
            <a:pPr>
              <a:spcBef>
                <a:spcPts val="0"/>
              </a:spcBef>
              <a:buFont typeface="Arial" panose="020B0604020202020204" pitchFamily="34" charset="0"/>
              <a:buChar char="•"/>
            </a:pPr>
            <a:r>
              <a:rPr lang="en-US" sz="1600" b="0" dirty="0"/>
              <a:t>Just a couple of the specs;</a:t>
            </a:r>
          </a:p>
          <a:p>
            <a:pPr lvl="1">
              <a:spcBef>
                <a:spcPts val="0"/>
              </a:spcBef>
              <a:buFont typeface="Arial" panose="020B0604020202020204" pitchFamily="34" charset="0"/>
              <a:buChar char="•"/>
            </a:pPr>
            <a:r>
              <a:rPr lang="en-US" sz="1400" dirty="0"/>
              <a:t>Frequency			57-64 GHz				57-66 GHz</a:t>
            </a:r>
          </a:p>
          <a:p>
            <a:pPr lvl="1">
              <a:spcBef>
                <a:spcPts val="0"/>
              </a:spcBef>
              <a:buFont typeface="Arial" panose="020B0604020202020204" pitchFamily="34" charset="0"/>
              <a:buChar char="•"/>
            </a:pPr>
            <a:r>
              <a:rPr lang="en-US" sz="1400" dirty="0"/>
              <a:t>Antenna power		&lt;= 10mW peak			&lt;=250mW peak or average</a:t>
            </a:r>
          </a:p>
          <a:p>
            <a:pPr lvl="1">
              <a:spcBef>
                <a:spcPts val="0"/>
              </a:spcBef>
              <a:buFont typeface="Arial" panose="020B0604020202020204" pitchFamily="34" charset="0"/>
              <a:buChar char="•"/>
            </a:pPr>
            <a:r>
              <a:rPr lang="en-US" sz="1400" dirty="0"/>
              <a:t>OBW				7 GHz				9 GHz</a:t>
            </a:r>
          </a:p>
          <a:p>
            <a:pPr lvl="1">
              <a:spcBef>
                <a:spcPts val="0"/>
              </a:spcBef>
              <a:buFont typeface="Arial" panose="020B0604020202020204" pitchFamily="34" charset="0"/>
              <a:buChar char="•"/>
            </a:pPr>
            <a:r>
              <a:rPr lang="en-US" sz="1400" dirty="0"/>
              <a:t>Antenna gain			---					&lt;= 10dBi  </a:t>
            </a:r>
          </a:p>
          <a:p>
            <a:pPr lvl="1">
              <a:spcBef>
                <a:spcPts val="0"/>
              </a:spcBef>
              <a:buFont typeface="Arial" panose="020B0604020202020204" pitchFamily="34" charset="0"/>
              <a:buChar char="•"/>
            </a:pPr>
            <a:r>
              <a:rPr lang="en-US" sz="1400" dirty="0" err="1"/>
              <a:t>e.i.r.p</a:t>
            </a:r>
            <a:r>
              <a:rPr lang="en-US" sz="1400" dirty="0"/>
              <a:t>.				&lt;=13dBm				&lt;=40dBm</a:t>
            </a:r>
          </a:p>
          <a:p>
            <a:pPr lvl="1">
              <a:spcBef>
                <a:spcPts val="0"/>
              </a:spcBef>
              <a:buFont typeface="Arial" panose="020B0604020202020204" pitchFamily="34" charset="0"/>
              <a:buChar char="•"/>
            </a:pPr>
            <a:r>
              <a:rPr lang="en-US" sz="1400" dirty="0"/>
              <a:t>Transmission time 		Duty 10%, in 33ms cycle	-----</a:t>
            </a:r>
          </a:p>
          <a:p>
            <a:pPr lvl="1">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t>IEEE announcements</a:t>
            </a:r>
          </a:p>
          <a:p>
            <a:pPr lvl="1">
              <a:spcBef>
                <a:spcPts val="0"/>
              </a:spcBef>
              <a:buFont typeface="Arial" panose="020B0604020202020204" pitchFamily="34" charset="0"/>
              <a:buChar char="•"/>
            </a:pPr>
            <a:r>
              <a:rPr lang="en-US" sz="1800" b="1" dirty="0"/>
              <a:t>Did all see IEEE 802 emails about the Coronavirus </a:t>
            </a:r>
            <a:r>
              <a:rPr lang="en-US" sz="1600" dirty="0"/>
              <a:t>and the LMSC is working through how it will affect the March plenary, with the well-being of participants a priority. </a:t>
            </a:r>
          </a:p>
          <a:p>
            <a:pPr lvl="2">
              <a:spcBef>
                <a:spcPts val="0"/>
              </a:spcBef>
              <a:buFont typeface="Arial" panose="020B0604020202020204" pitchFamily="34" charset="0"/>
              <a:buChar char="•"/>
            </a:pPr>
            <a:r>
              <a:rPr lang="en-US" sz="1600" dirty="0"/>
              <a:t>The situation is being monitored closely, e.g. working out possible cancellations, etc.    </a:t>
            </a:r>
          </a:p>
          <a:p>
            <a:pPr lvl="1">
              <a:spcBef>
                <a:spcPts val="0"/>
              </a:spcBef>
              <a:buFont typeface="Arial" panose="020B0604020202020204" pitchFamily="34" charset="0"/>
              <a:buChar char="•"/>
            </a:pPr>
            <a:r>
              <a:rPr lang="en-US" sz="1800" b="1" dirty="0"/>
              <a:t>The new </a:t>
            </a:r>
            <a:r>
              <a:rPr lang="en-US" sz="1800" b="1" dirty="0" err="1"/>
              <a:t>myProject</a:t>
            </a:r>
            <a:r>
              <a:rPr lang="en-US" sz="1800" b="1" dirty="0"/>
              <a:t> is up and running</a:t>
            </a:r>
            <a:r>
              <a:rPr lang="en-US" sz="1800" dirty="0"/>
              <a:t>, </a:t>
            </a:r>
            <a:r>
              <a:rPr lang="en-US" sz="1800" dirty="0">
                <a:hlinkClick r:id="rId3"/>
              </a:rPr>
              <a:t>&lt;click here&gt;</a:t>
            </a:r>
            <a:endParaRPr lang="en-US" sz="1800" dirty="0"/>
          </a:p>
          <a:p>
            <a:pPr lvl="1">
              <a:spcBef>
                <a:spcPts val="0"/>
              </a:spcBef>
              <a:buFont typeface="Arial" panose="020B0604020202020204" pitchFamily="34" charset="0"/>
              <a:buChar char="•"/>
            </a:pPr>
            <a:r>
              <a:rPr lang="en-US" sz="1800" b="1" dirty="0"/>
              <a:t>July plenary in Montreal (YUL), 12-17 July</a:t>
            </a:r>
          </a:p>
          <a:p>
            <a:pPr lvl="2">
              <a:spcBef>
                <a:spcPts val="0"/>
              </a:spcBef>
              <a:buFont typeface="Arial" panose="020B0604020202020204" pitchFamily="34" charset="0"/>
              <a:buChar char="•"/>
            </a:pPr>
            <a:r>
              <a:rPr lang="en-US" sz="1600" dirty="0"/>
              <a:t>Given the popularity of Montreal, Quebec Canada as a summer tourism destination we highly recommend making your hotel reservation as soon as possible.</a:t>
            </a:r>
          </a:p>
          <a:p>
            <a:pPr lvl="2">
              <a:spcBef>
                <a:spcPts val="0"/>
              </a:spcBef>
              <a:buFont typeface="Arial" panose="020B0604020202020204" pitchFamily="34" charset="0"/>
              <a:buChar char="•"/>
            </a:pPr>
            <a:r>
              <a:rPr lang="en-US" sz="1600" dirty="0"/>
              <a:t>Event Registration will be available following the March 2020 Plenary.</a:t>
            </a:r>
          </a:p>
          <a:p>
            <a:pPr lvl="2">
              <a:spcBef>
                <a:spcPts val="0"/>
              </a:spcBef>
              <a:buFont typeface="Arial" panose="020B0604020202020204" pitchFamily="34" charset="0"/>
              <a:buChar char="•"/>
            </a:pPr>
            <a:r>
              <a:rPr lang="en-US" sz="1600" dirty="0"/>
              <a:t>HOTEL RESERVATIONS WEBSITE (Early Rate)</a:t>
            </a:r>
            <a:br>
              <a:rPr lang="en-US" sz="1600" dirty="0"/>
            </a:br>
            <a:r>
              <a:rPr lang="en-US" sz="1600" u="sng" dirty="0">
                <a:hlinkClick r:id="rId4"/>
              </a:rPr>
              <a:t>https://www.marriott.com/event-reservations/reservation-link.mi?id=1567107352786&amp;key=GRP&amp;app=resvlink</a:t>
            </a:r>
            <a:endParaRPr lang="en-US" sz="1600" dirty="0"/>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841948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Comment contributions for 5.9 GHz NPRM</a:t>
            </a:r>
            <a:endParaRPr lang="en-US" altLang="en-US" sz="1800" dirty="0">
              <a:solidFill>
                <a:schemeClr val="tx1"/>
              </a:solidFill>
            </a:endParaRPr>
          </a:p>
          <a:p>
            <a:pPr marL="285750" indent="-285750">
              <a:buFont typeface="Wingdings" panose="05000000000000000000" pitchFamily="2" charset="2"/>
              <a:buChar char="q"/>
            </a:pPr>
            <a:r>
              <a:rPr lang="en-US" altLang="en-US" sz="1800" dirty="0">
                <a:solidFill>
                  <a:srgbClr val="00B0F0"/>
                </a:solidFill>
              </a:rPr>
              <a:t>Comment contributions for Ofcom consolation on </a:t>
            </a:r>
            <a:r>
              <a:rPr lang="en-US" altLang="en-US" sz="1800" dirty="0" err="1">
                <a:solidFill>
                  <a:srgbClr val="00B0F0"/>
                </a:solidFill>
              </a:rPr>
              <a:t>WiFi</a:t>
            </a:r>
            <a:r>
              <a:rPr lang="en-US" altLang="en-US" sz="1800" dirty="0">
                <a:solidFill>
                  <a:srgbClr val="00B0F0"/>
                </a:solidFill>
              </a:rPr>
              <a:t>; best by Wednesday morning to the chair to give a day to put into the required form, to review on Thursday. </a:t>
            </a:r>
          </a:p>
          <a:p>
            <a:pPr marL="0" indent="0"/>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b="0" dirty="0">
                <a:solidFill>
                  <a:schemeClr val="tx1"/>
                </a:solidFill>
              </a:rPr>
              <a:t>Nothing heard</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06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13Feb20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(the new call-in started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solidFill>
                  <a:schemeClr val="tx1"/>
                </a:solidFill>
              </a:rPr>
              <a:t>Next ad hoc on 5.9 GHz NPRM comments:  Tuesday, 11Feb at 3pm-et</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15:54</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u="sng" dirty="0"/>
              <a:t>The next face to face meeting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r>
              <a:rPr lang="en-US" sz="1800" b="0" dirty="0"/>
              <a:t>(Book rooms soon for Montreal 12-17Jul Plenary)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06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06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06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39</a:t>
            </a:fld>
            <a:endParaRPr lang="en-US" altLang="en-US" sz="1200" b="0" dirty="0"/>
          </a:p>
        </p:txBody>
      </p:sp>
      <p:sp>
        <p:nvSpPr>
          <p:cNvPr id="2" name="Date Placeholder 1"/>
          <p:cNvSpPr>
            <a:spLocks noGrp="1"/>
          </p:cNvSpPr>
          <p:nvPr>
            <p:ph type="dt" idx="15"/>
          </p:nvPr>
        </p:nvSpPr>
        <p:spPr/>
        <p:txBody>
          <a:bodyPr/>
          <a:lstStyle/>
          <a:p>
            <a:r>
              <a:rPr lang="en-US"/>
              <a:t>06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06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914400"/>
            <a:ext cx="8324341" cy="5430764"/>
          </a:xfrm>
        </p:spPr>
        <p:txBody>
          <a:bodyPr/>
          <a:lstStyle/>
          <a:p>
            <a:pPr>
              <a:spcBef>
                <a:spcPts val="0"/>
              </a:spcBef>
              <a:buFont typeface="Arial" panose="020B0604020202020204" pitchFamily="34" charset="0"/>
              <a:buChar char="•"/>
            </a:pPr>
            <a:r>
              <a:rPr lang="en-US" sz="1800" dirty="0"/>
              <a:t>Ofcom consultation </a:t>
            </a:r>
            <a:r>
              <a:rPr lang="en-GB" sz="1800" dirty="0"/>
              <a:t>Supporting innovation in the 100-200 GHz range</a:t>
            </a:r>
            <a:endParaRPr lang="en-US" sz="1800" dirty="0"/>
          </a:p>
          <a:p>
            <a:pPr lvl="1">
              <a:spcBef>
                <a:spcPts val="0"/>
              </a:spcBef>
              <a:buFont typeface="Arial" panose="020B0604020202020204" pitchFamily="34" charset="0"/>
              <a:buChar char="•"/>
            </a:pPr>
            <a:r>
              <a:rPr lang="en-US" sz="1200" b="0" dirty="0">
                <a:hlinkClick r:id="rId3"/>
              </a:rPr>
              <a:t>https://www.ofcom.org.uk/consultations-and-statements/category-2/supporting-innovation-100-200-ghz</a:t>
            </a:r>
            <a:r>
              <a:rPr lang="en-US" sz="1200" b="0" dirty="0"/>
              <a:t> </a:t>
            </a:r>
            <a:endParaRPr lang="en-US" sz="1200" b="0" dirty="0">
              <a:hlinkClick r:id="rId4"/>
            </a:endParaRPr>
          </a:p>
          <a:p>
            <a:pPr lvl="1">
              <a:spcBef>
                <a:spcPts val="0"/>
              </a:spcBef>
              <a:buFont typeface="Arial" panose="020B0604020202020204" pitchFamily="34" charset="0"/>
              <a:buChar char="•"/>
            </a:pPr>
            <a:r>
              <a:rPr lang="en-US" sz="1200" b="0" dirty="0">
                <a:hlinkClick r:id="rId4"/>
              </a:rPr>
              <a:t>https://mentor.ieee.org/802.18/dcn/20/18-20-0012-00-0000-ofcom-consultaion-supporting-innovation-in-100-200-ghz.pdf</a:t>
            </a:r>
            <a:r>
              <a:rPr lang="en-US" sz="1200" b="0" dirty="0"/>
              <a:t> </a:t>
            </a:r>
          </a:p>
          <a:p>
            <a:pPr lvl="1">
              <a:spcBef>
                <a:spcPts val="0"/>
              </a:spcBef>
              <a:buFont typeface="Arial" panose="020B0604020202020204" pitchFamily="34" charset="0"/>
              <a:buChar char="•"/>
            </a:pPr>
            <a:r>
              <a:rPr lang="en-US" sz="1600" dirty="0"/>
              <a:t>Comments due 20 March 2020.  </a:t>
            </a:r>
            <a:r>
              <a:rPr lang="en-US" sz="1600" b="1" dirty="0"/>
              <a:t>(would need .18 approval 05 March) </a:t>
            </a:r>
          </a:p>
          <a:p>
            <a:pPr>
              <a:buFont typeface="Arial" panose="020B0604020202020204" pitchFamily="34" charset="0"/>
              <a:buChar char="•"/>
            </a:pPr>
            <a:r>
              <a:rPr lang="en-US" sz="1600" dirty="0"/>
              <a:t>Question 1: </a:t>
            </a:r>
            <a:r>
              <a:rPr lang="en-US" sz="1600" b="0" dirty="0"/>
              <a:t>Do you have any comments on our analysis of the current use of spectrum bands in the frequency range 100-200 GHz, or the potential future use of these frequencies? Do you have any comments on current or future use of the specific bands 116-122 GHz, 174.8-182 GHz and 185-190 GHz? </a:t>
            </a:r>
          </a:p>
          <a:p>
            <a:pPr>
              <a:buFont typeface="Arial" panose="020B0604020202020204" pitchFamily="34" charset="0"/>
              <a:buChar char="•"/>
            </a:pPr>
            <a:r>
              <a:rPr lang="en-US" sz="1600" dirty="0"/>
              <a:t>Question 2: </a:t>
            </a:r>
            <a:r>
              <a:rPr lang="en-US" sz="1600" b="0" dirty="0"/>
              <a:t>Are there any further bands above 100 GHz which you think Ofcom should consider making available on a technology and service neutral basis? Which benefits might be </a:t>
            </a:r>
            <a:r>
              <a:rPr lang="en-US" sz="1600" b="0" dirty="0" err="1"/>
              <a:t>realised</a:t>
            </a:r>
            <a:r>
              <a:rPr lang="en-US" sz="1600" b="0" dirty="0"/>
              <a:t> from enabling access to further bands?  </a:t>
            </a:r>
          </a:p>
          <a:p>
            <a:pPr>
              <a:buFont typeface="Arial" panose="020B0604020202020204" pitchFamily="34" charset="0"/>
              <a:buChar char="•"/>
            </a:pPr>
            <a:r>
              <a:rPr lang="en-US" sz="1600" b="0" dirty="0"/>
              <a:t> </a:t>
            </a:r>
            <a:r>
              <a:rPr lang="en-US" sz="1600" dirty="0"/>
              <a:t>Question 3: </a:t>
            </a:r>
            <a:r>
              <a:rPr lang="en-US" sz="1600" b="0" dirty="0"/>
              <a:t>Do you have any comments on the approach we have used to assess the potential effect of our proposals on EESS? [Our full technical analysis is set out at annex 6.] </a:t>
            </a:r>
          </a:p>
          <a:p>
            <a:pPr>
              <a:buFont typeface="Arial" panose="020B0604020202020204" pitchFamily="34" charset="0"/>
              <a:buChar char="•"/>
            </a:pPr>
            <a:r>
              <a:rPr lang="en-US" sz="1600" dirty="0"/>
              <a:t>Question 4: </a:t>
            </a:r>
            <a:r>
              <a:rPr lang="en-US" sz="1600" b="0" dirty="0"/>
              <a:t>Do you have any comments on our proposals to </a:t>
            </a:r>
            <a:r>
              <a:rPr lang="en-US" sz="1600" b="0" dirty="0" err="1"/>
              <a:t>authorise</a:t>
            </a:r>
            <a:r>
              <a:rPr lang="en-US" sz="1600" b="0" dirty="0"/>
              <a:t> devices to operate on a </a:t>
            </a:r>
            <a:r>
              <a:rPr lang="en-US" sz="1600" b="0" dirty="0" err="1"/>
              <a:t>licence</a:t>
            </a:r>
            <a:r>
              <a:rPr lang="en-US" sz="1600" b="0" dirty="0"/>
              <a:t>-exempt basis in the 116-122 GHz, 174.8-182 GHz and 185-190 GHz bands?</a:t>
            </a:r>
          </a:p>
          <a:p>
            <a:pPr>
              <a:buFont typeface="Arial" panose="020B0604020202020204" pitchFamily="34" charset="0"/>
              <a:buChar char="•"/>
            </a:pPr>
            <a:r>
              <a:rPr lang="en-US" sz="1600" b="1" dirty="0"/>
              <a:t>Question 5: </a:t>
            </a:r>
            <a:r>
              <a:rPr lang="en-US" sz="1600" b="0" dirty="0"/>
              <a:t>Do you have any comments on our proposal to create a ‘Spectrum Access: EHF’ </a:t>
            </a:r>
            <a:r>
              <a:rPr lang="en-US" sz="1600" b="0" dirty="0" err="1"/>
              <a:t>licence</a:t>
            </a:r>
            <a:r>
              <a:rPr lang="en-US" sz="1600" b="0" dirty="0"/>
              <a:t> to </a:t>
            </a:r>
            <a:r>
              <a:rPr lang="en-US" sz="1600" b="0" dirty="0" err="1"/>
              <a:t>authorise</a:t>
            </a:r>
            <a:r>
              <a:rPr lang="en-US" sz="1600" b="0" dirty="0"/>
              <a:t> increased power use in the 116-122 GHz, 174.8-182 GHz and 185-190 GHz bands?</a:t>
            </a:r>
          </a:p>
          <a:p>
            <a:pPr>
              <a:buFont typeface="Arial" panose="020B0604020202020204" pitchFamily="34" charset="0"/>
              <a:buChar char="•"/>
            </a:pPr>
            <a:r>
              <a:rPr lang="en-US" sz="1600" dirty="0">
                <a:solidFill>
                  <a:srgbClr val="00B0F0"/>
                </a:solidFill>
              </a:rPr>
              <a:t>Does IEEE 802 want to send in comments? </a:t>
            </a:r>
          </a:p>
          <a:p>
            <a:pPr>
              <a:buFont typeface="Arial" panose="020B0604020202020204" pitchFamily="34" charset="0"/>
              <a:buChar char="•"/>
            </a:pPr>
            <a:r>
              <a:rPr lang="en-US" sz="1600" dirty="0">
                <a:solidFill>
                  <a:srgbClr val="00B0F0"/>
                </a:solidFill>
              </a:rPr>
              <a:t>No one spoke up on the call.  Chair will send to 802.15.3d TG chair to see if any interest.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06 Feb 2020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44</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06 Feb 2020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45</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06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Ofcom spectrum access for Wi-Fi consultation</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Ofcom Wi-Fi consultation contributions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b="0" dirty="0"/>
              <a:t>Ofcom consultation on Improving spectrum access for Wi-Fi</a:t>
            </a:r>
          </a:p>
          <a:p>
            <a:pPr lvl="1">
              <a:spcBef>
                <a:spcPts val="0"/>
              </a:spcBef>
              <a:buFont typeface="Arial" panose="020B0604020202020204" pitchFamily="34" charset="0"/>
              <a:buChar char="•"/>
            </a:pPr>
            <a:r>
              <a:rPr lang="en-US" sz="1400" b="0" dirty="0"/>
              <a:t>Spectrum use in the 5 and 6 GHz bands</a:t>
            </a:r>
          </a:p>
          <a:p>
            <a:pPr lvl="1">
              <a:spcBef>
                <a:spcPts val="0"/>
              </a:spcBef>
              <a:buFont typeface="Arial" panose="020B0604020202020204" pitchFamily="34" charset="0"/>
              <a:buChar char="•"/>
            </a:pPr>
            <a:r>
              <a:rPr lang="en-US" altLang="en-US" sz="1400" dirty="0">
                <a:solidFill>
                  <a:schemeClr val="tx1"/>
                </a:solidFill>
              </a:rPr>
              <a:t>Need to approve  comments by 05 March</a:t>
            </a:r>
          </a:p>
          <a:p>
            <a:pPr lvl="1">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Keep going on comments, etc. </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solidFill>
                  <a:schemeClr val="tx1"/>
                </a:solidFill>
              </a:rPr>
              <a:t>Japan’s 57-66 GHz </a:t>
            </a:r>
          </a:p>
          <a:p>
            <a:pPr lvl="1">
              <a:spcBef>
                <a:spcPts val="0"/>
              </a:spcBef>
              <a:buFont typeface="Arial" panose="020B0604020202020204" pitchFamily="34" charset="0"/>
              <a:buChar char="•"/>
            </a:pPr>
            <a:r>
              <a:rPr lang="en-US" sz="1400" dirty="0">
                <a:solidFill>
                  <a:schemeClr val="tx1"/>
                </a:solidFill>
              </a:rPr>
              <a:t>IEEE announcements</a:t>
            </a:r>
            <a:endParaRPr lang="en-GB" sz="1400" dirty="0">
              <a:solidFill>
                <a:schemeClr val="tx1"/>
              </a:solidFill>
            </a:endParaRP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Peter </a:t>
            </a:r>
          </a:p>
          <a:p>
            <a:pPr>
              <a:spcBef>
                <a:spcPts val="400"/>
              </a:spcBef>
            </a:pPr>
            <a:r>
              <a:rPr lang="en-US" altLang="en-US" sz="1800" b="0" dirty="0">
                <a:solidFill>
                  <a:schemeClr val="tx1"/>
                </a:solidFill>
              </a:rPr>
              <a:t>		Seconded by:  Dorothy </a:t>
            </a:r>
          </a:p>
          <a:p>
            <a:pPr lvl="1">
              <a:spcBef>
                <a:spcPts val="400"/>
              </a:spcBef>
            </a:pPr>
            <a:r>
              <a:rPr lang="en-US" altLang="en-US" sz="1800" dirty="0">
                <a:solidFill>
                  <a:schemeClr val="tx1"/>
                </a:solidFill>
              </a:rPr>
              <a:t>Discussion?  	None</a:t>
            </a:r>
          </a:p>
          <a:p>
            <a:pPr lvl="1">
              <a:spcBef>
                <a:spcPts val="40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b="0" dirty="0"/>
              <a:t>To approve the minutes from the IEEE 802.18 Teleconference 30 Jan 2020 in document </a:t>
            </a:r>
            <a:r>
              <a:rPr lang="en-US" altLang="en-US" sz="1600" b="0" dirty="0">
                <a:hlinkClick r:id="rId2"/>
              </a:rPr>
              <a:t>https://mentor.ieee.org/802.18/dcn/20/18-20-0010-00-0000-minutes-30jan20-rrtag-teleconference.docx</a:t>
            </a:r>
            <a:r>
              <a:rPr lang="en-US" altLang="en-US" sz="1600" b="0" dirty="0"/>
              <a:t>  </a:t>
            </a:r>
            <a:r>
              <a:rPr lang="en-US" sz="1600" b="0" dirty="0"/>
              <a:t>31-Jan-2020 13:47:20 ET</a:t>
            </a:r>
            <a:r>
              <a:rPr lang="en-US" altLang="en-US" sz="1600" b="0" dirty="0">
                <a:solidFill>
                  <a:schemeClr val="tx1"/>
                </a:solidFill>
              </a:rPr>
              <a:t>	</a:t>
            </a:r>
          </a:p>
          <a:p>
            <a:pPr marL="0" indent="0">
              <a:spcBef>
                <a:spcPts val="400"/>
              </a:spcBef>
            </a:pPr>
            <a:r>
              <a:rPr lang="en-US" altLang="en-US" sz="1600" b="0" dirty="0">
                <a:solidFill>
                  <a:schemeClr val="tx1"/>
                </a:solidFill>
              </a:rPr>
              <a:t>	</a:t>
            </a:r>
            <a:r>
              <a:rPr lang="en-US" altLang="en-US" sz="1800" b="0" dirty="0">
                <a:solidFill>
                  <a:schemeClr val="tx1"/>
                </a:solidFill>
              </a:rPr>
              <a:t>Moved by:  	 Peter </a:t>
            </a:r>
          </a:p>
          <a:p>
            <a:pPr marL="0" indent="0">
              <a:spcBef>
                <a:spcPts val="400"/>
              </a:spcBef>
            </a:pPr>
            <a:r>
              <a:rPr lang="en-US" altLang="en-US" sz="1800" b="0" dirty="0">
                <a:solidFill>
                  <a:schemeClr val="tx1"/>
                </a:solidFill>
              </a:rPr>
              <a:t>	Seconded by:	Dorothy</a:t>
            </a:r>
          </a:p>
          <a:p>
            <a:pPr marL="0" indent="0">
              <a:spcBef>
                <a:spcPts val="400"/>
              </a:spcBef>
            </a:pPr>
            <a:r>
              <a:rPr lang="en-US" altLang="en-US" sz="1800" b="0" dirty="0">
                <a:solidFill>
                  <a:schemeClr val="tx1"/>
                </a:solidFill>
              </a:rPr>
              <a:t>	Discussion?  	None</a:t>
            </a:r>
          </a:p>
          <a:p>
            <a:pPr lvl="1">
              <a:spcBef>
                <a:spcPts val="400"/>
              </a:spcBef>
            </a:pPr>
            <a:r>
              <a:rPr lang="en-US" altLang="en-US" sz="1800" dirty="0">
                <a:solidFill>
                  <a:schemeClr val="tx1"/>
                </a:solidFill>
              </a:rPr>
              <a:t>Vote:  Approved by unanimous consent</a:t>
            </a:r>
          </a:p>
          <a:p>
            <a:pPr lvl="1">
              <a:spcBef>
                <a:spcPts val="400"/>
              </a:spcBef>
            </a:pP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06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058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meetings #105, </a:t>
            </a:r>
            <a:r>
              <a:rPr lang="en-US" sz="1800" dirty="0"/>
              <a:t>  23–27Mar20, Sophia-Antipolis</a:t>
            </a:r>
            <a:r>
              <a:rPr lang="en-US" sz="1800" b="0" dirty="0"/>
              <a:t> </a:t>
            </a:r>
          </a:p>
          <a:p>
            <a:pPr lvl="1">
              <a:spcBef>
                <a:spcPts val="0"/>
              </a:spcBef>
              <a:buFont typeface="Arial" panose="020B0604020202020204" pitchFamily="34" charset="0"/>
              <a:buChar char="•"/>
            </a:pPr>
            <a:r>
              <a:rPr lang="en-US" sz="1600" dirty="0">
                <a:solidFill>
                  <a:schemeClr val="tx1"/>
                </a:solidFill>
              </a:rPr>
              <a:t>Adaptivity making good progress. </a:t>
            </a:r>
          </a:p>
          <a:p>
            <a:pPr lvl="1">
              <a:spcBef>
                <a:spcPts val="0"/>
              </a:spcBef>
              <a:buFont typeface="Arial" panose="020B0604020202020204" pitchFamily="34" charset="0"/>
              <a:buChar char="•"/>
            </a:pPr>
            <a:r>
              <a:rPr lang="en-US" sz="1600" dirty="0">
                <a:solidFill>
                  <a:schemeClr val="tx1"/>
                </a:solidFill>
              </a:rPr>
              <a:t>There is a # of go-to meetings, trying to close out the 5 GHz standard, to finalize at the next f2f.</a:t>
            </a:r>
          </a:p>
          <a:p>
            <a:pPr lvl="1">
              <a:spcBef>
                <a:spcPts val="0"/>
              </a:spcBef>
              <a:buFont typeface="Arial" panose="020B0604020202020204" pitchFamily="34" charset="0"/>
              <a:buChar char="•"/>
            </a:pPr>
            <a:r>
              <a:rPr lang="en-US" sz="1600" dirty="0">
                <a:solidFill>
                  <a:schemeClr val="tx1"/>
                </a:solidFill>
              </a:rPr>
              <a:t>There are also several go-to meetings in the next weeks, including 6 GHz, 80 MHz mask, puncture discussions, etc. (see BRAN site or .11 private area) for more details. </a:t>
            </a:r>
          </a:p>
          <a:p>
            <a:pPr marL="457200" lvl="1" indent="0">
              <a:spcBef>
                <a:spcPts val="0"/>
              </a:spcBef>
            </a:pPr>
            <a:r>
              <a:rPr lang="en-US" sz="1600" dirty="0">
                <a:solidFill>
                  <a:schemeClr val="tx1"/>
                </a:solidFill>
              </a:rPr>
              <a:t> </a:t>
            </a: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#70,  17-20Mar20, </a:t>
            </a:r>
            <a:r>
              <a:rPr lang="en-US" sz="1400" dirty="0"/>
              <a:t>Sophia Antipolis, FR</a:t>
            </a:r>
            <a:endParaRPr lang="en-US" sz="1400" b="0" dirty="0">
              <a:solidFill>
                <a:schemeClr val="tx1"/>
              </a:solidFill>
            </a:endParaRP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next meeting # _tbd_;  on-line-27Feb20</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t>ETSI - ERM </a:t>
            </a:r>
            <a:r>
              <a:rPr lang="en-US" sz="1400" b="0" dirty="0">
                <a:hlinkClick r:id="rId8"/>
              </a:rPr>
              <a:t>&lt;TG37&gt;</a:t>
            </a:r>
            <a:r>
              <a:rPr lang="en-US" sz="1400" b="0" dirty="0"/>
              <a:t> </a:t>
            </a:r>
            <a:r>
              <a:rPr lang="en-US" sz="1400" dirty="0"/>
              <a:t> next meeting #37, 25-26Mar20, Sophia-Antipolis, FR</a:t>
            </a:r>
          </a:p>
          <a:p>
            <a:pPr lvl="1">
              <a:spcBef>
                <a:spcPts val="0"/>
              </a:spcBef>
              <a:buFont typeface="Arial" panose="020B0604020202020204" pitchFamily="34" charset="0"/>
              <a:buChar char="•"/>
            </a:pPr>
            <a:r>
              <a:rPr lang="en-US" sz="1100" dirty="0"/>
              <a:t>Nothing shared.</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9"/>
              </a:rPr>
              <a:t>&lt;TG-UWB&gt;</a:t>
            </a:r>
            <a:r>
              <a:rPr lang="en-US" sz="1400" b="0" dirty="0">
                <a:solidFill>
                  <a:schemeClr val="tx1"/>
                </a:solidFill>
              </a:rPr>
              <a:t> </a:t>
            </a:r>
            <a:r>
              <a:rPr lang="en-US" sz="1400" dirty="0">
                <a:solidFill>
                  <a:schemeClr val="tx1"/>
                </a:solidFill>
              </a:rPr>
              <a:t>next meeting #52, 11-13Feb20, Blomberg , DE</a:t>
            </a:r>
          </a:p>
          <a:p>
            <a:pPr lvl="1">
              <a:spcBef>
                <a:spcPts val="0"/>
              </a:spcBef>
              <a:buFont typeface="Arial" panose="020B0604020202020204" pitchFamily="34" charset="0"/>
              <a:buChar char="•"/>
            </a:pPr>
            <a:r>
              <a:rPr lang="en-US" sz="11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graphicFrame>
        <p:nvGraphicFramePr>
          <p:cNvPr id="7" name="Table 6">
            <a:extLst>
              <a:ext uri="{FF2B5EF4-FFF2-40B4-BE49-F238E27FC236}">
                <a16:creationId xmlns:a16="http://schemas.microsoft.com/office/drawing/2014/main" id="{ACD3A32E-ECDB-4886-A525-18B2904CFEEE}"/>
              </a:ext>
            </a:extLst>
          </p:cNvPr>
          <p:cNvGraphicFramePr>
            <a:graphicFrameLocks noGrp="1"/>
          </p:cNvGraphicFramePr>
          <p:nvPr>
            <p:extLst>
              <p:ext uri="{D42A27DB-BD31-4B8C-83A1-F6EECF244321}">
                <p14:modId xmlns:p14="http://schemas.microsoft.com/office/powerpoint/2010/main" val="1320437504"/>
              </p:ext>
            </p:extLst>
          </p:nvPr>
        </p:nvGraphicFramePr>
        <p:xfrm>
          <a:off x="685798" y="3108303"/>
          <a:ext cx="8077200" cy="1106187"/>
        </p:xfrm>
        <a:graphic>
          <a:graphicData uri="http://schemas.openxmlformats.org/drawingml/2006/table">
            <a:tbl>
              <a:tblPr/>
              <a:tblGrid>
                <a:gridCol w="4356243">
                  <a:extLst>
                    <a:ext uri="{9D8B030D-6E8A-4147-A177-3AD203B41FA5}">
                      <a16:colId xmlns:a16="http://schemas.microsoft.com/office/drawing/2014/main" val="1686186118"/>
                    </a:ext>
                  </a:extLst>
                </a:gridCol>
                <a:gridCol w="586947">
                  <a:extLst>
                    <a:ext uri="{9D8B030D-6E8A-4147-A177-3AD203B41FA5}">
                      <a16:colId xmlns:a16="http://schemas.microsoft.com/office/drawing/2014/main" val="3704727876"/>
                    </a:ext>
                  </a:extLst>
                </a:gridCol>
                <a:gridCol w="3134010">
                  <a:extLst>
                    <a:ext uri="{9D8B030D-6E8A-4147-A177-3AD203B41FA5}">
                      <a16:colId xmlns:a16="http://schemas.microsoft.com/office/drawing/2014/main" val="3415767554"/>
                    </a:ext>
                  </a:extLst>
                </a:gridCol>
              </a:tblGrid>
              <a:tr h="220362">
                <a:tc>
                  <a:txBody>
                    <a:bodyPr/>
                    <a:lstStyle/>
                    <a:p>
                      <a:pPr algn="l" fontAlgn="b"/>
                      <a:r>
                        <a:rPr lang="en-US" sz="1100" b="0" i="0" u="none" strike="noStrike" dirty="0">
                          <a:solidFill>
                            <a:srgbClr val="000000"/>
                          </a:solidFill>
                          <a:effectLst/>
                          <a:latin typeface="Consolas" panose="020B0609020204030204" pitchFamily="49" charset="0"/>
                        </a:rPr>
                        <a:t>TITLE</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onsolas" panose="020B0609020204030204" pitchFamily="49" charset="0"/>
                        </a:rPr>
                        <a:t>TYPE</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onsolas" panose="020B0609020204030204" pitchFamily="49" charset="0"/>
                        </a:rPr>
                        <a:t>DATES</a:t>
                      </a:r>
                    </a:p>
                  </a:txBody>
                  <a:tcPr marL="9525" marR="9525" marT="9525" marB="0" anchor="b">
                    <a:lnL>
                      <a:noFill/>
                    </a:lnL>
                    <a:lnR>
                      <a:noFill/>
                    </a:lnR>
                    <a:lnT>
                      <a:noFill/>
                    </a:lnT>
                    <a:lnB>
                      <a:noFill/>
                    </a:lnB>
                  </a:tcPr>
                </a:tc>
                <a:extLst>
                  <a:ext uri="{0D108BD9-81ED-4DB2-BD59-A6C34878D82A}">
                    <a16:rowId xmlns:a16="http://schemas.microsoft.com/office/drawing/2014/main" val="3513031993"/>
                  </a:ext>
                </a:extLst>
              </a:tr>
              <a:tr h="126747">
                <a:tc>
                  <a:txBody>
                    <a:bodyPr/>
                    <a:lstStyle/>
                    <a:p>
                      <a:pPr algn="l" fontAlgn="b"/>
                      <a:r>
                        <a:rPr lang="en-US" sz="1100" b="0" i="0" u="none" strike="noStrike">
                          <a:solidFill>
                            <a:srgbClr val="000000"/>
                          </a:solidFill>
                          <a:effectLst/>
                          <a:latin typeface="Consolas" panose="020B0609020204030204" pitchFamily="49" charset="0"/>
                        </a:rPr>
                        <a:t>BRAN-TR 103 721</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onsolas" panose="020B0609020204030204" pitchFamily="49" charset="0"/>
                        </a:rPr>
                        <a:t>RG</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onsolas" panose="020B0609020204030204" pitchFamily="49" charset="0"/>
                        </a:rPr>
                        <a:t>2020-02-18 16:00 - 2020-02-18 18:00</a:t>
                      </a:r>
                    </a:p>
                  </a:txBody>
                  <a:tcPr marL="9525" marR="9525" marT="9525" marB="0" anchor="b">
                    <a:lnL>
                      <a:noFill/>
                    </a:lnL>
                    <a:lnR>
                      <a:noFill/>
                    </a:lnR>
                    <a:lnT>
                      <a:noFill/>
                    </a:lnT>
                    <a:lnB>
                      <a:noFill/>
                    </a:lnB>
                  </a:tcPr>
                </a:tc>
                <a:extLst>
                  <a:ext uri="{0D108BD9-81ED-4DB2-BD59-A6C34878D82A}">
                    <a16:rowId xmlns:a16="http://schemas.microsoft.com/office/drawing/2014/main" val="1112050881"/>
                  </a:ext>
                </a:extLst>
              </a:tr>
              <a:tr h="126747">
                <a:tc>
                  <a:txBody>
                    <a:bodyPr/>
                    <a:lstStyle/>
                    <a:p>
                      <a:pPr algn="l" fontAlgn="b"/>
                      <a:r>
                        <a:rPr lang="en-US" sz="1100" b="0" i="0" u="none" strike="noStrike" dirty="0">
                          <a:solidFill>
                            <a:srgbClr val="000000"/>
                          </a:solidFill>
                          <a:effectLst/>
                          <a:latin typeface="Consolas" panose="020B0609020204030204" pitchFamily="49" charset="0"/>
                        </a:rPr>
                        <a:t>BRAN-EN 301 893 - Preamble detection issues</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onsolas" panose="020B0609020204030204" pitchFamily="49" charset="0"/>
                        </a:rPr>
                        <a:t>RG</a:t>
                      </a:r>
                    </a:p>
                  </a:txBody>
                  <a:tcPr marL="9525" marR="9525" marT="9525" marB="0" anchor="b">
                    <a:lnL>
                      <a:noFill/>
                    </a:lnL>
                    <a:lnR>
                      <a:noFill/>
                    </a:lnR>
                    <a:lnT>
                      <a:noFill/>
                    </a:lnT>
                    <a:lnB>
                      <a:noFill/>
                    </a:lnB>
                  </a:tcPr>
                </a:tc>
                <a:tc>
                  <a:txBody>
                    <a:bodyPr/>
                    <a:lstStyle/>
                    <a:p>
                      <a:pPr algn="l" fontAlgn="b"/>
                      <a:r>
                        <a:rPr lang="en-US" sz="1100" b="0" i="0" u="none" strike="noStrike" dirty="0">
                          <a:solidFill>
                            <a:srgbClr val="000000"/>
                          </a:solidFill>
                          <a:effectLst/>
                          <a:latin typeface="Consolas" panose="020B0609020204030204" pitchFamily="49" charset="0"/>
                        </a:rPr>
                        <a:t>2020-02-19 12:00 - 2020-02-19 15:00</a:t>
                      </a:r>
                    </a:p>
                  </a:txBody>
                  <a:tcPr marL="9525" marR="9525" marT="9525" marB="0" anchor="b">
                    <a:lnL>
                      <a:noFill/>
                    </a:lnL>
                    <a:lnR>
                      <a:noFill/>
                    </a:lnR>
                    <a:lnT>
                      <a:noFill/>
                    </a:lnT>
                    <a:lnB>
                      <a:noFill/>
                    </a:lnB>
                  </a:tcPr>
                </a:tc>
                <a:extLst>
                  <a:ext uri="{0D108BD9-81ED-4DB2-BD59-A6C34878D82A}">
                    <a16:rowId xmlns:a16="http://schemas.microsoft.com/office/drawing/2014/main" val="4136599970"/>
                  </a:ext>
                </a:extLst>
              </a:tr>
              <a:tr h="126747">
                <a:tc>
                  <a:txBody>
                    <a:bodyPr/>
                    <a:lstStyle/>
                    <a:p>
                      <a:pPr algn="l" fontAlgn="b"/>
                      <a:r>
                        <a:rPr lang="en-US" sz="1100" b="0" i="0" u="none" strike="noStrike">
                          <a:solidFill>
                            <a:srgbClr val="000000"/>
                          </a:solidFill>
                          <a:effectLst/>
                          <a:latin typeface="Consolas" panose="020B0609020204030204" pitchFamily="49" charset="0"/>
                        </a:rPr>
                        <a:t>BRAN-EN 303 687 Drafting</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onsolas" panose="020B0609020204030204" pitchFamily="49" charset="0"/>
                        </a:rPr>
                        <a:t>RG</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onsolas" panose="020B0609020204030204" pitchFamily="49" charset="0"/>
                        </a:rPr>
                        <a:t>2020-02-20 12:00 - 2020-02-20 15:00</a:t>
                      </a:r>
                    </a:p>
                  </a:txBody>
                  <a:tcPr marL="9525" marR="9525" marT="9525" marB="0" anchor="b">
                    <a:lnL>
                      <a:noFill/>
                    </a:lnL>
                    <a:lnR>
                      <a:noFill/>
                    </a:lnR>
                    <a:lnT>
                      <a:noFill/>
                    </a:lnT>
                    <a:lnB>
                      <a:noFill/>
                    </a:lnB>
                  </a:tcPr>
                </a:tc>
                <a:extLst>
                  <a:ext uri="{0D108BD9-81ED-4DB2-BD59-A6C34878D82A}">
                    <a16:rowId xmlns:a16="http://schemas.microsoft.com/office/drawing/2014/main" val="3538552813"/>
                  </a:ext>
                </a:extLst>
              </a:tr>
              <a:tr h="126747">
                <a:tc>
                  <a:txBody>
                    <a:bodyPr/>
                    <a:lstStyle/>
                    <a:p>
                      <a:pPr algn="l" fontAlgn="b"/>
                      <a:r>
                        <a:rPr lang="en-US" sz="1100" b="0" i="0" u="none" strike="noStrike">
                          <a:solidFill>
                            <a:srgbClr val="000000"/>
                          </a:solidFill>
                          <a:effectLst/>
                          <a:latin typeface="Consolas" panose="020B0609020204030204" pitchFamily="49" charset="0"/>
                        </a:rPr>
                        <a:t>BRAN-Resolution meeting of EY comments for EN 302 567</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onsolas" panose="020B0609020204030204" pitchFamily="49" charset="0"/>
                        </a:rPr>
                        <a:t>RM</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onsolas" panose="020B0609020204030204" pitchFamily="49" charset="0"/>
                        </a:rPr>
                        <a:t>2020-02-24 11:00 - 2020-02-24 13:00</a:t>
                      </a:r>
                    </a:p>
                  </a:txBody>
                  <a:tcPr marL="9525" marR="9525" marT="9525" marB="0" anchor="b">
                    <a:lnL>
                      <a:noFill/>
                    </a:lnL>
                    <a:lnR>
                      <a:noFill/>
                    </a:lnR>
                    <a:lnT>
                      <a:noFill/>
                    </a:lnT>
                    <a:lnB>
                      <a:noFill/>
                    </a:lnB>
                  </a:tcPr>
                </a:tc>
                <a:extLst>
                  <a:ext uri="{0D108BD9-81ED-4DB2-BD59-A6C34878D82A}">
                    <a16:rowId xmlns:a16="http://schemas.microsoft.com/office/drawing/2014/main" val="3020611363"/>
                  </a:ext>
                </a:extLst>
              </a:tr>
              <a:tr h="126747">
                <a:tc>
                  <a:txBody>
                    <a:bodyPr/>
                    <a:lstStyle/>
                    <a:p>
                      <a:pPr algn="l" fontAlgn="b"/>
                      <a:r>
                        <a:rPr lang="en-US" sz="1100" b="0" i="0" u="none" strike="noStrike">
                          <a:solidFill>
                            <a:srgbClr val="000000"/>
                          </a:solidFill>
                          <a:effectLst/>
                          <a:latin typeface="Consolas" panose="020B0609020204030204" pitchFamily="49" charset="0"/>
                        </a:rPr>
                        <a:t>BRAN-EN 301 893 - Spectrum mask &gt; 80 MHz</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effectLst/>
                          <a:latin typeface="Consolas" panose="020B0609020204030204" pitchFamily="49" charset="0"/>
                        </a:rPr>
                        <a:t>RG</a:t>
                      </a:r>
                    </a:p>
                  </a:txBody>
                  <a:tcPr marL="9525" marR="9525" marT="9525" marB="0" anchor="b">
                    <a:lnL>
                      <a:noFill/>
                    </a:lnL>
                    <a:lnR>
                      <a:noFill/>
                    </a:lnR>
                    <a:lnT>
                      <a:noFill/>
                    </a:lnT>
                    <a:lnB>
                      <a:noFill/>
                    </a:lnB>
                  </a:tcPr>
                </a:tc>
                <a:tc>
                  <a:txBody>
                    <a:bodyPr/>
                    <a:lstStyle/>
                    <a:p>
                      <a:pPr algn="l" fontAlgn="b"/>
                      <a:r>
                        <a:rPr lang="en-US" sz="1100" b="0" i="0" u="none" strike="noStrike" dirty="0">
                          <a:solidFill>
                            <a:srgbClr val="000000"/>
                          </a:solidFill>
                          <a:effectLst/>
                          <a:latin typeface="Consolas" panose="020B0609020204030204" pitchFamily="49" charset="0"/>
                        </a:rPr>
                        <a:t>2020-03-11 15:00 - 2020-03-11 17:00</a:t>
                      </a:r>
                    </a:p>
                  </a:txBody>
                  <a:tcPr marL="9525" marR="9525" marT="9525" marB="0" anchor="b">
                    <a:lnL>
                      <a:noFill/>
                    </a:lnL>
                    <a:lnR>
                      <a:noFill/>
                    </a:lnR>
                    <a:lnT>
                      <a:noFill/>
                    </a:lnT>
                    <a:lnB>
                      <a:noFill/>
                    </a:lnB>
                  </a:tcPr>
                </a:tc>
                <a:extLst>
                  <a:ext uri="{0D108BD9-81ED-4DB2-BD59-A6C34878D82A}">
                    <a16:rowId xmlns:a16="http://schemas.microsoft.com/office/drawing/2014/main" val="3839754563"/>
                  </a:ext>
                </a:extLst>
              </a:tr>
            </a:tbl>
          </a:graphicData>
        </a:graphic>
      </p:graphicFrame>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43532</TotalTime>
  <Words>10299</Words>
  <Application>Microsoft Office PowerPoint</Application>
  <PresentationFormat>On-screen Show (4:3)</PresentationFormat>
  <Paragraphs>1018</Paragraphs>
  <Slides>45</Slides>
  <Notes>30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45</vt:i4>
      </vt:variant>
    </vt:vector>
  </HeadingPairs>
  <TitlesOfParts>
    <vt:vector size="55"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Ofcom consultation on  Improving spectrum access for Wi-Fi  -1</vt:lpstr>
      <vt:lpstr>Ofcom consultation on  Improving spectrum access for Wi-Fi -2</vt:lpstr>
      <vt:lpstr>Chairman Pai’s statement on 5.9 GHz &amp; NPRM -background</vt:lpstr>
      <vt:lpstr>5.9 GHz &amp; NPRM –06feb page 1</vt:lpstr>
      <vt:lpstr>5.9 GHz &amp; NPRM –06feb page 2</vt:lpstr>
      <vt:lpstr>5.9 GHz &amp; NPRM –_</vt:lpstr>
      <vt:lpstr>5.9 GHz &amp; NPRM –history 30jan </vt:lpstr>
      <vt:lpstr>5.9 GHz &amp; NPRM –history 23jan </vt:lpstr>
      <vt:lpstr>5.9 GHz NPRM – Thursday sna</vt:lpstr>
      <vt:lpstr>5.9 GHz NPRM – Thursday sna</vt:lpstr>
      <vt:lpstr>5.9 GHz NPRM – Tuesday sna</vt:lpstr>
      <vt:lpstr>General Discussion Items -1</vt:lpstr>
      <vt:lpstr>Actions Required</vt:lpstr>
      <vt:lpstr>Any Other Business</vt:lpstr>
      <vt:lpstr>Adjourn</vt:lpstr>
      <vt:lpstr>PowerPoint Presentation</vt:lpstr>
      <vt:lpstr>5.9 GHz &amp; NPRM plans for comments- history 30jan</vt:lpstr>
      <vt:lpstr>5.9 GHz &amp; NPRM – history 23jan </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lpstr>General Discussion Items -1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2313</cp:revision>
  <cp:lastPrinted>1601-01-01T00:00:00Z</cp:lastPrinted>
  <dcterms:created xsi:type="dcterms:W3CDTF">2016-03-03T14:54:45Z</dcterms:created>
  <dcterms:modified xsi:type="dcterms:W3CDTF">2020-02-08T04:38:58Z</dcterms:modified>
</cp:coreProperties>
</file>